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xls" ContentType="application/vnd.ms-excel"/>
  <Default Extension="rels" ContentType="application/vnd.openxmlformats-package.relationships+xml"/>
  <Default Extension="xml" ContentType="application/xml"/>
  <Default Extension="fntdata" ContentType="application/x-fontdata"/>
  <Default Extension="wdp" ContentType="image/vnd.ms-photo"/>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3.xml" ContentType="application/vnd.openxmlformats-officedocument.drawingml.chart+xml"/>
  <Override PartName="/ppt/charts/chart4.xml" ContentType="application/vnd.openxmlformats-officedocument.drawingml.chart+xml"/>
  <Override PartName="/ppt/notesSlides/notesSlide4.xml" ContentType="application/vnd.openxmlformats-officedocument.presentationml.notesSlide+xml"/>
  <Override PartName="/ppt/charts/chart5.xml" ContentType="application/vnd.openxmlformats-officedocument.drawingml.chart+xml"/>
  <Override PartName="/ppt/charts/chart6.xml" ContentType="application/vnd.openxmlformats-officedocument.drawingml.chart+xml"/>
  <Override PartName="/ppt/notesSlides/notesSlide5.xml" ContentType="application/vnd.openxmlformats-officedocument.presentationml.notesSlide+xml"/>
  <Override PartName="/ppt/charts/chart7.xml" ContentType="application/vnd.openxmlformats-officedocument.drawingml.chart+xml"/>
  <Override PartName="/ppt/charts/chart8.xml" ContentType="application/vnd.openxmlformats-officedocument.drawingml.chart+xml"/>
  <Override PartName="/ppt/notesSlides/notesSlide6.xml" ContentType="application/vnd.openxmlformats-officedocument.presentationml.notesSlide+xml"/>
  <Override PartName="/ppt/charts/chart9.xml" ContentType="application/vnd.openxmlformats-officedocument.drawingml.chart+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0.xml" ContentType="application/vnd.openxmlformats-officedocument.drawingml.chart+xml"/>
  <Override PartName="/ppt/theme/themeOverride1.xml" ContentType="application/vnd.openxmlformats-officedocument.themeOverr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79" r:id="rId1"/>
  </p:sldMasterIdLst>
  <p:notesMasterIdLst>
    <p:notesMasterId r:id="rId32"/>
  </p:notesMasterIdLst>
  <p:handoutMasterIdLst>
    <p:handoutMasterId r:id="rId33"/>
  </p:handoutMasterIdLst>
  <p:sldIdLst>
    <p:sldId id="642" r:id="rId2"/>
    <p:sldId id="608" r:id="rId3"/>
    <p:sldId id="609" r:id="rId4"/>
    <p:sldId id="650" r:id="rId5"/>
    <p:sldId id="655" r:id="rId6"/>
    <p:sldId id="629" r:id="rId7"/>
    <p:sldId id="656" r:id="rId8"/>
    <p:sldId id="652" r:id="rId9"/>
    <p:sldId id="657" r:id="rId10"/>
    <p:sldId id="632" r:id="rId11"/>
    <p:sldId id="587" r:id="rId12"/>
    <p:sldId id="586" r:id="rId13"/>
    <p:sldId id="600" r:id="rId14"/>
    <p:sldId id="601" r:id="rId15"/>
    <p:sldId id="602" r:id="rId16"/>
    <p:sldId id="610" r:id="rId17"/>
    <p:sldId id="641" r:id="rId18"/>
    <p:sldId id="596" r:id="rId19"/>
    <p:sldId id="635" r:id="rId20"/>
    <p:sldId id="636" r:id="rId21"/>
    <p:sldId id="599" r:id="rId22"/>
    <p:sldId id="634" r:id="rId23"/>
    <p:sldId id="640" r:id="rId24"/>
    <p:sldId id="612" r:id="rId25"/>
    <p:sldId id="613" r:id="rId26"/>
    <p:sldId id="614" r:id="rId27"/>
    <p:sldId id="659" r:id="rId28"/>
    <p:sldId id="658" r:id="rId29"/>
    <p:sldId id="660" r:id="rId30"/>
    <p:sldId id="661" r:id="rId31"/>
  </p:sldIdLst>
  <p:sldSz cx="9144000" cy="6858000" type="screen4x3"/>
  <p:notesSz cx="7099300" cy="10234613"/>
  <p:embeddedFontLst>
    <p:embeddedFont>
      <p:font typeface="Calibri" panose="020F0502020204030204" pitchFamily="34" charset="0"/>
      <p:regular r:id="rId34"/>
      <p:bold r:id="rId35"/>
      <p:italic r:id="rId36"/>
      <p:boldItalic r:id="rId37"/>
    </p:embeddedFont>
    <p:embeddedFont>
      <p:font typeface="Helvetica" panose="020B0604020202020204" pitchFamily="34" charset="0"/>
      <p:regular r:id="rId38"/>
      <p:bold r:id="rId39"/>
      <p:italic r:id="rId40"/>
      <p:boldItalic r:id="rId41"/>
    </p:embeddedFont>
    <p:embeddedFont>
      <p:font typeface="MS Gothic" panose="020B0609070205080204" pitchFamily="49" charset="-128"/>
      <p:regular r:id="rId42"/>
    </p:embeddedFont>
    <p:embeddedFont>
      <p:font typeface="DejaVu Sans" panose="020B0603030804020204" pitchFamily="34" charset="0"/>
      <p:regular r:id="rId43"/>
      <p:bold r:id="rId44"/>
      <p:italic r:id="rId45"/>
      <p:boldItalic r:id="rId46"/>
    </p:embeddedFont>
    <p:embeddedFont>
      <p:font typeface="Decima" panose="02000506000000020004" pitchFamily="2" charset="0"/>
      <p:regular r:id="rId47"/>
      <p:bold r:id="rId48"/>
      <p:italic r:id="rId49"/>
      <p:boldItalic r:id="rId50"/>
    </p:embeddedFont>
  </p:embeddedFontLst>
  <p:defaultTextStyle>
    <a:defPPr>
      <a:defRPr lang="fr-FR"/>
    </a:defPPr>
    <a:lvl1pPr algn="l" defTabSz="457200" rtl="0" fontAlgn="base">
      <a:spcBef>
        <a:spcPct val="0"/>
      </a:spcBef>
      <a:spcAft>
        <a:spcPct val="0"/>
      </a:spcAft>
      <a:defRPr kern="1200">
        <a:solidFill>
          <a:schemeClr val="tx1"/>
        </a:solidFill>
        <a:latin typeface="Arial" pitchFamily="34" charset="0"/>
        <a:ea typeface="+mn-ea"/>
        <a:cs typeface="Arial" pitchFamily="34" charset="0"/>
      </a:defRPr>
    </a:lvl1pPr>
    <a:lvl2pPr marL="457200" algn="l" defTabSz="457200" rtl="0" fontAlgn="base">
      <a:spcBef>
        <a:spcPct val="0"/>
      </a:spcBef>
      <a:spcAft>
        <a:spcPct val="0"/>
      </a:spcAft>
      <a:defRPr kern="1200">
        <a:solidFill>
          <a:schemeClr val="tx1"/>
        </a:solidFill>
        <a:latin typeface="Arial" pitchFamily="34" charset="0"/>
        <a:ea typeface="+mn-ea"/>
        <a:cs typeface="Arial" pitchFamily="34" charset="0"/>
      </a:defRPr>
    </a:lvl2pPr>
    <a:lvl3pPr marL="914400" algn="l" defTabSz="457200"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defTabSz="457200"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defTabSz="457200"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76D6D"/>
    <a:srgbClr val="CCCCFF"/>
    <a:srgbClr val="CCFFFF"/>
    <a:srgbClr val="E1E1E1"/>
    <a:srgbClr val="CCCC00"/>
    <a:srgbClr val="66FF66"/>
    <a:srgbClr val="ED116F"/>
    <a:srgbClr val="FA8F00"/>
    <a:srgbClr val="872169"/>
    <a:srgbClr val="66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E3FDE45-AF77-4B5C-9715-49D594BDF05E}" styleName="Style léger 1 - Accentuation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2D5ABB26-0587-4C30-8999-92F81FD0307C}" styleName="Aucun style, aucune grille">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DA37D80-6434-44D0-A028-1B22A696006F}" styleName="Style léger 3 - Accentuation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616DA210-FB5B-4158-B5E0-FEB733F419BA}" styleName="Style clair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21E4AEA4-8DFA-4A89-87EB-49C32662AFE0}" styleName="Style moyen 2 - Accentuation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8A107856-5554-42FB-B03E-39F5DBC370BA}" styleName="Style moyen 4 - Accentuation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horzBarState="maximized">
    <p:restoredLeft sz="13480" autoAdjust="0"/>
    <p:restoredTop sz="93769" autoAdjust="0"/>
  </p:normalViewPr>
  <p:slideViewPr>
    <p:cSldViewPr snapToGrid="0" snapToObjects="1">
      <p:cViewPr>
        <p:scale>
          <a:sx n="100" d="100"/>
          <a:sy n="100" d="100"/>
        </p:scale>
        <p:origin x="-1224" y="-492"/>
      </p:cViewPr>
      <p:guideLst>
        <p:guide orient="horz" pos="2160"/>
        <p:guide pos="2880"/>
      </p:guideLst>
    </p:cSldViewPr>
  </p:slideViewPr>
  <p:outlineViewPr>
    <p:cViewPr>
      <p:scale>
        <a:sx n="33" d="100"/>
        <a:sy n="33" d="100"/>
      </p:scale>
      <p:origin x="0" y="42"/>
    </p:cViewPr>
  </p:outlineViewPr>
  <p:notesTextViewPr>
    <p:cViewPr>
      <p:scale>
        <a:sx n="100" d="100"/>
        <a:sy n="100" d="100"/>
      </p:scale>
      <p:origin x="0" y="0"/>
    </p:cViewPr>
  </p:notesTextViewPr>
  <p:sorterViewPr>
    <p:cViewPr>
      <p:scale>
        <a:sx n="132" d="100"/>
        <a:sy n="132" d="100"/>
      </p:scale>
      <p:origin x="0" y="0"/>
    </p:cViewPr>
  </p:sorterViewPr>
  <p:notesViewPr>
    <p:cSldViewPr snapToGrid="0" snapToObjects="1">
      <p:cViewPr varScale="1">
        <p:scale>
          <a:sx n="70" d="100"/>
          <a:sy n="70" d="100"/>
        </p:scale>
        <p:origin x="-3029" y="-72"/>
      </p:cViewPr>
      <p:guideLst>
        <p:guide orient="horz" pos="3224"/>
        <p:guide pos="2237"/>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6.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1.fntdata"/><Relationship Id="rId42" Type="http://schemas.openxmlformats.org/officeDocument/2006/relationships/font" Target="fonts/font9.fntdata"/><Relationship Id="rId47" Type="http://schemas.openxmlformats.org/officeDocument/2006/relationships/font" Target="fonts/font14.fntdata"/><Relationship Id="rId50" Type="http://schemas.openxmlformats.org/officeDocument/2006/relationships/font" Target="fonts/font17.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handoutMaster" Target="handoutMasters/handoutMaster1.xml"/><Relationship Id="rId38" Type="http://schemas.openxmlformats.org/officeDocument/2006/relationships/font" Target="fonts/font5.fntdata"/><Relationship Id="rId46" Type="http://schemas.openxmlformats.org/officeDocument/2006/relationships/font" Target="fonts/font13.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8.fntdata"/><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font" Target="fonts/font4.fntdata"/><Relationship Id="rId40" Type="http://schemas.openxmlformats.org/officeDocument/2006/relationships/font" Target="fonts/font7.fntdata"/><Relationship Id="rId45" Type="http://schemas.openxmlformats.org/officeDocument/2006/relationships/font" Target="fonts/font12.fntdata"/><Relationship Id="rId53"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3.fntdata"/><Relationship Id="rId49" Type="http://schemas.openxmlformats.org/officeDocument/2006/relationships/font" Target="fonts/font16.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11.fntdata"/><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2.fntdata"/><Relationship Id="rId43" Type="http://schemas.openxmlformats.org/officeDocument/2006/relationships/font" Target="fonts/font10.fntdata"/><Relationship Id="rId48" Type="http://schemas.openxmlformats.org/officeDocument/2006/relationships/font" Target="fonts/font15.fntdata"/><Relationship Id="rId8" Type="http://schemas.openxmlformats.org/officeDocument/2006/relationships/slide" Target="slides/slide7.xml"/><Relationship Id="rId51" Type="http://schemas.openxmlformats.org/officeDocument/2006/relationships/presProps" Target="presProp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10.xml.rels><?xml version="1.0" encoding="UTF-8" standalone="yes"?>
<Relationships xmlns="http://schemas.openxmlformats.org/package/2006/relationships"><Relationship Id="rId2" Type="http://schemas.openxmlformats.org/officeDocument/2006/relationships/oleObject" Target="file:///\\servsig\sit$\Metiers\Mobilite_transports\public\Projets_Documents\2018\eval_metropole_apaisee\2011_2015.xls" TargetMode="External"/><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6.xlsx"/></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Worksheet7.xlsx"/></Relationships>
</file>

<file path=ppt/charts/_rels/chart8.xml.rels><?xml version="1.0" encoding="UTF-8" standalone="yes"?>
<Relationships xmlns="http://schemas.openxmlformats.org/package/2006/relationships"><Relationship Id="rId1" Type="http://schemas.openxmlformats.org/officeDocument/2006/relationships/package" Target="../embeddings/Microsoft_Excel_Worksheet8.xlsx"/></Relationships>
</file>

<file path=ppt/charts/_rels/chart9.xml.rels><?xml version="1.0" encoding="UTF-8" standalone="yes"?>
<Relationships xmlns="http://schemas.openxmlformats.org/package/2006/relationships"><Relationship Id="rId1" Type="http://schemas.openxmlformats.org/officeDocument/2006/relationships/package" Target="../embeddings/Microsoft_Excel_Worksheet9.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6896551389425106E-2"/>
          <c:y val="3.0477321478832319E-2"/>
          <c:w val="0.62154803455672181"/>
          <c:h val="0.87809071408467076"/>
        </c:manualLayout>
      </c:layout>
      <c:pieChart>
        <c:varyColors val="1"/>
        <c:ser>
          <c:idx val="0"/>
          <c:order val="0"/>
          <c:tx>
            <c:strRef>
              <c:f>Feuil1!$B$1</c:f>
              <c:strCache>
                <c:ptCount val="1"/>
                <c:pt idx="0">
                  <c:v>Victimes</c:v>
                </c:pt>
              </c:strCache>
            </c:strRef>
          </c:tx>
          <c:dPt>
            <c:idx val="0"/>
            <c:bubble3D val="0"/>
            <c:spPr>
              <a:solidFill>
                <a:srgbClr val="00B050"/>
              </a:solidFill>
            </c:spPr>
          </c:dPt>
          <c:dPt>
            <c:idx val="1"/>
            <c:bubble3D val="0"/>
            <c:spPr>
              <a:solidFill>
                <a:srgbClr val="92D050"/>
              </a:solidFill>
            </c:spPr>
          </c:dPt>
          <c:dPt>
            <c:idx val="2"/>
            <c:bubble3D val="0"/>
            <c:spPr>
              <a:solidFill>
                <a:schemeClr val="accent4"/>
              </a:solidFill>
            </c:spPr>
          </c:dPt>
          <c:dPt>
            <c:idx val="3"/>
            <c:bubble3D val="0"/>
            <c:spPr>
              <a:solidFill>
                <a:srgbClr val="FF0000"/>
              </a:solidFill>
            </c:spPr>
          </c:dPt>
          <c:dPt>
            <c:idx val="4"/>
            <c:bubble3D val="0"/>
            <c:spPr>
              <a:solidFill>
                <a:srgbClr val="0070C0"/>
              </a:solidFill>
              <a:ln>
                <a:solidFill>
                  <a:srgbClr val="0070C0"/>
                </a:solidFill>
              </a:ln>
            </c:spPr>
          </c:dPt>
          <c:dLbls>
            <c:dLbl>
              <c:idx val="1"/>
              <c:layout>
                <c:manualLayout>
                  <c:x val="-0.18880161892544725"/>
                  <c:y val="-3.1600891034433469E-2"/>
                </c:manualLayout>
              </c:layout>
              <c:dLblPos val="bestFit"/>
              <c:showLegendKey val="0"/>
              <c:showVal val="1"/>
              <c:showCatName val="1"/>
              <c:showSerName val="0"/>
              <c:showPercent val="1"/>
              <c:showBubbleSize val="0"/>
            </c:dLbl>
            <c:dLbl>
              <c:idx val="2"/>
              <c:layout>
                <c:manualLayout>
                  <c:x val="-0.11748757843017915"/>
                  <c:y val="-0.16207070352412356"/>
                </c:manualLayout>
              </c:layout>
              <c:dLblPos val="bestFit"/>
              <c:showLegendKey val="0"/>
              <c:showVal val="1"/>
              <c:showCatName val="1"/>
              <c:showSerName val="0"/>
              <c:showPercent val="1"/>
              <c:showBubbleSize val="0"/>
            </c:dLbl>
            <c:dLbl>
              <c:idx val="4"/>
              <c:layout>
                <c:manualLayout>
                  <c:x val="-5.0559357242106473E-2"/>
                  <c:y val="3.2077904431944757E-4"/>
                </c:manualLayout>
              </c:layout>
              <c:dLblPos val="bestFit"/>
              <c:showLegendKey val="0"/>
              <c:showVal val="1"/>
              <c:showCatName val="1"/>
              <c:showSerName val="0"/>
              <c:showPercent val="1"/>
              <c:showBubbleSize val="0"/>
            </c:dLbl>
            <c:dLbl>
              <c:idx val="5"/>
              <c:layout>
                <c:manualLayout>
                  <c:x val="8.6179065253284823E-2"/>
                  <c:y val="2.0414345139137913E-3"/>
                </c:manualLayout>
              </c:layout>
              <c:dLblPos val="bestFit"/>
              <c:showLegendKey val="0"/>
              <c:showVal val="1"/>
              <c:showCatName val="1"/>
              <c:showSerName val="0"/>
              <c:showPercent val="1"/>
              <c:showBubbleSize val="0"/>
            </c:dLbl>
            <c:numFmt formatCode="0.0%" sourceLinked="0"/>
            <c:txPr>
              <a:bodyPr/>
              <a:lstStyle/>
              <a:p>
                <a:pPr>
                  <a:defRPr sz="1000"/>
                </a:pPr>
                <a:endParaRPr lang="fr-FR"/>
              </a:p>
            </c:txPr>
            <c:dLblPos val="ctr"/>
            <c:showLegendKey val="0"/>
            <c:showVal val="1"/>
            <c:showCatName val="1"/>
            <c:showSerName val="0"/>
            <c:showPercent val="1"/>
            <c:showBubbleSize val="0"/>
            <c:showLeaderLines val="1"/>
          </c:dLbls>
          <c:cat>
            <c:strRef>
              <c:f>Feuil1!$A$2:$A$7</c:f>
              <c:strCache>
                <c:ptCount val="6"/>
                <c:pt idx="0">
                  <c:v>Piéton</c:v>
                </c:pt>
                <c:pt idx="1">
                  <c:v>Cycle</c:v>
                </c:pt>
                <c:pt idx="2">
                  <c:v>2RM</c:v>
                </c:pt>
                <c:pt idx="3">
                  <c:v>VL</c:v>
                </c:pt>
                <c:pt idx="4">
                  <c:v>PL</c:v>
                </c:pt>
                <c:pt idx="5">
                  <c:v>Autre</c:v>
                </c:pt>
              </c:strCache>
            </c:strRef>
          </c:cat>
          <c:val>
            <c:numRef>
              <c:f>Feuil1!$B$2:$B$7</c:f>
              <c:numCache>
                <c:formatCode>General</c:formatCode>
                <c:ptCount val="6"/>
                <c:pt idx="0">
                  <c:v>437</c:v>
                </c:pt>
                <c:pt idx="1">
                  <c:v>213</c:v>
                </c:pt>
                <c:pt idx="2">
                  <c:v>463</c:v>
                </c:pt>
                <c:pt idx="3">
                  <c:v>695</c:v>
                </c:pt>
                <c:pt idx="4">
                  <c:v>11</c:v>
                </c:pt>
                <c:pt idx="5">
                  <c:v>9</c:v>
                </c:pt>
              </c:numCache>
            </c:numRef>
          </c:val>
        </c:ser>
        <c:dLbls>
          <c:showLegendKey val="0"/>
          <c:showVal val="0"/>
          <c:showCatName val="0"/>
          <c:showSerName val="0"/>
          <c:showPercent val="0"/>
          <c:showBubbleSize val="0"/>
          <c:showLeaderLines val="1"/>
        </c:dLbls>
        <c:firstSliceAng val="0"/>
      </c:pieChart>
    </c:plotArea>
    <c:legend>
      <c:legendPos val="r"/>
      <c:layout>
        <c:manualLayout>
          <c:xMode val="edge"/>
          <c:yMode val="edge"/>
          <c:x val="0.72445792485434524"/>
          <c:y val="9.6575740943453087E-2"/>
          <c:w val="0.16002409547619637"/>
          <c:h val="0.45021879042200313"/>
        </c:manualLayout>
      </c:layout>
      <c:overlay val="0"/>
      <c:txPr>
        <a:bodyPr/>
        <a:lstStyle/>
        <a:p>
          <a:pPr>
            <a:defRPr sz="1000"/>
          </a:pPr>
          <a:endParaRPr lang="fr-FR"/>
        </a:p>
      </c:txPr>
    </c:legend>
    <c:plotVisOnly val="1"/>
    <c:dispBlanksAs val="gap"/>
    <c:showDLblsOverMax val="0"/>
  </c:chart>
  <c:txPr>
    <a:bodyPr/>
    <a:lstStyle/>
    <a:p>
      <a:pPr>
        <a:defRPr sz="1800"/>
      </a:pPr>
      <a:endParaRPr lang="fr-FR"/>
    </a:p>
  </c:tx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sz="1400"/>
            </a:pPr>
            <a:r>
              <a:rPr lang="fr-FR" sz="1400" dirty="0"/>
              <a:t>Nombre</a:t>
            </a:r>
            <a:r>
              <a:rPr lang="fr-FR" sz="1400" baseline="0" dirty="0"/>
              <a:t> de conflits par mode (par an)</a:t>
            </a:r>
            <a:endParaRPr lang="fr-FR" sz="1400" dirty="0"/>
          </a:p>
        </c:rich>
      </c:tx>
      <c:layout/>
      <c:overlay val="0"/>
    </c:title>
    <c:autoTitleDeleted val="0"/>
    <c:plotArea>
      <c:layout/>
      <c:barChart>
        <c:barDir val="col"/>
        <c:grouping val="clustered"/>
        <c:varyColors val="0"/>
        <c:ser>
          <c:idx val="0"/>
          <c:order val="0"/>
          <c:tx>
            <c:strRef>
              <c:f>Conflits!$O$50</c:f>
              <c:strCache>
                <c:ptCount val="1"/>
                <c:pt idx="0">
                  <c:v>2011-2015</c:v>
                </c:pt>
              </c:strCache>
            </c:strRef>
          </c:tx>
          <c:spPr>
            <a:ln>
              <a:solidFill>
                <a:schemeClr val="bg1"/>
              </a:solidFill>
            </a:ln>
          </c:spPr>
          <c:invertIfNegative val="0"/>
          <c:dLbls>
            <c:txPr>
              <a:bodyPr/>
              <a:lstStyle/>
              <a:p>
                <a:pPr>
                  <a:defRPr sz="1100" b="1"/>
                </a:pPr>
                <a:endParaRPr lang="fr-FR"/>
              </a:p>
            </c:txPr>
            <c:showLegendKey val="0"/>
            <c:showVal val="1"/>
            <c:showCatName val="0"/>
            <c:showSerName val="0"/>
            <c:showPercent val="0"/>
            <c:showBubbleSize val="0"/>
            <c:showLeaderLines val="0"/>
          </c:dLbls>
          <c:cat>
            <c:strRef>
              <c:f>Conflits!$P$49:$S$49</c:f>
              <c:strCache>
                <c:ptCount val="4"/>
                <c:pt idx="0">
                  <c:v>VL</c:v>
                </c:pt>
                <c:pt idx="1">
                  <c:v>Piéton</c:v>
                </c:pt>
                <c:pt idx="2">
                  <c:v>Cycle</c:v>
                </c:pt>
                <c:pt idx="3">
                  <c:v>2RM</c:v>
                </c:pt>
              </c:strCache>
            </c:strRef>
          </c:cat>
          <c:val>
            <c:numRef>
              <c:f>Conflits!$P$50:$S$50</c:f>
              <c:numCache>
                <c:formatCode>0</c:formatCode>
                <c:ptCount val="4"/>
                <c:pt idx="0">
                  <c:v>190</c:v>
                </c:pt>
                <c:pt idx="1">
                  <c:v>63.4</c:v>
                </c:pt>
                <c:pt idx="2">
                  <c:v>31.8</c:v>
                </c:pt>
                <c:pt idx="3">
                  <c:v>69.599999999999994</c:v>
                </c:pt>
              </c:numCache>
            </c:numRef>
          </c:val>
        </c:ser>
        <c:ser>
          <c:idx val="1"/>
          <c:order val="1"/>
          <c:tx>
            <c:strRef>
              <c:f>Conflits!$O$51</c:f>
              <c:strCache>
                <c:ptCount val="1"/>
                <c:pt idx="0">
                  <c:v>2016-2017</c:v>
                </c:pt>
              </c:strCache>
            </c:strRef>
          </c:tx>
          <c:spPr>
            <a:ln>
              <a:solidFill>
                <a:schemeClr val="bg1"/>
              </a:solidFill>
            </a:ln>
          </c:spPr>
          <c:invertIfNegative val="0"/>
          <c:dLbls>
            <c:txPr>
              <a:bodyPr/>
              <a:lstStyle/>
              <a:p>
                <a:pPr>
                  <a:defRPr sz="1100" b="1"/>
                </a:pPr>
                <a:endParaRPr lang="fr-FR"/>
              </a:p>
            </c:txPr>
            <c:showLegendKey val="0"/>
            <c:showVal val="1"/>
            <c:showCatName val="0"/>
            <c:showSerName val="0"/>
            <c:showPercent val="0"/>
            <c:showBubbleSize val="0"/>
            <c:showLeaderLines val="0"/>
          </c:dLbls>
          <c:cat>
            <c:strRef>
              <c:f>Conflits!$P$49:$S$49</c:f>
              <c:strCache>
                <c:ptCount val="4"/>
                <c:pt idx="0">
                  <c:v>VL</c:v>
                </c:pt>
                <c:pt idx="1">
                  <c:v>Piéton</c:v>
                </c:pt>
                <c:pt idx="2">
                  <c:v>Cycle</c:v>
                </c:pt>
                <c:pt idx="3">
                  <c:v>2RM</c:v>
                </c:pt>
              </c:strCache>
            </c:strRef>
          </c:cat>
          <c:val>
            <c:numRef>
              <c:f>Conflits!$P$51:$S$51</c:f>
              <c:numCache>
                <c:formatCode>0</c:formatCode>
                <c:ptCount val="4"/>
                <c:pt idx="0">
                  <c:v>196</c:v>
                </c:pt>
                <c:pt idx="1">
                  <c:v>47.5</c:v>
                </c:pt>
                <c:pt idx="2">
                  <c:v>35</c:v>
                </c:pt>
                <c:pt idx="3">
                  <c:v>48</c:v>
                </c:pt>
              </c:numCache>
            </c:numRef>
          </c:val>
        </c:ser>
        <c:dLbls>
          <c:showLegendKey val="0"/>
          <c:showVal val="0"/>
          <c:showCatName val="0"/>
          <c:showSerName val="0"/>
          <c:showPercent val="0"/>
          <c:showBubbleSize val="0"/>
        </c:dLbls>
        <c:gapWidth val="150"/>
        <c:axId val="218515712"/>
        <c:axId val="218521600"/>
      </c:barChart>
      <c:catAx>
        <c:axId val="218515712"/>
        <c:scaling>
          <c:orientation val="minMax"/>
        </c:scaling>
        <c:delete val="0"/>
        <c:axPos val="b"/>
        <c:majorTickMark val="out"/>
        <c:minorTickMark val="none"/>
        <c:tickLblPos val="nextTo"/>
        <c:crossAx val="218521600"/>
        <c:crosses val="autoZero"/>
        <c:auto val="1"/>
        <c:lblAlgn val="ctr"/>
        <c:lblOffset val="100"/>
        <c:noMultiLvlLbl val="0"/>
      </c:catAx>
      <c:valAx>
        <c:axId val="218521600"/>
        <c:scaling>
          <c:orientation val="minMax"/>
        </c:scaling>
        <c:delete val="0"/>
        <c:axPos val="l"/>
        <c:majorGridlines/>
        <c:numFmt formatCode="0" sourceLinked="1"/>
        <c:majorTickMark val="out"/>
        <c:minorTickMark val="none"/>
        <c:tickLblPos val="nextTo"/>
        <c:crossAx val="218515712"/>
        <c:crosses val="autoZero"/>
        <c:crossBetween val="between"/>
      </c:valAx>
    </c:plotArea>
    <c:legend>
      <c:legendPos val="r"/>
      <c:layout/>
      <c:overlay val="0"/>
      <c:txPr>
        <a:bodyPr/>
        <a:lstStyle/>
        <a:p>
          <a:pPr>
            <a:defRPr sz="900"/>
          </a:pPr>
          <a:endParaRPr lang="fr-FR"/>
        </a:p>
      </c:txPr>
    </c:legend>
    <c:plotVisOnly val="1"/>
    <c:dispBlanksAs val="gap"/>
    <c:showDLblsOverMax val="0"/>
  </c:chart>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6896551389425106E-2"/>
          <c:y val="3.0477321478832319E-2"/>
          <c:w val="0.62154803455672181"/>
          <c:h val="0.87809071408467076"/>
        </c:manualLayout>
      </c:layout>
      <c:pieChart>
        <c:varyColors val="1"/>
        <c:ser>
          <c:idx val="0"/>
          <c:order val="0"/>
          <c:tx>
            <c:strRef>
              <c:f>Feuil1!$B$1</c:f>
              <c:strCache>
                <c:ptCount val="1"/>
                <c:pt idx="0">
                  <c:v>Victimes</c:v>
                </c:pt>
              </c:strCache>
            </c:strRef>
          </c:tx>
          <c:dPt>
            <c:idx val="0"/>
            <c:bubble3D val="0"/>
            <c:spPr>
              <a:solidFill>
                <a:srgbClr val="00B050"/>
              </a:solidFill>
            </c:spPr>
          </c:dPt>
          <c:dPt>
            <c:idx val="1"/>
            <c:bubble3D val="0"/>
            <c:spPr>
              <a:solidFill>
                <a:srgbClr val="92D050"/>
              </a:solidFill>
            </c:spPr>
          </c:dPt>
          <c:dPt>
            <c:idx val="2"/>
            <c:bubble3D val="0"/>
            <c:spPr>
              <a:solidFill>
                <a:schemeClr val="accent4"/>
              </a:solidFill>
            </c:spPr>
          </c:dPt>
          <c:dPt>
            <c:idx val="3"/>
            <c:bubble3D val="0"/>
            <c:spPr>
              <a:solidFill>
                <a:srgbClr val="FF0000"/>
              </a:solidFill>
            </c:spPr>
          </c:dPt>
          <c:dPt>
            <c:idx val="4"/>
            <c:bubble3D val="0"/>
            <c:spPr>
              <a:solidFill>
                <a:srgbClr val="0070C0"/>
              </a:solidFill>
              <a:ln>
                <a:solidFill>
                  <a:srgbClr val="0070C0"/>
                </a:solidFill>
              </a:ln>
            </c:spPr>
          </c:dPt>
          <c:dLbls>
            <c:dLbl>
              <c:idx val="1"/>
              <c:layout>
                <c:manualLayout>
                  <c:x val="-0.18880161892544725"/>
                  <c:y val="-3.1600891034433469E-2"/>
                </c:manualLayout>
              </c:layout>
              <c:dLblPos val="bestFit"/>
              <c:showLegendKey val="0"/>
              <c:showVal val="1"/>
              <c:showCatName val="1"/>
              <c:showSerName val="0"/>
              <c:showPercent val="1"/>
              <c:showBubbleSize val="0"/>
            </c:dLbl>
            <c:dLbl>
              <c:idx val="2"/>
              <c:layout>
                <c:manualLayout>
                  <c:x val="6.629292006697475E-2"/>
                  <c:y val="-0.22539547859443931"/>
                </c:manualLayout>
              </c:layout>
              <c:dLblPos val="bestFit"/>
              <c:showLegendKey val="0"/>
              <c:showVal val="1"/>
              <c:showCatName val="1"/>
              <c:showSerName val="0"/>
              <c:showPercent val="1"/>
              <c:showBubbleSize val="0"/>
            </c:dLbl>
            <c:dLbl>
              <c:idx val="4"/>
              <c:delete val="1"/>
            </c:dLbl>
            <c:numFmt formatCode="0.0%" sourceLinked="0"/>
            <c:txPr>
              <a:bodyPr/>
              <a:lstStyle/>
              <a:p>
                <a:pPr>
                  <a:defRPr sz="1000"/>
                </a:pPr>
                <a:endParaRPr lang="fr-FR"/>
              </a:p>
            </c:txPr>
            <c:dLblPos val="ctr"/>
            <c:showLegendKey val="0"/>
            <c:showVal val="1"/>
            <c:showCatName val="1"/>
            <c:showSerName val="0"/>
            <c:showPercent val="1"/>
            <c:showBubbleSize val="0"/>
            <c:showLeaderLines val="1"/>
          </c:dLbls>
          <c:cat>
            <c:strRef>
              <c:f>Feuil1!$A$2:$A$6</c:f>
              <c:strCache>
                <c:ptCount val="5"/>
                <c:pt idx="0">
                  <c:v>Piéton</c:v>
                </c:pt>
                <c:pt idx="1">
                  <c:v>Cycle</c:v>
                </c:pt>
                <c:pt idx="2">
                  <c:v>2RM</c:v>
                </c:pt>
                <c:pt idx="3">
                  <c:v>VL</c:v>
                </c:pt>
                <c:pt idx="4">
                  <c:v>PL</c:v>
                </c:pt>
              </c:strCache>
            </c:strRef>
          </c:cat>
          <c:val>
            <c:numRef>
              <c:f>Feuil1!$B$2:$B$6</c:f>
              <c:numCache>
                <c:formatCode>General</c:formatCode>
                <c:ptCount val="5"/>
                <c:pt idx="0">
                  <c:v>21</c:v>
                </c:pt>
                <c:pt idx="1">
                  <c:v>12</c:v>
                </c:pt>
                <c:pt idx="2">
                  <c:v>23</c:v>
                </c:pt>
                <c:pt idx="3">
                  <c:v>26</c:v>
                </c:pt>
                <c:pt idx="4">
                  <c:v>0</c:v>
                </c:pt>
              </c:numCache>
            </c:numRef>
          </c:val>
        </c:ser>
        <c:dLbls>
          <c:showLegendKey val="0"/>
          <c:showVal val="0"/>
          <c:showCatName val="0"/>
          <c:showSerName val="0"/>
          <c:showPercent val="0"/>
          <c:showBubbleSize val="0"/>
          <c:showLeaderLines val="1"/>
        </c:dLbls>
        <c:firstSliceAng val="0"/>
      </c:pieChart>
    </c:plotArea>
    <c:plotVisOnly val="1"/>
    <c:dispBlanksAs val="gap"/>
    <c:showDLblsOverMax val="0"/>
  </c:chart>
  <c:txPr>
    <a:bodyPr/>
    <a:lstStyle/>
    <a:p>
      <a:pPr>
        <a:defRPr sz="1800"/>
      </a:pPr>
      <a:endParaRPr lang="fr-FR"/>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b="1"/>
            </a:pPr>
            <a:r>
              <a:rPr lang="fr-FR" sz="1050" b="1" dirty="0" smtClean="0"/>
              <a:t>Evolution</a:t>
            </a:r>
            <a:r>
              <a:rPr lang="fr-FR" sz="1050" b="1" baseline="0" dirty="0" smtClean="0"/>
              <a:t> annuelle du nombre </a:t>
            </a:r>
            <a:r>
              <a:rPr lang="fr-FR" sz="1050" b="1" u="sng" baseline="0" dirty="0" smtClean="0"/>
              <a:t>de victimes</a:t>
            </a:r>
            <a:r>
              <a:rPr lang="fr-FR" sz="1050" b="1" u="none" baseline="0" dirty="0" smtClean="0"/>
              <a:t> (tous modes) </a:t>
            </a:r>
            <a:r>
              <a:rPr lang="fr-FR" sz="1050" b="1" baseline="0" dirty="0" smtClean="0"/>
              <a:t>selon la gravité</a:t>
            </a:r>
            <a:endParaRPr lang="fr-FR" sz="1050" b="1" dirty="0"/>
          </a:p>
        </c:rich>
      </c:tx>
      <c:layout>
        <c:manualLayout>
          <c:xMode val="edge"/>
          <c:yMode val="edge"/>
          <c:x val="0.11676943042424266"/>
          <c:y val="2.5195709374982975E-2"/>
        </c:manualLayout>
      </c:layout>
      <c:overlay val="1"/>
    </c:title>
    <c:autoTitleDeleted val="0"/>
    <c:plotArea>
      <c:layout>
        <c:manualLayout>
          <c:layoutTarget val="inner"/>
          <c:xMode val="edge"/>
          <c:yMode val="edge"/>
          <c:x val="5.5284820304391365E-2"/>
          <c:y val="3.0965210214738043E-2"/>
          <c:w val="0.94471517969560859"/>
          <c:h val="0.86608551430793401"/>
        </c:manualLayout>
      </c:layout>
      <c:barChart>
        <c:barDir val="col"/>
        <c:grouping val="stacked"/>
        <c:varyColors val="0"/>
        <c:ser>
          <c:idx val="0"/>
          <c:order val="0"/>
          <c:tx>
            <c:strRef>
              <c:f>Feuil1!$B$1</c:f>
              <c:strCache>
                <c:ptCount val="1"/>
                <c:pt idx="0">
                  <c:v>tué</c:v>
                </c:pt>
              </c:strCache>
            </c:strRef>
          </c:tx>
          <c:spPr>
            <a:solidFill>
              <a:srgbClr val="FF0000"/>
            </a:solidFill>
          </c:spPr>
          <c:invertIfNegative val="0"/>
          <c:dLbls>
            <c:dLblPos val="ctr"/>
            <c:showLegendKey val="0"/>
            <c:showVal val="1"/>
            <c:showCatName val="0"/>
            <c:showSerName val="0"/>
            <c:showPercent val="0"/>
            <c:showBubbleSize val="0"/>
            <c:showLeaderLines val="0"/>
          </c:dLbls>
          <c:cat>
            <c:numRef>
              <c:f>Feuil1!$A$2:$A$8</c:f>
              <c:numCache>
                <c:formatCode>General</c:formatCode>
                <c:ptCount val="7"/>
                <c:pt idx="0">
                  <c:v>2011</c:v>
                </c:pt>
                <c:pt idx="1">
                  <c:v>2012</c:v>
                </c:pt>
                <c:pt idx="2">
                  <c:v>2013</c:v>
                </c:pt>
                <c:pt idx="3">
                  <c:v>2014</c:v>
                </c:pt>
                <c:pt idx="4">
                  <c:v>2015</c:v>
                </c:pt>
                <c:pt idx="5">
                  <c:v>2016</c:v>
                </c:pt>
                <c:pt idx="6">
                  <c:v>2017</c:v>
                </c:pt>
              </c:numCache>
            </c:numRef>
          </c:cat>
          <c:val>
            <c:numRef>
              <c:f>Feuil1!$B$2:$B$8</c:f>
              <c:numCache>
                <c:formatCode>General</c:formatCode>
                <c:ptCount val="7"/>
                <c:pt idx="0">
                  <c:v>13</c:v>
                </c:pt>
                <c:pt idx="1">
                  <c:v>6</c:v>
                </c:pt>
                <c:pt idx="2">
                  <c:v>23</c:v>
                </c:pt>
                <c:pt idx="3">
                  <c:v>4</c:v>
                </c:pt>
                <c:pt idx="4">
                  <c:v>10</c:v>
                </c:pt>
                <c:pt idx="5">
                  <c:v>12</c:v>
                </c:pt>
                <c:pt idx="6">
                  <c:v>13</c:v>
                </c:pt>
              </c:numCache>
            </c:numRef>
          </c:val>
        </c:ser>
        <c:ser>
          <c:idx val="1"/>
          <c:order val="1"/>
          <c:tx>
            <c:strRef>
              <c:f>Feuil1!$C$1</c:f>
              <c:strCache>
                <c:ptCount val="1"/>
                <c:pt idx="0">
                  <c:v>blessé hospitalisé</c:v>
                </c:pt>
              </c:strCache>
            </c:strRef>
          </c:tx>
          <c:spPr>
            <a:solidFill>
              <a:srgbClr val="FFC000"/>
            </a:solidFill>
          </c:spPr>
          <c:invertIfNegative val="0"/>
          <c:dLbls>
            <c:dLblPos val="ctr"/>
            <c:showLegendKey val="0"/>
            <c:showVal val="1"/>
            <c:showCatName val="0"/>
            <c:showSerName val="0"/>
            <c:showPercent val="0"/>
            <c:showBubbleSize val="0"/>
            <c:showLeaderLines val="0"/>
          </c:dLbls>
          <c:cat>
            <c:numRef>
              <c:f>Feuil1!$A$2:$A$8</c:f>
              <c:numCache>
                <c:formatCode>General</c:formatCode>
                <c:ptCount val="7"/>
                <c:pt idx="0">
                  <c:v>2011</c:v>
                </c:pt>
                <c:pt idx="1">
                  <c:v>2012</c:v>
                </c:pt>
                <c:pt idx="2">
                  <c:v>2013</c:v>
                </c:pt>
                <c:pt idx="3">
                  <c:v>2014</c:v>
                </c:pt>
                <c:pt idx="4">
                  <c:v>2015</c:v>
                </c:pt>
                <c:pt idx="5">
                  <c:v>2016</c:v>
                </c:pt>
                <c:pt idx="6">
                  <c:v>2017</c:v>
                </c:pt>
              </c:numCache>
            </c:numRef>
          </c:cat>
          <c:val>
            <c:numRef>
              <c:f>Feuil1!$C$2:$C$8</c:f>
              <c:numCache>
                <c:formatCode>General</c:formatCode>
                <c:ptCount val="7"/>
                <c:pt idx="0">
                  <c:v>119</c:v>
                </c:pt>
                <c:pt idx="1">
                  <c:v>100</c:v>
                </c:pt>
                <c:pt idx="2">
                  <c:v>109</c:v>
                </c:pt>
                <c:pt idx="3">
                  <c:v>124</c:v>
                </c:pt>
                <c:pt idx="4">
                  <c:v>104</c:v>
                </c:pt>
                <c:pt idx="5">
                  <c:v>96</c:v>
                </c:pt>
                <c:pt idx="6">
                  <c:v>103</c:v>
                </c:pt>
              </c:numCache>
            </c:numRef>
          </c:val>
        </c:ser>
        <c:ser>
          <c:idx val="2"/>
          <c:order val="2"/>
          <c:tx>
            <c:strRef>
              <c:f>Feuil1!$D$1</c:f>
              <c:strCache>
                <c:ptCount val="1"/>
                <c:pt idx="0">
                  <c:v>Blessé léger</c:v>
                </c:pt>
              </c:strCache>
            </c:strRef>
          </c:tx>
          <c:spPr>
            <a:solidFill>
              <a:srgbClr val="FFFF00"/>
            </a:solidFill>
          </c:spPr>
          <c:invertIfNegative val="0"/>
          <c:dLbls>
            <c:dLblPos val="ctr"/>
            <c:showLegendKey val="0"/>
            <c:showVal val="1"/>
            <c:showCatName val="0"/>
            <c:showSerName val="0"/>
            <c:showPercent val="0"/>
            <c:showBubbleSize val="0"/>
            <c:showLeaderLines val="0"/>
          </c:dLbls>
          <c:cat>
            <c:numRef>
              <c:f>Feuil1!$A$2:$A$8</c:f>
              <c:numCache>
                <c:formatCode>General</c:formatCode>
                <c:ptCount val="7"/>
                <c:pt idx="0">
                  <c:v>2011</c:v>
                </c:pt>
                <c:pt idx="1">
                  <c:v>2012</c:v>
                </c:pt>
                <c:pt idx="2">
                  <c:v>2013</c:v>
                </c:pt>
                <c:pt idx="3">
                  <c:v>2014</c:v>
                </c:pt>
                <c:pt idx="4">
                  <c:v>2015</c:v>
                </c:pt>
                <c:pt idx="5">
                  <c:v>2016</c:v>
                </c:pt>
                <c:pt idx="6">
                  <c:v>2017</c:v>
                </c:pt>
              </c:numCache>
            </c:numRef>
          </c:cat>
          <c:val>
            <c:numRef>
              <c:f>Feuil1!$D$2:$D$8</c:f>
              <c:numCache>
                <c:formatCode>General</c:formatCode>
                <c:ptCount val="7"/>
                <c:pt idx="0">
                  <c:v>169</c:v>
                </c:pt>
                <c:pt idx="1">
                  <c:v>144</c:v>
                </c:pt>
                <c:pt idx="2">
                  <c:v>126</c:v>
                </c:pt>
                <c:pt idx="3">
                  <c:v>154</c:v>
                </c:pt>
                <c:pt idx="4">
                  <c:v>116</c:v>
                </c:pt>
                <c:pt idx="5">
                  <c:v>151</c:v>
                </c:pt>
                <c:pt idx="6">
                  <c:v>138</c:v>
                </c:pt>
              </c:numCache>
            </c:numRef>
          </c:val>
        </c:ser>
        <c:dLbls>
          <c:showLegendKey val="0"/>
          <c:showVal val="0"/>
          <c:showCatName val="0"/>
          <c:showSerName val="0"/>
          <c:showPercent val="0"/>
          <c:showBubbleSize val="0"/>
        </c:dLbls>
        <c:gapWidth val="6"/>
        <c:overlap val="100"/>
        <c:axId val="197479040"/>
        <c:axId val="197489024"/>
      </c:barChart>
      <c:catAx>
        <c:axId val="197479040"/>
        <c:scaling>
          <c:orientation val="minMax"/>
        </c:scaling>
        <c:delete val="0"/>
        <c:axPos val="b"/>
        <c:numFmt formatCode="General" sourceLinked="1"/>
        <c:majorTickMark val="out"/>
        <c:minorTickMark val="none"/>
        <c:tickLblPos val="nextTo"/>
        <c:spPr>
          <a:ln>
            <a:solidFill>
              <a:schemeClr val="bg1">
                <a:lumMod val="85000"/>
              </a:schemeClr>
            </a:solidFill>
          </a:ln>
        </c:spPr>
        <c:txPr>
          <a:bodyPr/>
          <a:lstStyle/>
          <a:p>
            <a:pPr>
              <a:defRPr sz="1050"/>
            </a:pPr>
            <a:endParaRPr lang="fr-FR"/>
          </a:p>
        </c:txPr>
        <c:crossAx val="197489024"/>
        <c:crosses val="autoZero"/>
        <c:auto val="1"/>
        <c:lblAlgn val="ctr"/>
        <c:lblOffset val="100"/>
        <c:noMultiLvlLbl val="0"/>
      </c:catAx>
      <c:valAx>
        <c:axId val="197489024"/>
        <c:scaling>
          <c:orientation val="minMax"/>
          <c:max val="550"/>
          <c:min val="0"/>
        </c:scaling>
        <c:delete val="0"/>
        <c:axPos val="l"/>
        <c:majorGridlines>
          <c:spPr>
            <a:ln>
              <a:solidFill>
                <a:schemeClr val="bg1">
                  <a:lumMod val="95000"/>
                </a:schemeClr>
              </a:solidFill>
            </a:ln>
          </c:spPr>
        </c:majorGridlines>
        <c:numFmt formatCode="General" sourceLinked="1"/>
        <c:majorTickMark val="out"/>
        <c:minorTickMark val="none"/>
        <c:tickLblPos val="nextTo"/>
        <c:txPr>
          <a:bodyPr/>
          <a:lstStyle/>
          <a:p>
            <a:pPr>
              <a:defRPr sz="1050"/>
            </a:pPr>
            <a:endParaRPr lang="fr-FR"/>
          </a:p>
        </c:txPr>
        <c:crossAx val="197479040"/>
        <c:crosses val="autoZero"/>
        <c:crossBetween val="between"/>
      </c:valAx>
    </c:plotArea>
    <c:legend>
      <c:legendPos val="r"/>
      <c:layout>
        <c:manualLayout>
          <c:xMode val="edge"/>
          <c:yMode val="edge"/>
          <c:x val="0.83140688675826968"/>
          <c:y val="0.1380302982208326"/>
          <c:w val="0.14493725038624428"/>
          <c:h val="0.34561473130792653"/>
        </c:manualLayout>
      </c:layout>
      <c:overlay val="0"/>
      <c:txPr>
        <a:bodyPr/>
        <a:lstStyle/>
        <a:p>
          <a:pPr>
            <a:defRPr sz="900"/>
          </a:pPr>
          <a:endParaRPr lang="fr-FR"/>
        </a:p>
      </c:txPr>
    </c:legend>
    <c:plotVisOnly val="1"/>
    <c:dispBlanksAs val="gap"/>
    <c:showDLblsOverMax val="0"/>
  </c:chart>
  <c:txPr>
    <a:bodyPr/>
    <a:lstStyle/>
    <a:p>
      <a:pPr>
        <a:defRPr sz="1100"/>
      </a:pPr>
      <a:endParaRPr lang="fr-FR"/>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sz="1050" dirty="0" smtClean="0"/>
              <a:t>Evolution </a:t>
            </a:r>
            <a:r>
              <a:rPr lang="en-US" sz="1050" dirty="0" err="1" smtClean="0"/>
              <a:t>annuelle</a:t>
            </a:r>
            <a:r>
              <a:rPr lang="en-US" sz="1050" dirty="0" smtClean="0"/>
              <a:t> du </a:t>
            </a:r>
            <a:r>
              <a:rPr lang="en-US" sz="1050" dirty="0" err="1" smtClean="0"/>
              <a:t>nombre</a:t>
            </a:r>
            <a:r>
              <a:rPr lang="en-US" sz="1050" dirty="0" smtClean="0"/>
              <a:t> </a:t>
            </a:r>
            <a:r>
              <a:rPr lang="en-US" sz="1050" u="sng" dirty="0" err="1" smtClean="0"/>
              <a:t>d’accidents</a:t>
            </a:r>
            <a:r>
              <a:rPr lang="en-US" sz="1050" dirty="0" smtClean="0"/>
              <a:t> (</a:t>
            </a:r>
            <a:r>
              <a:rPr lang="en-US" sz="1050" dirty="0" err="1" smtClean="0"/>
              <a:t>tous</a:t>
            </a:r>
            <a:r>
              <a:rPr lang="en-US" sz="1050" baseline="0" dirty="0" smtClean="0"/>
              <a:t> modes)</a:t>
            </a:r>
            <a:endParaRPr lang="en-US" sz="1050" dirty="0"/>
          </a:p>
        </c:rich>
      </c:tx>
      <c:layout>
        <c:manualLayout>
          <c:xMode val="edge"/>
          <c:yMode val="edge"/>
          <c:x val="0.21421189949528027"/>
          <c:y val="0.14964667225527131"/>
        </c:manualLayout>
      </c:layout>
      <c:overlay val="0"/>
    </c:title>
    <c:autoTitleDeleted val="0"/>
    <c:plotArea>
      <c:layout/>
      <c:barChart>
        <c:barDir val="col"/>
        <c:grouping val="stacked"/>
        <c:varyColors val="0"/>
        <c:ser>
          <c:idx val="0"/>
          <c:order val="0"/>
          <c:tx>
            <c:strRef>
              <c:f>Feuil1!$B$1</c:f>
              <c:strCache>
                <c:ptCount val="1"/>
                <c:pt idx="0">
                  <c:v>Accidents</c:v>
                </c:pt>
              </c:strCache>
            </c:strRef>
          </c:tx>
          <c:spPr>
            <a:solidFill>
              <a:srgbClr val="7030A0"/>
            </a:solidFill>
          </c:spPr>
          <c:invertIfNegative val="0"/>
          <c:dLbls>
            <c:dLbl>
              <c:idx val="0"/>
              <c:layout>
                <c:manualLayout>
                  <c:x val="1.8252100663131798E-3"/>
                  <c:y val="-9.6280968781246534E-2"/>
                </c:manualLayout>
              </c:layout>
              <c:dLblPos val="ctr"/>
              <c:showLegendKey val="0"/>
              <c:showVal val="1"/>
              <c:showCatName val="0"/>
              <c:showSerName val="0"/>
              <c:showPercent val="0"/>
              <c:showBubbleSize val="0"/>
            </c:dLbl>
            <c:dLbl>
              <c:idx val="1"/>
              <c:layout>
                <c:manualLayout>
                  <c:x val="0"/>
                  <c:y val="-4.0606832278300857E-2"/>
                </c:manualLayout>
              </c:layout>
              <c:dLblPos val="ctr"/>
              <c:showLegendKey val="0"/>
              <c:showVal val="1"/>
              <c:showCatName val="0"/>
              <c:showSerName val="0"/>
              <c:showPercent val="0"/>
              <c:showBubbleSize val="0"/>
            </c:dLbl>
            <c:dLbl>
              <c:idx val="2"/>
              <c:layout>
                <c:manualLayout>
                  <c:x val="-9.6124259343514698E-5"/>
                  <c:y val="-4.9253979210503854E-2"/>
                </c:manualLayout>
              </c:layout>
              <c:dLblPos val="ctr"/>
              <c:showLegendKey val="0"/>
              <c:showVal val="1"/>
              <c:showCatName val="0"/>
              <c:showSerName val="0"/>
              <c:showPercent val="0"/>
              <c:showBubbleSize val="0"/>
            </c:dLbl>
            <c:dLbl>
              <c:idx val="3"/>
              <c:layout>
                <c:manualLayout>
                  <c:x val="-8.3571347840806706E-3"/>
                  <c:y val="-7.8283389387711136E-2"/>
                </c:manualLayout>
              </c:layout>
              <c:dLblPos val="ctr"/>
              <c:showLegendKey val="0"/>
              <c:showVal val="1"/>
              <c:showCatName val="0"/>
              <c:showSerName val="0"/>
              <c:showPercent val="0"/>
              <c:showBubbleSize val="0"/>
            </c:dLbl>
            <c:dLbl>
              <c:idx val="4"/>
              <c:layout>
                <c:manualLayout>
                  <c:x val="1.8252100663131798E-3"/>
                  <c:y val="-3.7577895385361222E-2"/>
                </c:manualLayout>
              </c:layout>
              <c:dLblPos val="ctr"/>
              <c:showLegendKey val="0"/>
              <c:showVal val="1"/>
              <c:showCatName val="0"/>
              <c:showSerName val="0"/>
              <c:showPercent val="0"/>
              <c:showBubbleSize val="0"/>
            </c:dLbl>
            <c:dLbl>
              <c:idx val="5"/>
              <c:layout>
                <c:manualLayout>
                  <c:x val="-3.3402851379534344E-3"/>
                  <c:y val="-4.9673331774677788E-2"/>
                </c:manualLayout>
              </c:layout>
              <c:dLblPos val="ctr"/>
              <c:showLegendKey val="0"/>
              <c:showVal val="1"/>
              <c:showCatName val="0"/>
              <c:showSerName val="0"/>
              <c:showPercent val="0"/>
              <c:showBubbleSize val="0"/>
            </c:dLbl>
            <c:dLbl>
              <c:idx val="6"/>
              <c:layout>
                <c:manualLayout>
                  <c:x val="0"/>
                  <c:y val="-5.6623338147613229E-2"/>
                </c:manualLayout>
              </c:layout>
              <c:dLblPos val="ctr"/>
              <c:showLegendKey val="0"/>
              <c:showVal val="1"/>
              <c:showCatName val="0"/>
              <c:showSerName val="0"/>
              <c:showPercent val="0"/>
              <c:showBubbleSize val="0"/>
            </c:dLbl>
            <c:dLbl>
              <c:idx val="7"/>
              <c:layout>
                <c:manualLayout>
                  <c:x val="0"/>
                  <c:y val="-5.3717516235569786E-2"/>
                </c:manualLayout>
              </c:layout>
              <c:dLblPos val="ctr"/>
              <c:showLegendKey val="0"/>
              <c:showVal val="1"/>
              <c:showCatName val="0"/>
              <c:showSerName val="0"/>
              <c:showPercent val="0"/>
              <c:showBubbleSize val="0"/>
            </c:dLbl>
            <c:dLbl>
              <c:idx val="8"/>
              <c:layout>
                <c:manualLayout>
                  <c:x val="-9.6178734033269361E-5"/>
                  <c:y val="-4.9664515390545831E-2"/>
                </c:manualLayout>
              </c:layout>
              <c:dLblPos val="ctr"/>
              <c:showLegendKey val="0"/>
              <c:showVal val="1"/>
              <c:showCatName val="0"/>
              <c:showSerName val="0"/>
              <c:showPercent val="0"/>
              <c:showBubbleSize val="0"/>
            </c:dLbl>
            <c:dLbl>
              <c:idx val="9"/>
              <c:layout>
                <c:manualLayout>
                  <c:x val="-1.9222888687130707E-4"/>
                  <c:y val="-6.8890493648853829E-2"/>
                </c:manualLayout>
              </c:layout>
              <c:dLblPos val="ctr"/>
              <c:showLegendKey val="0"/>
              <c:showVal val="1"/>
              <c:showCatName val="0"/>
              <c:showSerName val="0"/>
              <c:showPercent val="0"/>
              <c:showBubbleSize val="0"/>
            </c:dLbl>
            <c:txPr>
              <a:bodyPr/>
              <a:lstStyle/>
              <a:p>
                <a:pPr>
                  <a:defRPr>
                    <a:solidFill>
                      <a:schemeClr val="bg1"/>
                    </a:solidFill>
                  </a:defRPr>
                </a:pPr>
                <a:endParaRPr lang="fr-FR"/>
              </a:p>
            </c:txPr>
            <c:dLblPos val="inEnd"/>
            <c:showLegendKey val="0"/>
            <c:showVal val="1"/>
            <c:showCatName val="0"/>
            <c:showSerName val="0"/>
            <c:showPercent val="0"/>
            <c:showBubbleSize val="0"/>
            <c:showLeaderLines val="0"/>
          </c:dLbls>
          <c:cat>
            <c:numRef>
              <c:f>Feuil1!$A$2:$A$8</c:f>
              <c:numCache>
                <c:formatCode>General</c:formatCode>
                <c:ptCount val="7"/>
                <c:pt idx="0">
                  <c:v>2011</c:v>
                </c:pt>
                <c:pt idx="1">
                  <c:v>2012</c:v>
                </c:pt>
                <c:pt idx="2">
                  <c:v>2013</c:v>
                </c:pt>
                <c:pt idx="3">
                  <c:v>2014</c:v>
                </c:pt>
                <c:pt idx="4">
                  <c:v>2015</c:v>
                </c:pt>
                <c:pt idx="5">
                  <c:v>2016</c:v>
                </c:pt>
                <c:pt idx="6">
                  <c:v>2017</c:v>
                </c:pt>
              </c:numCache>
            </c:numRef>
          </c:cat>
          <c:val>
            <c:numRef>
              <c:f>Feuil1!$B$2:$B$8</c:f>
              <c:numCache>
                <c:formatCode>General</c:formatCode>
                <c:ptCount val="7"/>
                <c:pt idx="0">
                  <c:v>237</c:v>
                </c:pt>
                <c:pt idx="1">
                  <c:v>198</c:v>
                </c:pt>
                <c:pt idx="2">
                  <c:v>203</c:v>
                </c:pt>
                <c:pt idx="3">
                  <c:v>206</c:v>
                </c:pt>
                <c:pt idx="4">
                  <c:v>183</c:v>
                </c:pt>
                <c:pt idx="5">
                  <c:v>191</c:v>
                </c:pt>
                <c:pt idx="6">
                  <c:v>203</c:v>
                </c:pt>
              </c:numCache>
            </c:numRef>
          </c:val>
        </c:ser>
        <c:dLbls>
          <c:showLegendKey val="0"/>
          <c:showVal val="0"/>
          <c:showCatName val="0"/>
          <c:showSerName val="0"/>
          <c:showPercent val="0"/>
          <c:showBubbleSize val="0"/>
        </c:dLbls>
        <c:gapWidth val="6"/>
        <c:axId val="197612288"/>
        <c:axId val="197613824"/>
      </c:barChart>
      <c:catAx>
        <c:axId val="197612288"/>
        <c:scaling>
          <c:orientation val="minMax"/>
        </c:scaling>
        <c:delete val="0"/>
        <c:axPos val="b"/>
        <c:numFmt formatCode="General" sourceLinked="1"/>
        <c:majorTickMark val="none"/>
        <c:minorTickMark val="none"/>
        <c:tickLblPos val="nextTo"/>
        <c:spPr>
          <a:ln>
            <a:solidFill>
              <a:schemeClr val="bg1">
                <a:lumMod val="85000"/>
              </a:schemeClr>
            </a:solidFill>
          </a:ln>
        </c:spPr>
        <c:txPr>
          <a:bodyPr/>
          <a:lstStyle/>
          <a:p>
            <a:pPr>
              <a:defRPr sz="1050"/>
            </a:pPr>
            <a:endParaRPr lang="fr-FR"/>
          </a:p>
        </c:txPr>
        <c:crossAx val="197613824"/>
        <c:crosses val="autoZero"/>
        <c:auto val="1"/>
        <c:lblAlgn val="ctr"/>
        <c:lblOffset val="100"/>
        <c:noMultiLvlLbl val="0"/>
      </c:catAx>
      <c:valAx>
        <c:axId val="197613824"/>
        <c:scaling>
          <c:orientation val="minMax"/>
          <c:max val="490"/>
          <c:min val="0"/>
        </c:scaling>
        <c:delete val="0"/>
        <c:axPos val="l"/>
        <c:majorGridlines/>
        <c:numFmt formatCode="General" sourceLinked="1"/>
        <c:majorTickMark val="none"/>
        <c:minorTickMark val="none"/>
        <c:tickLblPos val="nextTo"/>
        <c:crossAx val="197612288"/>
        <c:crosses val="autoZero"/>
        <c:crossBetween val="between"/>
      </c:valAx>
    </c:plotArea>
    <c:plotVisOnly val="1"/>
    <c:dispBlanksAs val="gap"/>
    <c:showDLblsOverMax val="0"/>
  </c:chart>
  <c:txPr>
    <a:bodyPr/>
    <a:lstStyle/>
    <a:p>
      <a:pPr>
        <a:defRPr sz="1100"/>
      </a:pPr>
      <a:endParaRPr lang="fr-FR"/>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b="1"/>
            </a:pPr>
            <a:r>
              <a:rPr lang="fr-FR" sz="1050" b="1" dirty="0" smtClean="0"/>
              <a:t>Evolution annuelle du nombre de victimes piétons</a:t>
            </a:r>
            <a:r>
              <a:rPr lang="fr-FR" sz="1050" b="1" baseline="0" dirty="0" smtClean="0"/>
              <a:t> </a:t>
            </a:r>
            <a:r>
              <a:rPr lang="fr-FR" sz="1050" b="1" dirty="0" smtClean="0"/>
              <a:t>selon la gravité</a:t>
            </a:r>
            <a:endParaRPr lang="fr-FR" sz="1050" b="1" dirty="0"/>
          </a:p>
        </c:rich>
      </c:tx>
      <c:layout>
        <c:manualLayout>
          <c:xMode val="edge"/>
          <c:yMode val="edge"/>
          <c:x val="0.15219672495640083"/>
          <c:y val="5.3923639991591013E-2"/>
        </c:manualLayout>
      </c:layout>
      <c:overlay val="1"/>
    </c:title>
    <c:autoTitleDeleted val="0"/>
    <c:plotArea>
      <c:layout>
        <c:manualLayout>
          <c:layoutTarget val="inner"/>
          <c:xMode val="edge"/>
          <c:yMode val="edge"/>
          <c:x val="5.5284823112676247E-2"/>
          <c:y val="7.4009804111526606E-2"/>
          <c:w val="0.94471517969560859"/>
          <c:h val="0.83608746183089377"/>
        </c:manualLayout>
      </c:layout>
      <c:barChart>
        <c:barDir val="col"/>
        <c:grouping val="stacked"/>
        <c:varyColors val="0"/>
        <c:ser>
          <c:idx val="0"/>
          <c:order val="0"/>
          <c:tx>
            <c:strRef>
              <c:f>Feuil1!$B$1</c:f>
              <c:strCache>
                <c:ptCount val="1"/>
                <c:pt idx="0">
                  <c:v>tué</c:v>
                </c:pt>
              </c:strCache>
            </c:strRef>
          </c:tx>
          <c:spPr>
            <a:solidFill>
              <a:srgbClr val="FF0000"/>
            </a:solidFill>
          </c:spPr>
          <c:invertIfNegative val="0"/>
          <c:dLbls>
            <c:dLblPos val="ctr"/>
            <c:showLegendKey val="0"/>
            <c:showVal val="1"/>
            <c:showCatName val="0"/>
            <c:showSerName val="0"/>
            <c:showPercent val="0"/>
            <c:showBubbleSize val="0"/>
            <c:showLeaderLines val="0"/>
          </c:dLbls>
          <c:cat>
            <c:numRef>
              <c:f>Feuil1!$A$2:$A$8</c:f>
              <c:numCache>
                <c:formatCode>General</c:formatCode>
                <c:ptCount val="7"/>
                <c:pt idx="0">
                  <c:v>2011</c:v>
                </c:pt>
                <c:pt idx="1">
                  <c:v>2012</c:v>
                </c:pt>
                <c:pt idx="2">
                  <c:v>2013</c:v>
                </c:pt>
                <c:pt idx="3">
                  <c:v>2014</c:v>
                </c:pt>
                <c:pt idx="4">
                  <c:v>2015</c:v>
                </c:pt>
                <c:pt idx="5">
                  <c:v>2016</c:v>
                </c:pt>
                <c:pt idx="6">
                  <c:v>2017</c:v>
                </c:pt>
              </c:numCache>
            </c:numRef>
          </c:cat>
          <c:val>
            <c:numRef>
              <c:f>Feuil1!$B$2:$B$8</c:f>
              <c:numCache>
                <c:formatCode>General</c:formatCode>
                <c:ptCount val="7"/>
                <c:pt idx="0">
                  <c:v>3</c:v>
                </c:pt>
                <c:pt idx="1">
                  <c:v>3</c:v>
                </c:pt>
                <c:pt idx="2">
                  <c:v>6</c:v>
                </c:pt>
                <c:pt idx="3">
                  <c:v>1</c:v>
                </c:pt>
                <c:pt idx="4">
                  <c:v>2</c:v>
                </c:pt>
                <c:pt idx="5">
                  <c:v>2</c:v>
                </c:pt>
                <c:pt idx="6">
                  <c:v>4</c:v>
                </c:pt>
              </c:numCache>
            </c:numRef>
          </c:val>
        </c:ser>
        <c:ser>
          <c:idx val="1"/>
          <c:order val="1"/>
          <c:tx>
            <c:strRef>
              <c:f>Feuil1!$C$1</c:f>
              <c:strCache>
                <c:ptCount val="1"/>
                <c:pt idx="0">
                  <c:v>blessé hospitalisé</c:v>
                </c:pt>
              </c:strCache>
            </c:strRef>
          </c:tx>
          <c:spPr>
            <a:solidFill>
              <a:srgbClr val="FFC000"/>
            </a:solidFill>
          </c:spPr>
          <c:invertIfNegative val="0"/>
          <c:dLbls>
            <c:dLblPos val="ctr"/>
            <c:showLegendKey val="0"/>
            <c:showVal val="1"/>
            <c:showCatName val="0"/>
            <c:showSerName val="0"/>
            <c:showPercent val="0"/>
            <c:showBubbleSize val="0"/>
            <c:showLeaderLines val="0"/>
          </c:dLbls>
          <c:cat>
            <c:numRef>
              <c:f>Feuil1!$A$2:$A$8</c:f>
              <c:numCache>
                <c:formatCode>General</c:formatCode>
                <c:ptCount val="7"/>
                <c:pt idx="0">
                  <c:v>2011</c:v>
                </c:pt>
                <c:pt idx="1">
                  <c:v>2012</c:v>
                </c:pt>
                <c:pt idx="2">
                  <c:v>2013</c:v>
                </c:pt>
                <c:pt idx="3">
                  <c:v>2014</c:v>
                </c:pt>
                <c:pt idx="4">
                  <c:v>2015</c:v>
                </c:pt>
                <c:pt idx="5">
                  <c:v>2016</c:v>
                </c:pt>
                <c:pt idx="6">
                  <c:v>2017</c:v>
                </c:pt>
              </c:numCache>
            </c:numRef>
          </c:cat>
          <c:val>
            <c:numRef>
              <c:f>Feuil1!$C$2:$C$8</c:f>
              <c:numCache>
                <c:formatCode>General</c:formatCode>
                <c:ptCount val="7"/>
                <c:pt idx="0">
                  <c:v>31</c:v>
                </c:pt>
                <c:pt idx="1">
                  <c:v>32</c:v>
                </c:pt>
                <c:pt idx="2">
                  <c:v>28</c:v>
                </c:pt>
                <c:pt idx="3">
                  <c:v>25</c:v>
                </c:pt>
                <c:pt idx="4">
                  <c:v>34</c:v>
                </c:pt>
                <c:pt idx="5">
                  <c:v>19</c:v>
                </c:pt>
                <c:pt idx="6">
                  <c:v>29</c:v>
                </c:pt>
              </c:numCache>
            </c:numRef>
          </c:val>
        </c:ser>
        <c:ser>
          <c:idx val="2"/>
          <c:order val="2"/>
          <c:tx>
            <c:strRef>
              <c:f>Feuil1!$D$1</c:f>
              <c:strCache>
                <c:ptCount val="1"/>
                <c:pt idx="0">
                  <c:v>Blessé léger</c:v>
                </c:pt>
              </c:strCache>
            </c:strRef>
          </c:tx>
          <c:spPr>
            <a:solidFill>
              <a:srgbClr val="FFFF00"/>
            </a:solidFill>
          </c:spPr>
          <c:invertIfNegative val="0"/>
          <c:dLbls>
            <c:dLblPos val="ctr"/>
            <c:showLegendKey val="0"/>
            <c:showVal val="1"/>
            <c:showCatName val="0"/>
            <c:showSerName val="0"/>
            <c:showPercent val="0"/>
            <c:showBubbleSize val="0"/>
            <c:showLeaderLines val="0"/>
          </c:dLbls>
          <c:cat>
            <c:numRef>
              <c:f>Feuil1!$A$2:$A$8</c:f>
              <c:numCache>
                <c:formatCode>General</c:formatCode>
                <c:ptCount val="7"/>
                <c:pt idx="0">
                  <c:v>2011</c:v>
                </c:pt>
                <c:pt idx="1">
                  <c:v>2012</c:v>
                </c:pt>
                <c:pt idx="2">
                  <c:v>2013</c:v>
                </c:pt>
                <c:pt idx="3">
                  <c:v>2014</c:v>
                </c:pt>
                <c:pt idx="4">
                  <c:v>2015</c:v>
                </c:pt>
                <c:pt idx="5">
                  <c:v>2016</c:v>
                </c:pt>
                <c:pt idx="6">
                  <c:v>2017</c:v>
                </c:pt>
              </c:numCache>
            </c:numRef>
          </c:cat>
          <c:val>
            <c:numRef>
              <c:f>Feuil1!$D$2:$D$8</c:f>
              <c:numCache>
                <c:formatCode>General</c:formatCode>
                <c:ptCount val="7"/>
                <c:pt idx="0">
                  <c:v>40</c:v>
                </c:pt>
                <c:pt idx="1">
                  <c:v>34</c:v>
                </c:pt>
                <c:pt idx="2">
                  <c:v>31</c:v>
                </c:pt>
                <c:pt idx="3">
                  <c:v>38</c:v>
                </c:pt>
                <c:pt idx="4">
                  <c:v>26</c:v>
                </c:pt>
                <c:pt idx="5">
                  <c:v>26</c:v>
                </c:pt>
                <c:pt idx="6">
                  <c:v>23</c:v>
                </c:pt>
              </c:numCache>
            </c:numRef>
          </c:val>
        </c:ser>
        <c:dLbls>
          <c:showLegendKey val="0"/>
          <c:showVal val="0"/>
          <c:showCatName val="0"/>
          <c:showSerName val="0"/>
          <c:showPercent val="0"/>
          <c:showBubbleSize val="0"/>
        </c:dLbls>
        <c:gapWidth val="6"/>
        <c:overlap val="100"/>
        <c:axId val="197422464"/>
        <c:axId val="197432448"/>
      </c:barChart>
      <c:catAx>
        <c:axId val="197422464"/>
        <c:scaling>
          <c:orientation val="minMax"/>
        </c:scaling>
        <c:delete val="0"/>
        <c:axPos val="b"/>
        <c:numFmt formatCode="General" sourceLinked="1"/>
        <c:majorTickMark val="out"/>
        <c:minorTickMark val="none"/>
        <c:tickLblPos val="nextTo"/>
        <c:txPr>
          <a:bodyPr/>
          <a:lstStyle/>
          <a:p>
            <a:pPr>
              <a:defRPr sz="1050"/>
            </a:pPr>
            <a:endParaRPr lang="fr-FR"/>
          </a:p>
        </c:txPr>
        <c:crossAx val="197432448"/>
        <c:crosses val="autoZero"/>
        <c:auto val="1"/>
        <c:lblAlgn val="ctr"/>
        <c:lblOffset val="100"/>
        <c:noMultiLvlLbl val="0"/>
      </c:catAx>
      <c:valAx>
        <c:axId val="197432448"/>
        <c:scaling>
          <c:orientation val="minMax"/>
          <c:max val="120"/>
          <c:min val="0"/>
        </c:scaling>
        <c:delete val="0"/>
        <c:axPos val="l"/>
        <c:majorGridlines>
          <c:spPr>
            <a:ln>
              <a:solidFill>
                <a:schemeClr val="bg1">
                  <a:lumMod val="95000"/>
                </a:schemeClr>
              </a:solidFill>
            </a:ln>
          </c:spPr>
        </c:majorGridlines>
        <c:numFmt formatCode="General" sourceLinked="1"/>
        <c:majorTickMark val="out"/>
        <c:minorTickMark val="none"/>
        <c:tickLblPos val="nextTo"/>
        <c:txPr>
          <a:bodyPr/>
          <a:lstStyle/>
          <a:p>
            <a:pPr>
              <a:defRPr sz="1050"/>
            </a:pPr>
            <a:endParaRPr lang="fr-FR"/>
          </a:p>
        </c:txPr>
        <c:crossAx val="197422464"/>
        <c:crosses val="autoZero"/>
        <c:crossBetween val="between"/>
      </c:valAx>
    </c:plotArea>
    <c:legend>
      <c:legendPos val="r"/>
      <c:layout>
        <c:manualLayout>
          <c:xMode val="edge"/>
          <c:yMode val="edge"/>
          <c:x val="0.82679146133417114"/>
          <c:y val="0.13937648950805062"/>
          <c:w val="0.17178950087042122"/>
          <c:h val="0.32514502049064137"/>
        </c:manualLayout>
      </c:layout>
      <c:overlay val="0"/>
      <c:txPr>
        <a:bodyPr/>
        <a:lstStyle/>
        <a:p>
          <a:pPr>
            <a:defRPr sz="900"/>
          </a:pPr>
          <a:endParaRPr lang="fr-FR"/>
        </a:p>
      </c:txPr>
    </c:legend>
    <c:plotVisOnly val="1"/>
    <c:dispBlanksAs val="gap"/>
    <c:showDLblsOverMax val="0"/>
  </c:chart>
  <c:txPr>
    <a:bodyPr/>
    <a:lstStyle/>
    <a:p>
      <a:pPr>
        <a:defRPr sz="1100"/>
      </a:pPr>
      <a:endParaRPr lang="fr-FR"/>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b="1"/>
            </a:pPr>
            <a:r>
              <a:rPr lang="en-US" sz="1050" b="1" dirty="0" smtClean="0"/>
              <a:t>Evolution </a:t>
            </a:r>
            <a:r>
              <a:rPr lang="en-US" sz="1050" b="1" dirty="0" err="1" smtClean="0"/>
              <a:t>annuelle</a:t>
            </a:r>
            <a:r>
              <a:rPr lang="en-US" sz="1050" b="1" dirty="0" smtClean="0"/>
              <a:t> du</a:t>
            </a:r>
            <a:r>
              <a:rPr lang="en-US" sz="1050" b="1" baseline="0" dirty="0" smtClean="0"/>
              <a:t> </a:t>
            </a:r>
            <a:r>
              <a:rPr lang="en-US" sz="1050" b="1" baseline="0" dirty="0" err="1" smtClean="0"/>
              <a:t>nombre</a:t>
            </a:r>
            <a:r>
              <a:rPr lang="en-US" sz="1050" b="1" baseline="0" dirty="0" smtClean="0"/>
              <a:t> </a:t>
            </a:r>
            <a:r>
              <a:rPr lang="en-US" sz="1050" b="1" baseline="0" dirty="0" err="1" smtClean="0"/>
              <a:t>d’</a:t>
            </a:r>
            <a:r>
              <a:rPr lang="en-US" sz="1050" b="1" dirty="0" err="1" smtClean="0"/>
              <a:t>accidents</a:t>
            </a:r>
            <a:r>
              <a:rPr lang="en-US" sz="1050" b="1" dirty="0" smtClean="0"/>
              <a:t> </a:t>
            </a:r>
            <a:r>
              <a:rPr lang="en-US" sz="1050" b="1" dirty="0" err="1" smtClean="0"/>
              <a:t>impliquant</a:t>
            </a:r>
            <a:r>
              <a:rPr lang="en-US" sz="1050" b="1" baseline="0" dirty="0" smtClean="0"/>
              <a:t> au </a:t>
            </a:r>
            <a:r>
              <a:rPr lang="en-US" sz="1050" b="1" baseline="0" dirty="0" err="1" smtClean="0"/>
              <a:t>moins</a:t>
            </a:r>
            <a:r>
              <a:rPr lang="en-US" sz="1050" b="1" baseline="0" dirty="0" smtClean="0"/>
              <a:t> un </a:t>
            </a:r>
            <a:r>
              <a:rPr lang="en-US" sz="1050" b="1" dirty="0" err="1" smtClean="0"/>
              <a:t>piéton</a:t>
            </a:r>
            <a:endParaRPr lang="en-US" sz="1050" b="1" dirty="0"/>
          </a:p>
        </c:rich>
      </c:tx>
      <c:layout>
        <c:manualLayout>
          <c:xMode val="edge"/>
          <c:yMode val="edge"/>
          <c:x val="0.15907359550599109"/>
          <c:y val="8.4962735772470405E-2"/>
        </c:manualLayout>
      </c:layout>
      <c:overlay val="0"/>
    </c:title>
    <c:autoTitleDeleted val="0"/>
    <c:plotArea>
      <c:layout/>
      <c:barChart>
        <c:barDir val="col"/>
        <c:grouping val="stacked"/>
        <c:varyColors val="0"/>
        <c:ser>
          <c:idx val="0"/>
          <c:order val="0"/>
          <c:tx>
            <c:strRef>
              <c:f>Feuil1!$B$1</c:f>
              <c:strCache>
                <c:ptCount val="1"/>
                <c:pt idx="0">
                  <c:v>Accidents</c:v>
                </c:pt>
              </c:strCache>
            </c:strRef>
          </c:tx>
          <c:spPr>
            <a:solidFill>
              <a:srgbClr val="7030A0"/>
            </a:solidFill>
          </c:spPr>
          <c:invertIfNegative val="0"/>
          <c:dLbls>
            <c:txPr>
              <a:bodyPr/>
              <a:lstStyle/>
              <a:p>
                <a:pPr>
                  <a:defRPr>
                    <a:solidFill>
                      <a:schemeClr val="bg1"/>
                    </a:solidFill>
                  </a:defRPr>
                </a:pPr>
                <a:endParaRPr lang="fr-FR"/>
              </a:p>
            </c:txPr>
            <c:showLegendKey val="0"/>
            <c:showVal val="1"/>
            <c:showCatName val="0"/>
            <c:showSerName val="0"/>
            <c:showPercent val="0"/>
            <c:showBubbleSize val="0"/>
            <c:showLeaderLines val="0"/>
          </c:dLbls>
          <c:cat>
            <c:numRef>
              <c:f>Feuil1!$A$2:$A$8</c:f>
              <c:numCache>
                <c:formatCode>General</c:formatCode>
                <c:ptCount val="7"/>
                <c:pt idx="0">
                  <c:v>2011</c:v>
                </c:pt>
                <c:pt idx="1">
                  <c:v>2012</c:v>
                </c:pt>
                <c:pt idx="2">
                  <c:v>2013</c:v>
                </c:pt>
                <c:pt idx="3">
                  <c:v>2014</c:v>
                </c:pt>
                <c:pt idx="4">
                  <c:v>2015</c:v>
                </c:pt>
                <c:pt idx="5">
                  <c:v>2016</c:v>
                </c:pt>
                <c:pt idx="6">
                  <c:v>2017</c:v>
                </c:pt>
              </c:numCache>
            </c:numRef>
          </c:cat>
          <c:val>
            <c:numRef>
              <c:f>Feuil1!$B$2:$B$8</c:f>
              <c:numCache>
                <c:formatCode>General</c:formatCode>
                <c:ptCount val="7"/>
                <c:pt idx="0">
                  <c:v>70</c:v>
                </c:pt>
                <c:pt idx="1">
                  <c:v>65</c:v>
                </c:pt>
                <c:pt idx="2">
                  <c:v>64</c:v>
                </c:pt>
                <c:pt idx="3">
                  <c:v>59</c:v>
                </c:pt>
                <c:pt idx="4">
                  <c:v>56</c:v>
                </c:pt>
                <c:pt idx="5">
                  <c:v>49</c:v>
                </c:pt>
                <c:pt idx="6">
                  <c:v>50</c:v>
                </c:pt>
              </c:numCache>
            </c:numRef>
          </c:val>
        </c:ser>
        <c:dLbls>
          <c:showLegendKey val="0"/>
          <c:showVal val="0"/>
          <c:showCatName val="0"/>
          <c:showSerName val="0"/>
          <c:showPercent val="0"/>
          <c:showBubbleSize val="0"/>
        </c:dLbls>
        <c:gapWidth val="5"/>
        <c:overlap val="100"/>
        <c:axId val="197453312"/>
        <c:axId val="197454848"/>
      </c:barChart>
      <c:catAx>
        <c:axId val="197453312"/>
        <c:scaling>
          <c:orientation val="minMax"/>
        </c:scaling>
        <c:delete val="0"/>
        <c:axPos val="b"/>
        <c:numFmt formatCode="General" sourceLinked="1"/>
        <c:majorTickMark val="none"/>
        <c:minorTickMark val="none"/>
        <c:tickLblPos val="nextTo"/>
        <c:spPr>
          <a:ln>
            <a:solidFill>
              <a:schemeClr val="bg1">
                <a:lumMod val="85000"/>
              </a:schemeClr>
            </a:solidFill>
          </a:ln>
        </c:spPr>
        <c:txPr>
          <a:bodyPr/>
          <a:lstStyle/>
          <a:p>
            <a:pPr>
              <a:defRPr sz="1050"/>
            </a:pPr>
            <a:endParaRPr lang="fr-FR"/>
          </a:p>
        </c:txPr>
        <c:crossAx val="197454848"/>
        <c:crosses val="autoZero"/>
        <c:auto val="1"/>
        <c:lblAlgn val="ctr"/>
        <c:lblOffset val="100"/>
        <c:noMultiLvlLbl val="0"/>
      </c:catAx>
      <c:valAx>
        <c:axId val="197454848"/>
        <c:scaling>
          <c:orientation val="minMax"/>
          <c:max val="105"/>
          <c:min val="0"/>
        </c:scaling>
        <c:delete val="0"/>
        <c:axPos val="l"/>
        <c:majorGridlines/>
        <c:numFmt formatCode="General" sourceLinked="1"/>
        <c:majorTickMark val="none"/>
        <c:minorTickMark val="none"/>
        <c:tickLblPos val="nextTo"/>
        <c:spPr>
          <a:ln w="9525">
            <a:noFill/>
          </a:ln>
        </c:spPr>
        <c:crossAx val="197453312"/>
        <c:crosses val="autoZero"/>
        <c:crossBetween val="between"/>
      </c:valAx>
    </c:plotArea>
    <c:plotVisOnly val="1"/>
    <c:dispBlanksAs val="gap"/>
    <c:showDLblsOverMax val="0"/>
  </c:chart>
  <c:txPr>
    <a:bodyPr/>
    <a:lstStyle/>
    <a:p>
      <a:pPr>
        <a:defRPr sz="1100"/>
      </a:pPr>
      <a:endParaRPr lang="fr-FR"/>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b="1"/>
            </a:pPr>
            <a:r>
              <a:rPr lang="fr-FR" sz="1050" b="1" dirty="0" smtClean="0"/>
              <a:t>Evolution annuelle du nombre de victimes cyclistes selon</a:t>
            </a:r>
            <a:r>
              <a:rPr lang="fr-FR" sz="1050" b="1" baseline="0" dirty="0" smtClean="0"/>
              <a:t> la gravité</a:t>
            </a:r>
            <a:endParaRPr lang="fr-FR" sz="1050" b="1" dirty="0"/>
          </a:p>
        </c:rich>
      </c:tx>
      <c:layout>
        <c:manualLayout>
          <c:xMode val="edge"/>
          <c:yMode val="edge"/>
          <c:x val="0.15727631906271264"/>
          <c:y val="2.3004690300111583E-2"/>
        </c:manualLayout>
      </c:layout>
      <c:overlay val="1"/>
    </c:title>
    <c:autoTitleDeleted val="0"/>
    <c:plotArea>
      <c:layout>
        <c:manualLayout>
          <c:layoutTarget val="inner"/>
          <c:xMode val="edge"/>
          <c:yMode val="edge"/>
          <c:x val="4.8964464814732767E-2"/>
          <c:y val="2.7209709409901094E-2"/>
          <c:w val="0.91661022456255348"/>
          <c:h val="0.88836807987518296"/>
        </c:manualLayout>
      </c:layout>
      <c:barChart>
        <c:barDir val="col"/>
        <c:grouping val="stacked"/>
        <c:varyColors val="0"/>
        <c:ser>
          <c:idx val="0"/>
          <c:order val="0"/>
          <c:tx>
            <c:strRef>
              <c:f>Feuil1!$B$1</c:f>
              <c:strCache>
                <c:ptCount val="1"/>
                <c:pt idx="0">
                  <c:v>tué</c:v>
                </c:pt>
              </c:strCache>
            </c:strRef>
          </c:tx>
          <c:spPr>
            <a:solidFill>
              <a:srgbClr val="FF0000"/>
            </a:solidFill>
          </c:spPr>
          <c:invertIfNegative val="0"/>
          <c:dLbls>
            <c:dLblPos val="ctr"/>
            <c:showLegendKey val="0"/>
            <c:showVal val="1"/>
            <c:showCatName val="0"/>
            <c:showSerName val="0"/>
            <c:showPercent val="0"/>
            <c:showBubbleSize val="0"/>
            <c:showLeaderLines val="0"/>
          </c:dLbls>
          <c:cat>
            <c:numRef>
              <c:f>Feuil1!$A$2:$A$8</c:f>
              <c:numCache>
                <c:formatCode>General</c:formatCode>
                <c:ptCount val="7"/>
                <c:pt idx="0">
                  <c:v>2011</c:v>
                </c:pt>
                <c:pt idx="1">
                  <c:v>2012</c:v>
                </c:pt>
                <c:pt idx="2">
                  <c:v>2013</c:v>
                </c:pt>
                <c:pt idx="3">
                  <c:v>2014</c:v>
                </c:pt>
                <c:pt idx="4">
                  <c:v>2015</c:v>
                </c:pt>
                <c:pt idx="5">
                  <c:v>2016</c:v>
                </c:pt>
                <c:pt idx="6">
                  <c:v>2017</c:v>
                </c:pt>
              </c:numCache>
            </c:numRef>
          </c:cat>
          <c:val>
            <c:numRef>
              <c:f>Feuil1!$B$2:$B$8</c:f>
              <c:numCache>
                <c:formatCode>General</c:formatCode>
                <c:ptCount val="7"/>
                <c:pt idx="0">
                  <c:v>1</c:v>
                </c:pt>
                <c:pt idx="1">
                  <c:v>3</c:v>
                </c:pt>
                <c:pt idx="2">
                  <c:v>3</c:v>
                </c:pt>
                <c:pt idx="3">
                  <c:v>0</c:v>
                </c:pt>
                <c:pt idx="4">
                  <c:v>1</c:v>
                </c:pt>
                <c:pt idx="5">
                  <c:v>1</c:v>
                </c:pt>
                <c:pt idx="6">
                  <c:v>3</c:v>
                </c:pt>
              </c:numCache>
            </c:numRef>
          </c:val>
        </c:ser>
        <c:ser>
          <c:idx val="1"/>
          <c:order val="1"/>
          <c:tx>
            <c:strRef>
              <c:f>Feuil1!$C$1</c:f>
              <c:strCache>
                <c:ptCount val="1"/>
                <c:pt idx="0">
                  <c:v>blessé hospitalisé</c:v>
                </c:pt>
              </c:strCache>
            </c:strRef>
          </c:tx>
          <c:spPr>
            <a:solidFill>
              <a:srgbClr val="FFC000"/>
            </a:solidFill>
          </c:spPr>
          <c:invertIfNegative val="0"/>
          <c:dLbls>
            <c:dLblPos val="ctr"/>
            <c:showLegendKey val="0"/>
            <c:showVal val="1"/>
            <c:showCatName val="0"/>
            <c:showSerName val="0"/>
            <c:showPercent val="0"/>
            <c:showBubbleSize val="0"/>
            <c:showLeaderLines val="0"/>
          </c:dLbls>
          <c:cat>
            <c:numRef>
              <c:f>Feuil1!$A$2:$A$8</c:f>
              <c:numCache>
                <c:formatCode>General</c:formatCode>
                <c:ptCount val="7"/>
                <c:pt idx="0">
                  <c:v>2011</c:v>
                </c:pt>
                <c:pt idx="1">
                  <c:v>2012</c:v>
                </c:pt>
                <c:pt idx="2">
                  <c:v>2013</c:v>
                </c:pt>
                <c:pt idx="3">
                  <c:v>2014</c:v>
                </c:pt>
                <c:pt idx="4">
                  <c:v>2015</c:v>
                </c:pt>
                <c:pt idx="5">
                  <c:v>2016</c:v>
                </c:pt>
                <c:pt idx="6">
                  <c:v>2017</c:v>
                </c:pt>
              </c:numCache>
            </c:numRef>
          </c:cat>
          <c:val>
            <c:numRef>
              <c:f>Feuil1!$C$2:$C$8</c:f>
              <c:numCache>
                <c:formatCode>General</c:formatCode>
                <c:ptCount val="7"/>
                <c:pt idx="0">
                  <c:v>13</c:v>
                </c:pt>
                <c:pt idx="1">
                  <c:v>12</c:v>
                </c:pt>
                <c:pt idx="2">
                  <c:v>14</c:v>
                </c:pt>
                <c:pt idx="3">
                  <c:v>10</c:v>
                </c:pt>
                <c:pt idx="4">
                  <c:v>12</c:v>
                </c:pt>
                <c:pt idx="5">
                  <c:v>14</c:v>
                </c:pt>
                <c:pt idx="6">
                  <c:v>17</c:v>
                </c:pt>
              </c:numCache>
            </c:numRef>
          </c:val>
        </c:ser>
        <c:ser>
          <c:idx val="2"/>
          <c:order val="2"/>
          <c:tx>
            <c:strRef>
              <c:f>Feuil1!$D$1</c:f>
              <c:strCache>
                <c:ptCount val="1"/>
                <c:pt idx="0">
                  <c:v>Blessé léger</c:v>
                </c:pt>
              </c:strCache>
            </c:strRef>
          </c:tx>
          <c:spPr>
            <a:solidFill>
              <a:srgbClr val="FFFF00"/>
            </a:solidFill>
          </c:spPr>
          <c:invertIfNegative val="0"/>
          <c:dLbls>
            <c:dLblPos val="ctr"/>
            <c:showLegendKey val="0"/>
            <c:showVal val="1"/>
            <c:showCatName val="0"/>
            <c:showSerName val="0"/>
            <c:showPercent val="0"/>
            <c:showBubbleSize val="0"/>
            <c:showLeaderLines val="0"/>
          </c:dLbls>
          <c:cat>
            <c:numRef>
              <c:f>Feuil1!$A$2:$A$8</c:f>
              <c:numCache>
                <c:formatCode>General</c:formatCode>
                <c:ptCount val="7"/>
                <c:pt idx="0">
                  <c:v>2011</c:v>
                </c:pt>
                <c:pt idx="1">
                  <c:v>2012</c:v>
                </c:pt>
                <c:pt idx="2">
                  <c:v>2013</c:v>
                </c:pt>
                <c:pt idx="3">
                  <c:v>2014</c:v>
                </c:pt>
                <c:pt idx="4">
                  <c:v>2015</c:v>
                </c:pt>
                <c:pt idx="5">
                  <c:v>2016</c:v>
                </c:pt>
                <c:pt idx="6">
                  <c:v>2017</c:v>
                </c:pt>
              </c:numCache>
            </c:numRef>
          </c:cat>
          <c:val>
            <c:numRef>
              <c:f>Feuil1!$D$2:$D$8</c:f>
              <c:numCache>
                <c:formatCode>General</c:formatCode>
                <c:ptCount val="7"/>
                <c:pt idx="0">
                  <c:v>27</c:v>
                </c:pt>
                <c:pt idx="1">
                  <c:v>16</c:v>
                </c:pt>
                <c:pt idx="2">
                  <c:v>10</c:v>
                </c:pt>
                <c:pt idx="3">
                  <c:v>9</c:v>
                </c:pt>
                <c:pt idx="4">
                  <c:v>12</c:v>
                </c:pt>
                <c:pt idx="5">
                  <c:v>14</c:v>
                </c:pt>
                <c:pt idx="6">
                  <c:v>20</c:v>
                </c:pt>
              </c:numCache>
            </c:numRef>
          </c:val>
        </c:ser>
        <c:dLbls>
          <c:showLegendKey val="0"/>
          <c:showVal val="0"/>
          <c:showCatName val="0"/>
          <c:showSerName val="0"/>
          <c:showPercent val="0"/>
          <c:showBubbleSize val="0"/>
        </c:dLbls>
        <c:gapWidth val="9"/>
        <c:overlap val="100"/>
        <c:axId val="198389760"/>
        <c:axId val="198391296"/>
      </c:barChart>
      <c:catAx>
        <c:axId val="198389760"/>
        <c:scaling>
          <c:orientation val="minMax"/>
        </c:scaling>
        <c:delete val="0"/>
        <c:axPos val="b"/>
        <c:numFmt formatCode="General" sourceLinked="1"/>
        <c:majorTickMark val="out"/>
        <c:minorTickMark val="none"/>
        <c:tickLblPos val="nextTo"/>
        <c:txPr>
          <a:bodyPr/>
          <a:lstStyle/>
          <a:p>
            <a:pPr>
              <a:defRPr sz="1000"/>
            </a:pPr>
            <a:endParaRPr lang="fr-FR"/>
          </a:p>
        </c:txPr>
        <c:crossAx val="198391296"/>
        <c:crosses val="autoZero"/>
        <c:auto val="1"/>
        <c:lblAlgn val="ctr"/>
        <c:lblOffset val="100"/>
        <c:noMultiLvlLbl val="0"/>
      </c:catAx>
      <c:valAx>
        <c:axId val="198391296"/>
        <c:scaling>
          <c:orientation val="minMax"/>
          <c:max val="100"/>
          <c:min val="0"/>
        </c:scaling>
        <c:delete val="0"/>
        <c:axPos val="l"/>
        <c:majorGridlines>
          <c:spPr>
            <a:ln>
              <a:solidFill>
                <a:schemeClr val="bg1">
                  <a:lumMod val="95000"/>
                </a:schemeClr>
              </a:solidFill>
            </a:ln>
          </c:spPr>
        </c:majorGridlines>
        <c:numFmt formatCode="General" sourceLinked="1"/>
        <c:majorTickMark val="out"/>
        <c:minorTickMark val="none"/>
        <c:tickLblPos val="nextTo"/>
        <c:crossAx val="198389760"/>
        <c:crosses val="autoZero"/>
        <c:crossBetween val="between"/>
      </c:valAx>
    </c:plotArea>
    <c:legend>
      <c:legendPos val="r"/>
      <c:layout>
        <c:manualLayout>
          <c:xMode val="edge"/>
          <c:yMode val="edge"/>
          <c:x val="0.80944535568032794"/>
          <c:y val="0.13591742875018303"/>
          <c:w val="0.17178950087042122"/>
          <c:h val="0.19649012592958223"/>
        </c:manualLayout>
      </c:layout>
      <c:overlay val="0"/>
      <c:txPr>
        <a:bodyPr/>
        <a:lstStyle/>
        <a:p>
          <a:pPr>
            <a:defRPr sz="800"/>
          </a:pPr>
          <a:endParaRPr lang="fr-FR"/>
        </a:p>
      </c:txPr>
    </c:legend>
    <c:plotVisOnly val="1"/>
    <c:dispBlanksAs val="gap"/>
    <c:showDLblsOverMax val="0"/>
  </c:chart>
  <c:txPr>
    <a:bodyPr/>
    <a:lstStyle/>
    <a:p>
      <a:pPr>
        <a:defRPr sz="1100"/>
      </a:pPr>
      <a:endParaRPr lang="fr-FR"/>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Feuil1!$B$1</c:f>
              <c:strCache>
                <c:ptCount val="1"/>
                <c:pt idx="0">
                  <c:v>Accidents</c:v>
                </c:pt>
              </c:strCache>
            </c:strRef>
          </c:tx>
          <c:spPr>
            <a:solidFill>
              <a:srgbClr val="7030A0"/>
            </a:solidFill>
          </c:spPr>
          <c:invertIfNegative val="0"/>
          <c:dLbls>
            <c:txPr>
              <a:bodyPr/>
              <a:lstStyle/>
              <a:p>
                <a:pPr>
                  <a:defRPr>
                    <a:solidFill>
                      <a:schemeClr val="bg1"/>
                    </a:solidFill>
                  </a:defRPr>
                </a:pPr>
                <a:endParaRPr lang="fr-FR"/>
              </a:p>
            </c:txPr>
            <c:showLegendKey val="0"/>
            <c:showVal val="1"/>
            <c:showCatName val="0"/>
            <c:showSerName val="0"/>
            <c:showPercent val="0"/>
            <c:showBubbleSize val="0"/>
            <c:showLeaderLines val="0"/>
          </c:dLbls>
          <c:cat>
            <c:numRef>
              <c:f>Feuil1!$A$2:$A$8</c:f>
              <c:numCache>
                <c:formatCode>General</c:formatCode>
                <c:ptCount val="7"/>
                <c:pt idx="0">
                  <c:v>2011</c:v>
                </c:pt>
                <c:pt idx="1">
                  <c:v>2012</c:v>
                </c:pt>
                <c:pt idx="2">
                  <c:v>2013</c:v>
                </c:pt>
                <c:pt idx="3">
                  <c:v>2014</c:v>
                </c:pt>
                <c:pt idx="4">
                  <c:v>2015</c:v>
                </c:pt>
                <c:pt idx="5">
                  <c:v>2016</c:v>
                </c:pt>
                <c:pt idx="6">
                  <c:v>2017</c:v>
                </c:pt>
              </c:numCache>
            </c:numRef>
          </c:cat>
          <c:val>
            <c:numRef>
              <c:f>Feuil1!$B$2:$B$8</c:f>
              <c:numCache>
                <c:formatCode>General</c:formatCode>
                <c:ptCount val="7"/>
                <c:pt idx="0">
                  <c:v>44</c:v>
                </c:pt>
                <c:pt idx="1">
                  <c:v>34</c:v>
                </c:pt>
                <c:pt idx="2">
                  <c:v>29</c:v>
                </c:pt>
                <c:pt idx="3">
                  <c:v>21</c:v>
                </c:pt>
                <c:pt idx="4">
                  <c:v>31</c:v>
                </c:pt>
                <c:pt idx="5">
                  <c:v>29</c:v>
                </c:pt>
                <c:pt idx="6">
                  <c:v>41</c:v>
                </c:pt>
              </c:numCache>
            </c:numRef>
          </c:val>
        </c:ser>
        <c:dLbls>
          <c:showLegendKey val="0"/>
          <c:showVal val="0"/>
          <c:showCatName val="0"/>
          <c:showSerName val="0"/>
          <c:showPercent val="0"/>
          <c:showBubbleSize val="0"/>
        </c:dLbls>
        <c:gapWidth val="9"/>
        <c:overlap val="100"/>
        <c:axId val="198125440"/>
        <c:axId val="198126976"/>
      </c:barChart>
      <c:catAx>
        <c:axId val="198125440"/>
        <c:scaling>
          <c:orientation val="minMax"/>
        </c:scaling>
        <c:delete val="0"/>
        <c:axPos val="b"/>
        <c:numFmt formatCode="General" sourceLinked="1"/>
        <c:majorTickMark val="out"/>
        <c:minorTickMark val="none"/>
        <c:tickLblPos val="nextTo"/>
        <c:spPr>
          <a:ln>
            <a:solidFill>
              <a:schemeClr val="bg1">
                <a:lumMod val="85000"/>
              </a:schemeClr>
            </a:solidFill>
          </a:ln>
        </c:spPr>
        <c:txPr>
          <a:bodyPr/>
          <a:lstStyle/>
          <a:p>
            <a:pPr>
              <a:defRPr sz="1050"/>
            </a:pPr>
            <a:endParaRPr lang="fr-FR"/>
          </a:p>
        </c:txPr>
        <c:crossAx val="198126976"/>
        <c:crosses val="autoZero"/>
        <c:auto val="1"/>
        <c:lblAlgn val="ctr"/>
        <c:lblOffset val="100"/>
        <c:noMultiLvlLbl val="0"/>
      </c:catAx>
      <c:valAx>
        <c:axId val="198126976"/>
        <c:scaling>
          <c:orientation val="minMax"/>
          <c:max val="90"/>
          <c:min val="0"/>
        </c:scaling>
        <c:delete val="0"/>
        <c:axPos val="l"/>
        <c:majorGridlines/>
        <c:numFmt formatCode="General" sourceLinked="1"/>
        <c:majorTickMark val="out"/>
        <c:minorTickMark val="none"/>
        <c:tickLblPos val="nextTo"/>
        <c:crossAx val="198125440"/>
        <c:crosses val="autoZero"/>
        <c:crossBetween val="between"/>
      </c:valAx>
    </c:plotArea>
    <c:plotVisOnly val="1"/>
    <c:dispBlanksAs val="gap"/>
    <c:showDLblsOverMax val="0"/>
  </c:chart>
  <c:txPr>
    <a:bodyPr/>
    <a:lstStyle/>
    <a:p>
      <a:pPr>
        <a:defRPr sz="1100"/>
      </a:pPr>
      <a:endParaRPr lang="fr-FR"/>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Feuil1!$B$1</c:f>
              <c:strCache>
                <c:ptCount val="1"/>
                <c:pt idx="0">
                  <c:v>Linéaires de voirie en agglomération</c:v>
                </c:pt>
              </c:strCache>
            </c:strRef>
          </c:tx>
          <c:spPr>
            <a:solidFill>
              <a:srgbClr val="FF0000"/>
            </a:solidFill>
          </c:spPr>
          <c:dPt>
            <c:idx val="1"/>
            <c:bubble3D val="0"/>
            <c:spPr>
              <a:solidFill>
                <a:srgbClr val="0070C0"/>
              </a:solidFill>
            </c:spPr>
          </c:dPt>
          <c:dLbls>
            <c:dLbl>
              <c:idx val="0"/>
              <c:layout/>
              <c:tx>
                <c:rich>
                  <a:bodyPr/>
                  <a:lstStyle/>
                  <a:p>
                    <a:r>
                      <a:rPr lang="en-US" b="1" dirty="0"/>
                      <a:t>740; 79%</a:t>
                    </a:r>
                  </a:p>
                </c:rich>
              </c:tx>
              <c:showLegendKey val="0"/>
              <c:showVal val="1"/>
              <c:showCatName val="0"/>
              <c:showSerName val="0"/>
              <c:showPercent val="1"/>
              <c:showBubbleSize val="0"/>
            </c:dLbl>
            <c:dLbl>
              <c:idx val="1"/>
              <c:layout/>
              <c:tx>
                <c:rich>
                  <a:bodyPr/>
                  <a:lstStyle/>
                  <a:p>
                    <a:r>
                      <a:rPr lang="en-US" b="1" dirty="0"/>
                      <a:t>200; 21%</a:t>
                    </a:r>
                  </a:p>
                </c:rich>
              </c:tx>
              <c:showLegendKey val="0"/>
              <c:showVal val="1"/>
              <c:showCatName val="0"/>
              <c:showSerName val="0"/>
              <c:showPercent val="1"/>
              <c:showBubbleSize val="0"/>
            </c:dLbl>
            <c:txPr>
              <a:bodyPr/>
              <a:lstStyle/>
              <a:p>
                <a:pPr>
                  <a:defRPr sz="1000"/>
                </a:pPr>
                <a:endParaRPr lang="fr-FR"/>
              </a:p>
            </c:txPr>
            <c:showLegendKey val="0"/>
            <c:showVal val="0"/>
            <c:showCatName val="0"/>
            <c:showSerName val="0"/>
            <c:showPercent val="1"/>
            <c:showBubbleSize val="0"/>
            <c:showLeaderLines val="1"/>
          </c:dLbls>
          <c:cat>
            <c:strRef>
              <c:f>Feuil1!$A$2:$A$3</c:f>
              <c:strCache>
                <c:ptCount val="2"/>
                <c:pt idx="0">
                  <c:v>Axe passant de 50 km/h à 30 km/h</c:v>
                </c:pt>
                <c:pt idx="1">
                  <c:v>Axe restant à 50 km/h</c:v>
                </c:pt>
              </c:strCache>
            </c:strRef>
          </c:cat>
          <c:val>
            <c:numRef>
              <c:f>Feuil1!$B$2:$B$3</c:f>
              <c:numCache>
                <c:formatCode>General</c:formatCode>
                <c:ptCount val="2"/>
                <c:pt idx="0">
                  <c:v>740</c:v>
                </c:pt>
                <c:pt idx="1">
                  <c:v>200</c:v>
                </c:pt>
              </c:numCache>
            </c:numRef>
          </c:val>
        </c:ser>
        <c:dLbls>
          <c:showLegendKey val="0"/>
          <c:showVal val="0"/>
          <c:showCatName val="0"/>
          <c:showSerName val="0"/>
          <c:showPercent val="0"/>
          <c:showBubbleSize val="0"/>
          <c:showLeaderLines val="1"/>
        </c:dLbls>
        <c:firstSliceAng val="0"/>
      </c:pieChart>
    </c:plotArea>
    <c:legend>
      <c:legendPos val="r"/>
      <c:layout/>
      <c:overlay val="0"/>
      <c:txPr>
        <a:bodyPr/>
        <a:lstStyle/>
        <a:p>
          <a:pPr>
            <a:defRPr sz="900"/>
          </a:pPr>
          <a:endParaRPr lang="fr-FR"/>
        </a:p>
      </c:txPr>
    </c:legend>
    <c:plotVisOnly val="1"/>
    <c:dispBlanksAs val="gap"/>
    <c:showDLblsOverMax val="0"/>
  </c:chart>
  <c:txPr>
    <a:bodyPr/>
    <a:lstStyle/>
    <a:p>
      <a:pPr>
        <a:defRPr sz="1800"/>
      </a:pPr>
      <a:endParaRPr lang="fr-FR"/>
    </a:p>
  </c:tx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ECD6DF0-5613-41A9-843D-4DAD834B2CF7}"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fr-FR"/>
        </a:p>
      </dgm:t>
    </dgm:pt>
    <dgm:pt modelId="{E26027E4-3F1C-4634-8BBB-DE75BFE68001}">
      <dgm:prSet>
        <dgm:style>
          <a:lnRef idx="2">
            <a:schemeClr val="accent1"/>
          </a:lnRef>
          <a:fillRef idx="1">
            <a:schemeClr val="lt1"/>
          </a:fillRef>
          <a:effectRef idx="0">
            <a:schemeClr val="accent1"/>
          </a:effectRef>
          <a:fontRef idx="minor">
            <a:schemeClr val="dk1"/>
          </a:fontRef>
        </dgm:style>
      </dgm:prSet>
      <dgm:spPr/>
      <dgm:t>
        <a:bodyPr/>
        <a:lstStyle/>
        <a:p>
          <a:pPr rtl="0"/>
          <a:r>
            <a:rPr lang="fr-FR" dirty="0" smtClean="0"/>
            <a:t>Conforter les « lieux de vie » (cœur de village, équipements, écoles, pôles d’échanges TC…) et revitaliser les commerces de proximité</a:t>
          </a:r>
          <a:endParaRPr lang="fr-FR" dirty="0"/>
        </a:p>
      </dgm:t>
    </dgm:pt>
    <dgm:pt modelId="{0B1A4678-E23A-4C67-B99F-151528EE2124}" type="parTrans" cxnId="{FEA09234-A093-424F-BD03-1BEB2D602DAC}">
      <dgm:prSet/>
      <dgm:spPr/>
      <dgm:t>
        <a:bodyPr/>
        <a:lstStyle/>
        <a:p>
          <a:endParaRPr lang="fr-FR"/>
        </a:p>
      </dgm:t>
    </dgm:pt>
    <dgm:pt modelId="{C3574890-F9FC-4387-A7BC-E59462927E34}" type="sibTrans" cxnId="{FEA09234-A093-424F-BD03-1BEB2D602DAC}">
      <dgm:prSet/>
      <dgm:spPr/>
      <dgm:t>
        <a:bodyPr/>
        <a:lstStyle/>
        <a:p>
          <a:endParaRPr lang="fr-FR"/>
        </a:p>
      </dgm:t>
    </dgm:pt>
    <dgm:pt modelId="{EB8455CD-1BEB-434C-9BA7-3C126E3CBB8F}">
      <dgm:prSet>
        <dgm:style>
          <a:lnRef idx="2">
            <a:schemeClr val="accent1">
              <a:shade val="50000"/>
            </a:schemeClr>
          </a:lnRef>
          <a:fillRef idx="1">
            <a:schemeClr val="accent1"/>
          </a:fillRef>
          <a:effectRef idx="0">
            <a:schemeClr val="accent1"/>
          </a:effectRef>
          <a:fontRef idx="minor">
            <a:schemeClr val="lt1"/>
          </a:fontRef>
        </dgm:style>
      </dgm:prSet>
      <dgm:spPr/>
      <dgm:t>
        <a:bodyPr/>
        <a:lstStyle/>
        <a:p>
          <a:pPr rtl="0"/>
          <a:r>
            <a:rPr lang="fr-FR" dirty="0" smtClean="0"/>
            <a:t>Rendre la ville et les espaces publics plus agréable à vivre pour les riverains, plus conviviale pour les visiteurs, plus adaptée aux enfants et aux personnes âgées…</a:t>
          </a:r>
          <a:endParaRPr lang="fr-FR" dirty="0"/>
        </a:p>
      </dgm:t>
    </dgm:pt>
    <dgm:pt modelId="{06F465A0-1F74-446C-B902-510CE6E29A8A}" type="parTrans" cxnId="{9D742753-D65A-4E90-9137-BE3527CCFBD4}">
      <dgm:prSet/>
      <dgm:spPr/>
      <dgm:t>
        <a:bodyPr/>
        <a:lstStyle/>
        <a:p>
          <a:endParaRPr lang="fr-FR"/>
        </a:p>
      </dgm:t>
    </dgm:pt>
    <dgm:pt modelId="{78438B6A-DE77-402A-8355-7649AB8969A3}" type="sibTrans" cxnId="{9D742753-D65A-4E90-9137-BE3527CCFBD4}">
      <dgm:prSet/>
      <dgm:spPr/>
      <dgm:t>
        <a:bodyPr/>
        <a:lstStyle/>
        <a:p>
          <a:endParaRPr lang="fr-FR"/>
        </a:p>
      </dgm:t>
    </dgm:pt>
    <dgm:pt modelId="{D2B70E4D-604D-443B-84D6-BD08713750EE}">
      <dgm:prSet>
        <dgm:style>
          <a:lnRef idx="2">
            <a:schemeClr val="accent1"/>
          </a:lnRef>
          <a:fillRef idx="1">
            <a:schemeClr val="lt1"/>
          </a:fillRef>
          <a:effectRef idx="0">
            <a:schemeClr val="accent1"/>
          </a:effectRef>
          <a:fontRef idx="minor">
            <a:schemeClr val="dk1"/>
          </a:fontRef>
        </dgm:style>
      </dgm:prSet>
      <dgm:spPr/>
      <dgm:t>
        <a:bodyPr/>
        <a:lstStyle/>
        <a:p>
          <a:pPr rtl="0"/>
          <a:r>
            <a:rPr lang="fr-FR" dirty="0" smtClean="0"/>
            <a:t>Favoriser les évolutions de comportements vers des modes de déplacements alternatifs à la voiture individuelle</a:t>
          </a:r>
          <a:endParaRPr lang="fr-FR" dirty="0"/>
        </a:p>
      </dgm:t>
    </dgm:pt>
    <dgm:pt modelId="{1530ECD2-A26E-4FA5-BD93-22D8D00FBECF}" type="parTrans" cxnId="{B19E9079-D1C9-4AD3-AB8A-1C3C44F9C15D}">
      <dgm:prSet/>
      <dgm:spPr/>
      <dgm:t>
        <a:bodyPr/>
        <a:lstStyle/>
        <a:p>
          <a:endParaRPr lang="fr-FR"/>
        </a:p>
      </dgm:t>
    </dgm:pt>
    <dgm:pt modelId="{B44DC570-1345-4214-92DF-23DD31A8F6BC}" type="sibTrans" cxnId="{B19E9079-D1C9-4AD3-AB8A-1C3C44F9C15D}">
      <dgm:prSet/>
      <dgm:spPr/>
      <dgm:t>
        <a:bodyPr/>
        <a:lstStyle/>
        <a:p>
          <a:endParaRPr lang="fr-FR"/>
        </a:p>
      </dgm:t>
    </dgm:pt>
    <dgm:pt modelId="{B123FB18-6883-43E6-B76A-4CF957F34465}">
      <dgm:prSet>
        <dgm:style>
          <a:lnRef idx="3">
            <a:schemeClr val="lt1"/>
          </a:lnRef>
          <a:fillRef idx="1">
            <a:schemeClr val="accent1"/>
          </a:fillRef>
          <a:effectRef idx="1">
            <a:schemeClr val="accent1"/>
          </a:effectRef>
          <a:fontRef idx="minor">
            <a:schemeClr val="lt1"/>
          </a:fontRef>
        </dgm:style>
      </dgm:prSet>
      <dgm:spPr/>
      <dgm:t>
        <a:bodyPr/>
        <a:lstStyle/>
        <a:p>
          <a:pPr rtl="0"/>
          <a:r>
            <a:rPr lang="fr-FR" dirty="0" smtClean="0"/>
            <a:t>Pacifier la conduite des automobilistes et améliorer la cohabitation avec les usagers les plus vulnérables, améliorer la sécurité et la fluidité des déplacements, notamment piétons et cycles </a:t>
          </a:r>
          <a:endParaRPr lang="fr-FR" dirty="0"/>
        </a:p>
      </dgm:t>
    </dgm:pt>
    <dgm:pt modelId="{A4550145-FCDE-4128-A594-3390BEA508D4}" type="parTrans" cxnId="{A714D207-E24A-4D11-B860-BD85562CF60C}">
      <dgm:prSet/>
      <dgm:spPr/>
      <dgm:t>
        <a:bodyPr/>
        <a:lstStyle/>
        <a:p>
          <a:endParaRPr lang="fr-FR"/>
        </a:p>
      </dgm:t>
    </dgm:pt>
    <dgm:pt modelId="{9C141FA0-D79C-442A-892B-FA85B134DE87}" type="sibTrans" cxnId="{A714D207-E24A-4D11-B860-BD85562CF60C}">
      <dgm:prSet/>
      <dgm:spPr/>
      <dgm:t>
        <a:bodyPr/>
        <a:lstStyle/>
        <a:p>
          <a:endParaRPr lang="fr-FR"/>
        </a:p>
      </dgm:t>
    </dgm:pt>
    <dgm:pt modelId="{FDC06535-6C00-4FC4-98E0-09F234961A52}">
      <dgm:prSet>
        <dgm:style>
          <a:lnRef idx="2">
            <a:schemeClr val="accent1"/>
          </a:lnRef>
          <a:fillRef idx="1">
            <a:schemeClr val="lt1"/>
          </a:fillRef>
          <a:effectRef idx="0">
            <a:schemeClr val="accent1"/>
          </a:effectRef>
          <a:fontRef idx="minor">
            <a:schemeClr val="dk1"/>
          </a:fontRef>
        </dgm:style>
      </dgm:prSet>
      <dgm:spPr/>
      <dgm:t>
        <a:bodyPr/>
        <a:lstStyle/>
        <a:p>
          <a:pPr rtl="0"/>
          <a:r>
            <a:rPr lang="fr-FR" dirty="0" smtClean="0"/>
            <a:t>Réduire le bruit de la circulation automobile, la pollution et les consommations énergétiques</a:t>
          </a:r>
          <a:endParaRPr lang="fr-FR" dirty="0"/>
        </a:p>
      </dgm:t>
    </dgm:pt>
    <dgm:pt modelId="{685139E8-C081-4DDE-88A7-7A6AEA05C5B5}" type="parTrans" cxnId="{14B56038-C7AC-4F8F-BF66-F3BCB0E80FDA}">
      <dgm:prSet/>
      <dgm:spPr/>
      <dgm:t>
        <a:bodyPr/>
        <a:lstStyle/>
        <a:p>
          <a:endParaRPr lang="fr-FR"/>
        </a:p>
      </dgm:t>
    </dgm:pt>
    <dgm:pt modelId="{D55B4DF2-0819-4FFD-BD85-08BCB7B6F34B}" type="sibTrans" cxnId="{14B56038-C7AC-4F8F-BF66-F3BCB0E80FDA}">
      <dgm:prSet/>
      <dgm:spPr/>
      <dgm:t>
        <a:bodyPr/>
        <a:lstStyle/>
        <a:p>
          <a:endParaRPr lang="fr-FR"/>
        </a:p>
      </dgm:t>
    </dgm:pt>
    <dgm:pt modelId="{88287779-7650-46B7-AC8F-04A8D722927E}">
      <dgm:prSet>
        <dgm:style>
          <a:lnRef idx="3">
            <a:schemeClr val="lt1"/>
          </a:lnRef>
          <a:fillRef idx="1">
            <a:schemeClr val="accent1"/>
          </a:fillRef>
          <a:effectRef idx="1">
            <a:schemeClr val="accent1"/>
          </a:effectRef>
          <a:fontRef idx="minor">
            <a:schemeClr val="lt1"/>
          </a:fontRef>
        </dgm:style>
      </dgm:prSet>
      <dgm:spPr/>
      <dgm:t>
        <a:bodyPr/>
        <a:lstStyle/>
        <a:p>
          <a:pPr rtl="0"/>
          <a:r>
            <a:rPr lang="fr-FR" dirty="0" smtClean="0"/>
            <a:t>Améliorer l’attractivité du réseau de transport en commun</a:t>
          </a:r>
          <a:endParaRPr lang="fr-FR" dirty="0"/>
        </a:p>
      </dgm:t>
    </dgm:pt>
    <dgm:pt modelId="{E56EFD4F-70D5-47B6-A17E-810336064F4F}" type="parTrans" cxnId="{093001DF-591D-43FF-BDFE-18E6CB8C3C67}">
      <dgm:prSet/>
      <dgm:spPr/>
      <dgm:t>
        <a:bodyPr/>
        <a:lstStyle/>
        <a:p>
          <a:endParaRPr lang="fr-FR"/>
        </a:p>
      </dgm:t>
    </dgm:pt>
    <dgm:pt modelId="{950DE0CE-E1F6-4915-81D2-33F8C27994EA}" type="sibTrans" cxnId="{093001DF-591D-43FF-BDFE-18E6CB8C3C67}">
      <dgm:prSet/>
      <dgm:spPr/>
      <dgm:t>
        <a:bodyPr/>
        <a:lstStyle/>
        <a:p>
          <a:endParaRPr lang="fr-FR"/>
        </a:p>
      </dgm:t>
    </dgm:pt>
    <dgm:pt modelId="{46B6C40A-C3A1-48C7-885D-7C03C100F58E}" type="pres">
      <dgm:prSet presAssocID="{DECD6DF0-5613-41A9-843D-4DAD834B2CF7}" presName="linear" presStyleCnt="0">
        <dgm:presLayoutVars>
          <dgm:animLvl val="lvl"/>
          <dgm:resizeHandles val="exact"/>
        </dgm:presLayoutVars>
      </dgm:prSet>
      <dgm:spPr/>
      <dgm:t>
        <a:bodyPr/>
        <a:lstStyle/>
        <a:p>
          <a:endParaRPr lang="fr-FR"/>
        </a:p>
      </dgm:t>
    </dgm:pt>
    <dgm:pt modelId="{AFD96D91-6240-4702-BED8-2AF5F061689F}" type="pres">
      <dgm:prSet presAssocID="{E26027E4-3F1C-4634-8BBB-DE75BFE68001}" presName="parentText" presStyleLbl="node1" presStyleIdx="0" presStyleCnt="6">
        <dgm:presLayoutVars>
          <dgm:chMax val="0"/>
          <dgm:bulletEnabled val="1"/>
        </dgm:presLayoutVars>
      </dgm:prSet>
      <dgm:spPr/>
      <dgm:t>
        <a:bodyPr/>
        <a:lstStyle/>
        <a:p>
          <a:endParaRPr lang="fr-FR"/>
        </a:p>
      </dgm:t>
    </dgm:pt>
    <dgm:pt modelId="{74AF461F-B261-45A7-B660-E05EC963F895}" type="pres">
      <dgm:prSet presAssocID="{C3574890-F9FC-4387-A7BC-E59462927E34}" presName="spacer" presStyleCnt="0"/>
      <dgm:spPr/>
    </dgm:pt>
    <dgm:pt modelId="{94D1C58D-287B-46FC-8F3C-960B343CAE01}" type="pres">
      <dgm:prSet presAssocID="{EB8455CD-1BEB-434C-9BA7-3C126E3CBB8F}" presName="parentText" presStyleLbl="node1" presStyleIdx="1" presStyleCnt="6">
        <dgm:presLayoutVars>
          <dgm:chMax val="0"/>
          <dgm:bulletEnabled val="1"/>
        </dgm:presLayoutVars>
      </dgm:prSet>
      <dgm:spPr/>
      <dgm:t>
        <a:bodyPr/>
        <a:lstStyle/>
        <a:p>
          <a:endParaRPr lang="fr-FR"/>
        </a:p>
      </dgm:t>
    </dgm:pt>
    <dgm:pt modelId="{D42B50A9-F728-4CA1-8348-D6B83EE62C18}" type="pres">
      <dgm:prSet presAssocID="{78438B6A-DE77-402A-8355-7649AB8969A3}" presName="spacer" presStyleCnt="0"/>
      <dgm:spPr/>
    </dgm:pt>
    <dgm:pt modelId="{B0BC691B-0F74-4901-A16F-8B2C8788B8E2}" type="pres">
      <dgm:prSet presAssocID="{D2B70E4D-604D-443B-84D6-BD08713750EE}" presName="parentText" presStyleLbl="node1" presStyleIdx="2" presStyleCnt="6">
        <dgm:presLayoutVars>
          <dgm:chMax val="0"/>
          <dgm:bulletEnabled val="1"/>
        </dgm:presLayoutVars>
      </dgm:prSet>
      <dgm:spPr/>
      <dgm:t>
        <a:bodyPr/>
        <a:lstStyle/>
        <a:p>
          <a:endParaRPr lang="fr-FR"/>
        </a:p>
      </dgm:t>
    </dgm:pt>
    <dgm:pt modelId="{6871F376-EDA0-4029-A125-0F834BC81A97}" type="pres">
      <dgm:prSet presAssocID="{B44DC570-1345-4214-92DF-23DD31A8F6BC}" presName="spacer" presStyleCnt="0"/>
      <dgm:spPr/>
    </dgm:pt>
    <dgm:pt modelId="{7CBFDE31-812C-48E9-B446-9876A92EE0AE}" type="pres">
      <dgm:prSet presAssocID="{B123FB18-6883-43E6-B76A-4CF957F34465}" presName="parentText" presStyleLbl="node1" presStyleIdx="3" presStyleCnt="6">
        <dgm:presLayoutVars>
          <dgm:chMax val="0"/>
          <dgm:bulletEnabled val="1"/>
        </dgm:presLayoutVars>
      </dgm:prSet>
      <dgm:spPr/>
      <dgm:t>
        <a:bodyPr/>
        <a:lstStyle/>
        <a:p>
          <a:endParaRPr lang="fr-FR"/>
        </a:p>
      </dgm:t>
    </dgm:pt>
    <dgm:pt modelId="{A80EFF73-32FA-4039-8080-5B7BC5BF9A03}" type="pres">
      <dgm:prSet presAssocID="{9C141FA0-D79C-442A-892B-FA85B134DE87}" presName="spacer" presStyleCnt="0"/>
      <dgm:spPr/>
    </dgm:pt>
    <dgm:pt modelId="{9F37ECE2-143E-4C92-BB6F-84EA571DEBB0}" type="pres">
      <dgm:prSet presAssocID="{FDC06535-6C00-4FC4-98E0-09F234961A52}" presName="parentText" presStyleLbl="node1" presStyleIdx="4" presStyleCnt="6">
        <dgm:presLayoutVars>
          <dgm:chMax val="0"/>
          <dgm:bulletEnabled val="1"/>
        </dgm:presLayoutVars>
      </dgm:prSet>
      <dgm:spPr/>
      <dgm:t>
        <a:bodyPr/>
        <a:lstStyle/>
        <a:p>
          <a:endParaRPr lang="fr-FR"/>
        </a:p>
      </dgm:t>
    </dgm:pt>
    <dgm:pt modelId="{308DDDE5-962B-4DF2-B1FC-45639EC3D7F7}" type="pres">
      <dgm:prSet presAssocID="{D55B4DF2-0819-4FFD-BD85-08BCB7B6F34B}" presName="spacer" presStyleCnt="0"/>
      <dgm:spPr/>
    </dgm:pt>
    <dgm:pt modelId="{6B996158-7292-44D0-9F0A-DD552BD4E9EB}" type="pres">
      <dgm:prSet presAssocID="{88287779-7650-46B7-AC8F-04A8D722927E}" presName="parentText" presStyleLbl="node1" presStyleIdx="5" presStyleCnt="6">
        <dgm:presLayoutVars>
          <dgm:chMax val="0"/>
          <dgm:bulletEnabled val="1"/>
        </dgm:presLayoutVars>
      </dgm:prSet>
      <dgm:spPr/>
      <dgm:t>
        <a:bodyPr/>
        <a:lstStyle/>
        <a:p>
          <a:endParaRPr lang="fr-FR"/>
        </a:p>
      </dgm:t>
    </dgm:pt>
  </dgm:ptLst>
  <dgm:cxnLst>
    <dgm:cxn modelId="{FEA09234-A093-424F-BD03-1BEB2D602DAC}" srcId="{DECD6DF0-5613-41A9-843D-4DAD834B2CF7}" destId="{E26027E4-3F1C-4634-8BBB-DE75BFE68001}" srcOrd="0" destOrd="0" parTransId="{0B1A4678-E23A-4C67-B99F-151528EE2124}" sibTransId="{C3574890-F9FC-4387-A7BC-E59462927E34}"/>
    <dgm:cxn modelId="{A714D207-E24A-4D11-B860-BD85562CF60C}" srcId="{DECD6DF0-5613-41A9-843D-4DAD834B2CF7}" destId="{B123FB18-6883-43E6-B76A-4CF957F34465}" srcOrd="3" destOrd="0" parTransId="{A4550145-FCDE-4128-A594-3390BEA508D4}" sibTransId="{9C141FA0-D79C-442A-892B-FA85B134DE87}"/>
    <dgm:cxn modelId="{07F2F9A1-DBCC-4BE9-AADA-CA3590DF0EA5}" type="presOf" srcId="{B123FB18-6883-43E6-B76A-4CF957F34465}" destId="{7CBFDE31-812C-48E9-B446-9876A92EE0AE}" srcOrd="0" destOrd="0" presId="urn:microsoft.com/office/officeart/2005/8/layout/vList2"/>
    <dgm:cxn modelId="{DD988649-A4DF-43C0-BD28-7315BFEE0B60}" type="presOf" srcId="{88287779-7650-46B7-AC8F-04A8D722927E}" destId="{6B996158-7292-44D0-9F0A-DD552BD4E9EB}" srcOrd="0" destOrd="0" presId="urn:microsoft.com/office/officeart/2005/8/layout/vList2"/>
    <dgm:cxn modelId="{022587D0-90B3-43C4-900F-FA59F035930C}" type="presOf" srcId="{E26027E4-3F1C-4634-8BBB-DE75BFE68001}" destId="{AFD96D91-6240-4702-BED8-2AF5F061689F}" srcOrd="0" destOrd="0" presId="urn:microsoft.com/office/officeart/2005/8/layout/vList2"/>
    <dgm:cxn modelId="{77BDE322-352A-4BF4-8901-696074F27C38}" type="presOf" srcId="{DECD6DF0-5613-41A9-843D-4DAD834B2CF7}" destId="{46B6C40A-C3A1-48C7-885D-7C03C100F58E}" srcOrd="0" destOrd="0" presId="urn:microsoft.com/office/officeart/2005/8/layout/vList2"/>
    <dgm:cxn modelId="{710590D4-EF0D-42AE-9729-5C591A00525B}" type="presOf" srcId="{EB8455CD-1BEB-434C-9BA7-3C126E3CBB8F}" destId="{94D1C58D-287B-46FC-8F3C-960B343CAE01}" srcOrd="0" destOrd="0" presId="urn:microsoft.com/office/officeart/2005/8/layout/vList2"/>
    <dgm:cxn modelId="{9D742753-D65A-4E90-9137-BE3527CCFBD4}" srcId="{DECD6DF0-5613-41A9-843D-4DAD834B2CF7}" destId="{EB8455CD-1BEB-434C-9BA7-3C126E3CBB8F}" srcOrd="1" destOrd="0" parTransId="{06F465A0-1F74-446C-B902-510CE6E29A8A}" sibTransId="{78438B6A-DE77-402A-8355-7649AB8969A3}"/>
    <dgm:cxn modelId="{56F47515-FA17-4A54-BF54-1FBE06B5CA87}" type="presOf" srcId="{D2B70E4D-604D-443B-84D6-BD08713750EE}" destId="{B0BC691B-0F74-4901-A16F-8B2C8788B8E2}" srcOrd="0" destOrd="0" presId="urn:microsoft.com/office/officeart/2005/8/layout/vList2"/>
    <dgm:cxn modelId="{B19E9079-D1C9-4AD3-AB8A-1C3C44F9C15D}" srcId="{DECD6DF0-5613-41A9-843D-4DAD834B2CF7}" destId="{D2B70E4D-604D-443B-84D6-BD08713750EE}" srcOrd="2" destOrd="0" parTransId="{1530ECD2-A26E-4FA5-BD93-22D8D00FBECF}" sibTransId="{B44DC570-1345-4214-92DF-23DD31A8F6BC}"/>
    <dgm:cxn modelId="{093001DF-591D-43FF-BDFE-18E6CB8C3C67}" srcId="{DECD6DF0-5613-41A9-843D-4DAD834B2CF7}" destId="{88287779-7650-46B7-AC8F-04A8D722927E}" srcOrd="5" destOrd="0" parTransId="{E56EFD4F-70D5-47B6-A17E-810336064F4F}" sibTransId="{950DE0CE-E1F6-4915-81D2-33F8C27994EA}"/>
    <dgm:cxn modelId="{14B56038-C7AC-4F8F-BF66-F3BCB0E80FDA}" srcId="{DECD6DF0-5613-41A9-843D-4DAD834B2CF7}" destId="{FDC06535-6C00-4FC4-98E0-09F234961A52}" srcOrd="4" destOrd="0" parTransId="{685139E8-C081-4DDE-88A7-7A6AEA05C5B5}" sibTransId="{D55B4DF2-0819-4FFD-BD85-08BCB7B6F34B}"/>
    <dgm:cxn modelId="{57C934A7-8396-4ED7-9851-54C949A0CDE2}" type="presOf" srcId="{FDC06535-6C00-4FC4-98E0-09F234961A52}" destId="{9F37ECE2-143E-4C92-BB6F-84EA571DEBB0}" srcOrd="0" destOrd="0" presId="urn:microsoft.com/office/officeart/2005/8/layout/vList2"/>
    <dgm:cxn modelId="{934AAC1A-6FAB-4F91-8D84-0B6AFD528C38}" type="presParOf" srcId="{46B6C40A-C3A1-48C7-885D-7C03C100F58E}" destId="{AFD96D91-6240-4702-BED8-2AF5F061689F}" srcOrd="0" destOrd="0" presId="urn:microsoft.com/office/officeart/2005/8/layout/vList2"/>
    <dgm:cxn modelId="{3BBFAF1E-6615-483F-89A4-E276CCF72296}" type="presParOf" srcId="{46B6C40A-C3A1-48C7-885D-7C03C100F58E}" destId="{74AF461F-B261-45A7-B660-E05EC963F895}" srcOrd="1" destOrd="0" presId="urn:microsoft.com/office/officeart/2005/8/layout/vList2"/>
    <dgm:cxn modelId="{A705E2D8-57FB-4616-B8E8-DF0E1B92BC3D}" type="presParOf" srcId="{46B6C40A-C3A1-48C7-885D-7C03C100F58E}" destId="{94D1C58D-287B-46FC-8F3C-960B343CAE01}" srcOrd="2" destOrd="0" presId="urn:microsoft.com/office/officeart/2005/8/layout/vList2"/>
    <dgm:cxn modelId="{421D3533-DA75-4C8E-907D-B11F422BCAEC}" type="presParOf" srcId="{46B6C40A-C3A1-48C7-885D-7C03C100F58E}" destId="{D42B50A9-F728-4CA1-8348-D6B83EE62C18}" srcOrd="3" destOrd="0" presId="urn:microsoft.com/office/officeart/2005/8/layout/vList2"/>
    <dgm:cxn modelId="{0BBFE387-90AD-495D-816F-144801DB0664}" type="presParOf" srcId="{46B6C40A-C3A1-48C7-885D-7C03C100F58E}" destId="{B0BC691B-0F74-4901-A16F-8B2C8788B8E2}" srcOrd="4" destOrd="0" presId="urn:microsoft.com/office/officeart/2005/8/layout/vList2"/>
    <dgm:cxn modelId="{844755BB-E001-4082-B666-6E51D8354C3A}" type="presParOf" srcId="{46B6C40A-C3A1-48C7-885D-7C03C100F58E}" destId="{6871F376-EDA0-4029-A125-0F834BC81A97}" srcOrd="5" destOrd="0" presId="urn:microsoft.com/office/officeart/2005/8/layout/vList2"/>
    <dgm:cxn modelId="{67281A67-3153-45DB-99F1-1E94CC4CF7D7}" type="presParOf" srcId="{46B6C40A-C3A1-48C7-885D-7C03C100F58E}" destId="{7CBFDE31-812C-48E9-B446-9876A92EE0AE}" srcOrd="6" destOrd="0" presId="urn:microsoft.com/office/officeart/2005/8/layout/vList2"/>
    <dgm:cxn modelId="{1C6B10CD-C643-4FFE-9CF5-4814BA243EA1}" type="presParOf" srcId="{46B6C40A-C3A1-48C7-885D-7C03C100F58E}" destId="{A80EFF73-32FA-4039-8080-5B7BC5BF9A03}" srcOrd="7" destOrd="0" presId="urn:microsoft.com/office/officeart/2005/8/layout/vList2"/>
    <dgm:cxn modelId="{B52F13AF-B5F0-4EF0-8574-39FCA43959BC}" type="presParOf" srcId="{46B6C40A-C3A1-48C7-885D-7C03C100F58E}" destId="{9F37ECE2-143E-4C92-BB6F-84EA571DEBB0}" srcOrd="8" destOrd="0" presId="urn:microsoft.com/office/officeart/2005/8/layout/vList2"/>
    <dgm:cxn modelId="{FA5B438B-BA34-4E04-862D-55555026B6DD}" type="presParOf" srcId="{46B6C40A-C3A1-48C7-885D-7C03C100F58E}" destId="{308DDDE5-962B-4DF2-B1FC-45639EC3D7F7}" srcOrd="9" destOrd="0" presId="urn:microsoft.com/office/officeart/2005/8/layout/vList2"/>
    <dgm:cxn modelId="{33BC81D6-3FEB-4F7A-A908-1A4990125812}" type="presParOf" srcId="{46B6C40A-C3A1-48C7-885D-7C03C100F58E}" destId="{6B996158-7292-44D0-9F0A-DD552BD4E9EB}" srcOrd="10"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FD96D91-6240-4702-BED8-2AF5F061689F}">
      <dsp:nvSpPr>
        <dsp:cNvPr id="0" name=""/>
        <dsp:cNvSpPr/>
      </dsp:nvSpPr>
      <dsp:spPr>
        <a:xfrm>
          <a:off x="0" y="22854"/>
          <a:ext cx="5313477" cy="530887"/>
        </a:xfrm>
        <a:prstGeom prst="roundRect">
          <a:avLst/>
        </a:prstGeom>
        <a:solidFill>
          <a:schemeClr val="lt1"/>
        </a:solidFill>
        <a:ln w="25400"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38100" tIns="38100" rIns="38100" bIns="38100" numCol="1" spcCol="1270" anchor="ctr" anchorCtr="0">
          <a:noAutofit/>
        </a:bodyPr>
        <a:lstStyle/>
        <a:p>
          <a:pPr lvl="0" algn="l" defTabSz="444500" rtl="0">
            <a:lnSpc>
              <a:spcPct val="90000"/>
            </a:lnSpc>
            <a:spcBef>
              <a:spcPct val="0"/>
            </a:spcBef>
            <a:spcAft>
              <a:spcPct val="35000"/>
            </a:spcAft>
          </a:pPr>
          <a:r>
            <a:rPr lang="fr-FR" sz="1000" kern="1200" dirty="0" smtClean="0"/>
            <a:t>Conforter les « lieux de vie » (cœur de village, équipements, écoles, pôles d’échanges TC…) et revitaliser les commerces de proximité</a:t>
          </a:r>
          <a:endParaRPr lang="fr-FR" sz="1000" kern="1200" dirty="0"/>
        </a:p>
      </dsp:txBody>
      <dsp:txXfrm>
        <a:off x="25916" y="48770"/>
        <a:ext cx="5261645" cy="479055"/>
      </dsp:txXfrm>
    </dsp:sp>
    <dsp:sp modelId="{94D1C58D-287B-46FC-8F3C-960B343CAE01}">
      <dsp:nvSpPr>
        <dsp:cNvPr id="0" name=""/>
        <dsp:cNvSpPr/>
      </dsp:nvSpPr>
      <dsp:spPr>
        <a:xfrm>
          <a:off x="0" y="582542"/>
          <a:ext cx="5313477" cy="530887"/>
        </a:xfrm>
        <a:prstGeom prst="roundRect">
          <a:avLst/>
        </a:prstGeom>
        <a:solidFill>
          <a:schemeClr val="accent1"/>
        </a:solidFill>
        <a:ln w="25400" cap="flat" cmpd="sng" algn="ctr">
          <a:solidFill>
            <a:schemeClr val="accent1">
              <a:shade val="50000"/>
            </a:schemeClr>
          </a:solidFill>
          <a:prstDash val="solid"/>
        </a:ln>
        <a:effectLst/>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38100" tIns="38100" rIns="38100" bIns="38100" numCol="1" spcCol="1270" anchor="ctr" anchorCtr="0">
          <a:noAutofit/>
        </a:bodyPr>
        <a:lstStyle/>
        <a:p>
          <a:pPr lvl="0" algn="l" defTabSz="444500" rtl="0">
            <a:lnSpc>
              <a:spcPct val="90000"/>
            </a:lnSpc>
            <a:spcBef>
              <a:spcPct val="0"/>
            </a:spcBef>
            <a:spcAft>
              <a:spcPct val="35000"/>
            </a:spcAft>
          </a:pPr>
          <a:r>
            <a:rPr lang="fr-FR" sz="1000" kern="1200" dirty="0" smtClean="0"/>
            <a:t>Rendre la ville et les espaces publics plus agréable à vivre pour les riverains, plus conviviale pour les visiteurs, plus adaptée aux enfants et aux personnes âgées…</a:t>
          </a:r>
          <a:endParaRPr lang="fr-FR" sz="1000" kern="1200" dirty="0"/>
        </a:p>
      </dsp:txBody>
      <dsp:txXfrm>
        <a:off x="25916" y="608458"/>
        <a:ext cx="5261645" cy="479055"/>
      </dsp:txXfrm>
    </dsp:sp>
    <dsp:sp modelId="{B0BC691B-0F74-4901-A16F-8B2C8788B8E2}">
      <dsp:nvSpPr>
        <dsp:cNvPr id="0" name=""/>
        <dsp:cNvSpPr/>
      </dsp:nvSpPr>
      <dsp:spPr>
        <a:xfrm>
          <a:off x="0" y="1142229"/>
          <a:ext cx="5313477" cy="530887"/>
        </a:xfrm>
        <a:prstGeom prst="roundRect">
          <a:avLst/>
        </a:prstGeom>
        <a:solidFill>
          <a:schemeClr val="lt1"/>
        </a:solidFill>
        <a:ln w="25400"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38100" tIns="38100" rIns="38100" bIns="38100" numCol="1" spcCol="1270" anchor="ctr" anchorCtr="0">
          <a:noAutofit/>
        </a:bodyPr>
        <a:lstStyle/>
        <a:p>
          <a:pPr lvl="0" algn="l" defTabSz="444500" rtl="0">
            <a:lnSpc>
              <a:spcPct val="90000"/>
            </a:lnSpc>
            <a:spcBef>
              <a:spcPct val="0"/>
            </a:spcBef>
            <a:spcAft>
              <a:spcPct val="35000"/>
            </a:spcAft>
          </a:pPr>
          <a:r>
            <a:rPr lang="fr-FR" sz="1000" kern="1200" dirty="0" smtClean="0"/>
            <a:t>Favoriser les évolutions de comportements vers des modes de déplacements alternatifs à la voiture individuelle</a:t>
          </a:r>
          <a:endParaRPr lang="fr-FR" sz="1000" kern="1200" dirty="0"/>
        </a:p>
      </dsp:txBody>
      <dsp:txXfrm>
        <a:off x="25916" y="1168145"/>
        <a:ext cx="5261645" cy="479055"/>
      </dsp:txXfrm>
    </dsp:sp>
    <dsp:sp modelId="{7CBFDE31-812C-48E9-B446-9876A92EE0AE}">
      <dsp:nvSpPr>
        <dsp:cNvPr id="0" name=""/>
        <dsp:cNvSpPr/>
      </dsp:nvSpPr>
      <dsp:spPr>
        <a:xfrm>
          <a:off x="0" y="1701917"/>
          <a:ext cx="5313477" cy="530887"/>
        </a:xfrm>
        <a:prstGeom prst="roundRect">
          <a:avLst/>
        </a:prstGeom>
        <a:solidFill>
          <a:schemeClr val="accent1"/>
        </a:solidFill>
        <a:ln w="38100" cap="flat" cmpd="sng" algn="ctr">
          <a:solidFill>
            <a:schemeClr val="lt1"/>
          </a:solidFill>
          <a:prstDash val="solid"/>
        </a:ln>
        <a:effectLst>
          <a:outerShdw blurRad="40000" dist="20000" dir="5400000" rotWithShape="0">
            <a:srgbClr val="000000">
              <a:alpha val="38000"/>
            </a:srgbClr>
          </a:outerShdw>
        </a:effectLst>
      </dsp:spPr>
      <dsp:style>
        <a:lnRef idx="3">
          <a:schemeClr val="lt1"/>
        </a:lnRef>
        <a:fillRef idx="1">
          <a:schemeClr val="accent1"/>
        </a:fillRef>
        <a:effectRef idx="1">
          <a:schemeClr val="accent1"/>
        </a:effectRef>
        <a:fontRef idx="minor">
          <a:schemeClr val="lt1"/>
        </a:fontRef>
      </dsp:style>
      <dsp:txBody>
        <a:bodyPr spcFirstLastPara="0" vert="horz" wrap="square" lIns="38100" tIns="38100" rIns="38100" bIns="38100" numCol="1" spcCol="1270" anchor="ctr" anchorCtr="0">
          <a:noAutofit/>
        </a:bodyPr>
        <a:lstStyle/>
        <a:p>
          <a:pPr lvl="0" algn="l" defTabSz="444500" rtl="0">
            <a:lnSpc>
              <a:spcPct val="90000"/>
            </a:lnSpc>
            <a:spcBef>
              <a:spcPct val="0"/>
            </a:spcBef>
            <a:spcAft>
              <a:spcPct val="35000"/>
            </a:spcAft>
          </a:pPr>
          <a:r>
            <a:rPr lang="fr-FR" sz="1000" kern="1200" dirty="0" smtClean="0"/>
            <a:t>Pacifier la conduite des automobilistes et améliorer la cohabitation avec les usagers les plus vulnérables, améliorer la sécurité et la fluidité des déplacements, notamment piétons et cycles </a:t>
          </a:r>
          <a:endParaRPr lang="fr-FR" sz="1000" kern="1200" dirty="0"/>
        </a:p>
      </dsp:txBody>
      <dsp:txXfrm>
        <a:off x="25916" y="1727833"/>
        <a:ext cx="5261645" cy="479055"/>
      </dsp:txXfrm>
    </dsp:sp>
    <dsp:sp modelId="{9F37ECE2-143E-4C92-BB6F-84EA571DEBB0}">
      <dsp:nvSpPr>
        <dsp:cNvPr id="0" name=""/>
        <dsp:cNvSpPr/>
      </dsp:nvSpPr>
      <dsp:spPr>
        <a:xfrm>
          <a:off x="0" y="2261605"/>
          <a:ext cx="5313477" cy="530887"/>
        </a:xfrm>
        <a:prstGeom prst="roundRect">
          <a:avLst/>
        </a:prstGeom>
        <a:solidFill>
          <a:schemeClr val="lt1"/>
        </a:solidFill>
        <a:ln w="25400" cap="flat" cmpd="sng" algn="ctr">
          <a:solidFill>
            <a:schemeClr val="accent1"/>
          </a:solidFill>
          <a:prstDash val="solid"/>
        </a:ln>
        <a:effectLst/>
      </dsp:spPr>
      <dsp:style>
        <a:lnRef idx="2">
          <a:schemeClr val="accent1"/>
        </a:lnRef>
        <a:fillRef idx="1">
          <a:schemeClr val="lt1"/>
        </a:fillRef>
        <a:effectRef idx="0">
          <a:schemeClr val="accent1"/>
        </a:effectRef>
        <a:fontRef idx="minor">
          <a:schemeClr val="dk1"/>
        </a:fontRef>
      </dsp:style>
      <dsp:txBody>
        <a:bodyPr spcFirstLastPara="0" vert="horz" wrap="square" lIns="38100" tIns="38100" rIns="38100" bIns="38100" numCol="1" spcCol="1270" anchor="ctr" anchorCtr="0">
          <a:noAutofit/>
        </a:bodyPr>
        <a:lstStyle/>
        <a:p>
          <a:pPr lvl="0" algn="l" defTabSz="444500" rtl="0">
            <a:lnSpc>
              <a:spcPct val="90000"/>
            </a:lnSpc>
            <a:spcBef>
              <a:spcPct val="0"/>
            </a:spcBef>
            <a:spcAft>
              <a:spcPct val="35000"/>
            </a:spcAft>
          </a:pPr>
          <a:r>
            <a:rPr lang="fr-FR" sz="1000" kern="1200" dirty="0" smtClean="0"/>
            <a:t>Réduire le bruit de la circulation automobile, la pollution et les consommations énergétiques</a:t>
          </a:r>
          <a:endParaRPr lang="fr-FR" sz="1000" kern="1200" dirty="0"/>
        </a:p>
      </dsp:txBody>
      <dsp:txXfrm>
        <a:off x="25916" y="2287521"/>
        <a:ext cx="5261645" cy="479055"/>
      </dsp:txXfrm>
    </dsp:sp>
    <dsp:sp modelId="{6B996158-7292-44D0-9F0A-DD552BD4E9EB}">
      <dsp:nvSpPr>
        <dsp:cNvPr id="0" name=""/>
        <dsp:cNvSpPr/>
      </dsp:nvSpPr>
      <dsp:spPr>
        <a:xfrm>
          <a:off x="0" y="2821292"/>
          <a:ext cx="5313477" cy="530887"/>
        </a:xfrm>
        <a:prstGeom prst="roundRect">
          <a:avLst/>
        </a:prstGeom>
        <a:solidFill>
          <a:schemeClr val="accent1"/>
        </a:solidFill>
        <a:ln w="38100" cap="flat" cmpd="sng" algn="ctr">
          <a:solidFill>
            <a:schemeClr val="lt1"/>
          </a:solidFill>
          <a:prstDash val="solid"/>
        </a:ln>
        <a:effectLst>
          <a:outerShdw blurRad="40000" dist="20000" dir="5400000" rotWithShape="0">
            <a:srgbClr val="000000">
              <a:alpha val="38000"/>
            </a:srgbClr>
          </a:outerShdw>
        </a:effectLst>
      </dsp:spPr>
      <dsp:style>
        <a:lnRef idx="3">
          <a:schemeClr val="lt1"/>
        </a:lnRef>
        <a:fillRef idx="1">
          <a:schemeClr val="accent1"/>
        </a:fillRef>
        <a:effectRef idx="1">
          <a:schemeClr val="accent1"/>
        </a:effectRef>
        <a:fontRef idx="minor">
          <a:schemeClr val="lt1"/>
        </a:fontRef>
      </dsp:style>
      <dsp:txBody>
        <a:bodyPr spcFirstLastPara="0" vert="horz" wrap="square" lIns="38100" tIns="38100" rIns="38100" bIns="38100" numCol="1" spcCol="1270" anchor="ctr" anchorCtr="0">
          <a:noAutofit/>
        </a:bodyPr>
        <a:lstStyle/>
        <a:p>
          <a:pPr lvl="0" algn="l" defTabSz="444500" rtl="0">
            <a:lnSpc>
              <a:spcPct val="90000"/>
            </a:lnSpc>
            <a:spcBef>
              <a:spcPct val="0"/>
            </a:spcBef>
            <a:spcAft>
              <a:spcPct val="35000"/>
            </a:spcAft>
          </a:pPr>
          <a:r>
            <a:rPr lang="fr-FR" sz="1000" kern="1200" dirty="0" smtClean="0"/>
            <a:t>Améliorer l’attractivité du réseau de transport en commun</a:t>
          </a:r>
          <a:endParaRPr lang="fr-FR" sz="1000" kern="1200" dirty="0"/>
        </a:p>
      </dsp:txBody>
      <dsp:txXfrm>
        <a:off x="25916" y="2847208"/>
        <a:ext cx="5261645" cy="479055"/>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25.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3077137" cy="512304"/>
          </a:xfrm>
          <a:prstGeom prst="rect">
            <a:avLst/>
          </a:prstGeom>
        </p:spPr>
        <p:txBody>
          <a:bodyPr vert="horz" lIns="95461" tIns="47730" rIns="95461" bIns="47730" rtlCol="0"/>
          <a:lstStyle>
            <a:lvl1pPr algn="l" fontAlgn="auto">
              <a:spcBef>
                <a:spcPts val="0"/>
              </a:spcBef>
              <a:spcAft>
                <a:spcPts val="0"/>
              </a:spcAft>
              <a:defRPr sz="1200">
                <a:latin typeface="+mn-lt"/>
                <a:cs typeface="+mn-cs"/>
              </a:defRPr>
            </a:lvl1pPr>
          </a:lstStyle>
          <a:p>
            <a:pPr>
              <a:defRPr/>
            </a:pPr>
            <a:endParaRPr lang="fr-FR"/>
          </a:p>
        </p:txBody>
      </p:sp>
      <p:sp>
        <p:nvSpPr>
          <p:cNvPr id="3" name="Espace réservé de la date 2"/>
          <p:cNvSpPr>
            <a:spLocks noGrp="1"/>
          </p:cNvSpPr>
          <p:nvPr>
            <p:ph type="dt" sz="quarter" idx="1"/>
          </p:nvPr>
        </p:nvSpPr>
        <p:spPr>
          <a:xfrm>
            <a:off x="4020506" y="0"/>
            <a:ext cx="3077137" cy="512304"/>
          </a:xfrm>
          <a:prstGeom prst="rect">
            <a:avLst/>
          </a:prstGeom>
        </p:spPr>
        <p:txBody>
          <a:bodyPr vert="horz" lIns="95461" tIns="47730" rIns="95461" bIns="47730" rtlCol="0"/>
          <a:lstStyle>
            <a:lvl1pPr algn="r" fontAlgn="auto">
              <a:spcBef>
                <a:spcPts val="0"/>
              </a:spcBef>
              <a:spcAft>
                <a:spcPts val="0"/>
              </a:spcAft>
              <a:defRPr sz="1200">
                <a:latin typeface="+mn-lt"/>
                <a:cs typeface="+mn-cs"/>
              </a:defRPr>
            </a:lvl1pPr>
          </a:lstStyle>
          <a:p>
            <a:pPr>
              <a:defRPr/>
            </a:pPr>
            <a:fld id="{92F2A7A2-8996-4911-9A87-6204B6A6F042}" type="datetime1">
              <a:rPr lang="fr-FR"/>
              <a:pPr>
                <a:defRPr/>
              </a:pPr>
              <a:t>27/11/2019</a:t>
            </a:fld>
            <a:endParaRPr lang="fr-FR"/>
          </a:p>
        </p:txBody>
      </p:sp>
      <p:sp>
        <p:nvSpPr>
          <p:cNvPr id="4" name="Espace réservé du pied de page 3"/>
          <p:cNvSpPr>
            <a:spLocks noGrp="1"/>
          </p:cNvSpPr>
          <p:nvPr>
            <p:ph type="ftr" sz="quarter" idx="2"/>
          </p:nvPr>
        </p:nvSpPr>
        <p:spPr>
          <a:xfrm>
            <a:off x="0" y="9720673"/>
            <a:ext cx="3077137" cy="512303"/>
          </a:xfrm>
          <a:prstGeom prst="rect">
            <a:avLst/>
          </a:prstGeom>
        </p:spPr>
        <p:txBody>
          <a:bodyPr vert="horz" lIns="95461" tIns="47730" rIns="95461" bIns="47730" rtlCol="0" anchor="b"/>
          <a:lstStyle>
            <a:lvl1pPr algn="l" fontAlgn="auto">
              <a:spcBef>
                <a:spcPts val="0"/>
              </a:spcBef>
              <a:spcAft>
                <a:spcPts val="0"/>
              </a:spcAft>
              <a:defRPr sz="1200">
                <a:latin typeface="+mn-lt"/>
                <a:cs typeface="+mn-cs"/>
              </a:defRPr>
            </a:lvl1pPr>
          </a:lstStyle>
          <a:p>
            <a:pPr>
              <a:defRPr/>
            </a:pPr>
            <a:endParaRPr lang="fr-FR"/>
          </a:p>
        </p:txBody>
      </p:sp>
      <p:sp>
        <p:nvSpPr>
          <p:cNvPr id="5" name="Espace réservé du numéro de diapositive 4"/>
          <p:cNvSpPr>
            <a:spLocks noGrp="1"/>
          </p:cNvSpPr>
          <p:nvPr>
            <p:ph type="sldNum" sz="quarter" idx="3"/>
          </p:nvPr>
        </p:nvSpPr>
        <p:spPr>
          <a:xfrm>
            <a:off x="4020506" y="9720673"/>
            <a:ext cx="3077137" cy="512303"/>
          </a:xfrm>
          <a:prstGeom prst="rect">
            <a:avLst/>
          </a:prstGeom>
        </p:spPr>
        <p:txBody>
          <a:bodyPr vert="horz" lIns="95461" tIns="47730" rIns="95461" bIns="47730" rtlCol="0" anchor="b"/>
          <a:lstStyle>
            <a:lvl1pPr algn="r" fontAlgn="auto">
              <a:spcBef>
                <a:spcPts val="0"/>
              </a:spcBef>
              <a:spcAft>
                <a:spcPts val="0"/>
              </a:spcAft>
              <a:defRPr sz="1200">
                <a:latin typeface="+mn-lt"/>
                <a:cs typeface="+mn-cs"/>
              </a:defRPr>
            </a:lvl1pPr>
          </a:lstStyle>
          <a:p>
            <a:pPr>
              <a:defRPr/>
            </a:pPr>
            <a:fld id="{0C2631CD-5885-4259-B3D1-CE3C20B95243}" type="slidenum">
              <a:rPr lang="fr-FR"/>
              <a:pPr>
                <a:defRPr/>
              </a:pPr>
              <a:t>‹N°›</a:t>
            </a:fld>
            <a:endParaRPr lang="fr-FR"/>
          </a:p>
        </p:txBody>
      </p:sp>
    </p:spTree>
    <p:extLst>
      <p:ext uri="{BB962C8B-B14F-4D97-AF65-F5344CB8AC3E}">
        <p14:creationId xmlns:p14="http://schemas.microsoft.com/office/powerpoint/2010/main" val="377266127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3077137" cy="512304"/>
          </a:xfrm>
          <a:prstGeom prst="rect">
            <a:avLst/>
          </a:prstGeom>
        </p:spPr>
        <p:txBody>
          <a:bodyPr vert="horz" lIns="95461" tIns="47730" rIns="95461" bIns="47730" rtlCol="0"/>
          <a:lstStyle>
            <a:lvl1pPr algn="l" fontAlgn="auto">
              <a:spcBef>
                <a:spcPts val="0"/>
              </a:spcBef>
              <a:spcAft>
                <a:spcPts val="0"/>
              </a:spcAft>
              <a:defRPr sz="1200">
                <a:latin typeface="Helvetica"/>
                <a:cs typeface="+mn-cs"/>
              </a:defRPr>
            </a:lvl1pPr>
          </a:lstStyle>
          <a:p>
            <a:pPr>
              <a:defRPr/>
            </a:pPr>
            <a:endParaRPr lang="fr-FR"/>
          </a:p>
        </p:txBody>
      </p:sp>
      <p:sp>
        <p:nvSpPr>
          <p:cNvPr id="3" name="Espace réservé de la date 2"/>
          <p:cNvSpPr>
            <a:spLocks noGrp="1"/>
          </p:cNvSpPr>
          <p:nvPr>
            <p:ph type="dt" idx="1"/>
          </p:nvPr>
        </p:nvSpPr>
        <p:spPr>
          <a:xfrm>
            <a:off x="4020506" y="0"/>
            <a:ext cx="3077137" cy="512304"/>
          </a:xfrm>
          <a:prstGeom prst="rect">
            <a:avLst/>
          </a:prstGeom>
        </p:spPr>
        <p:txBody>
          <a:bodyPr vert="horz" lIns="95461" tIns="47730" rIns="95461" bIns="47730" rtlCol="0"/>
          <a:lstStyle>
            <a:lvl1pPr algn="r" fontAlgn="auto">
              <a:spcBef>
                <a:spcPts val="0"/>
              </a:spcBef>
              <a:spcAft>
                <a:spcPts val="0"/>
              </a:spcAft>
              <a:defRPr sz="1200">
                <a:latin typeface="Helvetica"/>
                <a:cs typeface="+mn-cs"/>
              </a:defRPr>
            </a:lvl1pPr>
          </a:lstStyle>
          <a:p>
            <a:pPr>
              <a:defRPr/>
            </a:pPr>
            <a:fld id="{4667B8F9-DFCE-426C-8BB3-FD8CCB691E30}" type="datetime1">
              <a:rPr lang="fr-FR"/>
              <a:pPr>
                <a:defRPr/>
              </a:pPr>
              <a:t>27/11/2019</a:t>
            </a:fld>
            <a:endParaRPr lang="fr-FR" dirty="0"/>
          </a:p>
        </p:txBody>
      </p:sp>
      <p:sp>
        <p:nvSpPr>
          <p:cNvPr id="4" name="Espace réservé de l'image des diapositives 3"/>
          <p:cNvSpPr>
            <a:spLocks noGrp="1" noRot="1" noChangeAspect="1"/>
          </p:cNvSpPr>
          <p:nvPr>
            <p:ph type="sldImg" idx="2"/>
          </p:nvPr>
        </p:nvSpPr>
        <p:spPr>
          <a:xfrm>
            <a:off x="992188" y="768350"/>
            <a:ext cx="5114925" cy="3836988"/>
          </a:xfrm>
          <a:prstGeom prst="rect">
            <a:avLst/>
          </a:prstGeom>
          <a:noFill/>
          <a:ln w="12700">
            <a:solidFill>
              <a:prstClr val="black"/>
            </a:solidFill>
          </a:ln>
        </p:spPr>
        <p:txBody>
          <a:bodyPr vert="horz" lIns="95461" tIns="47730" rIns="95461" bIns="47730" rtlCol="0" anchor="ctr"/>
          <a:lstStyle/>
          <a:p>
            <a:pPr lvl="0"/>
            <a:endParaRPr lang="fr-FR" noProof="0" dirty="0"/>
          </a:p>
        </p:txBody>
      </p:sp>
      <p:sp>
        <p:nvSpPr>
          <p:cNvPr id="5" name="Espace réservé des commentaires 4"/>
          <p:cNvSpPr>
            <a:spLocks noGrp="1"/>
          </p:cNvSpPr>
          <p:nvPr>
            <p:ph type="body" sz="quarter" idx="3"/>
          </p:nvPr>
        </p:nvSpPr>
        <p:spPr>
          <a:xfrm>
            <a:off x="709599" y="4861155"/>
            <a:ext cx="5680103" cy="4605821"/>
          </a:xfrm>
          <a:prstGeom prst="rect">
            <a:avLst/>
          </a:prstGeom>
        </p:spPr>
        <p:txBody>
          <a:bodyPr vert="horz" lIns="95461" tIns="47730" rIns="95461" bIns="47730" rtlCol="0">
            <a:normAutofit/>
          </a:bodyPr>
          <a:lstStyle/>
          <a:p>
            <a:pPr lvl="0"/>
            <a:r>
              <a:rPr lang="fr-FR" noProof="0" dirty="0" smtClean="0"/>
              <a:t>Cliquez pour modifier les styles du texte du masque</a:t>
            </a:r>
          </a:p>
          <a:p>
            <a:pPr lvl="1"/>
            <a:r>
              <a:rPr lang="fr-FR" noProof="0" dirty="0" smtClean="0"/>
              <a:t>Deuxième niveau</a:t>
            </a:r>
          </a:p>
          <a:p>
            <a:pPr lvl="2"/>
            <a:r>
              <a:rPr lang="fr-FR" noProof="0" dirty="0" smtClean="0"/>
              <a:t>Troisième niveau</a:t>
            </a:r>
          </a:p>
          <a:p>
            <a:pPr lvl="3"/>
            <a:r>
              <a:rPr lang="fr-FR" noProof="0" dirty="0" smtClean="0"/>
              <a:t>Quatrième niveau</a:t>
            </a:r>
          </a:p>
          <a:p>
            <a:pPr lvl="4"/>
            <a:r>
              <a:rPr lang="fr-FR" noProof="0" dirty="0" smtClean="0"/>
              <a:t>Cinquième niveau</a:t>
            </a:r>
            <a:endParaRPr lang="fr-FR" noProof="0" dirty="0"/>
          </a:p>
        </p:txBody>
      </p:sp>
      <p:sp>
        <p:nvSpPr>
          <p:cNvPr id="6" name="Espace réservé du pied de page 5"/>
          <p:cNvSpPr>
            <a:spLocks noGrp="1"/>
          </p:cNvSpPr>
          <p:nvPr>
            <p:ph type="ftr" sz="quarter" idx="4"/>
          </p:nvPr>
        </p:nvSpPr>
        <p:spPr>
          <a:xfrm>
            <a:off x="0" y="9720673"/>
            <a:ext cx="3077137" cy="512303"/>
          </a:xfrm>
          <a:prstGeom prst="rect">
            <a:avLst/>
          </a:prstGeom>
        </p:spPr>
        <p:txBody>
          <a:bodyPr vert="horz" lIns="95461" tIns="47730" rIns="95461" bIns="47730" rtlCol="0" anchor="b"/>
          <a:lstStyle>
            <a:lvl1pPr algn="l" fontAlgn="auto">
              <a:spcBef>
                <a:spcPts val="0"/>
              </a:spcBef>
              <a:spcAft>
                <a:spcPts val="0"/>
              </a:spcAft>
              <a:defRPr sz="1200">
                <a:latin typeface="Helvetica"/>
                <a:cs typeface="+mn-cs"/>
              </a:defRPr>
            </a:lvl1pPr>
          </a:lstStyle>
          <a:p>
            <a:pPr>
              <a:defRPr/>
            </a:pPr>
            <a:endParaRPr lang="fr-FR"/>
          </a:p>
        </p:txBody>
      </p:sp>
      <p:sp>
        <p:nvSpPr>
          <p:cNvPr id="7" name="Espace réservé du numéro de diapositive 6"/>
          <p:cNvSpPr>
            <a:spLocks noGrp="1"/>
          </p:cNvSpPr>
          <p:nvPr>
            <p:ph type="sldNum" sz="quarter" idx="5"/>
          </p:nvPr>
        </p:nvSpPr>
        <p:spPr>
          <a:xfrm>
            <a:off x="4020506" y="9720673"/>
            <a:ext cx="3077137" cy="512303"/>
          </a:xfrm>
          <a:prstGeom prst="rect">
            <a:avLst/>
          </a:prstGeom>
        </p:spPr>
        <p:txBody>
          <a:bodyPr vert="horz" lIns="95461" tIns="47730" rIns="95461" bIns="47730" rtlCol="0" anchor="b"/>
          <a:lstStyle>
            <a:lvl1pPr algn="r" fontAlgn="auto">
              <a:spcBef>
                <a:spcPts val="0"/>
              </a:spcBef>
              <a:spcAft>
                <a:spcPts val="0"/>
              </a:spcAft>
              <a:defRPr sz="1200">
                <a:latin typeface="Helvetica"/>
                <a:cs typeface="+mn-cs"/>
              </a:defRPr>
            </a:lvl1pPr>
          </a:lstStyle>
          <a:p>
            <a:pPr>
              <a:defRPr/>
            </a:pPr>
            <a:fld id="{E1032A38-49A5-4B25-A0D5-2DF4BB7171E4}" type="slidenum">
              <a:rPr lang="fr-FR"/>
              <a:pPr>
                <a:defRPr/>
              </a:pPr>
              <a:t>‹N°›</a:t>
            </a:fld>
            <a:endParaRPr lang="fr-FR" dirty="0"/>
          </a:p>
        </p:txBody>
      </p:sp>
    </p:spTree>
    <p:extLst>
      <p:ext uri="{BB962C8B-B14F-4D97-AF65-F5344CB8AC3E}">
        <p14:creationId xmlns:p14="http://schemas.microsoft.com/office/powerpoint/2010/main" val="3330986486"/>
      </p:ext>
    </p:extLst>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Helvetica"/>
        <a:ea typeface="+mn-ea"/>
        <a:cs typeface="+mn-cs"/>
      </a:defRPr>
    </a:lvl1pPr>
    <a:lvl2pPr marL="457200" algn="l" defTabSz="457200" rtl="0" eaLnBrk="0" fontAlgn="base" hangingPunct="0">
      <a:spcBef>
        <a:spcPct val="30000"/>
      </a:spcBef>
      <a:spcAft>
        <a:spcPct val="0"/>
      </a:spcAft>
      <a:defRPr sz="1200" kern="1200">
        <a:solidFill>
          <a:schemeClr val="tx1"/>
        </a:solidFill>
        <a:latin typeface="Helvetica"/>
        <a:ea typeface="+mn-ea"/>
        <a:cs typeface="+mn-cs"/>
      </a:defRPr>
    </a:lvl2pPr>
    <a:lvl3pPr marL="914400" algn="l" defTabSz="457200" rtl="0" eaLnBrk="0" fontAlgn="base" hangingPunct="0">
      <a:spcBef>
        <a:spcPct val="30000"/>
      </a:spcBef>
      <a:spcAft>
        <a:spcPct val="0"/>
      </a:spcAft>
      <a:defRPr sz="1200" kern="1200">
        <a:solidFill>
          <a:schemeClr val="tx1"/>
        </a:solidFill>
        <a:latin typeface="Helvetica"/>
        <a:ea typeface="+mn-ea"/>
        <a:cs typeface="+mn-cs"/>
      </a:defRPr>
    </a:lvl3pPr>
    <a:lvl4pPr marL="1371600" algn="l" defTabSz="457200" rtl="0" eaLnBrk="0" fontAlgn="base" hangingPunct="0">
      <a:spcBef>
        <a:spcPct val="30000"/>
      </a:spcBef>
      <a:spcAft>
        <a:spcPct val="0"/>
      </a:spcAft>
      <a:defRPr sz="1200" kern="1200">
        <a:solidFill>
          <a:schemeClr val="tx1"/>
        </a:solidFill>
        <a:latin typeface="Helvetica"/>
        <a:ea typeface="+mn-ea"/>
        <a:cs typeface="+mn-cs"/>
      </a:defRPr>
    </a:lvl4pPr>
    <a:lvl5pPr marL="1828800" algn="l" defTabSz="457200" rtl="0" eaLnBrk="0" fontAlgn="base" hangingPunct="0">
      <a:spcBef>
        <a:spcPct val="30000"/>
      </a:spcBef>
      <a:spcAft>
        <a:spcPct val="0"/>
      </a:spcAft>
      <a:defRPr sz="1200" kern="1200">
        <a:solidFill>
          <a:schemeClr val="tx1"/>
        </a:solidFill>
        <a:latin typeface="Helvetica"/>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Espace réservé de l'image des diapositives 1"/>
          <p:cNvSpPr>
            <a:spLocks noGrp="1" noRot="1" noChangeAspect="1" noTextEdit="1"/>
          </p:cNvSpPr>
          <p:nvPr>
            <p:ph type="sldImg"/>
          </p:nvPr>
        </p:nvSpPr>
        <p:spPr/>
      </p:sp>
      <p:sp>
        <p:nvSpPr>
          <p:cNvPr id="128003" name="Espace réservé des commentaires 2"/>
          <p:cNvSpPr>
            <a:spLocks noGrp="1"/>
          </p:cNvSpPr>
          <p:nvPr>
            <p:ph type="body" idx="1"/>
          </p:nvPr>
        </p:nvSpPr>
        <p:spPr>
          <a:noFill/>
        </p:spPr>
        <p:txBody>
          <a:bodyPr/>
          <a:lstStyle/>
          <a:p>
            <a:pPr algn="just"/>
            <a:r>
              <a:rPr lang="fr-FR" sz="1400" b="1" dirty="0" smtClean="0">
                <a:solidFill>
                  <a:schemeClr val="tx1"/>
                </a:solidFill>
                <a:latin typeface="Calibri" pitchFamily="34" charset="0"/>
              </a:rPr>
              <a:t>* L’Observatoire National Interministériel de la Sécurité Routière établit</a:t>
            </a:r>
            <a:br>
              <a:rPr lang="fr-FR" sz="1400" b="1" dirty="0" smtClean="0">
                <a:solidFill>
                  <a:schemeClr val="tx1"/>
                </a:solidFill>
                <a:latin typeface="Calibri" pitchFamily="34" charset="0"/>
              </a:rPr>
            </a:br>
            <a:r>
              <a:rPr lang="fr-FR" sz="1400" b="1" dirty="0" smtClean="0">
                <a:solidFill>
                  <a:schemeClr val="tx1"/>
                </a:solidFill>
                <a:latin typeface="Calibri" pitchFamily="34" charset="0"/>
              </a:rPr>
              <a:t>le coût de l’insécurité routière en 2014 à 3 170 000 € pour un tué, </a:t>
            </a:r>
            <a:br>
              <a:rPr lang="fr-FR" sz="1400" b="1" dirty="0" smtClean="0">
                <a:solidFill>
                  <a:schemeClr val="tx1"/>
                </a:solidFill>
                <a:latin typeface="Calibri" pitchFamily="34" charset="0"/>
              </a:rPr>
            </a:br>
            <a:r>
              <a:rPr lang="fr-FR" sz="1400" b="1" dirty="0" smtClean="0">
                <a:solidFill>
                  <a:schemeClr val="tx1"/>
                </a:solidFill>
                <a:latin typeface="Calibri" pitchFamily="34" charset="0"/>
              </a:rPr>
              <a:t>400 000 € pour un blessé hospitalisé, 15 000 € pour un blessé non hospitalisé. </a:t>
            </a:r>
            <a:br>
              <a:rPr lang="fr-FR" sz="1400" b="1" dirty="0" smtClean="0">
                <a:solidFill>
                  <a:schemeClr val="tx1"/>
                </a:solidFill>
                <a:latin typeface="Calibri" pitchFamily="34" charset="0"/>
              </a:rPr>
            </a:br>
            <a:r>
              <a:rPr lang="fr-FR" sz="1400" b="1" dirty="0" smtClean="0">
                <a:solidFill>
                  <a:schemeClr val="tx1"/>
                </a:solidFill>
                <a:latin typeface="Calibri" pitchFamily="34" charset="0"/>
              </a:rPr>
              <a:t>Ce coût  prend en compte  :</a:t>
            </a:r>
          </a:p>
          <a:p>
            <a:pPr marL="741809" lvl="1" indent="-285311" algn="just">
              <a:buFont typeface="Arial" pitchFamily="34" charset="0"/>
              <a:buChar char="•"/>
            </a:pPr>
            <a:r>
              <a:rPr lang="fr-FR" sz="1400" b="1" dirty="0" smtClean="0">
                <a:solidFill>
                  <a:schemeClr val="tx1"/>
                </a:solidFill>
                <a:latin typeface="Calibri" pitchFamily="34" charset="0"/>
              </a:rPr>
              <a:t>Les coûts marchands directs (coûts médicaux et sociaux, coûts matériels, frais généraux, …)</a:t>
            </a:r>
          </a:p>
          <a:p>
            <a:pPr marL="741809" lvl="1" indent="-285311" algn="just">
              <a:buFont typeface="Arial" pitchFamily="34" charset="0"/>
              <a:buChar char="•"/>
            </a:pPr>
            <a:r>
              <a:rPr lang="fr-FR" sz="1400" b="1" dirty="0" smtClean="0">
                <a:solidFill>
                  <a:schemeClr val="tx1"/>
                </a:solidFill>
                <a:latin typeface="Calibri" pitchFamily="34" charset="0"/>
              </a:rPr>
              <a:t>Les coûts marchands indirects (perte de production, …) </a:t>
            </a:r>
          </a:p>
          <a:p>
            <a:pPr marL="741809" lvl="1" indent="-285311" algn="just">
              <a:buFont typeface="Arial" pitchFamily="34" charset="0"/>
              <a:buChar char="•"/>
            </a:pPr>
            <a:r>
              <a:rPr lang="fr-FR" sz="1400" b="1" dirty="0" smtClean="0">
                <a:solidFill>
                  <a:schemeClr val="tx1"/>
                </a:solidFill>
                <a:latin typeface="Calibri" pitchFamily="34" charset="0"/>
              </a:rPr>
              <a:t>Les coûts non marchands (préjudice moral,...)</a:t>
            </a:r>
            <a:endParaRPr lang="fr-FR" sz="1400" b="1" dirty="0">
              <a:solidFill>
                <a:schemeClr val="tx1"/>
              </a:solidFill>
              <a:latin typeface="Calibri"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Espace réservé de l'image des diapositives 1"/>
          <p:cNvSpPr>
            <a:spLocks noGrp="1" noRot="1" noChangeAspect="1" noTextEdit="1"/>
          </p:cNvSpPr>
          <p:nvPr>
            <p:ph type="sldImg"/>
          </p:nvPr>
        </p:nvSpPr>
        <p:spPr/>
      </p:sp>
      <p:sp>
        <p:nvSpPr>
          <p:cNvPr id="137219" name="Espace réservé des commentaires 2"/>
          <p:cNvSpPr>
            <a:spLocks noGrp="1"/>
          </p:cNvSpPr>
          <p:nvPr>
            <p:ph type="body" idx="1"/>
          </p:nvPr>
        </p:nvSpPr>
        <p:spPr>
          <a:noFill/>
        </p:spPr>
        <p:txBody>
          <a:bodyPr/>
          <a:lstStyle/>
          <a:p>
            <a:endParaRPr lang="fr-FR"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Espace réservé de l'image des diapositives 1"/>
          <p:cNvSpPr>
            <a:spLocks noGrp="1" noRot="1" noChangeAspect="1" noTextEdit="1"/>
          </p:cNvSpPr>
          <p:nvPr>
            <p:ph type="sldImg"/>
          </p:nvPr>
        </p:nvSpPr>
        <p:spPr/>
      </p:sp>
      <p:sp>
        <p:nvSpPr>
          <p:cNvPr id="137219" name="Espace réservé des commentaires 2"/>
          <p:cNvSpPr>
            <a:spLocks noGrp="1"/>
          </p:cNvSpPr>
          <p:nvPr>
            <p:ph type="body" idx="1"/>
          </p:nvPr>
        </p:nvSpPr>
        <p:spPr>
          <a:noFill/>
        </p:spPr>
        <p:txBody>
          <a:bodyPr/>
          <a:lstStyle/>
          <a:p>
            <a:endParaRPr lang="fr-FR" dirty="0"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a:defRPr/>
            </a:pPr>
            <a:fld id="{E1032A38-49A5-4B25-A0D5-2DF4BB7171E4}" type="slidenum">
              <a:rPr lang="fr-FR" smtClean="0"/>
              <a:pPr>
                <a:defRPr/>
              </a:pPr>
              <a:t>12</a:t>
            </a:fld>
            <a:endParaRPr lang="fr-FR" dirty="0"/>
          </a:p>
        </p:txBody>
      </p:sp>
    </p:spTree>
    <p:extLst>
      <p:ext uri="{BB962C8B-B14F-4D97-AF65-F5344CB8AC3E}">
        <p14:creationId xmlns:p14="http://schemas.microsoft.com/office/powerpoint/2010/main" val="42814216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Espace réservé de l'image des diapositives 1"/>
          <p:cNvSpPr>
            <a:spLocks noGrp="1" noRot="1" noChangeAspect="1" noTextEdit="1"/>
          </p:cNvSpPr>
          <p:nvPr>
            <p:ph type="sldImg"/>
          </p:nvPr>
        </p:nvSpPr>
        <p:spPr/>
      </p:sp>
      <p:sp>
        <p:nvSpPr>
          <p:cNvPr id="130051" name="Espace réservé des commentaires 2"/>
          <p:cNvSpPr>
            <a:spLocks noGrp="1"/>
          </p:cNvSpPr>
          <p:nvPr>
            <p:ph type="body" idx="1"/>
          </p:nvPr>
        </p:nvSpPr>
        <p:spPr>
          <a:noFill/>
        </p:spPr>
        <p:txBody>
          <a:bodyPr/>
          <a:lstStyle/>
          <a:p>
            <a:endParaRPr lang="fr-FR" dirty="0"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Espace réservé de l'image des diapositives 1"/>
          <p:cNvSpPr>
            <a:spLocks noGrp="1" noRot="1" noChangeAspect="1" noTextEdit="1"/>
          </p:cNvSpPr>
          <p:nvPr>
            <p:ph type="sldImg"/>
          </p:nvPr>
        </p:nvSpPr>
        <p:spPr/>
      </p:sp>
      <p:sp>
        <p:nvSpPr>
          <p:cNvPr id="131075" name="Espace réservé des commentaires 2"/>
          <p:cNvSpPr>
            <a:spLocks noGrp="1"/>
          </p:cNvSpPr>
          <p:nvPr>
            <p:ph type="body" idx="1"/>
          </p:nvPr>
        </p:nvSpPr>
        <p:spPr>
          <a:noFill/>
        </p:spPr>
        <p:txBody>
          <a:bodyPr/>
          <a:lstStyle/>
          <a:p>
            <a:endParaRPr lang="fr-FR"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Espace réservé de l'image des diapositives 1"/>
          <p:cNvSpPr>
            <a:spLocks noGrp="1" noRot="1" noChangeAspect="1" noTextEdit="1"/>
          </p:cNvSpPr>
          <p:nvPr>
            <p:ph type="sldImg"/>
          </p:nvPr>
        </p:nvSpPr>
        <p:spPr/>
      </p:sp>
      <p:sp>
        <p:nvSpPr>
          <p:cNvPr id="133123" name="Espace réservé des commentaires 2"/>
          <p:cNvSpPr>
            <a:spLocks noGrp="1"/>
          </p:cNvSpPr>
          <p:nvPr>
            <p:ph type="body" idx="1"/>
          </p:nvPr>
        </p:nvSpPr>
        <p:spPr>
          <a:noFill/>
        </p:spPr>
        <p:txBody>
          <a:bodyPr/>
          <a:lstStyle/>
          <a:p>
            <a:pPr marL="0" marR="0" lvl="1" indent="0" algn="l" defTabSz="449263" rtl="0" eaLnBrk="0" fontAlgn="base" latinLnBrk="0" hangingPunct="0">
              <a:lnSpc>
                <a:spcPct val="100000"/>
              </a:lnSpc>
              <a:spcBef>
                <a:spcPct val="30000"/>
              </a:spcBef>
              <a:spcAft>
                <a:spcPct val="0"/>
              </a:spcAft>
              <a:buClr>
                <a:srgbClr val="000000"/>
              </a:buClr>
              <a:buSzPct val="100000"/>
              <a:buFont typeface="Times New Roman" pitchFamily="18" charset="0"/>
              <a:buNone/>
              <a:tabLst/>
              <a:defRPr/>
            </a:pPr>
            <a:r>
              <a:rPr lang="fr-FR" altLang="fr-FR" b="1" dirty="0" smtClean="0"/>
              <a:t>+ 32% </a:t>
            </a:r>
            <a:r>
              <a:rPr lang="fr-FR" altLang="fr-FR" sz="1600" dirty="0" smtClean="0"/>
              <a:t>en 7  ans</a:t>
            </a:r>
            <a:r>
              <a:rPr lang="fr-FR" altLang="fr-FR" sz="2000" b="1" dirty="0" smtClean="0"/>
              <a:t> </a:t>
            </a:r>
            <a:r>
              <a:rPr lang="fr-FR" altLang="fr-FR" sz="1600" dirty="0" smtClean="0"/>
              <a:t>(entre 2009 à 2015)</a:t>
            </a:r>
            <a:r>
              <a:rPr lang="fr-FR" altLang="fr-FR" sz="1600" baseline="0" dirty="0" smtClean="0"/>
              <a:t> pratique vélos compteurs vélos)</a:t>
            </a:r>
            <a:endParaRPr lang="fr-FR" altLang="fr-FR" sz="1600" dirty="0" smtClean="0"/>
          </a:p>
          <a:p>
            <a:endParaRPr lang="fr-FR" dirty="0"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Espace réservé de l'image des diapositives 1"/>
          <p:cNvSpPr>
            <a:spLocks noGrp="1" noRot="1" noChangeAspect="1" noTextEdit="1"/>
          </p:cNvSpPr>
          <p:nvPr>
            <p:ph type="sldImg"/>
          </p:nvPr>
        </p:nvSpPr>
        <p:spPr/>
      </p:sp>
      <p:sp>
        <p:nvSpPr>
          <p:cNvPr id="137219" name="Espace réservé des commentaires 2"/>
          <p:cNvSpPr>
            <a:spLocks noGrp="1"/>
          </p:cNvSpPr>
          <p:nvPr>
            <p:ph type="body" idx="1"/>
          </p:nvPr>
        </p:nvSpPr>
        <p:spPr>
          <a:noFill/>
        </p:spPr>
        <p:txBody>
          <a:bodyPr/>
          <a:lstStyle/>
          <a:p>
            <a:endParaRPr lang="fr-FR"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Espace réservé de l'image des diapositives 1"/>
          <p:cNvSpPr>
            <a:spLocks noGrp="1" noRot="1" noChangeAspect="1" noTextEdit="1"/>
          </p:cNvSpPr>
          <p:nvPr>
            <p:ph type="sldImg"/>
          </p:nvPr>
        </p:nvSpPr>
        <p:spPr/>
      </p:sp>
      <p:sp>
        <p:nvSpPr>
          <p:cNvPr id="137219" name="Espace réservé des commentaires 2"/>
          <p:cNvSpPr>
            <a:spLocks noGrp="1"/>
          </p:cNvSpPr>
          <p:nvPr>
            <p:ph type="body" idx="1"/>
          </p:nvPr>
        </p:nvSpPr>
        <p:spPr>
          <a:noFill/>
        </p:spPr>
        <p:txBody>
          <a:bodyPr/>
          <a:lstStyle/>
          <a:p>
            <a:endParaRPr lang="fr-FR"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Espace réservé de l'image des diapositives 1"/>
          <p:cNvSpPr>
            <a:spLocks noGrp="1" noRot="1" noChangeAspect="1" noTextEdit="1"/>
          </p:cNvSpPr>
          <p:nvPr>
            <p:ph type="sldImg"/>
          </p:nvPr>
        </p:nvSpPr>
        <p:spPr/>
      </p:sp>
      <p:sp>
        <p:nvSpPr>
          <p:cNvPr id="137219" name="Espace réservé des commentaires 2"/>
          <p:cNvSpPr>
            <a:spLocks noGrp="1"/>
          </p:cNvSpPr>
          <p:nvPr>
            <p:ph type="body" idx="1"/>
          </p:nvPr>
        </p:nvSpPr>
        <p:spPr>
          <a:noFill/>
        </p:spPr>
        <p:txBody>
          <a:bodyPr/>
          <a:lstStyle/>
          <a:p>
            <a:endParaRPr lang="fr-FR"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Espace réservé de l'image des diapositives 1"/>
          <p:cNvSpPr>
            <a:spLocks noGrp="1" noRot="1" noChangeAspect="1" noTextEdit="1"/>
          </p:cNvSpPr>
          <p:nvPr>
            <p:ph type="sldImg"/>
          </p:nvPr>
        </p:nvSpPr>
        <p:spPr/>
      </p:sp>
      <p:sp>
        <p:nvSpPr>
          <p:cNvPr id="137219" name="Espace réservé des commentaires 2"/>
          <p:cNvSpPr>
            <a:spLocks noGrp="1"/>
          </p:cNvSpPr>
          <p:nvPr>
            <p:ph type="body" idx="1"/>
          </p:nvPr>
        </p:nvSpPr>
        <p:spPr>
          <a:noFill/>
        </p:spPr>
        <p:txBody>
          <a:bodyPr/>
          <a:lstStyle/>
          <a:p>
            <a:endParaRPr lang="fr-FR" smtClean="0"/>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2.jpeg"/><Relationship Id="rId4" Type="http://schemas.openxmlformats.org/officeDocument/2006/relationships/image" Target="../media/image1.png"/></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2_Titre et contenu">
    <p:spTree>
      <p:nvGrpSpPr>
        <p:cNvPr id="1" name=""/>
        <p:cNvGrpSpPr/>
        <p:nvPr/>
      </p:nvGrpSpPr>
      <p:grpSpPr>
        <a:xfrm>
          <a:off x="0" y="0"/>
          <a:ext cx="0" cy="0"/>
          <a:chOff x="0" y="0"/>
          <a:chExt cx="0" cy="0"/>
        </a:xfrm>
      </p:grpSpPr>
      <p:pic>
        <p:nvPicPr>
          <p:cNvPr id="2"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44450"/>
            <a:ext cx="9144000" cy="690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3" descr="W:\16000\16200\CENTRE_DE_RESSOURCES\6_Geomatique_infographie_photos\Infographie\centre_de_ressources\bande_droite_ppt\encadre_droit_ppt.jpg"/>
          <p:cNvPicPr>
            <a:picLocks noChangeAspect="1" noChangeArrowheads="1"/>
          </p:cNvPicPr>
          <p:nvPr userDrawn="1"/>
        </p:nvPicPr>
        <p:blipFill rotWithShape="1">
          <a:blip r:embed="rId3">
            <a:extLst>
              <a:ext uri="{28A0092B-C50C-407E-A947-70E740481C1C}">
                <a14:useLocalDpi xmlns:a14="http://schemas.microsoft.com/office/drawing/2010/main" val="0"/>
              </a:ext>
            </a:extLst>
          </a:blip>
          <a:srcRect l="2595" r="53900"/>
          <a:stretch/>
        </p:blipFill>
        <p:spPr bwMode="auto">
          <a:xfrm>
            <a:off x="0" y="-44450"/>
            <a:ext cx="1029192" cy="6353810"/>
          </a:xfrm>
          <a:prstGeom prst="rect">
            <a:avLst/>
          </a:prstGeom>
          <a:noFill/>
          <a:extLst>
            <a:ext uri="{909E8E84-426E-40DD-AFC4-6F175D3DCCD1}">
              <a14:hiddenFill xmlns:a14="http://schemas.microsoft.com/office/drawing/2010/main">
                <a:solidFill>
                  <a:srgbClr val="FFFFFF"/>
                </a:solidFill>
              </a14:hiddenFill>
            </a:ext>
          </a:extLst>
        </p:spPr>
      </p:pic>
      <p:sp>
        <p:nvSpPr>
          <p:cNvPr id="7" name="Espace réservé du numéro de diapositive 2"/>
          <p:cNvSpPr>
            <a:spLocks noGrp="1" noChangeArrowheads="1"/>
          </p:cNvSpPr>
          <p:nvPr>
            <p:ph type="sldNum" idx="10"/>
          </p:nvPr>
        </p:nvSpPr>
        <p:spPr>
          <a:xfrm>
            <a:off x="8450580" y="6399212"/>
            <a:ext cx="693420" cy="458788"/>
          </a:xfrm>
          <a:prstGeom prst="rect">
            <a:avLst/>
          </a:prstGeom>
        </p:spPr>
        <p:txBody>
          <a:bodyPr/>
          <a:lstStyle>
            <a:lvl1pPr algn="ctr">
              <a:defRPr/>
            </a:lvl1pPr>
          </a:lstStyle>
          <a:p>
            <a:pPr>
              <a:defRPr/>
            </a:pPr>
            <a:fld id="{33E27338-3D5E-4ACF-B584-AF6BE3658EEB}" type="slidenum">
              <a:rPr lang="fr-FR" altLang="fr-FR" smtClean="0"/>
              <a:pPr>
                <a:defRPr/>
              </a:pPr>
              <a:t>‹N°›</a:t>
            </a:fld>
            <a:endParaRPr lang="fr-FR" altLang="fr-FR" dirty="0"/>
          </a:p>
        </p:txBody>
      </p:sp>
    </p:spTree>
    <p:extLst>
      <p:ext uri="{BB962C8B-B14F-4D97-AF65-F5344CB8AC3E}">
        <p14:creationId xmlns:p14="http://schemas.microsoft.com/office/powerpoint/2010/main" val="36676960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3_Titr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672054" y="635108"/>
            <a:ext cx="7757805" cy="1090194"/>
          </a:xfrm>
          <a:prstGeom prst="rect">
            <a:avLst/>
          </a:prstGeom>
        </p:spPr>
        <p:txBody>
          <a:bodyPr lIns="80165" tIns="40083" rIns="80165" bIns="40083"/>
          <a:lstStyle/>
          <a:p>
            <a:r>
              <a:rPr lang="fr-FR" smtClean="0"/>
              <a:t>Modifiez le style du titre</a:t>
            </a:r>
            <a:endParaRPr lang="fr-FR"/>
          </a:p>
        </p:txBody>
      </p:sp>
      <p:sp>
        <p:nvSpPr>
          <p:cNvPr id="3" name="Espace réservé du contenu 2"/>
          <p:cNvSpPr>
            <a:spLocks noGrp="1"/>
          </p:cNvSpPr>
          <p:nvPr>
            <p:ph idx="1"/>
          </p:nvPr>
        </p:nvSpPr>
        <p:spPr>
          <a:xfrm>
            <a:off x="745369" y="1939884"/>
            <a:ext cx="7585378" cy="4265728"/>
          </a:xfrm>
          <a:prstGeom prst="rect">
            <a:avLst/>
          </a:prstGeom>
        </p:spPr>
        <p:txBody>
          <a:bodyPr lIns="80165" tIns="40083" rIns="80165" bIns="40083"/>
          <a:lstStyle/>
          <a:p>
            <a:pPr lvl="0"/>
            <a:r>
              <a:rPr lang="fr-FR" dirty="0" smtClean="0"/>
              <a:t>Modifiez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pic>
        <p:nvPicPr>
          <p:cNvPr id="5" name="Picture 2" descr="C:\Users\suc_g.METRO\Desktop\Grenoble-AlpesMetropole-noir.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333935" y="5967896"/>
            <a:ext cx="706615" cy="66780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W:\16000\16200\Observation_evaluation_deplacements\Infographie\centre_de_ressources\frise\frise.jp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184400" y="838200"/>
            <a:ext cx="6959600" cy="173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44450"/>
            <a:ext cx="9144000" cy="690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3" descr="W:\16000\16200\CENTRE_DE_RESSOURCES\6_Geomatique_infographie_photos\Infographie\centre_de_ressources\bande_droite_ppt\encadre_droit_ppt.jpg"/>
          <p:cNvPicPr>
            <a:picLocks noChangeAspect="1" noChangeArrowheads="1"/>
          </p:cNvPicPr>
          <p:nvPr userDrawn="1"/>
        </p:nvPicPr>
        <p:blipFill rotWithShape="1">
          <a:blip r:embed="rId5">
            <a:extLst>
              <a:ext uri="{28A0092B-C50C-407E-A947-70E740481C1C}">
                <a14:useLocalDpi xmlns:a14="http://schemas.microsoft.com/office/drawing/2010/main" val="0"/>
              </a:ext>
            </a:extLst>
          </a:blip>
          <a:srcRect l="2595" r="53900"/>
          <a:stretch/>
        </p:blipFill>
        <p:spPr bwMode="auto">
          <a:xfrm>
            <a:off x="0" y="-44450"/>
            <a:ext cx="1029192" cy="6353810"/>
          </a:xfrm>
          <a:prstGeom prst="rect">
            <a:avLst/>
          </a:prstGeom>
          <a:noFill/>
          <a:extLst>
            <a:ext uri="{909E8E84-426E-40DD-AFC4-6F175D3DCCD1}">
              <a14:hiddenFill xmlns:a14="http://schemas.microsoft.com/office/drawing/2010/main">
                <a:solidFill>
                  <a:srgbClr val="FFFFFF"/>
                </a:solidFill>
              </a14:hiddenFill>
            </a:ext>
          </a:extLst>
        </p:spPr>
      </p:pic>
      <p:sp>
        <p:nvSpPr>
          <p:cNvPr id="10" name="Espace réservé du numéro de diapositive 2"/>
          <p:cNvSpPr>
            <a:spLocks noGrp="1" noChangeArrowheads="1"/>
          </p:cNvSpPr>
          <p:nvPr>
            <p:ph type="sldNum" idx="4"/>
          </p:nvPr>
        </p:nvSpPr>
        <p:spPr>
          <a:xfrm>
            <a:off x="8769530" y="6574970"/>
            <a:ext cx="374469" cy="283029"/>
          </a:xfrm>
          <a:prstGeom prst="rect">
            <a:avLst/>
          </a:prstGeom>
        </p:spPr>
        <p:txBody>
          <a:bodyPr/>
          <a:lstStyle>
            <a:lvl1pPr algn="ctr">
              <a:defRPr sz="800"/>
            </a:lvl1pPr>
          </a:lstStyle>
          <a:p>
            <a:pPr>
              <a:defRPr/>
            </a:pPr>
            <a:fld id="{33E27338-3D5E-4ACF-B584-AF6BE3658EEB}" type="slidenum">
              <a:rPr lang="fr-FR" altLang="fr-FR" smtClean="0"/>
              <a:pPr>
                <a:defRPr/>
              </a:pPr>
              <a:t>‹N°›</a:t>
            </a:fld>
            <a:endParaRPr lang="fr-FR" altLang="fr-FR" dirty="0"/>
          </a:p>
        </p:txBody>
      </p:sp>
    </p:spTree>
    <p:extLst>
      <p:ext uri="{BB962C8B-B14F-4D97-AF65-F5344CB8AC3E}">
        <p14:creationId xmlns:p14="http://schemas.microsoft.com/office/powerpoint/2010/main" val="1757408618"/>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Espace réservé du numéro de diapositive 2"/>
          <p:cNvSpPr>
            <a:spLocks noGrp="1" noChangeArrowheads="1"/>
          </p:cNvSpPr>
          <p:nvPr>
            <p:ph type="sldNum" idx="4"/>
          </p:nvPr>
        </p:nvSpPr>
        <p:spPr>
          <a:xfrm>
            <a:off x="8769530" y="6574970"/>
            <a:ext cx="374469" cy="283029"/>
          </a:xfrm>
          <a:prstGeom prst="rect">
            <a:avLst/>
          </a:prstGeom>
        </p:spPr>
        <p:txBody>
          <a:bodyPr/>
          <a:lstStyle>
            <a:lvl1pPr algn="ctr">
              <a:defRPr sz="800"/>
            </a:lvl1pPr>
          </a:lstStyle>
          <a:p>
            <a:pPr>
              <a:defRPr/>
            </a:pPr>
            <a:fld id="{33E27338-3D5E-4ACF-B584-AF6BE3658EEB}" type="slidenum">
              <a:rPr lang="fr-FR" altLang="fr-FR" smtClean="0"/>
              <a:pPr>
                <a:defRPr/>
              </a:pPr>
              <a:t>‹N°›</a:t>
            </a:fld>
            <a:endParaRPr lang="fr-FR" altLang="fr-FR" dirty="0"/>
          </a:p>
        </p:txBody>
      </p:sp>
    </p:spTree>
  </p:cSld>
  <p:clrMap bg1="lt1" tx1="dk1" bg2="lt2" tx2="dk2" accent1="accent1" accent2="accent2" accent3="accent3" accent4="accent4" accent5="accent5" accent6="accent6" hlink="hlink" folHlink="folHlink"/>
  <p:sldLayoutIdLst>
    <p:sldLayoutId id="2147485641" r:id="rId1"/>
    <p:sldLayoutId id="2147485642" r:id="rId2"/>
  </p:sldLayoutIdLst>
  <p:timing>
    <p:tnLst>
      <p:par>
        <p:cTn id="1" dur="indefinite" restart="never" nodeType="tmRoot"/>
      </p:par>
    </p:tnLst>
  </p:timing>
  <p:hf hdr="0" dt="0"/>
  <p:txStyles>
    <p:titleStyle>
      <a:lvl1pPr algn="l" defTabSz="457200" rtl="0" eaLnBrk="0" fontAlgn="base" hangingPunct="0">
        <a:spcBef>
          <a:spcPct val="0"/>
        </a:spcBef>
        <a:spcAft>
          <a:spcPct val="0"/>
        </a:spcAft>
        <a:defRPr sz="2800" kern="1200" spc="-50">
          <a:solidFill>
            <a:srgbClr val="595959"/>
          </a:solidFill>
          <a:latin typeface="+mn-lt"/>
          <a:ea typeface="+mj-ea"/>
          <a:cs typeface="Arial" pitchFamily="34" charset="0"/>
        </a:defRPr>
      </a:lvl1pPr>
      <a:lvl2pPr algn="l" defTabSz="457200" rtl="0" eaLnBrk="0" fontAlgn="base" hangingPunct="0">
        <a:spcBef>
          <a:spcPct val="0"/>
        </a:spcBef>
        <a:spcAft>
          <a:spcPct val="0"/>
        </a:spcAft>
        <a:defRPr sz="2800">
          <a:solidFill>
            <a:srgbClr val="595959"/>
          </a:solidFill>
          <a:latin typeface="Arial" pitchFamily="34" charset="0"/>
          <a:cs typeface="Arial" pitchFamily="34" charset="0"/>
        </a:defRPr>
      </a:lvl2pPr>
      <a:lvl3pPr algn="l" defTabSz="457200" rtl="0" eaLnBrk="0" fontAlgn="base" hangingPunct="0">
        <a:spcBef>
          <a:spcPct val="0"/>
        </a:spcBef>
        <a:spcAft>
          <a:spcPct val="0"/>
        </a:spcAft>
        <a:defRPr sz="2800">
          <a:solidFill>
            <a:srgbClr val="595959"/>
          </a:solidFill>
          <a:latin typeface="Arial" pitchFamily="34" charset="0"/>
          <a:cs typeface="Arial" pitchFamily="34" charset="0"/>
        </a:defRPr>
      </a:lvl3pPr>
      <a:lvl4pPr algn="l" defTabSz="457200" rtl="0" eaLnBrk="0" fontAlgn="base" hangingPunct="0">
        <a:spcBef>
          <a:spcPct val="0"/>
        </a:spcBef>
        <a:spcAft>
          <a:spcPct val="0"/>
        </a:spcAft>
        <a:defRPr sz="2800">
          <a:solidFill>
            <a:srgbClr val="595959"/>
          </a:solidFill>
          <a:latin typeface="Arial" pitchFamily="34" charset="0"/>
          <a:cs typeface="Arial" pitchFamily="34" charset="0"/>
        </a:defRPr>
      </a:lvl4pPr>
      <a:lvl5pPr algn="l" defTabSz="457200" rtl="0" eaLnBrk="0" fontAlgn="base" hangingPunct="0">
        <a:spcBef>
          <a:spcPct val="0"/>
        </a:spcBef>
        <a:spcAft>
          <a:spcPct val="0"/>
        </a:spcAft>
        <a:defRPr sz="2800">
          <a:solidFill>
            <a:srgbClr val="595959"/>
          </a:solidFill>
          <a:latin typeface="Arial" pitchFamily="34" charset="0"/>
          <a:cs typeface="Arial" pitchFamily="34" charset="0"/>
        </a:defRPr>
      </a:lvl5pPr>
      <a:lvl6pPr marL="457200" algn="l" defTabSz="457200" rtl="0" fontAlgn="base">
        <a:spcBef>
          <a:spcPct val="0"/>
        </a:spcBef>
        <a:spcAft>
          <a:spcPct val="0"/>
        </a:spcAft>
        <a:defRPr sz="2800">
          <a:solidFill>
            <a:srgbClr val="595959"/>
          </a:solidFill>
          <a:latin typeface="Arial" pitchFamily="34" charset="0"/>
          <a:cs typeface="Arial" pitchFamily="34" charset="0"/>
        </a:defRPr>
      </a:lvl6pPr>
      <a:lvl7pPr marL="914400" algn="l" defTabSz="457200" rtl="0" fontAlgn="base">
        <a:spcBef>
          <a:spcPct val="0"/>
        </a:spcBef>
        <a:spcAft>
          <a:spcPct val="0"/>
        </a:spcAft>
        <a:defRPr sz="2800">
          <a:solidFill>
            <a:srgbClr val="595959"/>
          </a:solidFill>
          <a:latin typeface="Arial" pitchFamily="34" charset="0"/>
          <a:cs typeface="Arial" pitchFamily="34" charset="0"/>
        </a:defRPr>
      </a:lvl7pPr>
      <a:lvl8pPr marL="1371600" algn="l" defTabSz="457200" rtl="0" fontAlgn="base">
        <a:spcBef>
          <a:spcPct val="0"/>
        </a:spcBef>
        <a:spcAft>
          <a:spcPct val="0"/>
        </a:spcAft>
        <a:defRPr sz="2800">
          <a:solidFill>
            <a:srgbClr val="595959"/>
          </a:solidFill>
          <a:latin typeface="Arial" pitchFamily="34" charset="0"/>
          <a:cs typeface="Arial" pitchFamily="34" charset="0"/>
        </a:defRPr>
      </a:lvl8pPr>
      <a:lvl9pPr marL="1828800" algn="l" defTabSz="457200" rtl="0" fontAlgn="base">
        <a:spcBef>
          <a:spcPct val="0"/>
        </a:spcBef>
        <a:spcAft>
          <a:spcPct val="0"/>
        </a:spcAft>
        <a:defRPr sz="2800">
          <a:solidFill>
            <a:srgbClr val="595959"/>
          </a:solidFill>
          <a:latin typeface="Arial" pitchFamily="34" charset="0"/>
          <a:cs typeface="Arial" pitchFamily="34" charset="0"/>
        </a:defRPr>
      </a:lvl9pPr>
    </p:titleStyle>
    <p:bodyStyle>
      <a:lvl1pPr marL="342900" indent="-342900" algn="l" defTabSz="457200" rtl="0" eaLnBrk="0" fontAlgn="base" hangingPunct="0">
        <a:spcBef>
          <a:spcPct val="0"/>
        </a:spcBef>
        <a:spcAft>
          <a:spcPct val="0"/>
        </a:spcAft>
        <a:buClr>
          <a:srgbClr val="9BC300"/>
        </a:buClr>
        <a:buSzPct val="80000"/>
        <a:defRPr sz="3500" kern="1200">
          <a:solidFill>
            <a:srgbClr val="595959"/>
          </a:solidFill>
          <a:latin typeface="Arial" pitchFamily="34" charset="0"/>
          <a:ea typeface="+mn-ea"/>
          <a:cs typeface="Arial" pitchFamily="34" charset="0"/>
        </a:defRPr>
      </a:lvl1pPr>
      <a:lvl2pPr marL="539750" indent="-82550" algn="l" defTabSz="0" rtl="0" eaLnBrk="0" fontAlgn="base" hangingPunct="0">
        <a:spcBef>
          <a:spcPts val="200"/>
        </a:spcBef>
        <a:spcAft>
          <a:spcPct val="0"/>
        </a:spcAft>
        <a:buClr>
          <a:srgbClr val="ABC100"/>
        </a:buClr>
        <a:buSzPct val="80000"/>
        <a:buFont typeface="Lucida Grande"/>
        <a:defRPr lang="fr-FR" sz="2800" kern="1200" spc="20" dirty="0">
          <a:solidFill>
            <a:srgbClr val="595959"/>
          </a:solidFill>
          <a:latin typeface="Arial" pitchFamily="34" charset="0"/>
          <a:ea typeface="+mn-ea"/>
          <a:cs typeface="Arial" pitchFamily="34" charset="0"/>
        </a:defRPr>
      </a:lvl2pPr>
      <a:lvl3pPr marL="1457325" indent="-342900" algn="l" defTabSz="177800" rtl="0" eaLnBrk="0" fontAlgn="base" hangingPunct="0">
        <a:spcBef>
          <a:spcPts val="200"/>
        </a:spcBef>
        <a:spcAft>
          <a:spcPct val="0"/>
        </a:spcAft>
        <a:buClr>
          <a:srgbClr val="ABC100"/>
        </a:buClr>
        <a:buSzPct val="70000"/>
        <a:buFont typeface="Arial" pitchFamily="34" charset="0"/>
        <a:buChar char="►"/>
        <a:defRPr sz="2400" kern="1200" spc="10">
          <a:solidFill>
            <a:srgbClr val="595959"/>
          </a:solidFill>
          <a:latin typeface="Arial" pitchFamily="34" charset="0"/>
          <a:ea typeface="+mn-ea"/>
          <a:cs typeface="Arial" pitchFamily="34" charset="0"/>
        </a:defRPr>
      </a:lvl3pPr>
      <a:lvl4pPr marL="1968500" indent="-385763" algn="l" defTabSz="177800" rtl="0" eaLnBrk="0" fontAlgn="base" hangingPunct="0">
        <a:spcBef>
          <a:spcPct val="0"/>
        </a:spcBef>
        <a:spcAft>
          <a:spcPct val="0"/>
        </a:spcAft>
        <a:buClr>
          <a:srgbClr val="ABC100"/>
        </a:buClr>
        <a:buFont typeface="Arial" pitchFamily="34" charset="0"/>
        <a:buChar char="&gt;"/>
        <a:defRPr lang="fr-FR" sz="2100" kern="1200" dirty="0">
          <a:solidFill>
            <a:srgbClr val="595959"/>
          </a:solidFill>
          <a:latin typeface="Arial" pitchFamily="34" charset="0"/>
          <a:ea typeface="+mn-ea"/>
          <a:cs typeface="Arial" pitchFamily="34" charset="0"/>
        </a:defRPr>
      </a:lvl4pPr>
      <a:lvl5pPr marL="2247900" indent="-419100" algn="l" defTabSz="457200" rtl="0" eaLnBrk="0" fontAlgn="base" hangingPunct="0">
        <a:spcBef>
          <a:spcPct val="0"/>
        </a:spcBef>
        <a:spcAft>
          <a:spcPct val="0"/>
        </a:spcAft>
        <a:buFont typeface="Arial" pitchFamily="34" charset="0"/>
        <a:buChar char="-"/>
        <a:defRPr lang="fr-FR" sz="1700" kern="1200" dirty="0">
          <a:solidFill>
            <a:srgbClr val="595959"/>
          </a:solidFill>
          <a:latin typeface="Arial" pitchFamily="34" charset="0"/>
          <a:ea typeface="+mn-ea"/>
          <a:cs typeface="Arial" pitchFamily="34" charset="0"/>
        </a:defRPr>
      </a:lvl5pPr>
      <a:lvl6pPr marL="2603500" indent="-2603500" algn="l" defTabSz="457200" rtl="0" eaLnBrk="1" latinLnBrk="0" hangingPunct="1">
        <a:spcBef>
          <a:spcPts val="0"/>
        </a:spcBef>
        <a:buFontTx/>
        <a:buNone/>
        <a:tabLst/>
        <a:defRPr sz="1000" b="0" i="0" kern="1200" baseline="0">
          <a:solidFill>
            <a:schemeClr val="tx1">
              <a:lumMod val="65000"/>
              <a:lumOff val="35000"/>
            </a:schemeClr>
          </a:solidFill>
          <a:latin typeface="Arial" pitchFamily="34" charset="0"/>
          <a:ea typeface="+mn-ea"/>
          <a:cs typeface="Arial" pitchFamily="34" charset="0"/>
        </a:defRPr>
      </a:lvl6pPr>
      <a:lvl7pPr marL="0" indent="0" algn="l" defTabSz="457200" rtl="0" eaLnBrk="1" latinLnBrk="0" hangingPunct="1">
        <a:spcBef>
          <a:spcPts val="0"/>
        </a:spcBef>
        <a:buFontTx/>
        <a:buNone/>
        <a:tabLst>
          <a:tab pos="1079500" algn="l"/>
        </a:tabLst>
        <a:defRPr sz="1200" b="0" i="0" kern="1200">
          <a:solidFill>
            <a:srgbClr val="000090"/>
          </a:solidFill>
          <a:latin typeface="Arial"/>
          <a:ea typeface="+mn-ea"/>
          <a:cs typeface="Arial"/>
        </a:defRPr>
      </a:lvl7pPr>
      <a:lvl8pPr marL="0" indent="0" algn="l" defTabSz="457200" rtl="0" eaLnBrk="1" latinLnBrk="0" hangingPunct="1">
        <a:lnSpc>
          <a:spcPct val="100000"/>
        </a:lnSpc>
        <a:spcBef>
          <a:spcPts val="300"/>
        </a:spcBef>
        <a:buClr>
          <a:srgbClr val="9BC300"/>
        </a:buClr>
        <a:buSzPct val="100000"/>
        <a:buFontTx/>
        <a:buNone/>
        <a:tabLst>
          <a:tab pos="1257300" algn="l"/>
        </a:tabLst>
        <a:defRPr lang="fr-FR" sz="1100" b="0" i="0" kern="1200" dirty="0" smtClean="0">
          <a:solidFill>
            <a:srgbClr val="660066"/>
          </a:solidFill>
          <a:latin typeface="Arial"/>
          <a:ea typeface="+mn-ea"/>
          <a:cs typeface="Arial"/>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chart" Target="../charts/chart2.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chart" Target="../charts/chart4.xml"/></Relationships>
</file>

<file path=ppt/slides/_rels/slide14.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chart" Target="../charts/chart6.xml"/></Relationships>
</file>

<file path=ppt/slides/_rels/slide15.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chart" Target="../charts/chart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chart" Target="../charts/chart9.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0.xml"/><Relationship Id="rId7" Type="http://schemas.openxmlformats.org/officeDocument/2006/relationships/image" Target="../media/image25.emf"/><Relationship Id="rId2" Type="http://schemas.openxmlformats.org/officeDocument/2006/relationships/slideLayout" Target="../slideLayouts/slideLayout1.xml"/><Relationship Id="rId1" Type="http://schemas.openxmlformats.org/officeDocument/2006/relationships/vmlDrawing" Target="../drawings/vmlDrawing1.vml"/><Relationship Id="rId6" Type="http://schemas.openxmlformats.org/officeDocument/2006/relationships/oleObject" Target="../embeddings/Microsoft_Excel_97-2003_Worksheet1.xls"/><Relationship Id="rId5" Type="http://schemas.openxmlformats.org/officeDocument/2006/relationships/oleObject" Target="../embeddings/oleObject1.bin"/><Relationship Id="rId4" Type="http://schemas.openxmlformats.org/officeDocument/2006/relationships/chart" Target="../charts/chart10.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1.xml"/><Relationship Id="rId5" Type="http://schemas.openxmlformats.org/officeDocument/2006/relationships/image" Target="../media/image29.jpeg"/><Relationship Id="rId4" Type="http://schemas.openxmlformats.org/officeDocument/2006/relationships/image" Target="../media/image28.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png"/><Relationship Id="rId1" Type="http://schemas.openxmlformats.org/officeDocument/2006/relationships/slideLayout" Target="../slideLayouts/slideLayout1.xml"/><Relationship Id="rId4" Type="http://schemas.openxmlformats.org/officeDocument/2006/relationships/image" Target="../media/image32.png"/></Relationships>
</file>

<file path=ppt/slides/_rels/slide2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9.jpe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8.jpeg"/><Relationship Id="rId5" Type="http://schemas.microsoft.com/office/2007/relationships/hdphoto" Target="../media/hdphoto1.wdp"/><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2.jpeg"/><Relationship Id="rId7" Type="http://schemas.openxmlformats.org/officeDocument/2006/relationships/diagramColors" Target="../diagrams/colors1.xml"/><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jpeg"/><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idx="10"/>
          </p:nvPr>
        </p:nvSpPr>
        <p:spPr/>
        <p:txBody>
          <a:bodyPr/>
          <a:lstStyle/>
          <a:p>
            <a:pPr>
              <a:defRPr/>
            </a:pPr>
            <a:fld id="{33E27338-3D5E-4ACF-B584-AF6BE3658EEB}" type="slidenum">
              <a:rPr lang="fr-FR" altLang="fr-FR" smtClean="0"/>
              <a:pPr>
                <a:defRPr/>
              </a:pPr>
              <a:t>1</a:t>
            </a:fld>
            <a:endParaRPr lang="fr-FR" altLang="fr-FR" dirty="0"/>
          </a:p>
        </p:txBody>
      </p:sp>
      <p:sp>
        <p:nvSpPr>
          <p:cNvPr id="3" name="Rectangle 7"/>
          <p:cNvSpPr txBox="1">
            <a:spLocks noChangeArrowheads="1"/>
          </p:cNvSpPr>
          <p:nvPr/>
        </p:nvSpPr>
        <p:spPr>
          <a:xfrm>
            <a:off x="1059649" y="15499"/>
            <a:ext cx="8035838" cy="643180"/>
          </a:xfrm>
          <a:prstGeom prst="rect">
            <a:avLst/>
          </a:prstGeom>
        </p:spPr>
        <p:txBody>
          <a:bodyPr tIns="24840"/>
          <a:lstStyle>
            <a:lvl1pPr algn="l" defTabSz="457200" rtl="0" eaLnBrk="0" fontAlgn="base" hangingPunct="0">
              <a:spcBef>
                <a:spcPct val="0"/>
              </a:spcBef>
              <a:spcAft>
                <a:spcPct val="0"/>
              </a:spcAft>
              <a:defRPr sz="2800" kern="1200" spc="-50">
                <a:solidFill>
                  <a:srgbClr val="595959"/>
                </a:solidFill>
                <a:latin typeface="+mn-lt"/>
                <a:ea typeface="+mj-ea"/>
                <a:cs typeface="Arial" pitchFamily="34" charset="0"/>
              </a:defRPr>
            </a:lvl1pPr>
            <a:lvl2pPr algn="l" defTabSz="457200" rtl="0" eaLnBrk="0" fontAlgn="base" hangingPunct="0">
              <a:spcBef>
                <a:spcPct val="0"/>
              </a:spcBef>
              <a:spcAft>
                <a:spcPct val="0"/>
              </a:spcAft>
              <a:defRPr sz="2800">
                <a:solidFill>
                  <a:srgbClr val="595959"/>
                </a:solidFill>
                <a:latin typeface="Arial" pitchFamily="34" charset="0"/>
                <a:cs typeface="Arial" pitchFamily="34" charset="0"/>
              </a:defRPr>
            </a:lvl2pPr>
            <a:lvl3pPr algn="l" defTabSz="457200" rtl="0" eaLnBrk="0" fontAlgn="base" hangingPunct="0">
              <a:spcBef>
                <a:spcPct val="0"/>
              </a:spcBef>
              <a:spcAft>
                <a:spcPct val="0"/>
              </a:spcAft>
              <a:defRPr sz="2800">
                <a:solidFill>
                  <a:srgbClr val="595959"/>
                </a:solidFill>
                <a:latin typeface="Arial" pitchFamily="34" charset="0"/>
                <a:cs typeface="Arial" pitchFamily="34" charset="0"/>
              </a:defRPr>
            </a:lvl3pPr>
            <a:lvl4pPr algn="l" defTabSz="457200" rtl="0" eaLnBrk="0" fontAlgn="base" hangingPunct="0">
              <a:spcBef>
                <a:spcPct val="0"/>
              </a:spcBef>
              <a:spcAft>
                <a:spcPct val="0"/>
              </a:spcAft>
              <a:defRPr sz="2800">
                <a:solidFill>
                  <a:srgbClr val="595959"/>
                </a:solidFill>
                <a:latin typeface="Arial" pitchFamily="34" charset="0"/>
                <a:cs typeface="Arial" pitchFamily="34" charset="0"/>
              </a:defRPr>
            </a:lvl4pPr>
            <a:lvl5pPr algn="l" defTabSz="457200" rtl="0" eaLnBrk="0" fontAlgn="base" hangingPunct="0">
              <a:spcBef>
                <a:spcPct val="0"/>
              </a:spcBef>
              <a:spcAft>
                <a:spcPct val="0"/>
              </a:spcAft>
              <a:defRPr sz="2800">
                <a:solidFill>
                  <a:srgbClr val="595959"/>
                </a:solidFill>
                <a:latin typeface="Arial" pitchFamily="34" charset="0"/>
                <a:cs typeface="Arial" pitchFamily="34" charset="0"/>
              </a:defRPr>
            </a:lvl5pPr>
            <a:lvl6pPr marL="457200" algn="l" defTabSz="457200" rtl="0" fontAlgn="base">
              <a:spcBef>
                <a:spcPct val="0"/>
              </a:spcBef>
              <a:spcAft>
                <a:spcPct val="0"/>
              </a:spcAft>
              <a:defRPr sz="2800">
                <a:solidFill>
                  <a:srgbClr val="595959"/>
                </a:solidFill>
                <a:latin typeface="Arial" pitchFamily="34" charset="0"/>
                <a:cs typeface="Arial" pitchFamily="34" charset="0"/>
              </a:defRPr>
            </a:lvl6pPr>
            <a:lvl7pPr marL="914400" algn="l" defTabSz="457200" rtl="0" fontAlgn="base">
              <a:spcBef>
                <a:spcPct val="0"/>
              </a:spcBef>
              <a:spcAft>
                <a:spcPct val="0"/>
              </a:spcAft>
              <a:defRPr sz="2800">
                <a:solidFill>
                  <a:srgbClr val="595959"/>
                </a:solidFill>
                <a:latin typeface="Arial" pitchFamily="34" charset="0"/>
                <a:cs typeface="Arial" pitchFamily="34" charset="0"/>
              </a:defRPr>
            </a:lvl7pPr>
            <a:lvl8pPr marL="1371600" algn="l" defTabSz="457200" rtl="0" fontAlgn="base">
              <a:spcBef>
                <a:spcPct val="0"/>
              </a:spcBef>
              <a:spcAft>
                <a:spcPct val="0"/>
              </a:spcAft>
              <a:defRPr sz="2800">
                <a:solidFill>
                  <a:srgbClr val="595959"/>
                </a:solidFill>
                <a:latin typeface="Arial" pitchFamily="34" charset="0"/>
                <a:cs typeface="Arial" pitchFamily="34" charset="0"/>
              </a:defRPr>
            </a:lvl8pPr>
            <a:lvl9pPr marL="1828800" algn="l" defTabSz="457200" rtl="0" fontAlgn="base">
              <a:spcBef>
                <a:spcPct val="0"/>
              </a:spcBef>
              <a:spcAft>
                <a:spcPct val="0"/>
              </a:spcAft>
              <a:defRPr sz="2800">
                <a:solidFill>
                  <a:srgbClr val="595959"/>
                </a:solidFill>
                <a:latin typeface="Arial" pitchFamily="34" charset="0"/>
                <a:cs typeface="Arial" pitchFamily="34" charset="0"/>
              </a:defRPr>
            </a:lvl9pPr>
          </a:lstStyle>
          <a:p>
            <a:pPr algn="ctr" eaLnBrk="1">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pPr>
            <a:r>
              <a:rPr lang="fr-FR" b="1" dirty="0">
                <a:solidFill>
                  <a:schemeClr val="accent3">
                    <a:lumMod val="75000"/>
                  </a:schemeClr>
                </a:solidFill>
                <a:latin typeface="Decima" panose="02000506000000020004" pitchFamily="2" charset="0"/>
                <a:ea typeface="+mn-ea"/>
              </a:rPr>
              <a:t>L’OBSERVATOIRE DE LA SECURITE DES DEPLACEMENTS</a:t>
            </a:r>
          </a:p>
        </p:txBody>
      </p:sp>
      <p:sp>
        <p:nvSpPr>
          <p:cNvPr id="4" name="Rectangle 11"/>
          <p:cNvSpPr>
            <a:spLocks noChangeArrowheads="1"/>
          </p:cNvSpPr>
          <p:nvPr/>
        </p:nvSpPr>
        <p:spPr bwMode="auto">
          <a:xfrm>
            <a:off x="1316899" y="5576113"/>
            <a:ext cx="7239000" cy="6841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p>
            <a:pPr algn="ctr" hangingPunct="1">
              <a:lnSpc>
                <a:spcPct val="100000"/>
              </a:lnSpc>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nl-NL" sz="1600" b="1" dirty="0" smtClean="0">
                <a:solidFill>
                  <a:schemeClr val="tx1"/>
                </a:solidFill>
                <a:effectLst>
                  <a:outerShdw blurRad="38100" dist="38100" dir="2700000" algn="tl">
                    <a:srgbClr val="C0C0C0"/>
                  </a:outerShdw>
                </a:effectLst>
                <a:latin typeface="Decima Bold" charset="0"/>
                <a:ea typeface="+mn-ea"/>
                <a:cs typeface="Times New Roman" pitchFamily="18" charset="0"/>
              </a:rPr>
              <a:t>Département </a:t>
            </a:r>
            <a:r>
              <a:rPr lang="nl-NL" sz="1600" b="1" dirty="0" err="1" smtClean="0">
                <a:solidFill>
                  <a:schemeClr val="tx1"/>
                </a:solidFill>
                <a:effectLst>
                  <a:outerShdw blurRad="38100" dist="38100" dir="2700000" algn="tl">
                    <a:srgbClr val="C0C0C0"/>
                  </a:outerShdw>
                </a:effectLst>
                <a:latin typeface="Decima Bold" charset="0"/>
                <a:ea typeface="+mn-ea"/>
                <a:cs typeface="Times New Roman" pitchFamily="18" charset="0"/>
              </a:rPr>
              <a:t>Mobilités</a:t>
            </a:r>
            <a:r>
              <a:rPr lang="nl-NL" sz="1600" b="1" dirty="0" smtClean="0">
                <a:solidFill>
                  <a:schemeClr val="tx1"/>
                </a:solidFill>
                <a:effectLst>
                  <a:outerShdw blurRad="38100" dist="38100" dir="2700000" algn="tl">
                    <a:srgbClr val="C0C0C0"/>
                  </a:outerShdw>
                </a:effectLst>
                <a:latin typeface="Decima Bold" charset="0"/>
                <a:ea typeface="+mn-ea"/>
                <a:cs typeface="Times New Roman" pitchFamily="18" charset="0"/>
              </a:rPr>
              <a:t> </a:t>
            </a:r>
            <a:r>
              <a:rPr lang="nl-NL" sz="1600" b="1" dirty="0" err="1" smtClean="0">
                <a:solidFill>
                  <a:schemeClr val="tx1"/>
                </a:solidFill>
                <a:effectLst>
                  <a:outerShdw blurRad="38100" dist="38100" dir="2700000" algn="tl">
                    <a:srgbClr val="C0C0C0"/>
                  </a:outerShdw>
                </a:effectLst>
                <a:latin typeface="Decima Bold" charset="0"/>
                <a:ea typeface="+mn-ea"/>
                <a:cs typeface="Times New Roman" pitchFamily="18" charset="0"/>
              </a:rPr>
              <a:t>Transports</a:t>
            </a:r>
            <a:r>
              <a:rPr lang="nl-NL" sz="1600" b="1" dirty="0" smtClean="0">
                <a:solidFill>
                  <a:schemeClr val="tx1"/>
                </a:solidFill>
                <a:effectLst>
                  <a:outerShdw blurRad="38100" dist="38100" dir="2700000" algn="tl">
                    <a:srgbClr val="C0C0C0"/>
                  </a:outerShdw>
                </a:effectLst>
                <a:latin typeface="Decima Bold" charset="0"/>
                <a:ea typeface="+mn-ea"/>
                <a:cs typeface="Times New Roman" pitchFamily="18" charset="0"/>
              </a:rPr>
              <a:t> et </a:t>
            </a:r>
            <a:r>
              <a:rPr lang="nl-NL" sz="1600" b="1" dirty="0" err="1" smtClean="0">
                <a:solidFill>
                  <a:schemeClr val="tx1"/>
                </a:solidFill>
                <a:effectLst>
                  <a:outerShdw blurRad="38100" dist="38100" dir="2700000" algn="tl">
                    <a:srgbClr val="C0C0C0"/>
                  </a:outerShdw>
                </a:effectLst>
                <a:latin typeface="Decima Bold" charset="0"/>
                <a:ea typeface="+mn-ea"/>
                <a:cs typeface="Times New Roman" pitchFamily="18" charset="0"/>
              </a:rPr>
              <a:t>Conception</a:t>
            </a:r>
            <a:r>
              <a:rPr lang="nl-NL" sz="1600" b="1" dirty="0" smtClean="0">
                <a:solidFill>
                  <a:schemeClr val="tx1"/>
                </a:solidFill>
                <a:effectLst>
                  <a:outerShdw blurRad="38100" dist="38100" dir="2700000" algn="tl">
                    <a:srgbClr val="C0C0C0"/>
                  </a:outerShdw>
                </a:effectLst>
                <a:latin typeface="Decima Bold" charset="0"/>
                <a:ea typeface="+mn-ea"/>
                <a:cs typeface="Times New Roman" pitchFamily="18" charset="0"/>
              </a:rPr>
              <a:t> de </a:t>
            </a:r>
            <a:r>
              <a:rPr lang="nl-NL" sz="1600" b="1" dirty="0" err="1" smtClean="0">
                <a:solidFill>
                  <a:schemeClr val="tx1"/>
                </a:solidFill>
                <a:effectLst>
                  <a:outerShdw blurRad="38100" dist="38100" dir="2700000" algn="tl">
                    <a:srgbClr val="C0C0C0"/>
                  </a:outerShdw>
                </a:effectLst>
                <a:latin typeface="Decima Bold" charset="0"/>
                <a:ea typeface="+mn-ea"/>
                <a:cs typeface="Times New Roman" pitchFamily="18" charset="0"/>
              </a:rPr>
              <a:t>l’Espace</a:t>
            </a:r>
            <a:r>
              <a:rPr lang="nl-NL" sz="1600" b="1" dirty="0" smtClean="0">
                <a:solidFill>
                  <a:schemeClr val="tx1"/>
                </a:solidFill>
                <a:effectLst>
                  <a:outerShdw blurRad="38100" dist="38100" dir="2700000" algn="tl">
                    <a:srgbClr val="C0C0C0"/>
                  </a:outerShdw>
                </a:effectLst>
                <a:latin typeface="Decima Bold" charset="0"/>
                <a:ea typeface="+mn-ea"/>
                <a:cs typeface="Times New Roman" pitchFamily="18" charset="0"/>
              </a:rPr>
              <a:t> public</a:t>
            </a:r>
          </a:p>
          <a:p>
            <a:pPr lvl="1"/>
            <a:r>
              <a:rPr lang="fr-FR" sz="1200" dirty="0">
                <a:solidFill>
                  <a:schemeClr val="tx1"/>
                </a:solidFill>
              </a:rPr>
              <a:t>Service Projets, Observation et Prospective des déplacements</a:t>
            </a:r>
          </a:p>
          <a:p>
            <a:pPr lvl="2"/>
            <a:r>
              <a:rPr lang="fr-FR" sz="1200" dirty="0">
                <a:solidFill>
                  <a:schemeClr val="tx1"/>
                </a:solidFill>
              </a:rPr>
              <a:t>Centre de </a:t>
            </a:r>
            <a:r>
              <a:rPr lang="fr-FR" sz="1200" dirty="0" smtClean="0">
                <a:solidFill>
                  <a:schemeClr val="tx1"/>
                </a:solidFill>
              </a:rPr>
              <a:t>ressources</a:t>
            </a:r>
            <a:endParaRPr lang="nl-NL" sz="1600" b="1" dirty="0">
              <a:solidFill>
                <a:srgbClr val="000000"/>
              </a:solidFill>
              <a:effectLst>
                <a:outerShdw blurRad="38100" dist="38100" dir="2700000" algn="tl">
                  <a:srgbClr val="C0C0C0"/>
                </a:outerShdw>
              </a:effectLst>
              <a:latin typeface="Decima Bold" charset="0"/>
              <a:ea typeface="+mn-ea"/>
              <a:cs typeface="Times New Roman" pitchFamily="18" charset="0"/>
            </a:endParaRPr>
          </a:p>
        </p:txBody>
      </p:sp>
      <p:sp>
        <p:nvSpPr>
          <p:cNvPr id="5" name="Rectangle 4"/>
          <p:cNvSpPr/>
          <p:nvPr/>
        </p:nvSpPr>
        <p:spPr>
          <a:xfrm>
            <a:off x="1356407" y="1796512"/>
            <a:ext cx="7787593" cy="1373610"/>
          </a:xfrm>
          <a:prstGeom prst="rect">
            <a:avLst/>
          </a:prstGeom>
        </p:spPr>
        <p:txBody>
          <a:bodyPr wrap="square" lIns="80165" tIns="40083" rIns="80165" bIns="40083">
            <a:spAutoFit/>
          </a:bodyPr>
          <a:lstStyle/>
          <a:p>
            <a:pPr algn="ctr">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pPr>
            <a:r>
              <a:rPr lang="fr-FR" sz="2800" b="1" dirty="0" smtClean="0">
                <a:solidFill>
                  <a:schemeClr val="accent3">
                    <a:lumMod val="75000"/>
                  </a:schemeClr>
                </a:solidFill>
                <a:latin typeface="Decima" panose="02000506000000020004" pitchFamily="2" charset="0"/>
              </a:rPr>
              <a:t>EVALUATION DE« METROPOLE APAISEE »</a:t>
            </a:r>
          </a:p>
          <a:p>
            <a:pPr algn="ctr">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pPr>
            <a:endParaRPr lang="fr-FR" sz="2800" b="1" dirty="0" smtClean="0">
              <a:solidFill>
                <a:schemeClr val="accent3">
                  <a:lumMod val="75000"/>
                </a:schemeClr>
              </a:solidFill>
              <a:latin typeface="Decima" panose="02000506000000020004" pitchFamily="2" charset="0"/>
            </a:endParaRPr>
          </a:p>
          <a:p>
            <a:pPr algn="ctr">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pPr>
            <a:r>
              <a:rPr lang="fr-FR" sz="2800" b="1" dirty="0" smtClean="0">
                <a:solidFill>
                  <a:schemeClr val="accent3">
                    <a:lumMod val="75000"/>
                  </a:schemeClr>
                </a:solidFill>
                <a:latin typeface="Decima" panose="02000506000000020004" pitchFamily="2" charset="0"/>
              </a:rPr>
              <a:t>THEME : SECURITE DES DEPLACEMENTS</a:t>
            </a:r>
            <a:endParaRPr lang="fr-FR" sz="2800" b="1" dirty="0">
              <a:solidFill>
                <a:schemeClr val="accent3">
                  <a:lumMod val="75000"/>
                </a:schemeClr>
              </a:solidFill>
              <a:latin typeface="Decima" panose="02000506000000020004" pitchFamily="2" charset="0"/>
            </a:endParaRPr>
          </a:p>
        </p:txBody>
      </p:sp>
    </p:spTree>
    <p:extLst>
      <p:ext uri="{BB962C8B-B14F-4D97-AF65-F5344CB8AC3E}">
        <p14:creationId xmlns:p14="http://schemas.microsoft.com/office/powerpoint/2010/main" val="18629585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idx="10"/>
          </p:nvPr>
        </p:nvSpPr>
        <p:spPr/>
        <p:txBody>
          <a:bodyPr/>
          <a:lstStyle/>
          <a:p>
            <a:pPr>
              <a:defRPr/>
            </a:pPr>
            <a:fld id="{33E27338-3D5E-4ACF-B584-AF6BE3658EEB}" type="slidenum">
              <a:rPr lang="fr-FR" altLang="fr-FR" smtClean="0"/>
              <a:pPr>
                <a:defRPr/>
              </a:pPr>
              <a:t>10</a:t>
            </a:fld>
            <a:endParaRPr lang="fr-FR" altLang="fr-FR" dirty="0"/>
          </a:p>
        </p:txBody>
      </p:sp>
      <p:sp>
        <p:nvSpPr>
          <p:cNvPr id="3" name="Rectangle 2"/>
          <p:cNvSpPr/>
          <p:nvPr/>
        </p:nvSpPr>
        <p:spPr>
          <a:xfrm>
            <a:off x="1225808" y="2470689"/>
            <a:ext cx="7787593" cy="511836"/>
          </a:xfrm>
          <a:prstGeom prst="rect">
            <a:avLst/>
          </a:prstGeom>
        </p:spPr>
        <p:txBody>
          <a:bodyPr wrap="square" lIns="80165" tIns="40083" rIns="80165" bIns="40083">
            <a:spAutoFit/>
          </a:bodyPr>
          <a:lstStyle/>
          <a:p>
            <a:pPr algn="ctr">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pPr>
            <a:r>
              <a:rPr lang="fr-FR" sz="2800" b="1" dirty="0" smtClean="0">
                <a:solidFill>
                  <a:schemeClr val="accent3">
                    <a:lumMod val="75000"/>
                  </a:schemeClr>
                </a:solidFill>
                <a:latin typeface="Decima" panose="02000506000000020004" pitchFamily="2" charset="0"/>
              </a:rPr>
              <a:t>2 BILAN DE L’ACCIDENTALITE  2011-2017</a:t>
            </a:r>
          </a:p>
        </p:txBody>
      </p:sp>
    </p:spTree>
    <p:extLst>
      <p:ext uri="{BB962C8B-B14F-4D97-AF65-F5344CB8AC3E}">
        <p14:creationId xmlns:p14="http://schemas.microsoft.com/office/powerpoint/2010/main" val="20187414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Espace réservé du contenu 2"/>
          <p:cNvSpPr>
            <a:spLocks noGrp="1"/>
          </p:cNvSpPr>
          <p:nvPr>
            <p:ph idx="1"/>
          </p:nvPr>
        </p:nvSpPr>
        <p:spPr>
          <a:xfrm>
            <a:off x="1445079" y="881350"/>
            <a:ext cx="7483050" cy="619174"/>
          </a:xfrm>
        </p:spPr>
        <p:txBody>
          <a:bodyPr/>
          <a:lstStyle/>
          <a:p>
            <a:pPr algn="ctr" eaLnBrk="1" hangingPunct="1">
              <a:buFont typeface="Arial" pitchFamily="34" charset="0"/>
              <a:buNone/>
            </a:pPr>
            <a:r>
              <a:rPr lang="fr-FR" sz="1800" i="1" dirty="0" smtClean="0">
                <a:solidFill>
                  <a:schemeClr val="tx1"/>
                </a:solidFill>
                <a:latin typeface="Calibri" pitchFamily="34" charset="0"/>
              </a:rPr>
              <a:t>1834 </a:t>
            </a:r>
            <a:r>
              <a:rPr lang="fr-FR" sz="1800" i="1" dirty="0">
                <a:solidFill>
                  <a:schemeClr val="tx1"/>
                </a:solidFill>
                <a:latin typeface="Calibri" pitchFamily="34" charset="0"/>
              </a:rPr>
              <a:t>victimes, dont </a:t>
            </a:r>
            <a:r>
              <a:rPr lang="fr-FR" sz="1800" i="1" dirty="0" smtClean="0">
                <a:solidFill>
                  <a:schemeClr val="tx1"/>
                </a:solidFill>
                <a:latin typeface="Calibri" pitchFamily="34" charset="0"/>
              </a:rPr>
              <a:t>81 tués en </a:t>
            </a:r>
            <a:r>
              <a:rPr lang="fr-FR" sz="1800" i="1" dirty="0">
                <a:solidFill>
                  <a:schemeClr val="tx1"/>
                </a:solidFill>
                <a:latin typeface="Calibri" pitchFamily="34" charset="0"/>
              </a:rPr>
              <a:t>7</a:t>
            </a:r>
            <a:r>
              <a:rPr lang="fr-FR" sz="1800" i="1" dirty="0" smtClean="0">
                <a:solidFill>
                  <a:schemeClr val="tx1"/>
                </a:solidFill>
                <a:latin typeface="Calibri" pitchFamily="34" charset="0"/>
              </a:rPr>
              <a:t> </a:t>
            </a:r>
            <a:r>
              <a:rPr lang="fr-FR" sz="1800" i="1" dirty="0">
                <a:solidFill>
                  <a:schemeClr val="tx1"/>
                </a:solidFill>
                <a:latin typeface="Calibri" pitchFamily="34" charset="0"/>
              </a:rPr>
              <a:t>ans</a:t>
            </a:r>
            <a:r>
              <a:rPr lang="fr-FR" sz="1800" i="1" dirty="0">
                <a:latin typeface="Calibri" pitchFamily="34" charset="0"/>
              </a:rPr>
              <a:t/>
            </a:r>
            <a:br>
              <a:rPr lang="fr-FR" sz="1800" i="1" dirty="0">
                <a:latin typeface="Calibri" pitchFamily="34" charset="0"/>
              </a:rPr>
            </a:br>
            <a:r>
              <a:rPr lang="fr-FR" sz="1800" i="1" dirty="0">
                <a:solidFill>
                  <a:schemeClr val="tx1"/>
                </a:solidFill>
                <a:latin typeface="Calibri" pitchFamily="34" charset="0"/>
              </a:rPr>
              <a:t>( un « coût » </a:t>
            </a:r>
            <a:r>
              <a:rPr lang="fr-FR" sz="1800" i="1" dirty="0" smtClean="0">
                <a:solidFill>
                  <a:schemeClr val="tx1"/>
                </a:solidFill>
                <a:latin typeface="Calibri" pitchFamily="34" charset="0"/>
              </a:rPr>
              <a:t>évaluable à 200 </a:t>
            </a:r>
            <a:r>
              <a:rPr lang="fr-FR" sz="1800" i="1" dirty="0">
                <a:solidFill>
                  <a:schemeClr val="tx1"/>
                </a:solidFill>
                <a:latin typeface="Calibri" pitchFamily="34" charset="0"/>
              </a:rPr>
              <a:t>millions </a:t>
            </a:r>
            <a:r>
              <a:rPr lang="fr-FR" sz="1800" i="1" dirty="0" smtClean="0">
                <a:solidFill>
                  <a:schemeClr val="tx1"/>
                </a:solidFill>
                <a:latin typeface="Calibri" pitchFamily="34" charset="0"/>
              </a:rPr>
              <a:t>d’euros selon les ratios nationaux)</a:t>
            </a:r>
            <a:endParaRPr lang="fr-FR" sz="1800" i="1" dirty="0">
              <a:solidFill>
                <a:schemeClr val="tx1"/>
              </a:solidFill>
              <a:latin typeface="Calibri" pitchFamily="34" charset="0"/>
            </a:endParaRPr>
          </a:p>
        </p:txBody>
      </p:sp>
      <p:sp>
        <p:nvSpPr>
          <p:cNvPr id="4" name="Arrondir un rectangle avec un coin diagonal 3"/>
          <p:cNvSpPr/>
          <p:nvPr/>
        </p:nvSpPr>
        <p:spPr>
          <a:xfrm>
            <a:off x="1445079" y="4906735"/>
            <a:ext cx="7121971" cy="1254753"/>
          </a:xfrm>
          <a:prstGeom prst="round2DiagRect">
            <a:avLst/>
          </a:prstGeom>
          <a:solidFill>
            <a:schemeClr val="accent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28" tIns="45715" rIns="91428" bIns="45715" anchor="ctr"/>
          <a:lstStyle/>
          <a:p>
            <a:pPr marL="285750" indent="-285750" algn="just">
              <a:buFont typeface="Wingdings" panose="05000000000000000000" pitchFamily="2" charset="2"/>
              <a:buChar char="§"/>
            </a:pPr>
            <a:r>
              <a:rPr lang="fr-FR" sz="1600" b="1" i="1" dirty="0" smtClean="0">
                <a:solidFill>
                  <a:schemeClr val="tx1"/>
                </a:solidFill>
                <a:latin typeface="Calibri" pitchFamily="34" charset="0"/>
              </a:rPr>
              <a:t>Les conducteurs de deux roues motorisés (2RM) sont surreprésentés (28% des accidents </a:t>
            </a:r>
            <a:r>
              <a:rPr lang="fr-FR" sz="1600" b="1" i="1" dirty="0" smtClean="0">
                <a:solidFill>
                  <a:schemeClr val="tx1"/>
                </a:solidFill>
                <a:latin typeface="Calibri" pitchFamily="34" charset="0"/>
                <a:sym typeface="Wingdings" panose="05000000000000000000" pitchFamily="2" charset="2"/>
              </a:rPr>
              <a:t>/ </a:t>
            </a:r>
            <a:r>
              <a:rPr lang="fr-FR" sz="1600" b="1" i="1" dirty="0" smtClean="0">
                <a:solidFill>
                  <a:schemeClr val="tx1"/>
                </a:solidFill>
                <a:latin typeface="Calibri" pitchFamily="34" charset="0"/>
              </a:rPr>
              <a:t>moins de 1% des déplacements)</a:t>
            </a:r>
          </a:p>
          <a:p>
            <a:pPr marL="285750" indent="-285750" algn="just">
              <a:buFont typeface="Wingdings" panose="05000000000000000000" pitchFamily="2" charset="2"/>
              <a:buChar char="§"/>
            </a:pPr>
            <a:endParaRPr lang="fr-FR" sz="1600" b="1" i="1" dirty="0" smtClean="0">
              <a:solidFill>
                <a:schemeClr val="tx1"/>
              </a:solidFill>
              <a:latin typeface="Calibri" pitchFamily="34" charset="0"/>
            </a:endParaRPr>
          </a:p>
          <a:p>
            <a:pPr marL="285750" indent="-285750" algn="just">
              <a:buFont typeface="Wingdings" panose="05000000000000000000" pitchFamily="2" charset="2"/>
              <a:buChar char="§"/>
            </a:pPr>
            <a:r>
              <a:rPr lang="fr-FR" sz="1600" b="1" i="1" dirty="0" smtClean="0">
                <a:solidFill>
                  <a:schemeClr val="tx1"/>
                </a:solidFill>
                <a:latin typeface="Calibri" pitchFamily="34" charset="0"/>
              </a:rPr>
              <a:t>Les cyclistes sont aussi surreprésentés, mais dans une moindre mesure (12% des accidents </a:t>
            </a:r>
            <a:r>
              <a:rPr lang="fr-FR" sz="1600" b="1" i="1" dirty="0" smtClean="0">
                <a:solidFill>
                  <a:schemeClr val="tx1"/>
                </a:solidFill>
                <a:latin typeface="Calibri" pitchFamily="34" charset="0"/>
                <a:sym typeface="Wingdings" panose="05000000000000000000" pitchFamily="2" charset="2"/>
              </a:rPr>
              <a:t>/ 3,7 % des déplacements)</a:t>
            </a:r>
            <a:endParaRPr lang="fr-FR" sz="1600" b="1" i="1" dirty="0" smtClean="0">
              <a:solidFill>
                <a:schemeClr val="tx1"/>
              </a:solidFill>
              <a:latin typeface="Calibri" pitchFamily="34" charset="0"/>
            </a:endParaRPr>
          </a:p>
        </p:txBody>
      </p:sp>
      <p:sp>
        <p:nvSpPr>
          <p:cNvPr id="24581" name="Titre 1"/>
          <p:cNvSpPr txBox="1">
            <a:spLocks/>
          </p:cNvSpPr>
          <p:nvPr/>
        </p:nvSpPr>
        <p:spPr bwMode="auto">
          <a:xfrm>
            <a:off x="1233377" y="16517"/>
            <a:ext cx="7694751" cy="851130"/>
          </a:xfrm>
          <a:prstGeom prst="rect">
            <a:avLst/>
          </a:prstGeom>
          <a:noFill/>
          <a:ln w="9525">
            <a:noFill/>
            <a:round/>
            <a:headEnd/>
            <a:tailEnd/>
          </a:ln>
          <a:effectLst/>
        </p:spPr>
        <p:txBody>
          <a:bodyPr lIns="0" tIns="0" rIns="0" bIns="0"/>
          <a:lstStyle/>
          <a:p>
            <a:pPr algn="ctr">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pPr>
            <a:r>
              <a:rPr lang="fr-FR" sz="2400" b="1" dirty="0" smtClean="0">
                <a:solidFill>
                  <a:schemeClr val="accent3">
                    <a:lumMod val="75000"/>
                  </a:schemeClr>
                </a:solidFill>
                <a:latin typeface="Decima" panose="02000506000000020004" pitchFamily="2" charset="0"/>
              </a:rPr>
              <a:t>Nombre </a:t>
            </a:r>
            <a:r>
              <a:rPr lang="fr-FR" sz="2400" b="1" dirty="0">
                <a:solidFill>
                  <a:schemeClr val="accent3">
                    <a:lumMod val="75000"/>
                  </a:schemeClr>
                </a:solidFill>
                <a:latin typeface="Decima" panose="02000506000000020004" pitchFamily="2" charset="0"/>
              </a:rPr>
              <a:t>de victimes dans la métropole grenobloise </a:t>
            </a:r>
            <a:endParaRPr lang="fr-FR" sz="2400" b="1" dirty="0" smtClean="0">
              <a:solidFill>
                <a:schemeClr val="accent3">
                  <a:lumMod val="75000"/>
                </a:schemeClr>
              </a:solidFill>
              <a:latin typeface="Decima" panose="02000506000000020004" pitchFamily="2" charset="0"/>
            </a:endParaRPr>
          </a:p>
          <a:p>
            <a:pPr algn="ctr">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pPr>
            <a:r>
              <a:rPr lang="fr-FR" sz="2400" b="1" dirty="0">
                <a:solidFill>
                  <a:schemeClr val="accent3">
                    <a:lumMod val="75000"/>
                  </a:schemeClr>
                </a:solidFill>
                <a:latin typeface="Decima" panose="02000506000000020004" pitchFamily="2" charset="0"/>
              </a:rPr>
              <a:t>de </a:t>
            </a:r>
            <a:r>
              <a:rPr lang="fr-FR" sz="2400" b="1" dirty="0" smtClean="0">
                <a:solidFill>
                  <a:schemeClr val="accent3">
                    <a:lumMod val="75000"/>
                  </a:schemeClr>
                </a:solidFill>
                <a:latin typeface="Decima" panose="02000506000000020004" pitchFamily="2" charset="0"/>
              </a:rPr>
              <a:t>2011  </a:t>
            </a:r>
            <a:r>
              <a:rPr lang="fr-FR" sz="2400" b="1" dirty="0">
                <a:solidFill>
                  <a:schemeClr val="accent3">
                    <a:lumMod val="75000"/>
                  </a:schemeClr>
                </a:solidFill>
                <a:latin typeface="Decima" panose="02000506000000020004" pitchFamily="2" charset="0"/>
              </a:rPr>
              <a:t>à 2017</a:t>
            </a:r>
          </a:p>
        </p:txBody>
      </p:sp>
      <p:sp>
        <p:nvSpPr>
          <p:cNvPr id="14" name="ZoneTexte 13"/>
          <p:cNvSpPr txBox="1"/>
          <p:nvPr/>
        </p:nvSpPr>
        <p:spPr>
          <a:xfrm>
            <a:off x="1602661" y="1684609"/>
            <a:ext cx="3244644" cy="573391"/>
          </a:xfrm>
          <a:prstGeom prst="rect">
            <a:avLst/>
          </a:prstGeom>
          <a:noFill/>
        </p:spPr>
        <p:txBody>
          <a:bodyPr wrap="square" lIns="80165" tIns="40083" rIns="80165" bIns="40083" rtlCol="0">
            <a:spAutoFit/>
          </a:bodyPr>
          <a:lstStyle/>
          <a:p>
            <a:pPr algn="ctr"/>
            <a:r>
              <a:rPr lang="fr-FR" sz="1600" b="1" dirty="0">
                <a:latin typeface="Calibri" pitchFamily="34" charset="0"/>
              </a:rPr>
              <a:t>Répartition des </a:t>
            </a:r>
            <a:r>
              <a:rPr lang="fr-FR" sz="1600" b="1" dirty="0" smtClean="0">
                <a:latin typeface="Calibri" pitchFamily="34" charset="0"/>
              </a:rPr>
              <a:t>victimes par mode </a:t>
            </a:r>
            <a:br>
              <a:rPr lang="fr-FR" sz="1600" b="1" dirty="0" smtClean="0">
                <a:latin typeface="Calibri" pitchFamily="34" charset="0"/>
              </a:rPr>
            </a:br>
            <a:r>
              <a:rPr lang="fr-FR" sz="1600" b="1" dirty="0" smtClean="0">
                <a:latin typeface="Calibri" pitchFamily="34" charset="0"/>
              </a:rPr>
              <a:t>de 2011 </a:t>
            </a:r>
            <a:r>
              <a:rPr lang="fr-FR" sz="1600" b="1" dirty="0">
                <a:latin typeface="Calibri" pitchFamily="34" charset="0"/>
              </a:rPr>
              <a:t>à 2017</a:t>
            </a:r>
          </a:p>
        </p:txBody>
      </p:sp>
      <p:graphicFrame>
        <p:nvGraphicFramePr>
          <p:cNvPr id="15" name="Graphique 14"/>
          <p:cNvGraphicFramePr/>
          <p:nvPr>
            <p:extLst>
              <p:ext uri="{D42A27DB-BD31-4B8C-83A1-F6EECF244321}">
                <p14:modId xmlns:p14="http://schemas.microsoft.com/office/powerpoint/2010/main" val="2547556071"/>
              </p:ext>
            </p:extLst>
          </p:nvPr>
        </p:nvGraphicFramePr>
        <p:xfrm>
          <a:off x="1700272" y="2261269"/>
          <a:ext cx="3524313" cy="2406641"/>
        </p:xfrm>
        <a:graphic>
          <a:graphicData uri="http://schemas.openxmlformats.org/drawingml/2006/chart">
            <c:chart xmlns:c="http://schemas.openxmlformats.org/drawingml/2006/chart" xmlns:r="http://schemas.openxmlformats.org/officeDocument/2006/relationships" r:id="rId3"/>
          </a:graphicData>
        </a:graphic>
      </p:graphicFrame>
      <p:sp>
        <p:nvSpPr>
          <p:cNvPr id="18" name="ZoneTexte 17"/>
          <p:cNvSpPr txBox="1"/>
          <p:nvPr/>
        </p:nvSpPr>
        <p:spPr>
          <a:xfrm>
            <a:off x="5640694" y="1687878"/>
            <a:ext cx="2926356" cy="573391"/>
          </a:xfrm>
          <a:prstGeom prst="rect">
            <a:avLst/>
          </a:prstGeom>
          <a:noFill/>
        </p:spPr>
        <p:txBody>
          <a:bodyPr wrap="square" lIns="80165" tIns="40083" rIns="80165" bIns="40083" rtlCol="0">
            <a:spAutoFit/>
          </a:bodyPr>
          <a:lstStyle/>
          <a:p>
            <a:pPr algn="ctr"/>
            <a:r>
              <a:rPr lang="fr-FR" sz="1600" b="1" dirty="0">
                <a:latin typeface="Calibri" pitchFamily="34" charset="0"/>
              </a:rPr>
              <a:t>Répartition des </a:t>
            </a:r>
            <a:r>
              <a:rPr lang="fr-FR" sz="1600" b="1" dirty="0" smtClean="0">
                <a:latin typeface="Calibri" pitchFamily="34" charset="0"/>
              </a:rPr>
              <a:t>tués par mode</a:t>
            </a:r>
            <a:endParaRPr lang="fr-FR" sz="1600" b="1" dirty="0">
              <a:latin typeface="Calibri" pitchFamily="34" charset="0"/>
            </a:endParaRPr>
          </a:p>
          <a:p>
            <a:pPr algn="ctr"/>
            <a:r>
              <a:rPr lang="fr-FR" sz="1600" b="1" dirty="0">
                <a:latin typeface="Calibri" pitchFamily="34" charset="0"/>
              </a:rPr>
              <a:t>de </a:t>
            </a:r>
            <a:r>
              <a:rPr lang="fr-FR" sz="1600" b="1" dirty="0" smtClean="0">
                <a:latin typeface="Calibri" pitchFamily="34" charset="0"/>
              </a:rPr>
              <a:t>2011 </a:t>
            </a:r>
            <a:r>
              <a:rPr lang="fr-FR" sz="1600" b="1" dirty="0">
                <a:latin typeface="Calibri" pitchFamily="34" charset="0"/>
              </a:rPr>
              <a:t>à </a:t>
            </a:r>
            <a:r>
              <a:rPr lang="fr-FR" sz="1600" b="1" dirty="0" smtClean="0">
                <a:latin typeface="Calibri" pitchFamily="34" charset="0"/>
              </a:rPr>
              <a:t>2017</a:t>
            </a:r>
            <a:endParaRPr lang="fr-FR" sz="1600" b="1" dirty="0">
              <a:latin typeface="Calibri" pitchFamily="34" charset="0"/>
            </a:endParaRPr>
          </a:p>
        </p:txBody>
      </p:sp>
      <p:graphicFrame>
        <p:nvGraphicFramePr>
          <p:cNvPr id="20" name="Graphique 19"/>
          <p:cNvGraphicFramePr/>
          <p:nvPr>
            <p:extLst>
              <p:ext uri="{D42A27DB-BD31-4B8C-83A1-F6EECF244321}">
                <p14:modId xmlns:p14="http://schemas.microsoft.com/office/powerpoint/2010/main" val="2717224762"/>
              </p:ext>
            </p:extLst>
          </p:nvPr>
        </p:nvGraphicFramePr>
        <p:xfrm>
          <a:off x="5619687" y="2235631"/>
          <a:ext cx="3524313" cy="2406641"/>
        </p:xfrm>
        <a:graphic>
          <a:graphicData uri="http://schemas.openxmlformats.org/drawingml/2006/chart">
            <c:chart xmlns:c="http://schemas.openxmlformats.org/drawingml/2006/chart" xmlns:r="http://schemas.openxmlformats.org/officeDocument/2006/relationships" r:id="rId4"/>
          </a:graphicData>
        </a:graphic>
      </p:graphicFrame>
      <p:sp>
        <p:nvSpPr>
          <p:cNvPr id="11" name="Espace réservé du numéro de diapositive 1"/>
          <p:cNvSpPr>
            <a:spLocks noGrp="1"/>
          </p:cNvSpPr>
          <p:nvPr>
            <p:ph type="sldNum" idx="4"/>
          </p:nvPr>
        </p:nvSpPr>
        <p:spPr>
          <a:xfrm>
            <a:off x="8474151" y="6376170"/>
            <a:ext cx="552850" cy="458788"/>
          </a:xfrm>
          <a:prstGeom prst="rect">
            <a:avLst/>
          </a:prstGeom>
        </p:spPr>
        <p:txBody>
          <a:bodyPr lIns="80165" tIns="40083" rIns="80165" bIns="40083"/>
          <a:lstStyle/>
          <a:p>
            <a:pPr>
              <a:defRPr/>
            </a:pPr>
            <a:fld id="{CFCCD779-0B7C-48AE-86D8-D4151C1A2ABF}" type="slidenum">
              <a:rPr lang="fr-FR" altLang="fr-FR" smtClean="0"/>
              <a:pPr>
                <a:defRPr/>
              </a:pPr>
              <a:t>11</a:t>
            </a:fld>
            <a:endParaRPr lang="fr-FR" altLang="fr-FR" dirty="0"/>
          </a:p>
        </p:txBody>
      </p:sp>
    </p:spTree>
    <p:extLst>
      <p:ext uri="{BB962C8B-B14F-4D97-AF65-F5344CB8AC3E}">
        <p14:creationId xmlns:p14="http://schemas.microsoft.com/office/powerpoint/2010/main" val="25810110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0618" y="419099"/>
            <a:ext cx="3919530" cy="5506779"/>
          </a:xfrm>
          <a:prstGeom prst="rect">
            <a:avLst/>
          </a:prstGeom>
          <a:noFill/>
          <a:ln w="317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 name="Rectangle 7"/>
          <p:cNvSpPr txBox="1">
            <a:spLocks noChangeArrowheads="1"/>
          </p:cNvSpPr>
          <p:nvPr/>
        </p:nvSpPr>
        <p:spPr bwMode="auto">
          <a:xfrm>
            <a:off x="1180618" y="-53975"/>
            <a:ext cx="7963382" cy="668338"/>
          </a:xfrm>
          <a:prstGeom prst="rect">
            <a:avLst/>
          </a:prstGeom>
          <a:noFill/>
          <a:ln w="9525">
            <a:noFill/>
            <a:round/>
            <a:headEnd/>
            <a:tailEnd/>
          </a:ln>
          <a:effectLst/>
        </p:spPr>
        <p:txBody>
          <a:bodyPr lIns="0" tIns="0" rIns="0" bIns="0"/>
          <a:lstStyle/>
          <a:p>
            <a:pPr algn="ctr">
              <a:buClrTx/>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fr-FR" sz="2500" b="1" dirty="0" smtClean="0">
                <a:solidFill>
                  <a:schemeClr val="accent3">
                    <a:lumMod val="75000"/>
                  </a:schemeClr>
                </a:solidFill>
                <a:latin typeface="Decima" panose="02000506000000020004" pitchFamily="2" charset="0"/>
              </a:rPr>
              <a:t>Cartographie des accidents</a:t>
            </a:r>
            <a:endParaRPr lang="fr-FR" sz="2500" b="1" dirty="0">
              <a:solidFill>
                <a:schemeClr val="accent3">
                  <a:lumMod val="75000"/>
                </a:schemeClr>
              </a:solidFill>
              <a:latin typeface="Decima" panose="02000506000000020004" pitchFamily="2" charset="0"/>
            </a:endParaRPr>
          </a:p>
        </p:txBody>
      </p:sp>
      <p:sp>
        <p:nvSpPr>
          <p:cNvPr id="3" name="Arrondir un rectangle avec un coin diagonal 2"/>
          <p:cNvSpPr/>
          <p:nvPr/>
        </p:nvSpPr>
        <p:spPr>
          <a:xfrm>
            <a:off x="5844220" y="419100"/>
            <a:ext cx="2916237" cy="3276600"/>
          </a:xfrm>
          <a:prstGeom prst="round2DiagRect">
            <a:avLst/>
          </a:prstGeom>
          <a:solidFill>
            <a:schemeClr val="accent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04287" tIns="52144" rIns="104287" bIns="52144" anchor="ctr"/>
          <a:lstStyle/>
          <a:p>
            <a:pPr>
              <a:defRPr/>
            </a:pPr>
            <a:r>
              <a:rPr lang="fr-FR" sz="1400" b="1" i="1" dirty="0">
                <a:solidFill>
                  <a:schemeClr val="tx1"/>
                </a:solidFill>
                <a:latin typeface="Calibri" pitchFamily="34" charset="0"/>
              </a:rPr>
              <a:t>L</a:t>
            </a:r>
            <a:r>
              <a:rPr lang="fr-FR" sz="1400" b="1" i="1" dirty="0" smtClean="0">
                <a:solidFill>
                  <a:schemeClr val="tx1"/>
                </a:solidFill>
                <a:latin typeface="Calibri" pitchFamily="34" charset="0"/>
              </a:rPr>
              <a:t>es </a:t>
            </a:r>
            <a:r>
              <a:rPr lang="fr-FR" sz="1400" b="1" i="1" dirty="0">
                <a:solidFill>
                  <a:schemeClr val="tx1"/>
                </a:solidFill>
                <a:latin typeface="Calibri" pitchFamily="34" charset="0"/>
              </a:rPr>
              <a:t>accidents </a:t>
            </a:r>
            <a:r>
              <a:rPr lang="fr-FR" sz="1400" b="1" i="1" dirty="0" smtClean="0">
                <a:solidFill>
                  <a:schemeClr val="tx1"/>
                </a:solidFill>
                <a:latin typeface="Calibri" pitchFamily="34" charset="0"/>
              </a:rPr>
              <a:t>sont fortement </a:t>
            </a:r>
            <a:r>
              <a:rPr lang="fr-FR" sz="1400" b="1" i="1" dirty="0">
                <a:solidFill>
                  <a:schemeClr val="tx1"/>
                </a:solidFill>
                <a:latin typeface="Calibri" pitchFamily="34" charset="0"/>
              </a:rPr>
              <a:t>concentrés :</a:t>
            </a:r>
            <a:endParaRPr lang="fr-FR" sz="1400" b="1" i="1" dirty="0" smtClean="0">
              <a:solidFill>
                <a:schemeClr val="tx1"/>
              </a:solidFill>
              <a:latin typeface="Calibri" pitchFamily="34" charset="0"/>
            </a:endParaRPr>
          </a:p>
          <a:p>
            <a:pPr marL="285750" indent="-285750">
              <a:buFont typeface="Arial" panose="020B0604020202020204" pitchFamily="34" charset="0"/>
              <a:buChar char="•"/>
              <a:defRPr/>
            </a:pPr>
            <a:r>
              <a:rPr lang="fr-FR" sz="1400" b="1" i="1" dirty="0" smtClean="0">
                <a:solidFill>
                  <a:schemeClr val="tx1"/>
                </a:solidFill>
                <a:latin typeface="Calibri" pitchFamily="34" charset="0"/>
              </a:rPr>
              <a:t>en secteur urbain</a:t>
            </a:r>
          </a:p>
          <a:p>
            <a:pPr marL="285750" indent="-285750">
              <a:buFont typeface="Arial" panose="020B0604020202020204" pitchFamily="34" charset="0"/>
              <a:buChar char="•"/>
              <a:defRPr/>
            </a:pPr>
            <a:r>
              <a:rPr lang="fr-FR" sz="1400" b="1" i="1" dirty="0" smtClean="0">
                <a:solidFill>
                  <a:schemeClr val="tx1"/>
                </a:solidFill>
                <a:latin typeface="Calibri" pitchFamily="34" charset="0"/>
              </a:rPr>
              <a:t>sur </a:t>
            </a:r>
            <a:r>
              <a:rPr lang="fr-FR" sz="1400" b="1" i="1" dirty="0">
                <a:solidFill>
                  <a:schemeClr val="tx1"/>
                </a:solidFill>
                <a:latin typeface="Calibri" pitchFamily="34" charset="0"/>
              </a:rPr>
              <a:t>les </a:t>
            </a:r>
            <a:r>
              <a:rPr lang="fr-FR" sz="1400" b="1" i="1" dirty="0" smtClean="0">
                <a:solidFill>
                  <a:schemeClr val="tx1"/>
                </a:solidFill>
                <a:latin typeface="Calibri" pitchFamily="34" charset="0"/>
              </a:rPr>
              <a:t>axes structurants </a:t>
            </a:r>
          </a:p>
          <a:p>
            <a:pPr marL="285750" indent="-285750">
              <a:buFont typeface="Arial" panose="020B0604020202020204" pitchFamily="34" charset="0"/>
              <a:buChar char="•"/>
              <a:defRPr/>
            </a:pPr>
            <a:r>
              <a:rPr lang="fr-FR" sz="1400" b="1" i="1" dirty="0" smtClean="0">
                <a:solidFill>
                  <a:schemeClr val="tx1"/>
                </a:solidFill>
                <a:latin typeface="Calibri" pitchFamily="34" charset="0"/>
              </a:rPr>
              <a:t>et </a:t>
            </a:r>
            <a:r>
              <a:rPr lang="fr-FR" sz="1400" b="1" i="1" dirty="0">
                <a:solidFill>
                  <a:schemeClr val="tx1"/>
                </a:solidFill>
                <a:latin typeface="Calibri" pitchFamily="34" charset="0"/>
              </a:rPr>
              <a:t>dans une moindre mesure sur les voies </a:t>
            </a:r>
            <a:r>
              <a:rPr lang="fr-FR" sz="1400" b="1" i="1" dirty="0" smtClean="0">
                <a:solidFill>
                  <a:schemeClr val="tx1"/>
                </a:solidFill>
                <a:latin typeface="Calibri" pitchFamily="34" charset="0"/>
              </a:rPr>
              <a:t>de desserte dans les secteurs centraux</a:t>
            </a:r>
          </a:p>
          <a:p>
            <a:pPr marL="285750" indent="-285750">
              <a:buFont typeface="Arial" panose="020B0604020202020204" pitchFamily="34" charset="0"/>
              <a:buChar char="•"/>
              <a:defRPr/>
            </a:pPr>
            <a:endParaRPr lang="fr-FR" sz="1400" b="1" i="1" dirty="0" smtClean="0">
              <a:solidFill>
                <a:schemeClr val="tx1"/>
              </a:solidFill>
              <a:latin typeface="Calibri" pitchFamily="34" charset="0"/>
            </a:endParaRPr>
          </a:p>
          <a:p>
            <a:pPr marL="285750" indent="-285750">
              <a:buFont typeface="Arial" panose="020B0604020202020204" pitchFamily="34" charset="0"/>
              <a:buChar char="•"/>
              <a:defRPr/>
            </a:pPr>
            <a:endParaRPr lang="fr-FR" sz="1400" b="1" i="1" dirty="0">
              <a:solidFill>
                <a:schemeClr val="tx1"/>
              </a:solidFill>
              <a:latin typeface="Calibri" pitchFamily="34" charset="0"/>
            </a:endParaRPr>
          </a:p>
          <a:p>
            <a:pPr>
              <a:defRPr/>
            </a:pPr>
            <a:r>
              <a:rPr lang="fr-FR" sz="1400" b="1" i="1" dirty="0" smtClean="0">
                <a:solidFill>
                  <a:schemeClr val="tx1"/>
                </a:solidFill>
                <a:latin typeface="Calibri" pitchFamily="34" charset="0"/>
              </a:rPr>
              <a:t>Quelques </a:t>
            </a:r>
            <a:r>
              <a:rPr lang="fr-FR" sz="1400" b="1" i="1" dirty="0">
                <a:solidFill>
                  <a:schemeClr val="tx1"/>
                </a:solidFill>
                <a:latin typeface="Calibri" pitchFamily="34" charset="0"/>
              </a:rPr>
              <a:t>accidents </a:t>
            </a:r>
            <a:r>
              <a:rPr lang="fr-FR" sz="1400" b="1" i="1" dirty="0" smtClean="0">
                <a:solidFill>
                  <a:schemeClr val="tx1"/>
                </a:solidFill>
                <a:latin typeface="Calibri" pitchFamily="34" charset="0"/>
              </a:rPr>
              <a:t>ont </a:t>
            </a:r>
            <a:r>
              <a:rPr lang="fr-FR" sz="1400" b="1" i="1" dirty="0">
                <a:solidFill>
                  <a:schemeClr val="tx1"/>
                </a:solidFill>
                <a:latin typeface="Calibri" pitchFamily="34" charset="0"/>
              </a:rPr>
              <a:t>néanmoins eu lieu sur des voies de desserte dans les </a:t>
            </a:r>
            <a:r>
              <a:rPr lang="fr-FR" sz="1400" b="1" i="1" dirty="0" smtClean="0">
                <a:solidFill>
                  <a:schemeClr val="tx1"/>
                </a:solidFill>
                <a:latin typeface="Calibri" pitchFamily="34" charset="0"/>
              </a:rPr>
              <a:t>secteurs périphériques</a:t>
            </a:r>
            <a:endParaRPr lang="fr-FR" sz="1400" b="1" i="1" dirty="0">
              <a:solidFill>
                <a:schemeClr val="tx1"/>
              </a:solidFill>
              <a:latin typeface="Calibri" pitchFamily="34" charset="0"/>
            </a:endParaRPr>
          </a:p>
        </p:txBody>
      </p:sp>
      <p:pic>
        <p:nvPicPr>
          <p:cNvPr id="6"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t="29108"/>
          <a:stretch/>
        </p:blipFill>
        <p:spPr bwMode="auto">
          <a:xfrm>
            <a:off x="5844220" y="3726623"/>
            <a:ext cx="2916237" cy="3102057"/>
          </a:xfrm>
          <a:prstGeom prst="rect">
            <a:avLst/>
          </a:prstGeom>
          <a:noFill/>
          <a:ln w="317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7" name="Arrondir un rectangle avec un coin diagonal 6"/>
          <p:cNvSpPr/>
          <p:nvPr/>
        </p:nvSpPr>
        <p:spPr>
          <a:xfrm>
            <a:off x="2220687" y="6124708"/>
            <a:ext cx="4092956" cy="690759"/>
          </a:xfrm>
          <a:prstGeom prst="round2DiagRect">
            <a:avLst/>
          </a:prstGeom>
          <a:solidFill>
            <a:schemeClr val="accent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28" tIns="45715" rIns="91428" bIns="45715" anchor="ctr"/>
          <a:lstStyle/>
          <a:p>
            <a:pPr marL="250517" indent="-250517" algn="just" fontAlgn="auto">
              <a:spcBef>
                <a:spcPts val="0"/>
              </a:spcBef>
              <a:spcAft>
                <a:spcPts val="0"/>
              </a:spcAft>
              <a:buFont typeface="Arial" panose="020B0604020202020204" pitchFamily="34" charset="0"/>
              <a:buChar char="•"/>
            </a:pPr>
            <a:endParaRPr lang="fr-FR" sz="1200" b="1" dirty="0">
              <a:solidFill>
                <a:schemeClr val="tx1"/>
              </a:solidFill>
              <a:latin typeface="Calibri" pitchFamily="34" charset="0"/>
            </a:endParaRPr>
          </a:p>
          <a:p>
            <a:pPr algn="just" fontAlgn="auto">
              <a:spcBef>
                <a:spcPts val="0"/>
              </a:spcBef>
              <a:spcAft>
                <a:spcPts val="0"/>
              </a:spcAft>
            </a:pPr>
            <a:r>
              <a:rPr lang="fr-FR" sz="1200" b="1" i="1" dirty="0" smtClean="0">
                <a:solidFill>
                  <a:schemeClr val="tx1"/>
                </a:solidFill>
                <a:latin typeface="Calibri" pitchFamily="34" charset="0"/>
              </a:rPr>
              <a:t>Travail en cours de définition des zones d’accumulation des accidents : secteurs les plus accentogènes (hors voies rapides) de la métropole</a:t>
            </a:r>
          </a:p>
          <a:p>
            <a:pPr algn="just" fontAlgn="auto">
              <a:spcBef>
                <a:spcPts val="0"/>
              </a:spcBef>
              <a:spcAft>
                <a:spcPts val="0"/>
              </a:spcAft>
            </a:pPr>
            <a:r>
              <a:rPr lang="fr-FR" sz="1200" b="1" dirty="0" smtClean="0">
                <a:solidFill>
                  <a:schemeClr val="tx1"/>
                </a:solidFill>
                <a:latin typeface="Calibri" pitchFamily="34" charset="0"/>
              </a:rPr>
              <a:t>  </a:t>
            </a:r>
            <a:endParaRPr lang="fr-FR" sz="1200" b="1" dirty="0">
              <a:solidFill>
                <a:schemeClr val="tx1"/>
              </a:solidFill>
              <a:latin typeface="Calibri" pitchFamily="34" charset="0"/>
            </a:endParaRPr>
          </a:p>
        </p:txBody>
      </p:sp>
      <p:sp>
        <p:nvSpPr>
          <p:cNvPr id="8" name="Flèche en arc 7"/>
          <p:cNvSpPr/>
          <p:nvPr/>
        </p:nvSpPr>
        <p:spPr>
          <a:xfrm flipH="1">
            <a:off x="4790262" y="402772"/>
            <a:ext cx="853440" cy="861060"/>
          </a:xfrm>
          <a:prstGeom prst="circularArrow">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schemeClr val="tx1"/>
              </a:solidFill>
            </a:endParaRPr>
          </a:p>
        </p:txBody>
      </p:sp>
      <p:sp>
        <p:nvSpPr>
          <p:cNvPr id="9" name="Flèche en arc 8"/>
          <p:cNvSpPr/>
          <p:nvPr/>
        </p:nvSpPr>
        <p:spPr>
          <a:xfrm rot="10800000" flipH="1">
            <a:off x="6313642" y="5736711"/>
            <a:ext cx="853440" cy="861060"/>
          </a:xfrm>
          <a:prstGeom prst="circularArrow">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solidFill>
                <a:schemeClr val="tx1"/>
              </a:solidFill>
            </a:endParaRPr>
          </a:p>
        </p:txBody>
      </p:sp>
      <p:sp>
        <p:nvSpPr>
          <p:cNvPr id="10" name="Espace réservé du numéro de diapositive 9"/>
          <p:cNvSpPr>
            <a:spLocks noGrp="1"/>
          </p:cNvSpPr>
          <p:nvPr>
            <p:ph type="sldNum" idx="10"/>
          </p:nvPr>
        </p:nvSpPr>
        <p:spPr/>
        <p:txBody>
          <a:bodyPr/>
          <a:lstStyle/>
          <a:p>
            <a:pPr>
              <a:defRPr/>
            </a:pPr>
            <a:fld id="{33E27338-3D5E-4ACF-B584-AF6BE3658EEB}" type="slidenum">
              <a:rPr lang="fr-FR" altLang="fr-FR" smtClean="0"/>
              <a:pPr>
                <a:defRPr/>
              </a:pPr>
              <a:t>12</a:t>
            </a:fld>
            <a:endParaRPr lang="fr-FR" altLang="fr-FR" dirty="0"/>
          </a:p>
        </p:txBody>
      </p:sp>
    </p:spTree>
    <p:extLst>
      <p:ext uri="{BB962C8B-B14F-4D97-AF65-F5344CB8AC3E}">
        <p14:creationId xmlns:p14="http://schemas.microsoft.com/office/powerpoint/2010/main" val="41594410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txBox="1">
            <a:spLocks noChangeArrowheads="1"/>
          </p:cNvSpPr>
          <p:nvPr/>
        </p:nvSpPr>
        <p:spPr bwMode="auto">
          <a:xfrm>
            <a:off x="1104899" y="90306"/>
            <a:ext cx="7931843" cy="515754"/>
          </a:xfrm>
          <a:prstGeom prst="rect">
            <a:avLst/>
          </a:prstGeom>
          <a:noFill/>
          <a:ln w="9525">
            <a:noFill/>
            <a:round/>
            <a:headEnd/>
            <a:tailEnd/>
          </a:ln>
          <a:effectLst/>
        </p:spPr>
        <p:txBody>
          <a:bodyPr lIns="0" tIns="0" rIns="0" bIns="0"/>
          <a:lstStyle/>
          <a:p>
            <a:pPr algn="ctr">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pPr>
            <a:r>
              <a:rPr lang="fr-FR" sz="2800" b="1" dirty="0" smtClean="0">
                <a:solidFill>
                  <a:schemeClr val="accent3">
                    <a:lumMod val="75000"/>
                  </a:schemeClr>
                </a:solidFill>
                <a:latin typeface="Decima" panose="02000506000000020004" pitchFamily="2" charset="0"/>
              </a:rPr>
              <a:t>Accidents </a:t>
            </a:r>
            <a:r>
              <a:rPr lang="fr-FR" sz="2800" b="1" dirty="0">
                <a:solidFill>
                  <a:schemeClr val="accent3">
                    <a:lumMod val="75000"/>
                  </a:schemeClr>
                </a:solidFill>
                <a:latin typeface="Decima" panose="02000506000000020004" pitchFamily="2" charset="0"/>
              </a:rPr>
              <a:t>et victimes </a:t>
            </a:r>
            <a:r>
              <a:rPr lang="fr-FR" sz="2800" b="1" u="sng" dirty="0">
                <a:solidFill>
                  <a:schemeClr val="accent3">
                    <a:lumMod val="75000"/>
                  </a:schemeClr>
                </a:solidFill>
                <a:latin typeface="Decima" panose="02000506000000020004" pitchFamily="2" charset="0"/>
              </a:rPr>
              <a:t>tous </a:t>
            </a:r>
            <a:r>
              <a:rPr lang="fr-FR" sz="2800" b="1" u="sng" dirty="0" smtClean="0">
                <a:solidFill>
                  <a:schemeClr val="accent3">
                    <a:lumMod val="75000"/>
                  </a:schemeClr>
                </a:solidFill>
                <a:latin typeface="Decima" panose="02000506000000020004" pitchFamily="2" charset="0"/>
              </a:rPr>
              <a:t>modes </a:t>
            </a:r>
            <a:r>
              <a:rPr lang="fr-FR" sz="2800" b="1" dirty="0" smtClean="0">
                <a:solidFill>
                  <a:schemeClr val="accent3">
                    <a:lumMod val="75000"/>
                  </a:schemeClr>
                </a:solidFill>
                <a:latin typeface="Decima" panose="02000506000000020004" pitchFamily="2" charset="0"/>
              </a:rPr>
              <a:t>de 2011 à 2017</a:t>
            </a:r>
            <a:endParaRPr lang="fr-FR" sz="2800" b="1" dirty="0">
              <a:solidFill>
                <a:schemeClr val="accent3">
                  <a:lumMod val="75000"/>
                </a:schemeClr>
              </a:solidFill>
              <a:latin typeface="Decima" panose="02000506000000020004" pitchFamily="2" charset="0"/>
            </a:endParaRPr>
          </a:p>
        </p:txBody>
      </p:sp>
      <p:sp>
        <p:nvSpPr>
          <p:cNvPr id="8" name="Arrondir un rectangle avec un coin diagonal 7"/>
          <p:cNvSpPr/>
          <p:nvPr/>
        </p:nvSpPr>
        <p:spPr>
          <a:xfrm>
            <a:off x="2435685" y="5584703"/>
            <a:ext cx="6601058" cy="1175838"/>
          </a:xfrm>
          <a:prstGeom prst="round2DiagRect">
            <a:avLst/>
          </a:prstGeom>
          <a:solidFill>
            <a:schemeClr val="accent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28" tIns="45715" rIns="91428" bIns="45715" anchor="ctr"/>
          <a:lstStyle/>
          <a:p>
            <a:pPr marL="250517" indent="-250517" algn="just">
              <a:buFont typeface="Arial" panose="020B0604020202020204" pitchFamily="34" charset="0"/>
              <a:buChar char="•"/>
              <a:defRPr/>
            </a:pPr>
            <a:r>
              <a:rPr lang="fr-FR" sz="1400" b="1" i="1" dirty="0">
                <a:solidFill>
                  <a:schemeClr val="tx1"/>
                </a:solidFill>
                <a:latin typeface="Calibri" pitchFamily="34" charset="0"/>
              </a:rPr>
              <a:t>De </a:t>
            </a:r>
            <a:r>
              <a:rPr lang="fr-FR" sz="1400" b="1" i="1" dirty="0" smtClean="0">
                <a:solidFill>
                  <a:schemeClr val="tx1"/>
                </a:solidFill>
                <a:latin typeface="Calibri" pitchFamily="34" charset="0"/>
              </a:rPr>
              <a:t>2011 </a:t>
            </a:r>
            <a:r>
              <a:rPr lang="fr-FR" sz="1400" b="1" i="1" dirty="0">
                <a:solidFill>
                  <a:schemeClr val="tx1"/>
                </a:solidFill>
                <a:latin typeface="Calibri" pitchFamily="34" charset="0"/>
              </a:rPr>
              <a:t>à 2017, </a:t>
            </a:r>
            <a:r>
              <a:rPr lang="fr-FR" sz="1400" b="1" i="1" dirty="0" smtClean="0">
                <a:solidFill>
                  <a:schemeClr val="tx1"/>
                </a:solidFill>
                <a:latin typeface="Calibri" pitchFamily="34" charset="0"/>
              </a:rPr>
              <a:t>1834 victimes </a:t>
            </a:r>
            <a:r>
              <a:rPr lang="fr-FR" sz="1400" b="1" i="1" dirty="0">
                <a:solidFill>
                  <a:schemeClr val="tx1"/>
                </a:solidFill>
                <a:latin typeface="Calibri" pitchFamily="34" charset="0"/>
              </a:rPr>
              <a:t>sur le territoire de la Métropole</a:t>
            </a:r>
          </a:p>
          <a:p>
            <a:pPr marL="250517" indent="-250517" algn="just">
              <a:buFont typeface="Arial" panose="020B0604020202020204" pitchFamily="34" charset="0"/>
              <a:buChar char="•"/>
              <a:defRPr/>
            </a:pPr>
            <a:r>
              <a:rPr lang="fr-FR" sz="1400" b="1" i="1" dirty="0">
                <a:solidFill>
                  <a:schemeClr val="tx1"/>
                </a:solidFill>
                <a:latin typeface="Calibri" pitchFamily="34" charset="0"/>
              </a:rPr>
              <a:t>On observe </a:t>
            </a:r>
            <a:r>
              <a:rPr lang="fr-FR" sz="1400" b="1" i="1" dirty="0" smtClean="0">
                <a:solidFill>
                  <a:schemeClr val="tx1"/>
                </a:solidFill>
                <a:latin typeface="Calibri" pitchFamily="34" charset="0"/>
              </a:rPr>
              <a:t>une stagnation du nombre de victimes </a:t>
            </a:r>
            <a:r>
              <a:rPr lang="fr-FR" sz="1400" b="1" i="1" dirty="0">
                <a:solidFill>
                  <a:schemeClr val="tx1"/>
                </a:solidFill>
                <a:latin typeface="Calibri" pitchFamily="34" charset="0"/>
              </a:rPr>
              <a:t>entre 2011 et </a:t>
            </a:r>
            <a:r>
              <a:rPr lang="fr-FR" sz="1400" b="1" i="1" dirty="0" smtClean="0">
                <a:solidFill>
                  <a:schemeClr val="tx1"/>
                </a:solidFill>
                <a:latin typeface="Calibri" pitchFamily="34" charset="0"/>
              </a:rPr>
              <a:t>2017</a:t>
            </a:r>
            <a:endParaRPr lang="fr-FR" sz="1400" b="1" i="1" strike="sngStrike" dirty="0" smtClean="0">
              <a:solidFill>
                <a:srgbClr val="FF0000"/>
              </a:solidFill>
              <a:latin typeface="Calibri" pitchFamily="34" charset="0"/>
            </a:endParaRPr>
          </a:p>
          <a:p>
            <a:pPr marL="250517" indent="-250517" algn="just">
              <a:buFont typeface="Arial" panose="020B0604020202020204" pitchFamily="34" charset="0"/>
              <a:buChar char="•"/>
              <a:defRPr/>
            </a:pPr>
            <a:r>
              <a:rPr lang="fr-FR" sz="1400" b="1" i="1" dirty="0" smtClean="0">
                <a:solidFill>
                  <a:schemeClr val="tx1"/>
                </a:solidFill>
                <a:latin typeface="Calibri" pitchFamily="34" charset="0"/>
              </a:rPr>
              <a:t>En 2017,  254 victimes dénombrées pour 203 accidents</a:t>
            </a:r>
            <a:endParaRPr lang="fr-FR" sz="1400" b="1" i="1" dirty="0">
              <a:solidFill>
                <a:schemeClr val="tx1"/>
              </a:solidFill>
              <a:latin typeface="Calibri" pitchFamily="34" charset="0"/>
            </a:endParaRPr>
          </a:p>
        </p:txBody>
      </p:sp>
      <p:graphicFrame>
        <p:nvGraphicFramePr>
          <p:cNvPr id="2" name="Graphique 1"/>
          <p:cNvGraphicFramePr/>
          <p:nvPr>
            <p:extLst>
              <p:ext uri="{D42A27DB-BD31-4B8C-83A1-F6EECF244321}">
                <p14:modId xmlns:p14="http://schemas.microsoft.com/office/powerpoint/2010/main" val="1880651119"/>
              </p:ext>
            </p:extLst>
          </p:nvPr>
        </p:nvGraphicFramePr>
        <p:xfrm>
          <a:off x="2513657" y="3067909"/>
          <a:ext cx="5077990" cy="2386319"/>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9" name="Graphique 8"/>
          <p:cNvGraphicFramePr/>
          <p:nvPr>
            <p:extLst>
              <p:ext uri="{D42A27DB-BD31-4B8C-83A1-F6EECF244321}">
                <p14:modId xmlns:p14="http://schemas.microsoft.com/office/powerpoint/2010/main" val="2265537934"/>
              </p:ext>
            </p:extLst>
          </p:nvPr>
        </p:nvGraphicFramePr>
        <p:xfrm>
          <a:off x="2435685" y="907312"/>
          <a:ext cx="5287925" cy="2160597"/>
        </p:xfrm>
        <a:graphic>
          <a:graphicData uri="http://schemas.openxmlformats.org/drawingml/2006/chart">
            <c:chart xmlns:c="http://schemas.openxmlformats.org/drawingml/2006/chart" xmlns:r="http://schemas.openxmlformats.org/officeDocument/2006/relationships" r:id="rId4"/>
          </a:graphicData>
        </a:graphic>
      </p:graphicFrame>
      <p:sp>
        <p:nvSpPr>
          <p:cNvPr id="6" name="Espace réservé du numéro de diapositive 1"/>
          <p:cNvSpPr>
            <a:spLocks noGrp="1"/>
          </p:cNvSpPr>
          <p:nvPr>
            <p:ph type="sldNum" idx="4"/>
          </p:nvPr>
        </p:nvSpPr>
        <p:spPr>
          <a:xfrm>
            <a:off x="8569848" y="6376170"/>
            <a:ext cx="552850" cy="458788"/>
          </a:xfrm>
          <a:prstGeom prst="rect">
            <a:avLst/>
          </a:prstGeom>
        </p:spPr>
        <p:txBody>
          <a:bodyPr lIns="80165" tIns="40083" rIns="80165" bIns="40083"/>
          <a:lstStyle/>
          <a:p>
            <a:pPr>
              <a:defRPr/>
            </a:pPr>
            <a:fld id="{CFCCD779-0B7C-48AE-86D8-D4151C1A2ABF}" type="slidenum">
              <a:rPr lang="fr-FR" altLang="fr-FR" smtClean="0"/>
              <a:pPr>
                <a:defRPr/>
              </a:pPr>
              <a:t>13</a:t>
            </a:fld>
            <a:endParaRPr lang="fr-FR" altLang="fr-FR" dirty="0"/>
          </a:p>
        </p:txBody>
      </p:sp>
    </p:spTree>
    <p:extLst>
      <p:ext uri="{BB962C8B-B14F-4D97-AF65-F5344CB8AC3E}">
        <p14:creationId xmlns:p14="http://schemas.microsoft.com/office/powerpoint/2010/main" val="73734149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txBox="1">
            <a:spLocks noChangeArrowheads="1"/>
          </p:cNvSpPr>
          <p:nvPr/>
        </p:nvSpPr>
        <p:spPr bwMode="auto">
          <a:xfrm>
            <a:off x="1382233" y="24563"/>
            <a:ext cx="7654510" cy="606304"/>
          </a:xfrm>
          <a:prstGeom prst="rect">
            <a:avLst/>
          </a:prstGeom>
          <a:noFill/>
          <a:ln w="9525">
            <a:noFill/>
            <a:round/>
            <a:headEnd/>
            <a:tailEnd/>
          </a:ln>
          <a:effectLst/>
        </p:spPr>
        <p:txBody>
          <a:bodyPr lIns="0" tIns="0" rIns="0" bIns="0"/>
          <a:lstStyle/>
          <a:p>
            <a:pPr algn="ctr">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pPr>
            <a:r>
              <a:rPr lang="fr-FR" sz="2800" b="1" dirty="0" smtClean="0">
                <a:solidFill>
                  <a:schemeClr val="accent3">
                    <a:lumMod val="75000"/>
                  </a:schemeClr>
                </a:solidFill>
                <a:latin typeface="Decima" panose="02000506000000020004" pitchFamily="2" charset="0"/>
              </a:rPr>
              <a:t>Accidents et victimes </a:t>
            </a:r>
            <a:r>
              <a:rPr lang="fr-FR" sz="2800" b="1" u="sng" dirty="0">
                <a:solidFill>
                  <a:schemeClr val="accent3">
                    <a:lumMod val="75000"/>
                  </a:schemeClr>
                </a:solidFill>
                <a:latin typeface="Decima" panose="02000506000000020004" pitchFamily="2" charset="0"/>
              </a:rPr>
              <a:t>piétons</a:t>
            </a:r>
            <a:r>
              <a:rPr lang="fr-FR" sz="2800" b="1" dirty="0">
                <a:solidFill>
                  <a:schemeClr val="accent3">
                    <a:lumMod val="75000"/>
                  </a:schemeClr>
                </a:solidFill>
                <a:latin typeface="Decima" panose="02000506000000020004" pitchFamily="2" charset="0"/>
              </a:rPr>
              <a:t> </a:t>
            </a:r>
            <a:r>
              <a:rPr lang="fr-FR" sz="2800" b="1" dirty="0" smtClean="0">
                <a:solidFill>
                  <a:schemeClr val="accent3">
                    <a:lumMod val="75000"/>
                  </a:schemeClr>
                </a:solidFill>
                <a:latin typeface="Decima" panose="02000506000000020004" pitchFamily="2" charset="0"/>
              </a:rPr>
              <a:t>de 2011 </a:t>
            </a:r>
            <a:r>
              <a:rPr lang="fr-FR" sz="2800" b="1" dirty="0">
                <a:solidFill>
                  <a:schemeClr val="accent3">
                    <a:lumMod val="75000"/>
                  </a:schemeClr>
                </a:solidFill>
                <a:latin typeface="Decima" panose="02000506000000020004" pitchFamily="2" charset="0"/>
              </a:rPr>
              <a:t>à 2017</a:t>
            </a:r>
          </a:p>
        </p:txBody>
      </p:sp>
      <p:sp>
        <p:nvSpPr>
          <p:cNvPr id="27651" name="Rectangle 10"/>
          <p:cNvSpPr>
            <a:spLocks noChangeArrowheads="1"/>
          </p:cNvSpPr>
          <p:nvPr/>
        </p:nvSpPr>
        <p:spPr bwMode="auto">
          <a:xfrm>
            <a:off x="3546445" y="520471"/>
            <a:ext cx="3638900" cy="371501"/>
          </a:xfrm>
          <a:prstGeom prst="rect">
            <a:avLst/>
          </a:prstGeom>
          <a:noFill/>
          <a:ln w="9525">
            <a:noFill/>
            <a:round/>
            <a:headEnd/>
            <a:tailEnd/>
          </a:ln>
        </p:spPr>
        <p:txBody>
          <a:bodyPr wrap="none" lIns="89989" tIns="46794" rIns="89989" bIns="46794">
            <a:spAutoFit/>
          </a:bodyPr>
          <a:lstStyle/>
          <a:p>
            <a:pPr>
              <a:tabLst>
                <a:tab pos="0" algn="l"/>
                <a:tab pos="446756" algn="l"/>
                <a:tab pos="896294" algn="l"/>
                <a:tab pos="1345834" algn="l"/>
                <a:tab pos="1793981" algn="l"/>
                <a:tab pos="2243519" algn="l"/>
                <a:tab pos="2693058" algn="l"/>
                <a:tab pos="3142597" algn="l"/>
                <a:tab pos="3590744" algn="l"/>
                <a:tab pos="4040283" algn="l"/>
                <a:tab pos="4489822" algn="l"/>
                <a:tab pos="4939361" algn="l"/>
                <a:tab pos="5387508" algn="l"/>
                <a:tab pos="5837047" algn="l"/>
                <a:tab pos="6286586" algn="l"/>
                <a:tab pos="6736124" algn="l"/>
                <a:tab pos="7185664" algn="l"/>
                <a:tab pos="7633811" algn="l"/>
                <a:tab pos="8083349" algn="l"/>
                <a:tab pos="8532889" algn="l"/>
                <a:tab pos="8982427" algn="l"/>
              </a:tabLst>
            </a:pPr>
            <a:r>
              <a:rPr lang="fr-FR" b="1" i="1" dirty="0" smtClean="0">
                <a:solidFill>
                  <a:srgbClr val="000000"/>
                </a:solidFill>
                <a:latin typeface="Calibri" pitchFamily="34" charset="0"/>
              </a:rPr>
              <a:t>437 victimes</a:t>
            </a:r>
            <a:r>
              <a:rPr lang="fr-FR" b="1" i="1" dirty="0">
                <a:solidFill>
                  <a:srgbClr val="000000"/>
                </a:solidFill>
                <a:latin typeface="Calibri" pitchFamily="34" charset="0"/>
              </a:rPr>
              <a:t>, </a:t>
            </a:r>
            <a:r>
              <a:rPr lang="fr-FR" b="1" i="1" dirty="0" smtClean="0">
                <a:solidFill>
                  <a:srgbClr val="000000"/>
                </a:solidFill>
                <a:latin typeface="Calibri" pitchFamily="34" charset="0"/>
              </a:rPr>
              <a:t>dont 21 tués en 10 ans</a:t>
            </a:r>
            <a:endParaRPr lang="fr-FR" b="1" i="1" dirty="0">
              <a:solidFill>
                <a:srgbClr val="000000"/>
              </a:solidFill>
              <a:latin typeface="Calibri" pitchFamily="34" charset="0"/>
            </a:endParaRPr>
          </a:p>
        </p:txBody>
      </p:sp>
      <p:graphicFrame>
        <p:nvGraphicFramePr>
          <p:cNvPr id="15" name="Graphique 14"/>
          <p:cNvGraphicFramePr/>
          <p:nvPr>
            <p:extLst>
              <p:ext uri="{D42A27DB-BD31-4B8C-83A1-F6EECF244321}">
                <p14:modId xmlns:p14="http://schemas.microsoft.com/office/powerpoint/2010/main" val="467018531"/>
              </p:ext>
            </p:extLst>
          </p:nvPr>
        </p:nvGraphicFramePr>
        <p:xfrm>
          <a:off x="2639755" y="3444950"/>
          <a:ext cx="5139465" cy="243379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2" name="Graphique 11"/>
          <p:cNvGraphicFramePr/>
          <p:nvPr>
            <p:extLst>
              <p:ext uri="{D42A27DB-BD31-4B8C-83A1-F6EECF244321}">
                <p14:modId xmlns:p14="http://schemas.microsoft.com/office/powerpoint/2010/main" val="2695190459"/>
              </p:ext>
            </p:extLst>
          </p:nvPr>
        </p:nvGraphicFramePr>
        <p:xfrm>
          <a:off x="2558902" y="1081017"/>
          <a:ext cx="5040227" cy="2020168"/>
        </p:xfrm>
        <a:graphic>
          <a:graphicData uri="http://schemas.openxmlformats.org/drawingml/2006/chart">
            <c:chart xmlns:c="http://schemas.openxmlformats.org/drawingml/2006/chart" xmlns:r="http://schemas.openxmlformats.org/officeDocument/2006/relationships" r:id="rId4"/>
          </a:graphicData>
        </a:graphic>
      </p:graphicFrame>
      <p:sp>
        <p:nvSpPr>
          <p:cNvPr id="7" name="Espace réservé du numéro de diapositive 9"/>
          <p:cNvSpPr>
            <a:spLocks noGrp="1"/>
          </p:cNvSpPr>
          <p:nvPr>
            <p:ph type="sldNum" idx="4294967295"/>
          </p:nvPr>
        </p:nvSpPr>
        <p:spPr>
          <a:xfrm>
            <a:off x="8450580" y="6399212"/>
            <a:ext cx="693420" cy="458788"/>
          </a:xfrm>
          <a:prstGeom prst="rect">
            <a:avLst/>
          </a:prstGeom>
        </p:spPr>
        <p:txBody>
          <a:bodyPr/>
          <a:lstStyle/>
          <a:p>
            <a:pPr>
              <a:defRPr/>
            </a:pPr>
            <a:fld id="{33E27338-3D5E-4ACF-B584-AF6BE3658EEB}" type="slidenum">
              <a:rPr lang="fr-FR" altLang="fr-FR" smtClean="0"/>
              <a:pPr>
                <a:defRPr/>
              </a:pPr>
              <a:t>14</a:t>
            </a:fld>
            <a:endParaRPr lang="fr-FR" altLang="fr-FR" dirty="0"/>
          </a:p>
        </p:txBody>
      </p:sp>
    </p:spTree>
    <p:extLst>
      <p:ext uri="{BB962C8B-B14F-4D97-AF65-F5344CB8AC3E}">
        <p14:creationId xmlns:p14="http://schemas.microsoft.com/office/powerpoint/2010/main" val="4184792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Graphique 12"/>
          <p:cNvGraphicFramePr/>
          <p:nvPr>
            <p:extLst>
              <p:ext uri="{D42A27DB-BD31-4B8C-83A1-F6EECF244321}">
                <p14:modId xmlns:p14="http://schemas.microsoft.com/office/powerpoint/2010/main" val="397539545"/>
              </p:ext>
            </p:extLst>
          </p:nvPr>
        </p:nvGraphicFramePr>
        <p:xfrm>
          <a:off x="2923970" y="3225493"/>
          <a:ext cx="4490467" cy="2764087"/>
        </p:xfrm>
        <a:graphic>
          <a:graphicData uri="http://schemas.openxmlformats.org/drawingml/2006/chart">
            <c:chart xmlns:c="http://schemas.openxmlformats.org/drawingml/2006/chart" xmlns:r="http://schemas.openxmlformats.org/officeDocument/2006/relationships" r:id="rId3"/>
          </a:graphicData>
        </a:graphic>
      </p:graphicFrame>
      <p:sp>
        <p:nvSpPr>
          <p:cNvPr id="29698" name="Rectangle 7"/>
          <p:cNvSpPr txBox="1">
            <a:spLocks noChangeArrowheads="1"/>
          </p:cNvSpPr>
          <p:nvPr/>
        </p:nvSpPr>
        <p:spPr bwMode="auto">
          <a:xfrm>
            <a:off x="1778922" y="-5943"/>
            <a:ext cx="6671658" cy="609184"/>
          </a:xfrm>
          <a:prstGeom prst="rect">
            <a:avLst/>
          </a:prstGeom>
          <a:noFill/>
          <a:ln w="9525">
            <a:noFill/>
            <a:round/>
            <a:headEnd/>
            <a:tailEnd/>
          </a:ln>
          <a:effectLst/>
        </p:spPr>
        <p:txBody>
          <a:bodyPr lIns="0" tIns="0" rIns="0" bIns="0"/>
          <a:lstStyle/>
          <a:p>
            <a:pPr algn="ctr">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pPr>
            <a:r>
              <a:rPr lang="fr-FR" sz="2800" b="1" dirty="0" smtClean="0">
                <a:solidFill>
                  <a:schemeClr val="accent3">
                    <a:lumMod val="75000"/>
                  </a:schemeClr>
                </a:solidFill>
                <a:latin typeface="Decima" panose="02000506000000020004" pitchFamily="2" charset="0"/>
              </a:rPr>
              <a:t>Accidents et victimes </a:t>
            </a:r>
            <a:r>
              <a:rPr lang="fr-FR" sz="2800" b="1" u="sng" dirty="0" smtClean="0">
                <a:solidFill>
                  <a:schemeClr val="accent3">
                    <a:lumMod val="75000"/>
                  </a:schemeClr>
                </a:solidFill>
                <a:latin typeface="Decima" panose="02000506000000020004" pitchFamily="2" charset="0"/>
              </a:rPr>
              <a:t>vélos</a:t>
            </a:r>
            <a:r>
              <a:rPr lang="fr-FR" sz="2800" b="1" dirty="0" smtClean="0">
                <a:solidFill>
                  <a:schemeClr val="accent3">
                    <a:lumMod val="75000"/>
                  </a:schemeClr>
                </a:solidFill>
                <a:latin typeface="Decima" panose="02000506000000020004" pitchFamily="2" charset="0"/>
              </a:rPr>
              <a:t> de 2011 à 2017</a:t>
            </a:r>
            <a:endParaRPr lang="fr-FR" sz="2800" b="1" dirty="0">
              <a:solidFill>
                <a:schemeClr val="accent3">
                  <a:lumMod val="75000"/>
                </a:schemeClr>
              </a:solidFill>
              <a:latin typeface="Decima" panose="02000506000000020004" pitchFamily="2" charset="0"/>
            </a:endParaRPr>
          </a:p>
        </p:txBody>
      </p:sp>
      <p:sp>
        <p:nvSpPr>
          <p:cNvPr id="29699" name="Rectangle 11"/>
          <p:cNvSpPr>
            <a:spLocks noChangeArrowheads="1"/>
          </p:cNvSpPr>
          <p:nvPr/>
        </p:nvSpPr>
        <p:spPr bwMode="auto">
          <a:xfrm>
            <a:off x="3415490" y="490740"/>
            <a:ext cx="3521881" cy="371501"/>
          </a:xfrm>
          <a:prstGeom prst="rect">
            <a:avLst/>
          </a:prstGeom>
          <a:noFill/>
          <a:ln w="9525">
            <a:noFill/>
            <a:round/>
            <a:headEnd/>
            <a:tailEnd/>
          </a:ln>
        </p:spPr>
        <p:txBody>
          <a:bodyPr wrap="none" lIns="89989" tIns="46794" rIns="89989" bIns="46794">
            <a:spAutoFit/>
          </a:bodyPr>
          <a:lstStyle/>
          <a:p>
            <a:pPr>
              <a:tabLst>
                <a:tab pos="0" algn="l"/>
                <a:tab pos="446756" algn="l"/>
                <a:tab pos="896294" algn="l"/>
                <a:tab pos="1345834" algn="l"/>
                <a:tab pos="1793981" algn="l"/>
                <a:tab pos="2243519" algn="l"/>
                <a:tab pos="2693058" algn="l"/>
                <a:tab pos="3142597" algn="l"/>
                <a:tab pos="3590744" algn="l"/>
                <a:tab pos="4040283" algn="l"/>
                <a:tab pos="4489822" algn="l"/>
                <a:tab pos="4939361" algn="l"/>
                <a:tab pos="5387508" algn="l"/>
                <a:tab pos="5837047" algn="l"/>
                <a:tab pos="6286586" algn="l"/>
                <a:tab pos="6736124" algn="l"/>
                <a:tab pos="7185664" algn="l"/>
                <a:tab pos="7633811" algn="l"/>
                <a:tab pos="8083349" algn="l"/>
                <a:tab pos="8532889" algn="l"/>
                <a:tab pos="8982427" algn="l"/>
              </a:tabLst>
            </a:pPr>
            <a:r>
              <a:rPr lang="fr-FR" b="1" i="1" dirty="0" smtClean="0">
                <a:solidFill>
                  <a:srgbClr val="000000"/>
                </a:solidFill>
                <a:latin typeface="Calibri" pitchFamily="34" charset="0"/>
              </a:rPr>
              <a:t>212 </a:t>
            </a:r>
            <a:r>
              <a:rPr lang="fr-FR" b="1" i="1" dirty="0">
                <a:solidFill>
                  <a:srgbClr val="000000"/>
                </a:solidFill>
                <a:latin typeface="Calibri" pitchFamily="34" charset="0"/>
              </a:rPr>
              <a:t>victimes, </a:t>
            </a:r>
            <a:r>
              <a:rPr lang="fr-FR" b="1" i="1" dirty="0" smtClean="0">
                <a:solidFill>
                  <a:srgbClr val="000000"/>
                </a:solidFill>
                <a:latin typeface="Calibri" pitchFamily="34" charset="0"/>
              </a:rPr>
              <a:t>dont 12 tués </a:t>
            </a:r>
            <a:r>
              <a:rPr lang="fr-FR" b="1" i="1" dirty="0">
                <a:solidFill>
                  <a:srgbClr val="000000"/>
                </a:solidFill>
                <a:latin typeface="Calibri" pitchFamily="34" charset="0"/>
              </a:rPr>
              <a:t>en 7</a:t>
            </a:r>
            <a:r>
              <a:rPr lang="fr-FR" b="1" i="1" dirty="0" smtClean="0">
                <a:solidFill>
                  <a:srgbClr val="000000"/>
                </a:solidFill>
                <a:latin typeface="Calibri" pitchFamily="34" charset="0"/>
              </a:rPr>
              <a:t> </a:t>
            </a:r>
            <a:r>
              <a:rPr lang="fr-FR" b="1" i="1" dirty="0">
                <a:solidFill>
                  <a:srgbClr val="000000"/>
                </a:solidFill>
                <a:latin typeface="Calibri" pitchFamily="34" charset="0"/>
              </a:rPr>
              <a:t>ans</a:t>
            </a:r>
          </a:p>
        </p:txBody>
      </p:sp>
      <p:graphicFrame>
        <p:nvGraphicFramePr>
          <p:cNvPr id="12" name="Graphique 11"/>
          <p:cNvGraphicFramePr/>
          <p:nvPr>
            <p:extLst>
              <p:ext uri="{D42A27DB-BD31-4B8C-83A1-F6EECF244321}">
                <p14:modId xmlns:p14="http://schemas.microsoft.com/office/powerpoint/2010/main" val="4051069014"/>
              </p:ext>
            </p:extLst>
          </p:nvPr>
        </p:nvGraphicFramePr>
        <p:xfrm>
          <a:off x="2979066" y="1070646"/>
          <a:ext cx="4511747" cy="2020168"/>
        </p:xfrm>
        <a:graphic>
          <a:graphicData uri="http://schemas.openxmlformats.org/drawingml/2006/chart">
            <c:chart xmlns:c="http://schemas.openxmlformats.org/drawingml/2006/chart" xmlns:r="http://schemas.openxmlformats.org/officeDocument/2006/relationships" r:id="rId4"/>
          </a:graphicData>
        </a:graphic>
      </p:graphicFrame>
      <p:sp>
        <p:nvSpPr>
          <p:cNvPr id="2" name="ZoneTexte 1"/>
          <p:cNvSpPr txBox="1"/>
          <p:nvPr/>
        </p:nvSpPr>
        <p:spPr>
          <a:xfrm>
            <a:off x="3040431" y="941255"/>
            <a:ext cx="4711218" cy="404114"/>
          </a:xfrm>
          <a:prstGeom prst="rect">
            <a:avLst/>
          </a:prstGeom>
          <a:noFill/>
        </p:spPr>
        <p:txBody>
          <a:bodyPr wrap="none" lIns="80165" tIns="40083" rIns="80165" bIns="40083" rtlCol="0">
            <a:spAutoFit/>
          </a:bodyPr>
          <a:lstStyle/>
          <a:p>
            <a:r>
              <a:rPr lang="en-US" sz="1050" b="1" dirty="0"/>
              <a:t>Evolution </a:t>
            </a:r>
            <a:r>
              <a:rPr lang="en-US" sz="1050" b="1" dirty="0" err="1"/>
              <a:t>annuelle</a:t>
            </a:r>
            <a:r>
              <a:rPr lang="en-US" sz="1050" b="1" dirty="0"/>
              <a:t> du </a:t>
            </a:r>
            <a:r>
              <a:rPr lang="en-US" sz="1050" b="1" dirty="0" err="1"/>
              <a:t>nombre</a:t>
            </a:r>
            <a:r>
              <a:rPr lang="en-US" sz="1050" b="1" dirty="0"/>
              <a:t> </a:t>
            </a:r>
            <a:r>
              <a:rPr lang="en-US" sz="1050" b="1" dirty="0" err="1"/>
              <a:t>d’accidents</a:t>
            </a:r>
            <a:r>
              <a:rPr lang="en-US" sz="1050" b="1" dirty="0"/>
              <a:t> </a:t>
            </a:r>
            <a:r>
              <a:rPr lang="en-US" sz="1050" b="1" dirty="0" err="1" smtClean="0"/>
              <a:t>impliquant</a:t>
            </a:r>
            <a:r>
              <a:rPr lang="en-US" sz="1050" b="1" dirty="0" smtClean="0"/>
              <a:t> au </a:t>
            </a:r>
            <a:r>
              <a:rPr lang="en-US" sz="1050" b="1" dirty="0" err="1" smtClean="0"/>
              <a:t>moins</a:t>
            </a:r>
            <a:r>
              <a:rPr lang="en-US" sz="1050" b="1" dirty="0" smtClean="0"/>
              <a:t> un </a:t>
            </a:r>
            <a:r>
              <a:rPr lang="en-US" sz="1050" b="1" dirty="0" err="1" smtClean="0"/>
              <a:t>vélo</a:t>
            </a:r>
            <a:endParaRPr lang="en-US" sz="1050" b="1" dirty="0"/>
          </a:p>
          <a:p>
            <a:endParaRPr lang="fr-FR" sz="1050" dirty="0"/>
          </a:p>
        </p:txBody>
      </p:sp>
      <p:sp>
        <p:nvSpPr>
          <p:cNvPr id="8" name="Espace réservé du numéro de diapositive 9"/>
          <p:cNvSpPr>
            <a:spLocks noGrp="1"/>
          </p:cNvSpPr>
          <p:nvPr>
            <p:ph type="sldNum" idx="4294967295"/>
          </p:nvPr>
        </p:nvSpPr>
        <p:spPr>
          <a:xfrm>
            <a:off x="8450580" y="6399212"/>
            <a:ext cx="693420" cy="458788"/>
          </a:xfrm>
          <a:prstGeom prst="rect">
            <a:avLst/>
          </a:prstGeom>
        </p:spPr>
        <p:txBody>
          <a:bodyPr/>
          <a:lstStyle/>
          <a:p>
            <a:pPr>
              <a:defRPr/>
            </a:pPr>
            <a:fld id="{33E27338-3D5E-4ACF-B584-AF6BE3658EEB}" type="slidenum">
              <a:rPr lang="fr-FR" altLang="fr-FR" smtClean="0"/>
              <a:pPr>
                <a:defRPr/>
              </a:pPr>
              <a:t>15</a:t>
            </a:fld>
            <a:endParaRPr lang="fr-FR" altLang="fr-FR" dirty="0"/>
          </a:p>
        </p:txBody>
      </p:sp>
    </p:spTree>
    <p:extLst>
      <p:ext uri="{BB962C8B-B14F-4D97-AF65-F5344CB8AC3E}">
        <p14:creationId xmlns:p14="http://schemas.microsoft.com/office/powerpoint/2010/main" val="31552899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idx="10"/>
          </p:nvPr>
        </p:nvSpPr>
        <p:spPr/>
        <p:txBody>
          <a:bodyPr/>
          <a:lstStyle/>
          <a:p>
            <a:pPr>
              <a:defRPr/>
            </a:pPr>
            <a:fld id="{33E27338-3D5E-4ACF-B584-AF6BE3658EEB}" type="slidenum">
              <a:rPr lang="fr-FR" altLang="fr-FR" smtClean="0"/>
              <a:pPr>
                <a:defRPr/>
              </a:pPr>
              <a:t>16</a:t>
            </a:fld>
            <a:endParaRPr lang="fr-FR" altLang="fr-FR" dirty="0"/>
          </a:p>
        </p:txBody>
      </p:sp>
      <p:sp>
        <p:nvSpPr>
          <p:cNvPr id="3" name="Rectangle 2"/>
          <p:cNvSpPr/>
          <p:nvPr/>
        </p:nvSpPr>
        <p:spPr>
          <a:xfrm>
            <a:off x="1225808" y="2470689"/>
            <a:ext cx="7787593" cy="942723"/>
          </a:xfrm>
          <a:prstGeom prst="rect">
            <a:avLst/>
          </a:prstGeom>
        </p:spPr>
        <p:txBody>
          <a:bodyPr wrap="square" lIns="80165" tIns="40083" rIns="80165" bIns="40083">
            <a:spAutoFit/>
          </a:bodyPr>
          <a:lstStyle/>
          <a:p>
            <a:pPr algn="ctr">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pPr>
            <a:r>
              <a:rPr lang="fr-FR" sz="2800" b="1" dirty="0" smtClean="0">
                <a:solidFill>
                  <a:schemeClr val="accent3">
                    <a:lumMod val="75000"/>
                  </a:schemeClr>
                </a:solidFill>
                <a:latin typeface="Decima" panose="02000506000000020004" pitchFamily="2" charset="0"/>
              </a:rPr>
              <a:t>3. EVOLUTION DE L’ACCIDENTALITE </a:t>
            </a:r>
          </a:p>
          <a:p>
            <a:pPr algn="ctr">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pPr>
            <a:r>
              <a:rPr lang="fr-FR" sz="2800" b="1" dirty="0" smtClean="0">
                <a:solidFill>
                  <a:schemeClr val="accent3">
                    <a:lumMod val="75000"/>
                  </a:schemeClr>
                </a:solidFill>
                <a:latin typeface="Decima" panose="02000506000000020004" pitchFamily="2" charset="0"/>
              </a:rPr>
              <a:t>A L’ECHELLE DU PROJET METROPOLE APAISEE</a:t>
            </a:r>
            <a:endParaRPr lang="fr-FR" sz="2800" b="1" dirty="0">
              <a:solidFill>
                <a:schemeClr val="accent3">
                  <a:lumMod val="75000"/>
                </a:schemeClr>
              </a:solidFill>
              <a:latin typeface="Decima" panose="02000506000000020004" pitchFamily="2" charset="0"/>
            </a:endParaRPr>
          </a:p>
        </p:txBody>
      </p:sp>
    </p:spTree>
    <p:extLst>
      <p:ext uri="{BB962C8B-B14F-4D97-AF65-F5344CB8AC3E}">
        <p14:creationId xmlns:p14="http://schemas.microsoft.com/office/powerpoint/2010/main" val="364049690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idx="4"/>
          </p:nvPr>
        </p:nvSpPr>
        <p:spPr/>
        <p:txBody>
          <a:bodyPr/>
          <a:lstStyle/>
          <a:p>
            <a:pPr>
              <a:defRPr/>
            </a:pPr>
            <a:fld id="{33E27338-3D5E-4ACF-B584-AF6BE3658EEB}" type="slidenum">
              <a:rPr lang="fr-FR" altLang="fr-FR" smtClean="0"/>
              <a:pPr>
                <a:defRPr/>
              </a:pPr>
              <a:t>17</a:t>
            </a:fld>
            <a:endParaRPr lang="fr-FR" altLang="fr-FR" dirty="0"/>
          </a:p>
        </p:txBody>
      </p:sp>
      <p:sp>
        <p:nvSpPr>
          <p:cNvPr id="5" name="Rectangle 4"/>
          <p:cNvSpPr/>
          <p:nvPr/>
        </p:nvSpPr>
        <p:spPr>
          <a:xfrm>
            <a:off x="1172544" y="1319722"/>
            <a:ext cx="7834393" cy="2585323"/>
          </a:xfrm>
          <a:prstGeom prst="rect">
            <a:avLst/>
          </a:prstGeom>
        </p:spPr>
        <p:txBody>
          <a:bodyPr wrap="square">
            <a:spAutoFit/>
          </a:bodyPr>
          <a:lstStyle/>
          <a:p>
            <a:pPr marL="285750" indent="-285750" algn="just">
              <a:buFont typeface="Wingdings" panose="05000000000000000000" pitchFamily="2" charset="2"/>
              <a:buChar char="§"/>
            </a:pPr>
            <a:r>
              <a:rPr lang="fr-FR" dirty="0"/>
              <a:t>G</a:t>
            </a:r>
            <a:r>
              <a:rPr lang="fr-FR" dirty="0" smtClean="0"/>
              <a:t>énéralisation </a:t>
            </a:r>
            <a:r>
              <a:rPr lang="fr-FR" dirty="0"/>
              <a:t>dès 2016 de la vitesse maximale autorisée en agglomération à 30 km/h sur l’ensemble de son </a:t>
            </a:r>
            <a:r>
              <a:rPr lang="fr-FR" dirty="0" smtClean="0"/>
              <a:t>territoire</a:t>
            </a:r>
          </a:p>
          <a:p>
            <a:pPr marL="742950" lvl="1" indent="-285750" algn="just">
              <a:buFont typeface="Wingdings" panose="05000000000000000000" pitchFamily="2" charset="2"/>
              <a:buChar char="Ø"/>
            </a:pPr>
            <a:r>
              <a:rPr lang="fr-FR" dirty="0"/>
              <a:t> </a:t>
            </a:r>
            <a:r>
              <a:rPr lang="fr-FR" dirty="0" smtClean="0"/>
              <a:t>    Objectif : Un meilleur partage de l’espace public</a:t>
            </a:r>
            <a:endParaRPr lang="fr-FR" dirty="0"/>
          </a:p>
          <a:p>
            <a:pPr lvl="1" algn="just"/>
            <a:endParaRPr lang="fr-FR" dirty="0" smtClean="0"/>
          </a:p>
          <a:p>
            <a:pPr marL="285750" indent="-285750" algn="just">
              <a:buFont typeface="Wingdings" panose="05000000000000000000" pitchFamily="2" charset="2"/>
              <a:buChar char="§"/>
            </a:pPr>
            <a:r>
              <a:rPr lang="fr-FR" dirty="0" smtClean="0"/>
              <a:t>Evaluation à </a:t>
            </a:r>
            <a:r>
              <a:rPr lang="fr-FR" dirty="0"/>
              <a:t>court terme, en se basant sur </a:t>
            </a:r>
            <a:r>
              <a:rPr lang="fr-FR" dirty="0" smtClean="0"/>
              <a:t>les données accidents (BAAC) mais également sur les </a:t>
            </a:r>
            <a:r>
              <a:rPr lang="fr-FR" dirty="0"/>
              <a:t>mesures quantitatives des débits et vitesses de trafic réalisées avant </a:t>
            </a:r>
            <a:r>
              <a:rPr lang="fr-FR" dirty="0" smtClean="0"/>
              <a:t>et après la mise </a:t>
            </a:r>
            <a:r>
              <a:rPr lang="fr-FR" dirty="0"/>
              <a:t>en </a:t>
            </a:r>
            <a:r>
              <a:rPr lang="fr-FR" dirty="0" smtClean="0"/>
              <a:t>œuvre du dispositif</a:t>
            </a:r>
          </a:p>
          <a:p>
            <a:pPr marL="800100" lvl="1" indent="-342900" algn="just">
              <a:buFont typeface="Wingdings" panose="05000000000000000000" pitchFamily="2" charset="2"/>
              <a:buChar char="Ø"/>
            </a:pPr>
            <a:endParaRPr lang="fr-FR" dirty="0" smtClean="0"/>
          </a:p>
          <a:p>
            <a:pPr lvl="1" algn="just"/>
            <a:endParaRPr lang="fr-FR" dirty="0"/>
          </a:p>
        </p:txBody>
      </p:sp>
      <p:sp>
        <p:nvSpPr>
          <p:cNvPr id="6" name="Titre 1"/>
          <p:cNvSpPr txBox="1">
            <a:spLocks/>
          </p:cNvSpPr>
          <p:nvPr/>
        </p:nvSpPr>
        <p:spPr bwMode="auto">
          <a:xfrm>
            <a:off x="1226916" y="0"/>
            <a:ext cx="7725651" cy="648068"/>
          </a:xfrm>
          <a:prstGeom prst="rect">
            <a:avLst/>
          </a:prstGeom>
          <a:noFill/>
          <a:ln w="9525">
            <a:noFill/>
            <a:round/>
            <a:headEnd/>
            <a:tailEnd/>
          </a:ln>
          <a:effectLst/>
        </p:spPr>
        <p:txBody>
          <a:bodyPr lIns="0" tIns="0" rIns="0" bIns="0" anchor="ctr"/>
          <a:lstStyle/>
          <a:p>
            <a:pPr algn="ctr" eaLnBrk="0">
              <a:tabLst>
                <a:tab pos="0" algn="l"/>
                <a:tab pos="391085" algn="l"/>
                <a:tab pos="784953" algn="l"/>
                <a:tab pos="1178822" algn="l"/>
                <a:tab pos="1572690" algn="l"/>
                <a:tab pos="1966559" algn="l"/>
                <a:tab pos="2360427" algn="l"/>
                <a:tab pos="2754296" algn="l"/>
                <a:tab pos="3148164" algn="l"/>
                <a:tab pos="3542033" algn="l"/>
                <a:tab pos="3935901" algn="l"/>
                <a:tab pos="4329770" algn="l"/>
                <a:tab pos="4723638" algn="l"/>
                <a:tab pos="5117507" algn="l"/>
                <a:tab pos="5511375" algn="l"/>
                <a:tab pos="5905243" algn="l"/>
                <a:tab pos="6299111" algn="l"/>
                <a:tab pos="6692980" algn="l"/>
                <a:tab pos="7086848" algn="l"/>
                <a:tab pos="7480717" algn="l"/>
                <a:tab pos="7874585" algn="l"/>
              </a:tabLst>
            </a:pPr>
            <a:r>
              <a:rPr lang="fr-FR" sz="2800" b="1" spc="-50" dirty="0" smtClean="0">
                <a:solidFill>
                  <a:schemeClr val="accent3">
                    <a:lumMod val="75000"/>
                  </a:schemeClr>
                </a:solidFill>
                <a:latin typeface="Decima" panose="02000506000000020004" pitchFamily="2" charset="0"/>
              </a:rPr>
              <a:t>Méthodologie</a:t>
            </a:r>
            <a:endParaRPr lang="fr-FR" sz="2800" b="1" spc="-50" dirty="0">
              <a:solidFill>
                <a:schemeClr val="accent3">
                  <a:lumMod val="75000"/>
                </a:schemeClr>
              </a:solidFill>
              <a:latin typeface="Decima" panose="02000506000000020004" pitchFamily="2" charset="0"/>
            </a:endParaRPr>
          </a:p>
        </p:txBody>
      </p:sp>
    </p:spTree>
    <p:extLst>
      <p:ext uri="{BB962C8B-B14F-4D97-AF65-F5344CB8AC3E}">
        <p14:creationId xmlns:p14="http://schemas.microsoft.com/office/powerpoint/2010/main" val="172732945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1"/>
          <p:cNvSpPr txBox="1">
            <a:spLocks/>
          </p:cNvSpPr>
          <p:nvPr/>
        </p:nvSpPr>
        <p:spPr bwMode="auto">
          <a:xfrm>
            <a:off x="1226916" y="0"/>
            <a:ext cx="7725651" cy="648068"/>
          </a:xfrm>
          <a:prstGeom prst="rect">
            <a:avLst/>
          </a:prstGeom>
          <a:noFill/>
          <a:ln w="9525">
            <a:noFill/>
            <a:round/>
            <a:headEnd/>
            <a:tailEnd/>
          </a:ln>
          <a:effectLst/>
        </p:spPr>
        <p:txBody>
          <a:bodyPr lIns="0" tIns="0" rIns="0" bIns="0" anchor="ctr"/>
          <a:lstStyle/>
          <a:p>
            <a:pPr algn="ctr" eaLnBrk="0">
              <a:tabLst>
                <a:tab pos="0" algn="l"/>
                <a:tab pos="391085" algn="l"/>
                <a:tab pos="784953" algn="l"/>
                <a:tab pos="1178822" algn="l"/>
                <a:tab pos="1572690" algn="l"/>
                <a:tab pos="1966559" algn="l"/>
                <a:tab pos="2360427" algn="l"/>
                <a:tab pos="2754296" algn="l"/>
                <a:tab pos="3148164" algn="l"/>
                <a:tab pos="3542033" algn="l"/>
                <a:tab pos="3935901" algn="l"/>
                <a:tab pos="4329770" algn="l"/>
                <a:tab pos="4723638" algn="l"/>
                <a:tab pos="5117507" algn="l"/>
                <a:tab pos="5511375" algn="l"/>
                <a:tab pos="5905243" algn="l"/>
                <a:tab pos="6299111" algn="l"/>
                <a:tab pos="6692980" algn="l"/>
                <a:tab pos="7086848" algn="l"/>
                <a:tab pos="7480717" algn="l"/>
                <a:tab pos="7874585" algn="l"/>
              </a:tabLst>
            </a:pPr>
            <a:r>
              <a:rPr lang="fr-FR" sz="2800" b="1" spc="-50" dirty="0" smtClean="0">
                <a:solidFill>
                  <a:schemeClr val="accent3">
                    <a:lumMod val="75000"/>
                  </a:schemeClr>
                </a:solidFill>
                <a:latin typeface="Decima" panose="02000506000000020004" pitchFamily="2" charset="0"/>
              </a:rPr>
              <a:t>Méthodologie</a:t>
            </a:r>
            <a:endParaRPr lang="fr-FR" sz="2800" b="1" spc="-50" dirty="0">
              <a:solidFill>
                <a:schemeClr val="accent3">
                  <a:lumMod val="75000"/>
                </a:schemeClr>
              </a:solidFill>
              <a:latin typeface="Decima" panose="02000506000000020004" pitchFamily="2" charset="0"/>
            </a:endParaRPr>
          </a:p>
        </p:txBody>
      </p:sp>
      <p:sp>
        <p:nvSpPr>
          <p:cNvPr id="2" name="Espace réservé du numéro de diapositive 1"/>
          <p:cNvSpPr>
            <a:spLocks noGrp="1"/>
          </p:cNvSpPr>
          <p:nvPr>
            <p:ph type="sldNum" idx="10"/>
          </p:nvPr>
        </p:nvSpPr>
        <p:spPr/>
        <p:txBody>
          <a:bodyPr/>
          <a:lstStyle/>
          <a:p>
            <a:pPr>
              <a:defRPr/>
            </a:pPr>
            <a:fld id="{33E27338-3D5E-4ACF-B584-AF6BE3658EEB}" type="slidenum">
              <a:rPr lang="fr-FR" altLang="fr-FR" smtClean="0"/>
              <a:pPr>
                <a:defRPr/>
              </a:pPr>
              <a:t>18</a:t>
            </a:fld>
            <a:endParaRPr lang="fr-FR" altLang="fr-FR" dirty="0"/>
          </a:p>
        </p:txBody>
      </p:sp>
      <p:sp>
        <p:nvSpPr>
          <p:cNvPr id="7" name="Rectangle 6"/>
          <p:cNvSpPr/>
          <p:nvPr/>
        </p:nvSpPr>
        <p:spPr>
          <a:xfrm>
            <a:off x="4647557" y="748760"/>
            <a:ext cx="4397432" cy="5682482"/>
          </a:xfrm>
          <a:prstGeom prst="rect">
            <a:avLst/>
          </a:prstGeom>
        </p:spPr>
        <p:txBody>
          <a:bodyPr wrap="square" lIns="80165" tIns="40083" rIns="80165" bIns="40083">
            <a:spAutoFit/>
          </a:bodyPr>
          <a:lstStyle/>
          <a:p>
            <a:pPr algn="just" fontAlgn="auto">
              <a:lnSpc>
                <a:spcPct val="150000"/>
              </a:lnSpc>
              <a:spcAft>
                <a:spcPts val="0"/>
              </a:spcAft>
              <a:defRPr/>
            </a:pPr>
            <a:r>
              <a:rPr lang="fr-FR" sz="1400" b="1" dirty="0" smtClean="0"/>
              <a:t>Périmètre d’analyse pris en compte :</a:t>
            </a:r>
          </a:p>
          <a:p>
            <a:pPr algn="just" fontAlgn="auto">
              <a:lnSpc>
                <a:spcPct val="150000"/>
              </a:lnSpc>
              <a:spcAft>
                <a:spcPts val="0"/>
              </a:spcAft>
              <a:defRPr/>
            </a:pPr>
            <a:r>
              <a:rPr lang="fr-FR" sz="1200" dirty="0" smtClean="0"/>
              <a:t>43 </a:t>
            </a:r>
            <a:r>
              <a:rPr lang="fr-FR" sz="1200" dirty="0"/>
              <a:t>communes sur 49 </a:t>
            </a:r>
            <a:r>
              <a:rPr lang="fr-FR" sz="1200" dirty="0" smtClean="0"/>
              <a:t>sont dans le dispositif métropole apaisée</a:t>
            </a:r>
          </a:p>
          <a:p>
            <a:pPr marL="171450" indent="-171450" algn="just" fontAlgn="auto">
              <a:lnSpc>
                <a:spcPct val="150000"/>
              </a:lnSpc>
              <a:spcAft>
                <a:spcPts val="0"/>
              </a:spcAft>
              <a:buFont typeface="Wingdings" panose="05000000000000000000" pitchFamily="2" charset="2"/>
              <a:buChar char="Ø"/>
              <a:defRPr/>
            </a:pPr>
            <a:r>
              <a:rPr lang="fr-FR" sz="1000" b="1" dirty="0">
                <a:cs typeface="Times New Roman" panose="02020603050405020304" pitchFamily="18" charset="0"/>
              </a:rPr>
              <a:t>80% </a:t>
            </a:r>
            <a:r>
              <a:rPr lang="fr-FR" sz="1000" dirty="0">
                <a:cs typeface="Times New Roman" panose="02020603050405020304" pitchFamily="18" charset="0"/>
              </a:rPr>
              <a:t>du linéaire de voirie limité 30 km/h en zone « agglomérée </a:t>
            </a:r>
            <a:r>
              <a:rPr lang="fr-FR" sz="1000" dirty="0" smtClean="0">
                <a:cs typeface="Times New Roman" panose="02020603050405020304" pitchFamily="18" charset="0"/>
              </a:rPr>
              <a:t>»</a:t>
            </a:r>
          </a:p>
          <a:p>
            <a:pPr marL="171450" indent="-171450" algn="just" fontAlgn="auto">
              <a:lnSpc>
                <a:spcPct val="150000"/>
              </a:lnSpc>
              <a:spcAft>
                <a:spcPts val="600"/>
              </a:spcAft>
              <a:buFont typeface="Wingdings" panose="05000000000000000000" pitchFamily="2" charset="2"/>
              <a:buChar char="Ø"/>
              <a:defRPr/>
            </a:pPr>
            <a:r>
              <a:rPr lang="fr-FR" sz="1000" dirty="0">
                <a:cs typeface="Times New Roman" panose="02020603050405020304" pitchFamily="18" charset="0"/>
              </a:rPr>
              <a:t>10 communes en totalité à 30 </a:t>
            </a:r>
            <a:r>
              <a:rPr lang="fr-FR" sz="1000" dirty="0" smtClean="0">
                <a:cs typeface="Times New Roman" panose="02020603050405020304" pitchFamily="18" charset="0"/>
              </a:rPr>
              <a:t>km/h</a:t>
            </a:r>
            <a:endParaRPr lang="fr-FR" sz="1400" b="1" dirty="0" smtClean="0"/>
          </a:p>
          <a:p>
            <a:pPr algn="just" fontAlgn="auto">
              <a:lnSpc>
                <a:spcPct val="150000"/>
              </a:lnSpc>
              <a:spcAft>
                <a:spcPts val="0"/>
              </a:spcAft>
              <a:defRPr/>
            </a:pPr>
            <a:r>
              <a:rPr lang="fr-FR" sz="1400" b="1" dirty="0" smtClean="0"/>
              <a:t>Période étudiée : </a:t>
            </a:r>
          </a:p>
          <a:p>
            <a:pPr algn="just" fontAlgn="auto">
              <a:lnSpc>
                <a:spcPct val="150000"/>
              </a:lnSpc>
              <a:spcAft>
                <a:spcPts val="600"/>
              </a:spcAft>
              <a:defRPr/>
            </a:pPr>
            <a:r>
              <a:rPr lang="fr-FR" sz="1200" dirty="0" smtClean="0"/>
              <a:t>Comparaison « avant » (2011/2015 : 4 ans) / « après » métropole apaisée (2016/2017 : 2 ans) </a:t>
            </a:r>
          </a:p>
          <a:p>
            <a:pPr algn="just" fontAlgn="auto">
              <a:lnSpc>
                <a:spcPct val="150000"/>
              </a:lnSpc>
              <a:spcAft>
                <a:spcPts val="0"/>
              </a:spcAft>
              <a:defRPr/>
            </a:pPr>
            <a:r>
              <a:rPr lang="fr-FR" sz="1400" b="1" dirty="0" smtClean="0"/>
              <a:t>Axes pris en compte en agglomération (en km) :</a:t>
            </a:r>
          </a:p>
          <a:p>
            <a:pPr algn="just" fontAlgn="auto">
              <a:lnSpc>
                <a:spcPct val="150000"/>
              </a:lnSpc>
              <a:spcAft>
                <a:spcPts val="0"/>
              </a:spcAft>
              <a:defRPr/>
            </a:pPr>
            <a:endParaRPr lang="fr-FR" sz="1400" dirty="0" smtClean="0">
              <a:solidFill>
                <a:srgbClr val="FF0000"/>
              </a:solidFill>
            </a:endParaRPr>
          </a:p>
          <a:p>
            <a:pPr algn="just" fontAlgn="auto">
              <a:lnSpc>
                <a:spcPct val="150000"/>
              </a:lnSpc>
              <a:spcAft>
                <a:spcPts val="0"/>
              </a:spcAft>
              <a:defRPr/>
            </a:pPr>
            <a:endParaRPr lang="fr-FR" sz="1400" dirty="0">
              <a:solidFill>
                <a:srgbClr val="FF0000"/>
              </a:solidFill>
            </a:endParaRPr>
          </a:p>
          <a:p>
            <a:pPr algn="just" fontAlgn="auto">
              <a:lnSpc>
                <a:spcPct val="150000"/>
              </a:lnSpc>
              <a:spcAft>
                <a:spcPts val="0"/>
              </a:spcAft>
              <a:defRPr/>
            </a:pPr>
            <a:endParaRPr lang="fr-FR" sz="1400" dirty="0" smtClean="0">
              <a:solidFill>
                <a:srgbClr val="FF0000"/>
              </a:solidFill>
            </a:endParaRPr>
          </a:p>
          <a:p>
            <a:pPr algn="just" fontAlgn="auto">
              <a:lnSpc>
                <a:spcPct val="150000"/>
              </a:lnSpc>
              <a:spcAft>
                <a:spcPts val="0"/>
              </a:spcAft>
              <a:defRPr/>
            </a:pPr>
            <a:endParaRPr lang="fr-FR" sz="1400" dirty="0">
              <a:solidFill>
                <a:srgbClr val="FF0000"/>
              </a:solidFill>
            </a:endParaRPr>
          </a:p>
          <a:p>
            <a:pPr algn="just" fontAlgn="auto">
              <a:lnSpc>
                <a:spcPct val="150000"/>
              </a:lnSpc>
              <a:spcAft>
                <a:spcPts val="0"/>
              </a:spcAft>
              <a:defRPr/>
            </a:pPr>
            <a:endParaRPr lang="fr-FR" sz="1400" dirty="0" smtClean="0">
              <a:solidFill>
                <a:srgbClr val="FF0000"/>
              </a:solidFill>
            </a:endParaRPr>
          </a:p>
          <a:p>
            <a:pPr algn="just" fontAlgn="auto">
              <a:lnSpc>
                <a:spcPct val="150000"/>
              </a:lnSpc>
              <a:spcAft>
                <a:spcPts val="0"/>
              </a:spcAft>
              <a:defRPr/>
            </a:pPr>
            <a:r>
              <a:rPr lang="fr-FR" sz="1400" b="1" dirty="0" smtClean="0"/>
              <a:t>Source de données : </a:t>
            </a:r>
          </a:p>
          <a:p>
            <a:pPr marL="0" lvl="1" algn="just" fontAlgn="auto">
              <a:lnSpc>
                <a:spcPct val="150000"/>
              </a:lnSpc>
              <a:spcAft>
                <a:spcPts val="0"/>
              </a:spcAft>
              <a:defRPr/>
            </a:pPr>
            <a:r>
              <a:rPr lang="fr-FR" sz="1200" dirty="0"/>
              <a:t>Données </a:t>
            </a:r>
            <a:r>
              <a:rPr lang="fr-FR" sz="1200" dirty="0" smtClean="0"/>
              <a:t>accidents (BAAC*) </a:t>
            </a:r>
          </a:p>
          <a:p>
            <a:pPr marL="0" lvl="1" algn="just" fontAlgn="auto">
              <a:lnSpc>
                <a:spcPct val="150000"/>
              </a:lnSpc>
              <a:spcAft>
                <a:spcPts val="0"/>
              </a:spcAft>
              <a:defRPr/>
            </a:pPr>
            <a:r>
              <a:rPr lang="fr-FR" sz="1200" dirty="0" smtClean="0"/>
              <a:t>Données vitesses (radars pédagogiques)</a:t>
            </a:r>
          </a:p>
          <a:p>
            <a:pPr marL="0" lvl="1" algn="just" fontAlgn="auto">
              <a:lnSpc>
                <a:spcPct val="150000"/>
              </a:lnSpc>
              <a:spcAft>
                <a:spcPts val="0"/>
              </a:spcAft>
              <a:defRPr/>
            </a:pPr>
            <a:r>
              <a:rPr lang="fr-FR" sz="600" i="1" dirty="0" smtClean="0"/>
              <a:t>* Pour </a:t>
            </a:r>
            <a:r>
              <a:rPr lang="fr-FR" sz="600" i="1" dirty="0"/>
              <a:t>chaque accident corporel (soit un accident survenu sur une voie ouverte à la circulation publique, impliquant au moins un véhicule et ayant fait au moins une victime ayant nécessité des soins), des saisies d’information décrivant l’accident sont effectuées par l’unité des forces de l’ordre (police, gendarmerie, etc.) qui est intervenue sur le lieu de l’accident. Ces saisies sont rassemblées dans une fiche intitulée bulletin d’analyse des accidents corporels. L’ensemble de ces fiches constitue le fichier national des accidents corporels de la circulation dit " Fichier BAAC </a:t>
            </a:r>
            <a:r>
              <a:rPr lang="fr-FR" sz="600" i="1" dirty="0" smtClean="0"/>
              <a:t>"</a:t>
            </a:r>
            <a:endParaRPr lang="fr-FR" sz="800" i="1" dirty="0" smtClean="0"/>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8201" y="868503"/>
            <a:ext cx="3469458" cy="5195137"/>
          </a:xfrm>
          <a:prstGeom prst="rect">
            <a:avLst/>
          </a:prstGeom>
          <a:noFill/>
          <a:ln w="9525">
            <a:solidFill>
              <a:schemeClr val="bg1">
                <a:lumMod val="75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3" name="Graphique 2"/>
          <p:cNvGraphicFramePr/>
          <p:nvPr>
            <p:extLst>
              <p:ext uri="{D42A27DB-BD31-4B8C-83A1-F6EECF244321}">
                <p14:modId xmlns:p14="http://schemas.microsoft.com/office/powerpoint/2010/main" val="1478160313"/>
              </p:ext>
            </p:extLst>
          </p:nvPr>
        </p:nvGraphicFramePr>
        <p:xfrm>
          <a:off x="4597659" y="3101340"/>
          <a:ext cx="3738621" cy="1811020"/>
        </p:xfrm>
        <a:graphic>
          <a:graphicData uri="http://schemas.openxmlformats.org/drawingml/2006/chart">
            <c:chart xmlns:c="http://schemas.openxmlformats.org/drawingml/2006/chart" xmlns:r="http://schemas.openxmlformats.org/officeDocument/2006/relationships" r:id="rId4"/>
          </a:graphicData>
        </a:graphic>
      </p:graphicFrame>
      <p:sp>
        <p:nvSpPr>
          <p:cNvPr id="4" name="Rectangle 3"/>
          <p:cNvSpPr/>
          <p:nvPr/>
        </p:nvSpPr>
        <p:spPr>
          <a:xfrm>
            <a:off x="2286000" y="2828836"/>
            <a:ext cx="4572000" cy="276999"/>
          </a:xfrm>
          <a:prstGeom prst="rect">
            <a:avLst/>
          </a:prstGeom>
        </p:spPr>
        <p:txBody>
          <a:bodyPr>
            <a:spAutoFit/>
          </a:bodyPr>
          <a:lstStyle/>
          <a:p>
            <a:pPr marL="94684" indent="0"/>
            <a:endParaRPr lang="fr-FR" sz="1200" dirty="0">
              <a:cs typeface="Times New Roman" panose="02020603050405020304" pitchFamily="18" charset="0"/>
            </a:endParaRPr>
          </a:p>
        </p:txBody>
      </p:sp>
    </p:spTree>
    <p:extLst>
      <p:ext uri="{BB962C8B-B14F-4D97-AF65-F5344CB8AC3E}">
        <p14:creationId xmlns:p14="http://schemas.microsoft.com/office/powerpoint/2010/main" val="32424761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1"/>
          <p:cNvSpPr txBox="1">
            <a:spLocks/>
          </p:cNvSpPr>
          <p:nvPr/>
        </p:nvSpPr>
        <p:spPr bwMode="auto">
          <a:xfrm>
            <a:off x="1226916" y="0"/>
            <a:ext cx="7725651" cy="648068"/>
          </a:xfrm>
          <a:prstGeom prst="rect">
            <a:avLst/>
          </a:prstGeom>
          <a:noFill/>
          <a:ln w="9525">
            <a:noFill/>
            <a:round/>
            <a:headEnd/>
            <a:tailEnd/>
          </a:ln>
          <a:effectLst/>
        </p:spPr>
        <p:txBody>
          <a:bodyPr lIns="0" tIns="0" rIns="0" bIns="0" anchor="ctr"/>
          <a:lstStyle/>
          <a:p>
            <a:pPr algn="ctr" eaLnBrk="0">
              <a:tabLst>
                <a:tab pos="0" algn="l"/>
                <a:tab pos="391085" algn="l"/>
                <a:tab pos="784953" algn="l"/>
                <a:tab pos="1178822" algn="l"/>
                <a:tab pos="1572690" algn="l"/>
                <a:tab pos="1966559" algn="l"/>
                <a:tab pos="2360427" algn="l"/>
                <a:tab pos="2754296" algn="l"/>
                <a:tab pos="3148164" algn="l"/>
                <a:tab pos="3542033" algn="l"/>
                <a:tab pos="3935901" algn="l"/>
                <a:tab pos="4329770" algn="l"/>
                <a:tab pos="4723638" algn="l"/>
                <a:tab pos="5117507" algn="l"/>
                <a:tab pos="5511375" algn="l"/>
                <a:tab pos="5905243" algn="l"/>
                <a:tab pos="6299111" algn="l"/>
                <a:tab pos="6692980" algn="l"/>
                <a:tab pos="7086848" algn="l"/>
                <a:tab pos="7480717" algn="l"/>
                <a:tab pos="7874585" algn="l"/>
              </a:tabLst>
            </a:pPr>
            <a:r>
              <a:rPr lang="fr-FR" sz="2800" b="1" spc="-50" dirty="0" smtClean="0">
                <a:solidFill>
                  <a:schemeClr val="accent3">
                    <a:lumMod val="75000"/>
                  </a:schemeClr>
                </a:solidFill>
                <a:latin typeface="Decima" panose="02000506000000020004" pitchFamily="2" charset="0"/>
              </a:rPr>
              <a:t>Méthodologie : Données disponibles</a:t>
            </a:r>
            <a:endParaRPr lang="fr-FR" sz="2800" b="1" spc="-50" dirty="0">
              <a:solidFill>
                <a:schemeClr val="accent3">
                  <a:lumMod val="75000"/>
                </a:schemeClr>
              </a:solidFill>
              <a:latin typeface="Decima" panose="02000506000000020004" pitchFamily="2" charset="0"/>
            </a:endParaRPr>
          </a:p>
        </p:txBody>
      </p:sp>
      <p:sp>
        <p:nvSpPr>
          <p:cNvPr id="2" name="Espace réservé du numéro de diapositive 1"/>
          <p:cNvSpPr>
            <a:spLocks noGrp="1"/>
          </p:cNvSpPr>
          <p:nvPr>
            <p:ph type="sldNum" idx="10"/>
          </p:nvPr>
        </p:nvSpPr>
        <p:spPr/>
        <p:txBody>
          <a:bodyPr/>
          <a:lstStyle/>
          <a:p>
            <a:pPr>
              <a:defRPr/>
            </a:pPr>
            <a:fld id="{33E27338-3D5E-4ACF-B584-AF6BE3658EEB}" type="slidenum">
              <a:rPr lang="fr-FR" altLang="fr-FR" smtClean="0"/>
              <a:pPr>
                <a:defRPr/>
              </a:pPr>
              <a:t>19</a:t>
            </a:fld>
            <a:endParaRPr lang="fr-FR" altLang="fr-FR" dirty="0"/>
          </a:p>
        </p:txBody>
      </p:sp>
      <p:graphicFrame>
        <p:nvGraphicFramePr>
          <p:cNvPr id="8" name="Tableau 7"/>
          <p:cNvGraphicFramePr>
            <a:graphicFrameLocks noGrp="1"/>
          </p:cNvGraphicFramePr>
          <p:nvPr>
            <p:extLst>
              <p:ext uri="{D42A27DB-BD31-4B8C-83A1-F6EECF244321}">
                <p14:modId xmlns:p14="http://schemas.microsoft.com/office/powerpoint/2010/main" val="3676365157"/>
              </p:ext>
            </p:extLst>
          </p:nvPr>
        </p:nvGraphicFramePr>
        <p:xfrm>
          <a:off x="1202519" y="4237966"/>
          <a:ext cx="7248061" cy="1436370"/>
        </p:xfrm>
        <a:graphic>
          <a:graphicData uri="http://schemas.openxmlformats.org/drawingml/2006/table">
            <a:tbl>
              <a:tblPr firstRow="1" firstCol="1" bandRow="1">
                <a:tableStyleId>{5C22544A-7EE6-4342-B048-85BDC9FD1C3A}</a:tableStyleId>
              </a:tblPr>
              <a:tblGrid>
                <a:gridCol w="2671038"/>
                <a:gridCol w="2370207"/>
                <a:gridCol w="2206816"/>
              </a:tblGrid>
              <a:tr h="0">
                <a:tc>
                  <a:txBody>
                    <a:bodyPr/>
                    <a:lstStyle/>
                    <a:p>
                      <a:pPr algn="ctr">
                        <a:lnSpc>
                          <a:spcPct val="115000"/>
                        </a:lnSpc>
                        <a:spcAft>
                          <a:spcPts val="0"/>
                        </a:spcAft>
                      </a:pPr>
                      <a:r>
                        <a:rPr lang="fr-FR" sz="1200" dirty="0" smtClean="0">
                          <a:solidFill>
                            <a:schemeClr val="tx1"/>
                          </a:solidFill>
                          <a:effectLst/>
                          <a:latin typeface="+mn-lt"/>
                          <a:ea typeface="+mn-ea"/>
                          <a:cs typeface="+mn-cs"/>
                        </a:rPr>
                        <a:t>Echelle</a:t>
                      </a:r>
                      <a:r>
                        <a:rPr lang="fr-FR" sz="1200" baseline="0" dirty="0" smtClean="0">
                          <a:solidFill>
                            <a:schemeClr val="tx1"/>
                          </a:solidFill>
                          <a:effectLst/>
                          <a:latin typeface="+mn-lt"/>
                          <a:ea typeface="+mn-ea"/>
                          <a:cs typeface="+mn-cs"/>
                        </a:rPr>
                        <a:t> métropole</a:t>
                      </a:r>
                      <a:endParaRPr lang="fr-FR" sz="1100" dirty="0">
                        <a:solidFill>
                          <a:schemeClr val="tx1"/>
                        </a:solidFill>
                        <a:effectLst/>
                        <a:latin typeface="Calibri"/>
                        <a:ea typeface="Calibri"/>
                        <a:cs typeface="Times New Roman"/>
                      </a:endParaRPr>
                    </a:p>
                  </a:txBody>
                  <a:tcPr marL="68580" marR="68580" marT="0" marB="0">
                    <a:solidFill>
                      <a:schemeClr val="bg1">
                        <a:lumMod val="85000"/>
                      </a:schemeClr>
                    </a:solidFill>
                  </a:tcPr>
                </a:tc>
                <a:tc>
                  <a:txBody>
                    <a:bodyPr/>
                    <a:lstStyle/>
                    <a:p>
                      <a:pPr algn="ctr">
                        <a:lnSpc>
                          <a:spcPct val="115000"/>
                        </a:lnSpc>
                        <a:spcAft>
                          <a:spcPts val="0"/>
                        </a:spcAft>
                      </a:pPr>
                      <a:r>
                        <a:rPr lang="fr-FR" sz="1200" dirty="0" smtClean="0">
                          <a:solidFill>
                            <a:schemeClr val="tx1"/>
                          </a:solidFill>
                          <a:effectLst/>
                        </a:rPr>
                        <a:t>Part des accidents </a:t>
                      </a:r>
                      <a:r>
                        <a:rPr lang="fr-FR" sz="1200" dirty="0" err="1" smtClean="0">
                          <a:solidFill>
                            <a:schemeClr val="tx1"/>
                          </a:solidFill>
                          <a:effectLst/>
                        </a:rPr>
                        <a:t>géoréférencés</a:t>
                      </a:r>
                      <a:r>
                        <a:rPr lang="fr-FR" sz="1200" baseline="0" dirty="0" smtClean="0">
                          <a:solidFill>
                            <a:schemeClr val="tx1"/>
                          </a:solidFill>
                          <a:effectLst/>
                        </a:rPr>
                        <a:t> en </a:t>
                      </a:r>
                      <a:r>
                        <a:rPr lang="fr-FR" sz="1200" dirty="0" smtClean="0">
                          <a:solidFill>
                            <a:schemeClr val="tx1"/>
                          </a:solidFill>
                          <a:effectLst/>
                        </a:rPr>
                        <a:t>2011-2015</a:t>
                      </a:r>
                      <a:endParaRPr lang="fr-FR" sz="1100" dirty="0">
                        <a:solidFill>
                          <a:schemeClr val="tx1"/>
                        </a:solidFill>
                        <a:effectLst/>
                        <a:latin typeface="Calibri"/>
                        <a:ea typeface="Calibri"/>
                        <a:cs typeface="Times New Roman"/>
                      </a:endParaRPr>
                    </a:p>
                  </a:txBody>
                  <a:tcPr marL="68580" marR="68580" marT="0" marB="0">
                    <a:solidFill>
                      <a:schemeClr val="bg1">
                        <a:lumMod val="85000"/>
                      </a:schemeClr>
                    </a:solidFill>
                  </a:tcPr>
                </a:tc>
                <a:tc>
                  <a:txBody>
                    <a:bodyPr/>
                    <a:lstStyle/>
                    <a:p>
                      <a:pPr algn="ctr">
                        <a:lnSpc>
                          <a:spcPct val="115000"/>
                        </a:lnSpc>
                        <a:spcAft>
                          <a:spcPts val="0"/>
                        </a:spcAft>
                      </a:pPr>
                      <a:r>
                        <a:rPr lang="fr-FR" sz="1200" dirty="0" smtClean="0">
                          <a:solidFill>
                            <a:schemeClr val="tx1"/>
                          </a:solidFill>
                          <a:effectLst/>
                        </a:rPr>
                        <a:t>Part des accidents </a:t>
                      </a:r>
                      <a:r>
                        <a:rPr lang="fr-FR" sz="1200" dirty="0" err="1" smtClean="0">
                          <a:solidFill>
                            <a:schemeClr val="tx1"/>
                          </a:solidFill>
                          <a:effectLst/>
                        </a:rPr>
                        <a:t>géoréférencés</a:t>
                      </a:r>
                      <a:r>
                        <a:rPr lang="fr-FR" sz="1200" baseline="0" dirty="0" smtClean="0">
                          <a:solidFill>
                            <a:schemeClr val="tx1"/>
                          </a:solidFill>
                          <a:effectLst/>
                        </a:rPr>
                        <a:t> en </a:t>
                      </a:r>
                      <a:r>
                        <a:rPr lang="fr-FR" sz="1200" dirty="0" smtClean="0">
                          <a:solidFill>
                            <a:schemeClr val="tx1"/>
                          </a:solidFill>
                          <a:effectLst/>
                        </a:rPr>
                        <a:t>2016-2017</a:t>
                      </a:r>
                    </a:p>
                    <a:p>
                      <a:pPr algn="ctr">
                        <a:lnSpc>
                          <a:spcPct val="115000"/>
                        </a:lnSpc>
                        <a:spcAft>
                          <a:spcPts val="0"/>
                        </a:spcAft>
                      </a:pPr>
                      <a:endParaRPr lang="fr-FR" sz="1100" dirty="0">
                        <a:solidFill>
                          <a:schemeClr val="tx1"/>
                        </a:solidFill>
                        <a:effectLst/>
                        <a:latin typeface="Calibri"/>
                        <a:ea typeface="Calibri"/>
                        <a:cs typeface="Times New Roman"/>
                      </a:endParaRPr>
                    </a:p>
                  </a:txBody>
                  <a:tcPr marL="68580" marR="68580" marT="0" marB="0">
                    <a:solidFill>
                      <a:schemeClr val="bg1">
                        <a:lumMod val="85000"/>
                      </a:schemeClr>
                    </a:solidFill>
                  </a:tcPr>
                </a:tc>
              </a:tr>
              <a:tr h="0">
                <a:tc>
                  <a:txBody>
                    <a:bodyPr/>
                    <a:lstStyle/>
                    <a:p>
                      <a:pPr algn="ctr">
                        <a:lnSpc>
                          <a:spcPct val="150000"/>
                        </a:lnSpc>
                        <a:spcAft>
                          <a:spcPts val="0"/>
                        </a:spcAft>
                      </a:pPr>
                      <a:r>
                        <a:rPr lang="fr-FR" sz="1200" dirty="0" smtClean="0">
                          <a:solidFill>
                            <a:schemeClr val="tx1"/>
                          </a:solidFill>
                          <a:effectLst/>
                        </a:rPr>
                        <a:t>Accidents </a:t>
                      </a:r>
                      <a:r>
                        <a:rPr lang="fr-FR" sz="1200" dirty="0">
                          <a:solidFill>
                            <a:schemeClr val="tx1"/>
                          </a:solidFill>
                          <a:effectLst/>
                        </a:rPr>
                        <a:t>zone </a:t>
                      </a:r>
                      <a:r>
                        <a:rPr lang="fr-FR" sz="1200" dirty="0" smtClean="0">
                          <a:solidFill>
                            <a:schemeClr val="tx1"/>
                          </a:solidFill>
                          <a:effectLst/>
                        </a:rPr>
                        <a:t>police</a:t>
                      </a:r>
                      <a:endParaRPr lang="fr-FR" sz="1100" dirty="0">
                        <a:solidFill>
                          <a:schemeClr val="tx1"/>
                        </a:solidFill>
                        <a:effectLst/>
                        <a:latin typeface="Calibri"/>
                        <a:ea typeface="Calibri"/>
                        <a:cs typeface="Times New Roman"/>
                      </a:endParaRPr>
                    </a:p>
                  </a:txBody>
                  <a:tcPr marL="68580" marR="68580" marT="0" marB="0">
                    <a:solidFill>
                      <a:schemeClr val="bg1">
                        <a:lumMod val="85000"/>
                      </a:schemeClr>
                    </a:solidFill>
                  </a:tcPr>
                </a:tc>
                <a:tc>
                  <a:txBody>
                    <a:bodyPr/>
                    <a:lstStyle/>
                    <a:p>
                      <a:pPr algn="ctr">
                        <a:lnSpc>
                          <a:spcPct val="150000"/>
                        </a:lnSpc>
                        <a:spcAft>
                          <a:spcPts val="0"/>
                        </a:spcAft>
                      </a:pPr>
                      <a:r>
                        <a:rPr lang="fr-FR" sz="1200" dirty="0" smtClean="0">
                          <a:solidFill>
                            <a:schemeClr val="tx1"/>
                          </a:solidFill>
                          <a:effectLst/>
                        </a:rPr>
                        <a:t>749/769 </a:t>
                      </a:r>
                      <a:r>
                        <a:rPr lang="fr-FR" sz="1200" dirty="0">
                          <a:solidFill>
                            <a:schemeClr val="tx1"/>
                          </a:solidFill>
                          <a:effectLst/>
                        </a:rPr>
                        <a:t>(</a:t>
                      </a:r>
                      <a:r>
                        <a:rPr lang="fr-FR" sz="1200" dirty="0" smtClean="0">
                          <a:solidFill>
                            <a:schemeClr val="tx1"/>
                          </a:solidFill>
                          <a:effectLst/>
                        </a:rPr>
                        <a:t>97%)</a:t>
                      </a:r>
                      <a:endParaRPr lang="fr-FR" sz="1100" dirty="0">
                        <a:solidFill>
                          <a:schemeClr val="tx1"/>
                        </a:solidFill>
                        <a:effectLst/>
                        <a:latin typeface="Calibri"/>
                        <a:ea typeface="Calibri"/>
                        <a:cs typeface="Times New Roman"/>
                      </a:endParaRPr>
                    </a:p>
                  </a:txBody>
                  <a:tcPr marL="68580" marR="68580" marT="0" marB="0">
                    <a:solidFill>
                      <a:schemeClr val="bg1">
                        <a:lumMod val="85000"/>
                      </a:schemeClr>
                    </a:solidFill>
                  </a:tcPr>
                </a:tc>
                <a:tc>
                  <a:txBody>
                    <a:bodyPr/>
                    <a:lstStyle/>
                    <a:p>
                      <a:pPr algn="ctr">
                        <a:lnSpc>
                          <a:spcPct val="150000"/>
                        </a:lnSpc>
                        <a:spcAft>
                          <a:spcPts val="0"/>
                        </a:spcAft>
                      </a:pPr>
                      <a:r>
                        <a:rPr lang="fr-FR" sz="1200" dirty="0" smtClean="0">
                          <a:solidFill>
                            <a:schemeClr val="tx1"/>
                          </a:solidFill>
                          <a:effectLst/>
                        </a:rPr>
                        <a:t>290/305 (95%)</a:t>
                      </a:r>
                      <a:endParaRPr lang="fr-FR" sz="1100" dirty="0">
                        <a:solidFill>
                          <a:schemeClr val="tx1"/>
                        </a:solidFill>
                        <a:effectLst/>
                        <a:latin typeface="Calibri"/>
                        <a:ea typeface="Calibri"/>
                        <a:cs typeface="Times New Roman"/>
                      </a:endParaRPr>
                    </a:p>
                  </a:txBody>
                  <a:tcPr marL="68580" marR="68580" marT="0" marB="0">
                    <a:solidFill>
                      <a:schemeClr val="bg1">
                        <a:lumMod val="85000"/>
                      </a:schemeClr>
                    </a:solidFill>
                  </a:tcPr>
                </a:tc>
              </a:tr>
              <a:tr h="0">
                <a:tc>
                  <a:txBody>
                    <a:bodyPr/>
                    <a:lstStyle/>
                    <a:p>
                      <a:pPr algn="ctr">
                        <a:lnSpc>
                          <a:spcPct val="150000"/>
                        </a:lnSpc>
                        <a:spcAft>
                          <a:spcPts val="0"/>
                        </a:spcAft>
                      </a:pPr>
                      <a:r>
                        <a:rPr lang="fr-FR" sz="1200" dirty="0" smtClean="0">
                          <a:solidFill>
                            <a:schemeClr val="tx1"/>
                          </a:solidFill>
                          <a:effectLst/>
                        </a:rPr>
                        <a:t>Accidents </a:t>
                      </a:r>
                      <a:r>
                        <a:rPr lang="fr-FR" sz="1200" dirty="0">
                          <a:solidFill>
                            <a:schemeClr val="tx1"/>
                          </a:solidFill>
                          <a:effectLst/>
                        </a:rPr>
                        <a:t>zone </a:t>
                      </a:r>
                      <a:r>
                        <a:rPr lang="fr-FR" sz="1200" dirty="0" smtClean="0">
                          <a:solidFill>
                            <a:schemeClr val="tx1"/>
                          </a:solidFill>
                          <a:effectLst/>
                        </a:rPr>
                        <a:t>gendarmerie</a:t>
                      </a:r>
                      <a:endParaRPr lang="fr-FR" sz="1100" dirty="0">
                        <a:solidFill>
                          <a:schemeClr val="tx1"/>
                        </a:solidFill>
                        <a:effectLst/>
                        <a:latin typeface="Calibri"/>
                        <a:ea typeface="Calibri"/>
                        <a:cs typeface="Times New Roman"/>
                      </a:endParaRPr>
                    </a:p>
                  </a:txBody>
                  <a:tcPr marL="68580" marR="68580" marT="0" marB="0">
                    <a:solidFill>
                      <a:schemeClr val="bg1">
                        <a:lumMod val="85000"/>
                      </a:schemeClr>
                    </a:solidFill>
                  </a:tcPr>
                </a:tc>
                <a:tc>
                  <a:txBody>
                    <a:bodyPr/>
                    <a:lstStyle/>
                    <a:p>
                      <a:pPr algn="ctr">
                        <a:lnSpc>
                          <a:spcPct val="150000"/>
                        </a:lnSpc>
                        <a:spcAft>
                          <a:spcPts val="0"/>
                        </a:spcAft>
                      </a:pPr>
                      <a:r>
                        <a:rPr lang="fr-FR" sz="1200" dirty="0" smtClean="0">
                          <a:solidFill>
                            <a:schemeClr val="tx1"/>
                          </a:solidFill>
                          <a:effectLst/>
                        </a:rPr>
                        <a:t>210/260 (81%)</a:t>
                      </a:r>
                      <a:endParaRPr lang="fr-FR" sz="1100" dirty="0">
                        <a:solidFill>
                          <a:schemeClr val="tx1"/>
                        </a:solidFill>
                        <a:effectLst/>
                        <a:latin typeface="Calibri"/>
                        <a:ea typeface="Calibri"/>
                        <a:cs typeface="Times New Roman"/>
                      </a:endParaRPr>
                    </a:p>
                  </a:txBody>
                  <a:tcPr marL="68580" marR="68580" marT="0" marB="0">
                    <a:solidFill>
                      <a:schemeClr val="bg1">
                        <a:lumMod val="85000"/>
                      </a:schemeClr>
                    </a:solidFill>
                  </a:tcPr>
                </a:tc>
                <a:tc>
                  <a:txBody>
                    <a:bodyPr/>
                    <a:lstStyle/>
                    <a:p>
                      <a:pPr algn="ctr">
                        <a:lnSpc>
                          <a:spcPct val="150000"/>
                        </a:lnSpc>
                        <a:spcAft>
                          <a:spcPts val="0"/>
                        </a:spcAft>
                      </a:pPr>
                      <a:r>
                        <a:rPr lang="fr-FR" sz="1200" dirty="0" smtClean="0">
                          <a:solidFill>
                            <a:schemeClr val="tx1"/>
                          </a:solidFill>
                          <a:effectLst/>
                        </a:rPr>
                        <a:t>227/269 (84%)</a:t>
                      </a:r>
                      <a:endParaRPr lang="fr-FR" sz="1100" dirty="0">
                        <a:solidFill>
                          <a:schemeClr val="tx1"/>
                        </a:solidFill>
                        <a:effectLst/>
                        <a:latin typeface="Calibri"/>
                        <a:ea typeface="Calibri"/>
                        <a:cs typeface="Times New Roman"/>
                      </a:endParaRPr>
                    </a:p>
                  </a:txBody>
                  <a:tcPr marL="68580" marR="68580" marT="0" marB="0">
                    <a:solidFill>
                      <a:schemeClr val="bg1">
                        <a:lumMod val="85000"/>
                      </a:schemeClr>
                    </a:solidFill>
                  </a:tcPr>
                </a:tc>
              </a:tr>
              <a:tr h="0">
                <a:tc>
                  <a:txBody>
                    <a:bodyPr/>
                    <a:lstStyle/>
                    <a:p>
                      <a:pPr algn="ctr">
                        <a:lnSpc>
                          <a:spcPct val="150000"/>
                        </a:lnSpc>
                        <a:spcAft>
                          <a:spcPts val="0"/>
                        </a:spcAft>
                      </a:pPr>
                      <a:r>
                        <a:rPr lang="fr-FR" sz="1200" dirty="0" smtClean="0">
                          <a:solidFill>
                            <a:schemeClr val="tx1"/>
                          </a:solidFill>
                          <a:effectLst/>
                        </a:rPr>
                        <a:t>Taux de </a:t>
                      </a:r>
                      <a:r>
                        <a:rPr lang="fr-FR" sz="1200" dirty="0" err="1" smtClean="0">
                          <a:solidFill>
                            <a:schemeClr val="tx1"/>
                          </a:solidFill>
                          <a:effectLst/>
                        </a:rPr>
                        <a:t>géoréférencement</a:t>
                      </a:r>
                      <a:endParaRPr lang="fr-FR" sz="1100" dirty="0">
                        <a:solidFill>
                          <a:schemeClr val="tx1"/>
                        </a:solidFill>
                        <a:effectLst/>
                        <a:latin typeface="Calibri"/>
                        <a:ea typeface="Calibri"/>
                        <a:cs typeface="Times New Roman"/>
                      </a:endParaRPr>
                    </a:p>
                  </a:txBody>
                  <a:tcPr marL="68580" marR="68580" marT="0" marB="0">
                    <a:solidFill>
                      <a:schemeClr val="bg1">
                        <a:lumMod val="85000"/>
                      </a:schemeClr>
                    </a:solidFill>
                  </a:tcPr>
                </a:tc>
                <a:tc>
                  <a:txBody>
                    <a:bodyPr/>
                    <a:lstStyle/>
                    <a:p>
                      <a:pPr algn="ctr">
                        <a:lnSpc>
                          <a:spcPct val="150000"/>
                        </a:lnSpc>
                        <a:spcAft>
                          <a:spcPts val="0"/>
                        </a:spcAft>
                      </a:pPr>
                      <a:r>
                        <a:rPr lang="fr-FR" sz="1200" dirty="0" smtClean="0">
                          <a:solidFill>
                            <a:schemeClr val="tx1"/>
                          </a:solidFill>
                          <a:effectLst/>
                        </a:rPr>
                        <a:t>959 / 1029 (93%)</a:t>
                      </a:r>
                      <a:endParaRPr lang="fr-FR" sz="1100" dirty="0">
                        <a:solidFill>
                          <a:schemeClr val="tx1"/>
                        </a:solidFill>
                        <a:effectLst/>
                        <a:latin typeface="Calibri"/>
                        <a:ea typeface="Calibri"/>
                        <a:cs typeface="Times New Roman"/>
                      </a:endParaRPr>
                    </a:p>
                  </a:txBody>
                  <a:tcPr marL="68580" marR="68580" marT="0" marB="0">
                    <a:solidFill>
                      <a:schemeClr val="bg1">
                        <a:lumMod val="85000"/>
                      </a:schemeClr>
                    </a:solidFill>
                  </a:tcPr>
                </a:tc>
                <a:tc>
                  <a:txBody>
                    <a:bodyPr/>
                    <a:lstStyle/>
                    <a:p>
                      <a:pPr algn="ctr">
                        <a:lnSpc>
                          <a:spcPct val="150000"/>
                        </a:lnSpc>
                        <a:spcAft>
                          <a:spcPts val="0"/>
                        </a:spcAft>
                      </a:pPr>
                      <a:r>
                        <a:rPr lang="fr-FR" sz="1200" dirty="0" smtClean="0">
                          <a:solidFill>
                            <a:schemeClr val="tx1"/>
                          </a:solidFill>
                          <a:effectLst/>
                        </a:rPr>
                        <a:t>527 / 574 (92%)</a:t>
                      </a:r>
                      <a:endParaRPr lang="fr-FR" sz="1100" dirty="0">
                        <a:solidFill>
                          <a:schemeClr val="tx1"/>
                        </a:solidFill>
                        <a:effectLst/>
                        <a:latin typeface="Calibri"/>
                        <a:ea typeface="Calibri"/>
                        <a:cs typeface="Times New Roman"/>
                      </a:endParaRPr>
                    </a:p>
                  </a:txBody>
                  <a:tcPr marL="68580" marR="68580" marT="0" marB="0">
                    <a:solidFill>
                      <a:schemeClr val="bg1">
                        <a:lumMod val="85000"/>
                      </a:schemeClr>
                    </a:solidFill>
                  </a:tcPr>
                </a:tc>
              </a:tr>
            </a:tbl>
          </a:graphicData>
        </a:graphic>
      </p:graphicFrame>
      <p:sp>
        <p:nvSpPr>
          <p:cNvPr id="9" name="ZoneTexte 8"/>
          <p:cNvSpPr txBox="1"/>
          <p:nvPr/>
        </p:nvSpPr>
        <p:spPr>
          <a:xfrm>
            <a:off x="1153440" y="5716808"/>
            <a:ext cx="7297140" cy="430887"/>
          </a:xfrm>
          <a:prstGeom prst="rect">
            <a:avLst/>
          </a:prstGeom>
          <a:noFill/>
        </p:spPr>
        <p:txBody>
          <a:bodyPr wrap="square" rtlCol="0">
            <a:spAutoFit/>
          </a:bodyPr>
          <a:lstStyle/>
          <a:p>
            <a:r>
              <a:rPr lang="fr-FR" sz="1100" i="1" dirty="0" smtClean="0"/>
              <a:t>Localisation des accidents 2011-2015 et 2016-2017 (sur la base des accidents </a:t>
            </a:r>
            <a:r>
              <a:rPr lang="fr-FR" sz="1100" i="1" dirty="0" err="1" smtClean="0"/>
              <a:t>géoréférencés</a:t>
            </a:r>
            <a:r>
              <a:rPr lang="fr-FR" sz="1100" i="1" dirty="0" smtClean="0"/>
              <a:t> au sein de l’outil Concerto)</a:t>
            </a:r>
            <a:endParaRPr lang="fr-FR" sz="1100" i="1" dirty="0"/>
          </a:p>
        </p:txBody>
      </p:sp>
      <p:sp>
        <p:nvSpPr>
          <p:cNvPr id="3" name="Rectangle 2"/>
          <p:cNvSpPr/>
          <p:nvPr/>
        </p:nvSpPr>
        <p:spPr>
          <a:xfrm>
            <a:off x="1167493" y="733198"/>
            <a:ext cx="7666264" cy="3554819"/>
          </a:xfrm>
          <a:prstGeom prst="rect">
            <a:avLst/>
          </a:prstGeom>
        </p:spPr>
        <p:txBody>
          <a:bodyPr wrap="square">
            <a:spAutoFit/>
          </a:bodyPr>
          <a:lstStyle/>
          <a:p>
            <a:pPr fontAlgn="auto">
              <a:lnSpc>
                <a:spcPct val="150000"/>
              </a:lnSpc>
              <a:spcAft>
                <a:spcPts val="0"/>
              </a:spcAft>
              <a:defRPr/>
            </a:pPr>
            <a:r>
              <a:rPr lang="fr-FR" sz="1400" b="1" dirty="0" smtClean="0"/>
              <a:t>Données disponibles : </a:t>
            </a:r>
          </a:p>
          <a:p>
            <a:pPr algn="just" fontAlgn="auto">
              <a:lnSpc>
                <a:spcPct val="150000"/>
              </a:lnSpc>
              <a:spcAft>
                <a:spcPts val="0"/>
              </a:spcAft>
              <a:defRPr/>
            </a:pPr>
            <a:r>
              <a:rPr lang="fr-FR" sz="1200" dirty="0" smtClean="0"/>
              <a:t>La répartition des accidents sur le territoire est appréciée selon les informations de localisation (géolocalisation) indiquées par les forces de l’ordre (adresse postale ou PK) </a:t>
            </a:r>
          </a:p>
          <a:p>
            <a:pPr fontAlgn="auto">
              <a:lnSpc>
                <a:spcPct val="150000"/>
              </a:lnSpc>
              <a:spcAft>
                <a:spcPts val="0"/>
              </a:spcAft>
              <a:defRPr/>
            </a:pPr>
            <a:endParaRPr lang="fr-FR" sz="1400" b="1" dirty="0" smtClean="0"/>
          </a:p>
          <a:p>
            <a:pPr fontAlgn="auto">
              <a:lnSpc>
                <a:spcPct val="150000"/>
              </a:lnSpc>
              <a:spcAft>
                <a:spcPts val="0"/>
              </a:spcAft>
              <a:defRPr/>
            </a:pPr>
            <a:r>
              <a:rPr lang="fr-FR" sz="1400" b="1" dirty="0" smtClean="0"/>
              <a:t>Limites </a:t>
            </a:r>
            <a:r>
              <a:rPr lang="fr-FR" sz="1400" b="1" dirty="0"/>
              <a:t>des données : </a:t>
            </a:r>
          </a:p>
          <a:p>
            <a:pPr marL="285750" indent="-285750" fontAlgn="auto">
              <a:lnSpc>
                <a:spcPct val="150000"/>
              </a:lnSpc>
              <a:spcAft>
                <a:spcPts val="0"/>
              </a:spcAft>
              <a:buFont typeface="Wingdings" panose="05000000000000000000" pitchFamily="2" charset="2"/>
              <a:buChar char="Ø"/>
              <a:defRPr/>
            </a:pPr>
            <a:r>
              <a:rPr lang="fr-FR" sz="1200" dirty="0"/>
              <a:t>Pas de prise en compte des accidents sans intervention des forces de l’ordre </a:t>
            </a:r>
          </a:p>
          <a:p>
            <a:pPr marL="285750" indent="-285750" fontAlgn="auto">
              <a:lnSpc>
                <a:spcPct val="150000"/>
              </a:lnSpc>
              <a:spcAft>
                <a:spcPts val="0"/>
              </a:spcAft>
              <a:buFont typeface="Wingdings" panose="05000000000000000000" pitchFamily="2" charset="2"/>
              <a:buChar char="Ø"/>
              <a:defRPr/>
            </a:pPr>
            <a:r>
              <a:rPr lang="fr-FR" sz="1200" dirty="0"/>
              <a:t>Localisation de l’accident parfois manquante (surtout en zone gendarmerie, démarche de géolocalisation en cours) mais tous les accidents sont </a:t>
            </a:r>
            <a:r>
              <a:rPr lang="fr-FR" sz="1200" dirty="0" smtClean="0"/>
              <a:t>comptabilisés</a:t>
            </a:r>
          </a:p>
          <a:p>
            <a:pPr marL="285750" indent="-285750" fontAlgn="auto">
              <a:lnSpc>
                <a:spcPct val="150000"/>
              </a:lnSpc>
              <a:spcAft>
                <a:spcPts val="0"/>
              </a:spcAft>
              <a:buFont typeface="Wingdings" panose="05000000000000000000" pitchFamily="2" charset="2"/>
              <a:buChar char="Ø"/>
              <a:defRPr/>
            </a:pPr>
            <a:r>
              <a:rPr lang="fr-FR" sz="1200" dirty="0" smtClean="0"/>
              <a:t>Pour les données 2018, seul l’emplacement et la gravité de l’accident sont connus (les modes impliqués ne sont pas connus)</a:t>
            </a:r>
            <a:endParaRPr lang="fr-FR" sz="1200" dirty="0"/>
          </a:p>
          <a:p>
            <a:pPr marL="285750" indent="-285750" fontAlgn="auto">
              <a:lnSpc>
                <a:spcPct val="150000"/>
              </a:lnSpc>
              <a:spcAft>
                <a:spcPts val="0"/>
              </a:spcAft>
              <a:buFont typeface="Wingdings" panose="05000000000000000000" pitchFamily="2" charset="2"/>
              <a:buChar char="Ø"/>
              <a:defRPr/>
            </a:pPr>
            <a:endParaRPr lang="fr-FR" sz="1200" dirty="0"/>
          </a:p>
          <a:p>
            <a:pPr fontAlgn="auto">
              <a:lnSpc>
                <a:spcPct val="150000"/>
              </a:lnSpc>
              <a:spcAft>
                <a:spcPts val="0"/>
              </a:spcAft>
              <a:defRPr/>
            </a:pPr>
            <a:r>
              <a:rPr lang="fr-FR" sz="1200" b="1" dirty="0" err="1" smtClean="0"/>
              <a:t>Géoréférencement</a:t>
            </a:r>
            <a:r>
              <a:rPr lang="fr-FR" sz="1200" b="1" dirty="0" smtClean="0"/>
              <a:t> des données disponibles :</a:t>
            </a:r>
            <a:endParaRPr lang="fr-FR" sz="1200" b="1" dirty="0"/>
          </a:p>
        </p:txBody>
      </p:sp>
    </p:spTree>
    <p:extLst>
      <p:ext uri="{BB962C8B-B14F-4D97-AF65-F5344CB8AC3E}">
        <p14:creationId xmlns:p14="http://schemas.microsoft.com/office/powerpoint/2010/main" val="25919070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idx="10"/>
          </p:nvPr>
        </p:nvSpPr>
        <p:spPr/>
        <p:txBody>
          <a:bodyPr/>
          <a:lstStyle/>
          <a:p>
            <a:pPr>
              <a:defRPr/>
            </a:pPr>
            <a:fld id="{33E27338-3D5E-4ACF-B584-AF6BE3658EEB}" type="slidenum">
              <a:rPr lang="fr-FR" altLang="fr-FR" smtClean="0"/>
              <a:pPr>
                <a:defRPr/>
              </a:pPr>
              <a:t>2</a:t>
            </a:fld>
            <a:endParaRPr lang="fr-FR" altLang="fr-FR" dirty="0"/>
          </a:p>
        </p:txBody>
      </p:sp>
      <p:sp>
        <p:nvSpPr>
          <p:cNvPr id="3" name="Rectangle 2"/>
          <p:cNvSpPr/>
          <p:nvPr/>
        </p:nvSpPr>
        <p:spPr>
          <a:xfrm>
            <a:off x="1148316" y="-1291"/>
            <a:ext cx="7787593" cy="511836"/>
          </a:xfrm>
          <a:prstGeom prst="rect">
            <a:avLst/>
          </a:prstGeom>
        </p:spPr>
        <p:txBody>
          <a:bodyPr wrap="square" lIns="80165" tIns="40083" rIns="80165" bIns="40083">
            <a:spAutoFit/>
          </a:bodyPr>
          <a:lstStyle/>
          <a:p>
            <a:pPr algn="ctr">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pPr>
            <a:r>
              <a:rPr lang="fr-FR" sz="2800" b="1" dirty="0" smtClean="0">
                <a:solidFill>
                  <a:schemeClr val="accent3">
                    <a:lumMod val="75000"/>
                  </a:schemeClr>
                </a:solidFill>
                <a:latin typeface="Decima" panose="02000506000000020004" pitchFamily="2" charset="0"/>
              </a:rPr>
              <a:t>EVALUATION METROPOLE APAISEE</a:t>
            </a:r>
            <a:endParaRPr lang="fr-FR" sz="2800" b="1" dirty="0">
              <a:solidFill>
                <a:schemeClr val="accent3">
                  <a:lumMod val="75000"/>
                </a:schemeClr>
              </a:solidFill>
              <a:latin typeface="Decima" panose="02000506000000020004" pitchFamily="2" charset="0"/>
            </a:endParaRPr>
          </a:p>
        </p:txBody>
      </p:sp>
      <p:sp>
        <p:nvSpPr>
          <p:cNvPr id="5" name="Rectangle 4"/>
          <p:cNvSpPr/>
          <p:nvPr/>
        </p:nvSpPr>
        <p:spPr>
          <a:xfrm>
            <a:off x="1148317" y="1127403"/>
            <a:ext cx="7995683" cy="3928156"/>
          </a:xfrm>
          <a:prstGeom prst="rect">
            <a:avLst/>
          </a:prstGeom>
        </p:spPr>
        <p:txBody>
          <a:bodyPr wrap="square" lIns="80165" tIns="40083" rIns="80165" bIns="40083">
            <a:spAutoFit/>
          </a:bodyPr>
          <a:lstStyle/>
          <a:p>
            <a:pPr algn="ctr">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pPr>
            <a:r>
              <a:rPr lang="fr-FR" sz="2800" b="1" dirty="0" smtClean="0">
                <a:solidFill>
                  <a:schemeClr val="accent3">
                    <a:lumMod val="75000"/>
                  </a:schemeClr>
                </a:solidFill>
                <a:latin typeface="Decima" panose="02000506000000020004" pitchFamily="2" charset="0"/>
              </a:rPr>
              <a:t>SOMMAIRE </a:t>
            </a:r>
          </a:p>
          <a:p>
            <a:pPr algn="ctr">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pPr>
            <a:endParaRPr lang="fr-FR" sz="2800" b="1" dirty="0" smtClean="0">
              <a:solidFill>
                <a:schemeClr val="accent3">
                  <a:lumMod val="75000"/>
                </a:schemeClr>
              </a:solidFill>
              <a:latin typeface="Decima" panose="02000506000000020004" pitchFamily="2" charset="0"/>
            </a:endParaRPr>
          </a:p>
          <a:p>
            <a:pPr marL="342900" indent="-342900">
              <a:spcAft>
                <a:spcPts val="1200"/>
              </a:spcAft>
              <a:buFont typeface="+mj-lt"/>
              <a:buAutoNum type="arabicPeriod"/>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pPr>
            <a:r>
              <a:rPr lang="fr-FR" b="1" dirty="0" smtClean="0">
                <a:solidFill>
                  <a:schemeClr val="accent3">
                    <a:lumMod val="75000"/>
                  </a:schemeClr>
                </a:solidFill>
                <a:latin typeface="Decima" panose="02000506000000020004" pitchFamily="2" charset="0"/>
              </a:rPr>
              <a:t>RAPPEL </a:t>
            </a:r>
            <a:r>
              <a:rPr lang="fr-FR" b="1" dirty="0">
                <a:solidFill>
                  <a:schemeClr val="accent3">
                    <a:lumMod val="75000"/>
                  </a:schemeClr>
                </a:solidFill>
                <a:latin typeface="Decima" panose="02000506000000020004" pitchFamily="2" charset="0"/>
              </a:rPr>
              <a:t>DU PROJET </a:t>
            </a:r>
            <a:r>
              <a:rPr lang="fr-FR" b="1" dirty="0" smtClean="0">
                <a:solidFill>
                  <a:schemeClr val="accent3">
                    <a:lumMod val="75000"/>
                  </a:schemeClr>
                </a:solidFill>
                <a:latin typeface="Decima" panose="02000506000000020004" pitchFamily="2" charset="0"/>
              </a:rPr>
              <a:t>« METROPOLE APAISEE »</a:t>
            </a:r>
          </a:p>
          <a:p>
            <a:pPr marL="342900" indent="-342900">
              <a:spcAft>
                <a:spcPts val="1200"/>
              </a:spcAft>
              <a:buFont typeface="+mj-lt"/>
              <a:buAutoNum type="arabicPeriod"/>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pPr>
            <a:r>
              <a:rPr lang="fr-FR" b="1" dirty="0" smtClean="0">
                <a:solidFill>
                  <a:schemeClr val="accent3">
                    <a:lumMod val="75000"/>
                  </a:schemeClr>
                </a:solidFill>
                <a:latin typeface="Decima" panose="02000506000000020004" pitchFamily="2" charset="0"/>
              </a:rPr>
              <a:t>BILAN </a:t>
            </a:r>
            <a:r>
              <a:rPr lang="fr-FR" b="1" dirty="0">
                <a:solidFill>
                  <a:schemeClr val="accent3">
                    <a:lumMod val="75000"/>
                  </a:schemeClr>
                </a:solidFill>
                <a:latin typeface="Decima" panose="02000506000000020004" pitchFamily="2" charset="0"/>
              </a:rPr>
              <a:t>DE L’ACCIDENTALITE  </a:t>
            </a:r>
            <a:r>
              <a:rPr lang="fr-FR" b="1" dirty="0" smtClean="0">
                <a:solidFill>
                  <a:schemeClr val="accent3">
                    <a:lumMod val="75000"/>
                  </a:schemeClr>
                </a:solidFill>
                <a:latin typeface="Decima" panose="02000506000000020004" pitchFamily="2" charset="0"/>
              </a:rPr>
              <a:t>2011-2017</a:t>
            </a:r>
            <a:endParaRPr lang="fr-FR" b="1" dirty="0">
              <a:solidFill>
                <a:schemeClr val="accent3">
                  <a:lumMod val="75000"/>
                </a:schemeClr>
              </a:solidFill>
              <a:latin typeface="Decima" panose="02000506000000020004" pitchFamily="2" charset="0"/>
            </a:endParaRPr>
          </a:p>
          <a:p>
            <a:pPr marL="342900" indent="-342900">
              <a:spcBef>
                <a:spcPts val="0"/>
              </a:spcBef>
              <a:spcAft>
                <a:spcPts val="1200"/>
              </a:spcAft>
              <a:buFont typeface="+mj-lt"/>
              <a:buAutoNum type="arabicPeriod"/>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pPr>
            <a:r>
              <a:rPr lang="fr-FR" b="1" dirty="0" smtClean="0">
                <a:solidFill>
                  <a:schemeClr val="accent3">
                    <a:lumMod val="75000"/>
                  </a:schemeClr>
                </a:solidFill>
                <a:latin typeface="Decima" panose="02000506000000020004" pitchFamily="2" charset="0"/>
              </a:rPr>
              <a:t>EVOLUTION DE L’ACCIDENTALITE A L’ECHELLE DU PROJET METROPOLE APAISEE</a:t>
            </a:r>
          </a:p>
          <a:p>
            <a:pPr marL="342900" indent="-342900">
              <a:spcBef>
                <a:spcPts val="0"/>
              </a:spcBef>
              <a:spcAft>
                <a:spcPts val="1200"/>
              </a:spcAft>
              <a:buFont typeface="+mj-lt"/>
              <a:buAutoNum type="arabicPeriod"/>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pPr>
            <a:r>
              <a:rPr lang="fr-FR" b="1" dirty="0" smtClean="0">
                <a:solidFill>
                  <a:schemeClr val="accent3">
                    <a:lumMod val="75000"/>
                  </a:schemeClr>
                </a:solidFill>
                <a:latin typeface="Decima" panose="02000506000000020004" pitchFamily="2" charset="0"/>
              </a:rPr>
              <a:t>EVOLUTION </a:t>
            </a:r>
            <a:r>
              <a:rPr lang="fr-FR" b="1" dirty="0">
                <a:solidFill>
                  <a:schemeClr val="accent3">
                    <a:lumMod val="75000"/>
                  </a:schemeClr>
                </a:solidFill>
                <a:latin typeface="Decima" panose="02000506000000020004" pitchFamily="2" charset="0"/>
              </a:rPr>
              <a:t>DES VITESSES OBSERVEES </a:t>
            </a:r>
            <a:r>
              <a:rPr lang="fr-FR" b="1" dirty="0" smtClean="0">
                <a:solidFill>
                  <a:schemeClr val="accent3">
                    <a:lumMod val="75000"/>
                  </a:schemeClr>
                </a:solidFill>
                <a:latin typeface="Decima" panose="02000506000000020004" pitchFamily="2" charset="0"/>
              </a:rPr>
              <a:t>(</a:t>
            </a:r>
            <a:r>
              <a:rPr lang="fr-FR" b="1" dirty="0">
                <a:solidFill>
                  <a:schemeClr val="accent3">
                    <a:lumMod val="75000"/>
                  </a:schemeClr>
                </a:solidFill>
                <a:latin typeface="Decima" panose="02000506000000020004" pitchFamily="2" charset="0"/>
              </a:rPr>
              <a:t>RADARS </a:t>
            </a:r>
            <a:r>
              <a:rPr lang="fr-FR" b="1" dirty="0" smtClean="0">
                <a:solidFill>
                  <a:schemeClr val="accent3">
                    <a:lumMod val="75000"/>
                  </a:schemeClr>
                </a:solidFill>
                <a:latin typeface="Decima" panose="02000506000000020004" pitchFamily="2" charset="0"/>
              </a:rPr>
              <a:t>PEDAGOGIQUES)</a:t>
            </a:r>
          </a:p>
          <a:p>
            <a:pPr marL="342900" indent="-342900">
              <a:spcBef>
                <a:spcPts val="0"/>
              </a:spcBef>
              <a:spcAft>
                <a:spcPts val="1200"/>
              </a:spcAft>
              <a:buFont typeface="+mj-lt"/>
              <a:buAutoNum type="arabicPeriod"/>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pPr>
            <a:r>
              <a:rPr lang="fr-FR" b="1" dirty="0" smtClean="0">
                <a:solidFill>
                  <a:schemeClr val="accent3">
                    <a:lumMod val="75000"/>
                  </a:schemeClr>
                </a:solidFill>
                <a:latin typeface="Decima" panose="02000506000000020004" pitchFamily="2" charset="0"/>
              </a:rPr>
              <a:t>COMPREHENSION ET ACCEPTATION DU DISPOSITIF</a:t>
            </a:r>
            <a:endParaRPr lang="fr-FR" b="1" dirty="0">
              <a:solidFill>
                <a:schemeClr val="accent3">
                  <a:lumMod val="75000"/>
                </a:schemeClr>
              </a:solidFill>
              <a:latin typeface="Decima" panose="02000506000000020004" pitchFamily="2" charset="0"/>
            </a:endParaRPr>
          </a:p>
          <a:p>
            <a:pPr marL="285750" indent="-285750">
              <a:buFont typeface="Wingdings" panose="05000000000000000000" pitchFamily="2" charset="2"/>
              <a:buChar char="§"/>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pPr>
            <a:endParaRPr lang="fr-FR" b="1" dirty="0">
              <a:solidFill>
                <a:schemeClr val="accent3">
                  <a:lumMod val="75000"/>
                </a:schemeClr>
              </a:solidFill>
              <a:latin typeface="Decima" panose="02000506000000020004" pitchFamily="2" charset="0"/>
            </a:endParaRPr>
          </a:p>
          <a:p>
            <a:pPr marL="285750" indent="-285750">
              <a:buFont typeface="Wingdings" panose="05000000000000000000" pitchFamily="2" charset="2"/>
              <a:buChar char="§"/>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pPr>
            <a:endParaRPr lang="fr-FR" b="1" dirty="0">
              <a:solidFill>
                <a:schemeClr val="accent3">
                  <a:lumMod val="75000"/>
                </a:schemeClr>
              </a:solidFill>
              <a:latin typeface="Decima" panose="02000506000000020004" pitchFamily="2" charset="0"/>
            </a:endParaRPr>
          </a:p>
          <a:p>
            <a:pPr marL="457200" indent="-457200">
              <a:buFont typeface="Wingdings" panose="05000000000000000000" pitchFamily="2" charset="2"/>
              <a:buChar char="§"/>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pPr>
            <a:endParaRPr lang="fr-FR" b="1" dirty="0">
              <a:solidFill>
                <a:schemeClr val="accent3">
                  <a:lumMod val="75000"/>
                </a:schemeClr>
              </a:solidFill>
              <a:latin typeface="Decima" panose="02000506000000020004" pitchFamily="2" charset="0"/>
            </a:endParaRPr>
          </a:p>
        </p:txBody>
      </p:sp>
    </p:spTree>
    <p:extLst>
      <p:ext uri="{BB962C8B-B14F-4D97-AF65-F5344CB8AC3E}">
        <p14:creationId xmlns:p14="http://schemas.microsoft.com/office/powerpoint/2010/main" val="178744457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1"/>
          <p:cNvSpPr txBox="1">
            <a:spLocks/>
          </p:cNvSpPr>
          <p:nvPr/>
        </p:nvSpPr>
        <p:spPr bwMode="auto">
          <a:xfrm>
            <a:off x="1226916" y="0"/>
            <a:ext cx="7725651" cy="648068"/>
          </a:xfrm>
          <a:prstGeom prst="rect">
            <a:avLst/>
          </a:prstGeom>
          <a:noFill/>
          <a:ln w="9525">
            <a:noFill/>
            <a:round/>
            <a:headEnd/>
            <a:tailEnd/>
          </a:ln>
          <a:effectLst/>
        </p:spPr>
        <p:txBody>
          <a:bodyPr lIns="0" tIns="0" rIns="0" bIns="0" anchor="ctr"/>
          <a:lstStyle/>
          <a:p>
            <a:pPr algn="ctr" eaLnBrk="0">
              <a:tabLst>
                <a:tab pos="0" algn="l"/>
                <a:tab pos="391085" algn="l"/>
                <a:tab pos="784953" algn="l"/>
                <a:tab pos="1178822" algn="l"/>
                <a:tab pos="1572690" algn="l"/>
                <a:tab pos="1966559" algn="l"/>
                <a:tab pos="2360427" algn="l"/>
                <a:tab pos="2754296" algn="l"/>
                <a:tab pos="3148164" algn="l"/>
                <a:tab pos="3542033" algn="l"/>
                <a:tab pos="3935901" algn="l"/>
                <a:tab pos="4329770" algn="l"/>
                <a:tab pos="4723638" algn="l"/>
                <a:tab pos="5117507" algn="l"/>
                <a:tab pos="5511375" algn="l"/>
                <a:tab pos="5905243" algn="l"/>
                <a:tab pos="6299111" algn="l"/>
                <a:tab pos="6692980" algn="l"/>
                <a:tab pos="7086848" algn="l"/>
                <a:tab pos="7480717" algn="l"/>
                <a:tab pos="7874585" algn="l"/>
              </a:tabLst>
            </a:pPr>
            <a:r>
              <a:rPr lang="fr-FR" sz="2800" b="1" spc="-50" dirty="0" smtClean="0">
                <a:solidFill>
                  <a:schemeClr val="accent3">
                    <a:lumMod val="75000"/>
                  </a:schemeClr>
                </a:solidFill>
                <a:latin typeface="Decima" panose="02000506000000020004" pitchFamily="2" charset="0"/>
              </a:rPr>
              <a:t>Méthodologie : Données disponibles</a:t>
            </a:r>
            <a:endParaRPr lang="fr-FR" sz="2800" b="1" spc="-50" dirty="0">
              <a:solidFill>
                <a:schemeClr val="accent3">
                  <a:lumMod val="75000"/>
                </a:schemeClr>
              </a:solidFill>
              <a:latin typeface="Decima" panose="02000506000000020004" pitchFamily="2" charset="0"/>
            </a:endParaRPr>
          </a:p>
        </p:txBody>
      </p:sp>
      <p:sp>
        <p:nvSpPr>
          <p:cNvPr id="2" name="Espace réservé du numéro de diapositive 1"/>
          <p:cNvSpPr>
            <a:spLocks noGrp="1"/>
          </p:cNvSpPr>
          <p:nvPr>
            <p:ph type="sldNum" idx="10"/>
          </p:nvPr>
        </p:nvSpPr>
        <p:spPr/>
        <p:txBody>
          <a:bodyPr/>
          <a:lstStyle/>
          <a:p>
            <a:pPr>
              <a:defRPr/>
            </a:pPr>
            <a:fld id="{33E27338-3D5E-4ACF-B584-AF6BE3658EEB}" type="slidenum">
              <a:rPr lang="fr-FR" altLang="fr-FR" smtClean="0"/>
              <a:pPr>
                <a:defRPr/>
              </a:pPr>
              <a:t>20</a:t>
            </a:fld>
            <a:endParaRPr lang="fr-FR" altLang="fr-FR" dirty="0"/>
          </a:p>
        </p:txBody>
      </p:sp>
      <p:sp>
        <p:nvSpPr>
          <p:cNvPr id="3" name="Rectangle 2"/>
          <p:cNvSpPr/>
          <p:nvPr/>
        </p:nvSpPr>
        <p:spPr>
          <a:xfrm>
            <a:off x="5666014" y="733198"/>
            <a:ext cx="3412671" cy="3485570"/>
          </a:xfrm>
          <a:prstGeom prst="rect">
            <a:avLst/>
          </a:prstGeom>
        </p:spPr>
        <p:txBody>
          <a:bodyPr wrap="square">
            <a:spAutoFit/>
          </a:bodyPr>
          <a:lstStyle/>
          <a:p>
            <a:pPr algn="just" fontAlgn="auto">
              <a:lnSpc>
                <a:spcPct val="150000"/>
              </a:lnSpc>
              <a:spcAft>
                <a:spcPts val="0"/>
              </a:spcAft>
              <a:defRPr/>
            </a:pPr>
            <a:r>
              <a:rPr lang="fr-FR" sz="1400" b="1" dirty="0" smtClean="0"/>
              <a:t>Répartition des accidents dans l’espace :</a:t>
            </a:r>
          </a:p>
          <a:p>
            <a:pPr marL="171450" indent="-171450" algn="just" fontAlgn="auto">
              <a:lnSpc>
                <a:spcPct val="150000"/>
              </a:lnSpc>
              <a:spcAft>
                <a:spcPts val="0"/>
              </a:spcAft>
              <a:buFont typeface="Wingdings" panose="05000000000000000000" pitchFamily="2" charset="2"/>
              <a:buChar char="§"/>
              <a:defRPr/>
            </a:pPr>
            <a:r>
              <a:rPr lang="fr-FR" sz="1200" dirty="0" smtClean="0"/>
              <a:t>Les accidents sont pris en compte lorsqu’ils ont lieu dans un périmètre de 20m (zone tampon) autour de l’axe concerné</a:t>
            </a:r>
          </a:p>
          <a:p>
            <a:pPr marL="171450" indent="-171450" algn="just" fontAlgn="auto">
              <a:lnSpc>
                <a:spcPct val="150000"/>
              </a:lnSpc>
              <a:spcAft>
                <a:spcPts val="0"/>
              </a:spcAft>
              <a:buFont typeface="Wingdings" panose="05000000000000000000" pitchFamily="2" charset="2"/>
              <a:buChar char="§"/>
              <a:defRPr/>
            </a:pPr>
            <a:endParaRPr lang="fr-FR" sz="1200" dirty="0" smtClean="0"/>
          </a:p>
          <a:p>
            <a:pPr marL="171450" indent="-171450" fontAlgn="auto">
              <a:lnSpc>
                <a:spcPct val="150000"/>
              </a:lnSpc>
              <a:spcAft>
                <a:spcPts val="0"/>
              </a:spcAft>
              <a:buFont typeface="Wingdings" panose="05000000000000000000" pitchFamily="2" charset="2"/>
              <a:buChar char="§"/>
              <a:defRPr/>
            </a:pPr>
            <a:r>
              <a:rPr lang="fr-FR" sz="1200" dirty="0" smtClean="0"/>
              <a:t>Lorsqu’un accident se trouve dans le périmètre de plusieurs axes ayant des vitesses différentes, il a été choisi d’attribuer l’accident à l’axe ayant la vitesse la plus élevée</a:t>
            </a:r>
          </a:p>
          <a:p>
            <a:pPr marL="628650" lvl="1" indent="-171450" fontAlgn="auto">
              <a:lnSpc>
                <a:spcPct val="150000"/>
              </a:lnSpc>
              <a:spcAft>
                <a:spcPts val="0"/>
              </a:spcAft>
              <a:buFont typeface="Wingdings" panose="05000000000000000000" pitchFamily="2" charset="2"/>
              <a:buChar char="Ø"/>
              <a:defRPr/>
            </a:pPr>
            <a:r>
              <a:rPr lang="fr-FR" sz="1200" dirty="0" smtClean="0"/>
              <a:t>Pas de double compte</a:t>
            </a:r>
            <a:endParaRPr lang="fr-FR" sz="1100" dirty="0"/>
          </a:p>
        </p:txBody>
      </p:sp>
      <p:pic>
        <p:nvPicPr>
          <p:cNvPr id="2052"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b="13854"/>
          <a:stretch/>
        </p:blipFill>
        <p:spPr bwMode="auto">
          <a:xfrm>
            <a:off x="1226916" y="904875"/>
            <a:ext cx="4342734" cy="5219700"/>
          </a:xfrm>
          <a:prstGeom prst="rect">
            <a:avLst/>
          </a:prstGeom>
          <a:noFill/>
          <a:ln w="9525">
            <a:solidFill>
              <a:schemeClr val="bg1">
                <a:lumMod val="85000"/>
              </a:schemeClr>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3811421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1"/>
          <p:cNvSpPr txBox="1">
            <a:spLocks/>
          </p:cNvSpPr>
          <p:nvPr/>
        </p:nvSpPr>
        <p:spPr bwMode="auto">
          <a:xfrm>
            <a:off x="1226916" y="0"/>
            <a:ext cx="7725651" cy="648068"/>
          </a:xfrm>
          <a:prstGeom prst="rect">
            <a:avLst/>
          </a:prstGeom>
          <a:noFill/>
          <a:ln w="9525">
            <a:noFill/>
            <a:round/>
            <a:headEnd/>
            <a:tailEnd/>
          </a:ln>
          <a:effectLst/>
        </p:spPr>
        <p:txBody>
          <a:bodyPr lIns="0" tIns="0" rIns="0" bIns="0" anchor="ctr"/>
          <a:lstStyle/>
          <a:p>
            <a:pPr algn="ctr" eaLnBrk="0">
              <a:tabLst>
                <a:tab pos="0" algn="l"/>
                <a:tab pos="391085" algn="l"/>
                <a:tab pos="784953" algn="l"/>
                <a:tab pos="1178822" algn="l"/>
                <a:tab pos="1572690" algn="l"/>
                <a:tab pos="1966559" algn="l"/>
                <a:tab pos="2360427" algn="l"/>
                <a:tab pos="2754296" algn="l"/>
                <a:tab pos="3148164" algn="l"/>
                <a:tab pos="3542033" algn="l"/>
                <a:tab pos="3935901" algn="l"/>
                <a:tab pos="4329770" algn="l"/>
                <a:tab pos="4723638" algn="l"/>
                <a:tab pos="5117507" algn="l"/>
                <a:tab pos="5511375" algn="l"/>
                <a:tab pos="5905243" algn="l"/>
                <a:tab pos="6299111" algn="l"/>
                <a:tab pos="6692980" algn="l"/>
                <a:tab pos="7086848" algn="l"/>
                <a:tab pos="7480717" algn="l"/>
                <a:tab pos="7874585" algn="l"/>
              </a:tabLst>
            </a:pPr>
            <a:r>
              <a:rPr lang="fr-FR" sz="2800" b="1" spc="-50" dirty="0" smtClean="0">
                <a:solidFill>
                  <a:schemeClr val="accent3">
                    <a:lumMod val="75000"/>
                  </a:schemeClr>
                </a:solidFill>
                <a:latin typeface="Decima" panose="02000506000000020004" pitchFamily="2" charset="0"/>
              </a:rPr>
              <a:t>Accidents par modes de déplacements tous axes</a:t>
            </a:r>
          </a:p>
        </p:txBody>
      </p:sp>
      <p:sp>
        <p:nvSpPr>
          <p:cNvPr id="2" name="Espace réservé du numéro de diapositive 1"/>
          <p:cNvSpPr>
            <a:spLocks noGrp="1"/>
          </p:cNvSpPr>
          <p:nvPr>
            <p:ph type="sldNum" idx="10"/>
          </p:nvPr>
        </p:nvSpPr>
        <p:spPr/>
        <p:txBody>
          <a:bodyPr/>
          <a:lstStyle/>
          <a:p>
            <a:pPr>
              <a:defRPr/>
            </a:pPr>
            <a:fld id="{33E27338-3D5E-4ACF-B584-AF6BE3658EEB}" type="slidenum">
              <a:rPr lang="fr-FR" altLang="fr-FR" smtClean="0"/>
              <a:pPr>
                <a:defRPr/>
              </a:pPr>
              <a:t>21</a:t>
            </a:fld>
            <a:endParaRPr lang="fr-FR" altLang="fr-FR" dirty="0"/>
          </a:p>
        </p:txBody>
      </p:sp>
      <p:graphicFrame>
        <p:nvGraphicFramePr>
          <p:cNvPr id="6" name="Tableau 5"/>
          <p:cNvGraphicFramePr>
            <a:graphicFrameLocks noGrp="1"/>
          </p:cNvGraphicFramePr>
          <p:nvPr>
            <p:extLst>
              <p:ext uri="{D42A27DB-BD31-4B8C-83A1-F6EECF244321}">
                <p14:modId xmlns:p14="http://schemas.microsoft.com/office/powerpoint/2010/main" val="4179094961"/>
              </p:ext>
            </p:extLst>
          </p:nvPr>
        </p:nvGraphicFramePr>
        <p:xfrm>
          <a:off x="1171791" y="1009650"/>
          <a:ext cx="7887235" cy="2198370"/>
        </p:xfrm>
        <a:graphic>
          <a:graphicData uri="http://schemas.openxmlformats.org/drawingml/2006/table">
            <a:tbl>
              <a:tblPr>
                <a:tableStyleId>{5C22544A-7EE6-4342-B048-85BDC9FD1C3A}</a:tableStyleId>
              </a:tblPr>
              <a:tblGrid>
                <a:gridCol w="1650141"/>
                <a:gridCol w="1009650"/>
                <a:gridCol w="857250"/>
                <a:gridCol w="1095375"/>
                <a:gridCol w="1009650"/>
                <a:gridCol w="857250"/>
                <a:gridCol w="1407919"/>
              </a:tblGrid>
              <a:tr h="157843">
                <a:tc>
                  <a:txBody>
                    <a:bodyPr/>
                    <a:lstStyle/>
                    <a:p>
                      <a:pPr marL="0" marR="0" indent="0" algn="l" defTabSz="457200" rtl="0" eaLnBrk="1" fontAlgn="b" latinLnBrk="0" hangingPunct="1">
                        <a:lnSpc>
                          <a:spcPct val="100000"/>
                        </a:lnSpc>
                        <a:spcBef>
                          <a:spcPts val="0"/>
                        </a:spcBef>
                        <a:spcAft>
                          <a:spcPts val="0"/>
                        </a:spcAft>
                        <a:buClrTx/>
                        <a:buSzTx/>
                        <a:buFontTx/>
                        <a:buNone/>
                        <a:tabLst/>
                        <a:defRPr/>
                      </a:pPr>
                      <a:r>
                        <a:rPr lang="fr-FR" sz="1200" dirty="0" smtClean="0">
                          <a:solidFill>
                            <a:schemeClr val="tx1"/>
                          </a:solidFill>
                          <a:effectLst/>
                          <a:latin typeface="+mn-lt"/>
                          <a:ea typeface="+mn-ea"/>
                          <a:cs typeface="+mn-cs"/>
                        </a:rPr>
                        <a:t>Echelle</a:t>
                      </a:r>
                      <a:r>
                        <a:rPr lang="fr-FR" sz="1200" baseline="0" dirty="0" smtClean="0">
                          <a:solidFill>
                            <a:schemeClr val="tx1"/>
                          </a:solidFill>
                          <a:effectLst/>
                          <a:latin typeface="+mn-lt"/>
                          <a:ea typeface="+mn-ea"/>
                          <a:cs typeface="+mn-cs"/>
                        </a:rPr>
                        <a:t> métropole</a:t>
                      </a:r>
                    </a:p>
                    <a:p>
                      <a:pPr marL="0" marR="0" indent="0" algn="l" defTabSz="457200" rtl="0" eaLnBrk="1" fontAlgn="b" latinLnBrk="0" hangingPunct="1">
                        <a:lnSpc>
                          <a:spcPct val="100000"/>
                        </a:lnSpc>
                        <a:spcBef>
                          <a:spcPts val="0"/>
                        </a:spcBef>
                        <a:spcAft>
                          <a:spcPts val="0"/>
                        </a:spcAft>
                        <a:buClrTx/>
                        <a:buSzTx/>
                        <a:buFontTx/>
                        <a:buNone/>
                        <a:tabLst/>
                        <a:defRPr/>
                      </a:pPr>
                      <a:endParaRPr lang="fr-FR" sz="1200" b="1" i="0" u="none" strike="noStrike" dirty="0">
                        <a:solidFill>
                          <a:schemeClr val="tx1"/>
                        </a:solidFill>
                        <a:effectLst/>
                        <a:latin typeface="Arial"/>
                      </a:endParaRPr>
                    </a:p>
                  </a:txBody>
                  <a:tcPr marL="9525" marR="9525" marT="9525" marB="0" anchor="b">
                    <a:solidFill>
                      <a:schemeClr val="bg1">
                        <a:lumMod val="85000"/>
                      </a:schemeClr>
                    </a:solidFill>
                  </a:tcPr>
                </a:tc>
                <a:tc gridSpan="3">
                  <a:txBody>
                    <a:bodyPr/>
                    <a:lstStyle/>
                    <a:p>
                      <a:pPr algn="ctr" fontAlgn="b"/>
                      <a:r>
                        <a:rPr lang="fr-FR" sz="1200" b="1" u="none" strike="noStrike" dirty="0" smtClean="0">
                          <a:solidFill>
                            <a:schemeClr val="tx1"/>
                          </a:solidFill>
                          <a:effectLst/>
                        </a:rPr>
                        <a:t>AVANT</a:t>
                      </a:r>
                      <a:r>
                        <a:rPr lang="fr-FR" sz="1200" b="1" u="none" strike="noStrike" baseline="0" dirty="0" smtClean="0">
                          <a:solidFill>
                            <a:schemeClr val="tx1"/>
                          </a:solidFill>
                          <a:effectLst/>
                        </a:rPr>
                        <a:t> (PERIODE </a:t>
                      </a:r>
                      <a:r>
                        <a:rPr lang="fr-FR" sz="1200" b="1" u="none" strike="noStrike" dirty="0" smtClean="0">
                          <a:solidFill>
                            <a:schemeClr val="tx1"/>
                          </a:solidFill>
                          <a:effectLst/>
                        </a:rPr>
                        <a:t>2011-2015)</a:t>
                      </a:r>
                      <a:endParaRPr lang="fr-FR" sz="1200" b="1" i="0" u="none" strike="noStrike" dirty="0">
                        <a:solidFill>
                          <a:schemeClr val="tx1"/>
                        </a:solidFill>
                        <a:effectLst/>
                        <a:latin typeface="Arial"/>
                      </a:endParaRPr>
                    </a:p>
                  </a:txBody>
                  <a:tcPr marL="9525" marR="9525" marT="9525" marB="0" anchor="b">
                    <a:solidFill>
                      <a:schemeClr val="bg1">
                        <a:lumMod val="85000"/>
                      </a:schemeClr>
                    </a:solidFill>
                  </a:tcPr>
                </a:tc>
                <a:tc hMerge="1">
                  <a:txBody>
                    <a:bodyPr/>
                    <a:lstStyle/>
                    <a:p>
                      <a:endParaRPr lang="fr-FR"/>
                    </a:p>
                  </a:txBody>
                  <a:tcPr/>
                </a:tc>
                <a:tc hMerge="1">
                  <a:txBody>
                    <a:bodyPr/>
                    <a:lstStyle/>
                    <a:p>
                      <a:endParaRPr lang="fr-FR"/>
                    </a:p>
                  </a:txBody>
                  <a:tcPr/>
                </a:tc>
                <a:tc gridSpan="3">
                  <a:txBody>
                    <a:bodyPr/>
                    <a:lstStyle/>
                    <a:p>
                      <a:pPr algn="ctr" fontAlgn="b"/>
                      <a:r>
                        <a:rPr lang="fr-FR" sz="1200" b="1" u="none" strike="noStrike" dirty="0" smtClean="0">
                          <a:solidFill>
                            <a:schemeClr val="tx1"/>
                          </a:solidFill>
                          <a:effectLst/>
                        </a:rPr>
                        <a:t>APRES (2016-2017)</a:t>
                      </a:r>
                      <a:endParaRPr lang="fr-FR" sz="1200" b="1" i="0" u="none" strike="noStrike" dirty="0">
                        <a:solidFill>
                          <a:schemeClr val="tx1"/>
                        </a:solidFill>
                        <a:effectLst/>
                        <a:latin typeface="Arial"/>
                      </a:endParaRPr>
                    </a:p>
                  </a:txBody>
                  <a:tcPr marL="9525" marR="9525" marT="9525" marB="0" anchor="b">
                    <a:solidFill>
                      <a:schemeClr val="bg1">
                        <a:lumMod val="85000"/>
                      </a:schemeClr>
                    </a:solidFill>
                  </a:tcPr>
                </a:tc>
                <a:tc hMerge="1">
                  <a:txBody>
                    <a:bodyPr/>
                    <a:lstStyle/>
                    <a:p>
                      <a:endParaRPr lang="fr-FR"/>
                    </a:p>
                  </a:txBody>
                  <a:tcPr/>
                </a:tc>
                <a:tc hMerge="1">
                  <a:txBody>
                    <a:bodyPr/>
                    <a:lstStyle/>
                    <a:p>
                      <a:endParaRPr lang="fr-FR"/>
                    </a:p>
                  </a:txBody>
                  <a:tcPr/>
                </a:tc>
              </a:tr>
              <a:tr h="161925">
                <a:tc>
                  <a:txBody>
                    <a:bodyPr/>
                    <a:lstStyle/>
                    <a:p>
                      <a:pPr algn="l" fontAlgn="b">
                        <a:spcAft>
                          <a:spcPts val="600"/>
                        </a:spcAft>
                      </a:pPr>
                      <a:r>
                        <a:rPr lang="fr-FR" sz="1200" b="1" u="none" strike="noStrike" dirty="0">
                          <a:solidFill>
                            <a:schemeClr val="tx1"/>
                          </a:solidFill>
                          <a:effectLst/>
                        </a:rPr>
                        <a:t>Accidents </a:t>
                      </a:r>
                      <a:r>
                        <a:rPr lang="fr-FR" sz="1200" b="1" u="none" strike="noStrike" dirty="0" smtClean="0">
                          <a:solidFill>
                            <a:schemeClr val="tx1"/>
                          </a:solidFill>
                          <a:effectLst/>
                        </a:rPr>
                        <a:t>impliquant </a:t>
                      </a:r>
                      <a:r>
                        <a:rPr lang="fr-FR" sz="1200" b="1" u="none" strike="noStrike" dirty="0">
                          <a:solidFill>
                            <a:schemeClr val="tx1"/>
                          </a:solidFill>
                          <a:effectLst/>
                        </a:rPr>
                        <a:t>au moins un</a:t>
                      </a:r>
                      <a:r>
                        <a:rPr lang="fr-FR" sz="1200" b="1" u="none" strike="noStrike" dirty="0" smtClean="0">
                          <a:solidFill>
                            <a:schemeClr val="tx1"/>
                          </a:solidFill>
                          <a:effectLst/>
                        </a:rPr>
                        <a:t>…</a:t>
                      </a:r>
                    </a:p>
                  </a:txBody>
                  <a:tcPr marL="9525" marR="9525" marT="9525" marB="0" anchor="b">
                    <a:solidFill>
                      <a:schemeClr val="bg1">
                        <a:lumMod val="85000"/>
                      </a:schemeClr>
                    </a:solidFill>
                  </a:tcPr>
                </a:tc>
                <a:tc>
                  <a:txBody>
                    <a:bodyPr/>
                    <a:lstStyle/>
                    <a:p>
                      <a:pPr algn="l" fontAlgn="b">
                        <a:spcAft>
                          <a:spcPts val="600"/>
                        </a:spcAft>
                      </a:pPr>
                      <a:r>
                        <a:rPr lang="fr-FR" sz="1200" b="1" u="none" strike="noStrike" dirty="0">
                          <a:solidFill>
                            <a:schemeClr val="tx1"/>
                          </a:solidFill>
                          <a:effectLst/>
                        </a:rPr>
                        <a:t>Nb accidents</a:t>
                      </a:r>
                      <a:endParaRPr lang="fr-FR" sz="1200" b="1" i="0" u="none" strike="noStrike" dirty="0">
                        <a:solidFill>
                          <a:schemeClr val="tx1"/>
                        </a:solidFill>
                        <a:effectLst/>
                        <a:latin typeface="Arial"/>
                      </a:endParaRPr>
                    </a:p>
                  </a:txBody>
                  <a:tcPr marL="9525" marR="9525" marT="9525" marB="0" anchor="b">
                    <a:solidFill>
                      <a:schemeClr val="bg1">
                        <a:lumMod val="85000"/>
                      </a:schemeClr>
                    </a:solidFill>
                  </a:tcPr>
                </a:tc>
                <a:tc>
                  <a:txBody>
                    <a:bodyPr/>
                    <a:lstStyle/>
                    <a:p>
                      <a:pPr algn="l" fontAlgn="b">
                        <a:spcAft>
                          <a:spcPts val="600"/>
                        </a:spcAft>
                      </a:pPr>
                      <a:r>
                        <a:rPr lang="fr-FR" sz="1200" b="1" u="none" strike="noStrike" dirty="0" smtClean="0">
                          <a:solidFill>
                            <a:schemeClr val="tx1"/>
                          </a:solidFill>
                          <a:effectLst/>
                        </a:rPr>
                        <a:t>%</a:t>
                      </a:r>
                      <a:r>
                        <a:rPr lang="fr-FR" sz="1200" b="1" u="none" strike="noStrike" baseline="0" dirty="0" smtClean="0">
                          <a:solidFill>
                            <a:schemeClr val="tx1"/>
                          </a:solidFill>
                          <a:effectLst/>
                        </a:rPr>
                        <a:t> </a:t>
                      </a:r>
                      <a:r>
                        <a:rPr lang="fr-FR" sz="1200" b="1" u="none" strike="noStrike" dirty="0" smtClean="0">
                          <a:solidFill>
                            <a:schemeClr val="tx1"/>
                          </a:solidFill>
                          <a:effectLst/>
                        </a:rPr>
                        <a:t>accident</a:t>
                      </a:r>
                      <a:endParaRPr lang="fr-FR" sz="1200" b="1" i="0" u="none" strike="noStrike" dirty="0">
                        <a:solidFill>
                          <a:schemeClr val="tx1"/>
                        </a:solidFill>
                        <a:effectLst/>
                        <a:latin typeface="Arial"/>
                      </a:endParaRPr>
                    </a:p>
                  </a:txBody>
                  <a:tcPr marL="9525" marR="9525" marT="9525" marB="0" anchor="b">
                    <a:solidFill>
                      <a:schemeClr val="bg1">
                        <a:lumMod val="85000"/>
                      </a:schemeClr>
                    </a:solidFill>
                  </a:tcPr>
                </a:tc>
                <a:tc>
                  <a:txBody>
                    <a:bodyPr/>
                    <a:lstStyle/>
                    <a:p>
                      <a:pPr algn="l" fontAlgn="b">
                        <a:spcAft>
                          <a:spcPts val="600"/>
                        </a:spcAft>
                      </a:pPr>
                      <a:r>
                        <a:rPr lang="fr-FR" sz="1200" b="1" u="none" strike="noStrike" dirty="0">
                          <a:solidFill>
                            <a:schemeClr val="tx1"/>
                          </a:solidFill>
                          <a:effectLst/>
                        </a:rPr>
                        <a:t>Accidents / an</a:t>
                      </a:r>
                      <a:endParaRPr lang="fr-FR" sz="1200" b="1" i="0" u="none" strike="noStrike" dirty="0">
                        <a:solidFill>
                          <a:schemeClr val="tx1"/>
                        </a:solidFill>
                        <a:effectLst/>
                        <a:latin typeface="Arial"/>
                      </a:endParaRPr>
                    </a:p>
                  </a:txBody>
                  <a:tcPr marL="9525" marR="9525" marT="9525" marB="0" anchor="b">
                    <a:solidFill>
                      <a:schemeClr val="bg1">
                        <a:lumMod val="85000"/>
                      </a:schemeClr>
                    </a:solidFill>
                  </a:tcPr>
                </a:tc>
                <a:tc>
                  <a:txBody>
                    <a:bodyPr/>
                    <a:lstStyle/>
                    <a:p>
                      <a:pPr algn="l" fontAlgn="b">
                        <a:spcAft>
                          <a:spcPts val="600"/>
                        </a:spcAft>
                      </a:pPr>
                      <a:r>
                        <a:rPr lang="fr-FR" sz="1200" b="1" u="none" strike="noStrike" dirty="0">
                          <a:solidFill>
                            <a:schemeClr val="tx1"/>
                          </a:solidFill>
                          <a:effectLst/>
                        </a:rPr>
                        <a:t>Nb accidents</a:t>
                      </a:r>
                      <a:endParaRPr lang="fr-FR" sz="1200" b="1" i="0" u="none" strike="noStrike" dirty="0">
                        <a:solidFill>
                          <a:schemeClr val="tx1"/>
                        </a:solidFill>
                        <a:effectLst/>
                        <a:latin typeface="Arial"/>
                      </a:endParaRPr>
                    </a:p>
                  </a:txBody>
                  <a:tcPr marL="9525" marR="9525" marT="9525" marB="0" anchor="b">
                    <a:solidFill>
                      <a:schemeClr val="bg1">
                        <a:lumMod val="85000"/>
                      </a:schemeClr>
                    </a:solidFill>
                  </a:tcPr>
                </a:tc>
                <a:tc>
                  <a:txBody>
                    <a:bodyPr/>
                    <a:lstStyle/>
                    <a:p>
                      <a:pPr algn="l" fontAlgn="b">
                        <a:spcAft>
                          <a:spcPts val="600"/>
                        </a:spcAft>
                      </a:pPr>
                      <a:r>
                        <a:rPr lang="fr-FR" sz="1200" b="1" u="none" strike="noStrike" dirty="0" smtClean="0">
                          <a:solidFill>
                            <a:schemeClr val="tx1"/>
                          </a:solidFill>
                          <a:effectLst/>
                        </a:rPr>
                        <a:t>%</a:t>
                      </a:r>
                      <a:r>
                        <a:rPr lang="fr-FR" sz="1200" b="1" u="none" strike="noStrike" baseline="0" dirty="0" smtClean="0">
                          <a:solidFill>
                            <a:schemeClr val="tx1"/>
                          </a:solidFill>
                          <a:effectLst/>
                        </a:rPr>
                        <a:t> </a:t>
                      </a:r>
                      <a:r>
                        <a:rPr lang="fr-FR" sz="1200" b="1" u="none" strike="noStrike" dirty="0" smtClean="0">
                          <a:solidFill>
                            <a:schemeClr val="tx1"/>
                          </a:solidFill>
                          <a:effectLst/>
                        </a:rPr>
                        <a:t>accident</a:t>
                      </a:r>
                      <a:endParaRPr lang="fr-FR" sz="1200" b="1" i="0" u="none" strike="noStrike" dirty="0">
                        <a:solidFill>
                          <a:schemeClr val="tx1"/>
                        </a:solidFill>
                        <a:effectLst/>
                        <a:latin typeface="Arial"/>
                      </a:endParaRPr>
                    </a:p>
                  </a:txBody>
                  <a:tcPr marL="9525" marR="9525" marT="9525" marB="0" anchor="b">
                    <a:solidFill>
                      <a:schemeClr val="bg1">
                        <a:lumMod val="85000"/>
                      </a:schemeClr>
                    </a:solidFill>
                  </a:tcPr>
                </a:tc>
                <a:tc>
                  <a:txBody>
                    <a:bodyPr/>
                    <a:lstStyle/>
                    <a:p>
                      <a:pPr algn="l" fontAlgn="b">
                        <a:spcAft>
                          <a:spcPts val="600"/>
                        </a:spcAft>
                      </a:pPr>
                      <a:r>
                        <a:rPr lang="fr-FR" sz="1200" b="1" u="none" strike="noStrike" dirty="0">
                          <a:solidFill>
                            <a:schemeClr val="tx1"/>
                          </a:solidFill>
                          <a:effectLst/>
                        </a:rPr>
                        <a:t>Accidents / an</a:t>
                      </a:r>
                      <a:endParaRPr lang="fr-FR" sz="1200" b="1" i="0" u="none" strike="noStrike" dirty="0">
                        <a:solidFill>
                          <a:schemeClr val="tx1"/>
                        </a:solidFill>
                        <a:effectLst/>
                        <a:latin typeface="Arial"/>
                      </a:endParaRPr>
                    </a:p>
                  </a:txBody>
                  <a:tcPr marL="9525" marR="9525" marT="9525" marB="0" anchor="b">
                    <a:solidFill>
                      <a:schemeClr val="bg1">
                        <a:lumMod val="85000"/>
                      </a:schemeClr>
                    </a:solidFill>
                  </a:tcPr>
                </a:tc>
              </a:tr>
              <a:tr h="161925">
                <a:tc>
                  <a:txBody>
                    <a:bodyPr/>
                    <a:lstStyle/>
                    <a:p>
                      <a:pPr algn="l" fontAlgn="ctr"/>
                      <a:endParaRPr lang="fr-FR" sz="1000" u="none" strike="noStrike" dirty="0" smtClean="0">
                        <a:solidFill>
                          <a:schemeClr val="tx1"/>
                        </a:solidFill>
                        <a:effectLst/>
                      </a:endParaRPr>
                    </a:p>
                    <a:p>
                      <a:pPr algn="l" fontAlgn="ctr"/>
                      <a:r>
                        <a:rPr lang="fr-FR" sz="1000" u="none" strike="noStrike" dirty="0" smtClean="0">
                          <a:solidFill>
                            <a:schemeClr val="tx1"/>
                          </a:solidFill>
                          <a:effectLst/>
                        </a:rPr>
                        <a:t>piéton</a:t>
                      </a:r>
                      <a:endParaRPr lang="fr-FR" sz="1000" b="0" i="0" u="none" strike="noStrike" dirty="0">
                        <a:solidFill>
                          <a:schemeClr val="tx1"/>
                        </a:solidFill>
                        <a:effectLst/>
                        <a:latin typeface="Arial"/>
                      </a:endParaRPr>
                    </a:p>
                  </a:txBody>
                  <a:tcPr marL="9525" marR="9525" marT="9525" marB="0" anchor="ctr">
                    <a:solidFill>
                      <a:schemeClr val="bg1">
                        <a:lumMod val="85000"/>
                      </a:schemeClr>
                    </a:solidFill>
                  </a:tcPr>
                </a:tc>
                <a:tc>
                  <a:txBody>
                    <a:bodyPr/>
                    <a:lstStyle/>
                    <a:p>
                      <a:pPr algn="ctr" fontAlgn="ctr"/>
                      <a:endParaRPr lang="fr-FR" sz="1000" u="none" strike="noStrike" dirty="0" smtClean="0">
                        <a:solidFill>
                          <a:schemeClr val="tx1"/>
                        </a:solidFill>
                        <a:effectLst/>
                      </a:endParaRPr>
                    </a:p>
                    <a:p>
                      <a:pPr algn="ctr" fontAlgn="ctr"/>
                      <a:r>
                        <a:rPr lang="fr-FR" sz="1000" u="none" strike="noStrike" dirty="0" smtClean="0">
                          <a:solidFill>
                            <a:schemeClr val="tx1"/>
                          </a:solidFill>
                          <a:effectLst/>
                        </a:rPr>
                        <a:t>317 </a:t>
                      </a:r>
                      <a:endParaRPr lang="fr-FR" sz="1000" b="0" i="0" u="none" strike="noStrike" dirty="0">
                        <a:solidFill>
                          <a:schemeClr val="tx1"/>
                        </a:solidFill>
                        <a:effectLst/>
                        <a:latin typeface="Arial"/>
                      </a:endParaRPr>
                    </a:p>
                  </a:txBody>
                  <a:tcPr marL="9525" marR="9525" marT="9525" marB="0" anchor="ctr">
                    <a:solidFill>
                      <a:schemeClr val="bg1">
                        <a:lumMod val="85000"/>
                      </a:schemeClr>
                    </a:solidFill>
                  </a:tcPr>
                </a:tc>
                <a:tc>
                  <a:txBody>
                    <a:bodyPr/>
                    <a:lstStyle/>
                    <a:p>
                      <a:pPr algn="ctr" fontAlgn="b"/>
                      <a:r>
                        <a:rPr lang="fr-FR" sz="1000" u="none" strike="noStrike" dirty="0">
                          <a:solidFill>
                            <a:schemeClr val="tx1"/>
                          </a:solidFill>
                          <a:effectLst/>
                        </a:rPr>
                        <a:t>31%</a:t>
                      </a:r>
                      <a:endParaRPr lang="fr-FR" sz="1000" b="0" i="0" u="none" strike="noStrike" dirty="0">
                        <a:solidFill>
                          <a:schemeClr val="tx1"/>
                        </a:solidFill>
                        <a:effectLst/>
                        <a:latin typeface="Arial"/>
                      </a:endParaRPr>
                    </a:p>
                  </a:txBody>
                  <a:tcPr marL="9525" marR="9525" marT="9525" marB="0" anchor="b">
                    <a:solidFill>
                      <a:schemeClr val="bg1">
                        <a:lumMod val="85000"/>
                      </a:schemeClr>
                    </a:solidFill>
                  </a:tcPr>
                </a:tc>
                <a:tc>
                  <a:txBody>
                    <a:bodyPr/>
                    <a:lstStyle/>
                    <a:p>
                      <a:pPr algn="ctr" fontAlgn="b"/>
                      <a:r>
                        <a:rPr lang="fr-FR" sz="1000" b="1" u="none" strike="noStrike" dirty="0">
                          <a:solidFill>
                            <a:srgbClr val="FF0000"/>
                          </a:solidFill>
                          <a:effectLst/>
                        </a:rPr>
                        <a:t>63</a:t>
                      </a:r>
                      <a:endParaRPr lang="fr-FR" sz="1000" b="1" i="0" u="none" strike="noStrike" dirty="0">
                        <a:solidFill>
                          <a:srgbClr val="FF0000"/>
                        </a:solidFill>
                        <a:effectLst/>
                        <a:latin typeface="Arial"/>
                      </a:endParaRPr>
                    </a:p>
                  </a:txBody>
                  <a:tcPr marL="9525" marR="9525" marT="9525" marB="0" anchor="b">
                    <a:solidFill>
                      <a:schemeClr val="bg1">
                        <a:lumMod val="85000"/>
                      </a:schemeClr>
                    </a:solidFill>
                  </a:tcPr>
                </a:tc>
                <a:tc>
                  <a:txBody>
                    <a:bodyPr/>
                    <a:lstStyle/>
                    <a:p>
                      <a:pPr algn="ctr" fontAlgn="ctr"/>
                      <a:endParaRPr lang="fr-FR" sz="1000" u="none" strike="noStrike" dirty="0" smtClean="0">
                        <a:solidFill>
                          <a:schemeClr val="tx1"/>
                        </a:solidFill>
                        <a:effectLst/>
                      </a:endParaRPr>
                    </a:p>
                    <a:p>
                      <a:pPr algn="ctr" fontAlgn="ctr"/>
                      <a:r>
                        <a:rPr lang="fr-FR" sz="1000" u="none" strike="noStrike" dirty="0" smtClean="0">
                          <a:solidFill>
                            <a:schemeClr val="tx1"/>
                          </a:solidFill>
                          <a:effectLst/>
                        </a:rPr>
                        <a:t>95 </a:t>
                      </a:r>
                      <a:endParaRPr lang="fr-FR" sz="1000" b="0" i="0" u="none" strike="noStrike" dirty="0">
                        <a:solidFill>
                          <a:schemeClr val="tx1"/>
                        </a:solidFill>
                        <a:effectLst/>
                        <a:latin typeface="Arial"/>
                      </a:endParaRPr>
                    </a:p>
                  </a:txBody>
                  <a:tcPr marL="9525" marR="9525" marT="9525" marB="0" anchor="ctr">
                    <a:solidFill>
                      <a:schemeClr val="bg1">
                        <a:lumMod val="85000"/>
                      </a:schemeClr>
                    </a:solidFill>
                  </a:tcPr>
                </a:tc>
                <a:tc>
                  <a:txBody>
                    <a:bodyPr/>
                    <a:lstStyle/>
                    <a:p>
                      <a:pPr algn="ctr" fontAlgn="b"/>
                      <a:r>
                        <a:rPr lang="fr-FR" sz="1000" u="none" strike="noStrike">
                          <a:solidFill>
                            <a:schemeClr val="tx1"/>
                          </a:solidFill>
                          <a:effectLst/>
                        </a:rPr>
                        <a:t>24%</a:t>
                      </a:r>
                      <a:endParaRPr lang="fr-FR" sz="1000" b="0" i="0" u="none" strike="noStrike">
                        <a:solidFill>
                          <a:schemeClr val="tx1"/>
                        </a:solidFill>
                        <a:effectLst/>
                        <a:latin typeface="Arial"/>
                      </a:endParaRPr>
                    </a:p>
                  </a:txBody>
                  <a:tcPr marL="9525" marR="9525" marT="9525" marB="0" anchor="b">
                    <a:solidFill>
                      <a:schemeClr val="bg1">
                        <a:lumMod val="85000"/>
                      </a:schemeClr>
                    </a:solidFill>
                  </a:tcPr>
                </a:tc>
                <a:tc>
                  <a:txBody>
                    <a:bodyPr/>
                    <a:lstStyle/>
                    <a:p>
                      <a:pPr algn="ctr" fontAlgn="b"/>
                      <a:r>
                        <a:rPr lang="fr-FR" sz="1000" b="1" u="none" strike="noStrike" dirty="0">
                          <a:solidFill>
                            <a:srgbClr val="FF0000"/>
                          </a:solidFill>
                          <a:effectLst/>
                        </a:rPr>
                        <a:t>48</a:t>
                      </a:r>
                      <a:endParaRPr lang="fr-FR" sz="1000" b="1" i="0" u="none" strike="noStrike" dirty="0">
                        <a:solidFill>
                          <a:srgbClr val="FF0000"/>
                        </a:solidFill>
                        <a:effectLst/>
                        <a:latin typeface="Arial"/>
                      </a:endParaRPr>
                    </a:p>
                  </a:txBody>
                  <a:tcPr marL="9525" marR="9525" marT="9525" marB="0" anchor="b">
                    <a:solidFill>
                      <a:schemeClr val="bg1">
                        <a:lumMod val="85000"/>
                      </a:schemeClr>
                    </a:solidFill>
                  </a:tcPr>
                </a:tc>
              </a:tr>
              <a:tr h="161925">
                <a:tc>
                  <a:txBody>
                    <a:bodyPr/>
                    <a:lstStyle/>
                    <a:p>
                      <a:pPr algn="l" fontAlgn="ctr"/>
                      <a:r>
                        <a:rPr lang="fr-FR" sz="1000" u="none" strike="noStrike" dirty="0">
                          <a:solidFill>
                            <a:schemeClr val="tx1"/>
                          </a:solidFill>
                          <a:effectLst/>
                        </a:rPr>
                        <a:t>cycle</a:t>
                      </a:r>
                      <a:endParaRPr lang="fr-FR" sz="1000" b="0" i="0" u="none" strike="noStrike" dirty="0">
                        <a:solidFill>
                          <a:schemeClr val="tx1"/>
                        </a:solidFill>
                        <a:effectLst/>
                        <a:latin typeface="Arial"/>
                      </a:endParaRPr>
                    </a:p>
                  </a:txBody>
                  <a:tcPr marL="9525" marR="9525" marT="9525" marB="0" anchor="ctr">
                    <a:solidFill>
                      <a:schemeClr val="bg1">
                        <a:lumMod val="85000"/>
                      </a:schemeClr>
                    </a:solidFill>
                  </a:tcPr>
                </a:tc>
                <a:tc>
                  <a:txBody>
                    <a:bodyPr/>
                    <a:lstStyle/>
                    <a:p>
                      <a:pPr algn="ctr" fontAlgn="ctr"/>
                      <a:r>
                        <a:rPr lang="fr-FR" sz="1000" u="none" strike="noStrike" dirty="0">
                          <a:solidFill>
                            <a:schemeClr val="tx1"/>
                          </a:solidFill>
                          <a:effectLst/>
                        </a:rPr>
                        <a:t>159 </a:t>
                      </a:r>
                      <a:endParaRPr lang="fr-FR" sz="1000" b="0" i="0" u="none" strike="noStrike" dirty="0">
                        <a:solidFill>
                          <a:schemeClr val="tx1"/>
                        </a:solidFill>
                        <a:effectLst/>
                        <a:latin typeface="Arial"/>
                      </a:endParaRPr>
                    </a:p>
                  </a:txBody>
                  <a:tcPr marL="9525" marR="9525" marT="9525" marB="0" anchor="ctr">
                    <a:solidFill>
                      <a:schemeClr val="bg1">
                        <a:lumMod val="85000"/>
                      </a:schemeClr>
                    </a:solidFill>
                  </a:tcPr>
                </a:tc>
                <a:tc>
                  <a:txBody>
                    <a:bodyPr/>
                    <a:lstStyle/>
                    <a:p>
                      <a:pPr algn="ctr" fontAlgn="b"/>
                      <a:r>
                        <a:rPr lang="fr-FR" sz="1000" u="none" strike="noStrike" dirty="0">
                          <a:solidFill>
                            <a:schemeClr val="tx1"/>
                          </a:solidFill>
                          <a:effectLst/>
                        </a:rPr>
                        <a:t>15%</a:t>
                      </a:r>
                      <a:endParaRPr lang="fr-FR" sz="1000" b="0" i="0" u="none" strike="noStrike" dirty="0">
                        <a:solidFill>
                          <a:schemeClr val="tx1"/>
                        </a:solidFill>
                        <a:effectLst/>
                        <a:latin typeface="Arial"/>
                      </a:endParaRPr>
                    </a:p>
                  </a:txBody>
                  <a:tcPr marL="9525" marR="9525" marT="9525" marB="0" anchor="b">
                    <a:solidFill>
                      <a:schemeClr val="bg1">
                        <a:lumMod val="85000"/>
                      </a:schemeClr>
                    </a:solidFill>
                  </a:tcPr>
                </a:tc>
                <a:tc>
                  <a:txBody>
                    <a:bodyPr/>
                    <a:lstStyle/>
                    <a:p>
                      <a:pPr algn="ctr" fontAlgn="b"/>
                      <a:r>
                        <a:rPr lang="fr-FR" sz="1000" u="none" strike="noStrike" dirty="0">
                          <a:solidFill>
                            <a:schemeClr val="tx1"/>
                          </a:solidFill>
                          <a:effectLst/>
                        </a:rPr>
                        <a:t>32</a:t>
                      </a:r>
                      <a:endParaRPr lang="fr-FR" sz="1000" b="0" i="0" u="none" strike="noStrike" dirty="0">
                        <a:solidFill>
                          <a:schemeClr val="tx1"/>
                        </a:solidFill>
                        <a:effectLst/>
                        <a:latin typeface="Arial"/>
                      </a:endParaRPr>
                    </a:p>
                  </a:txBody>
                  <a:tcPr marL="9525" marR="9525" marT="9525" marB="0" anchor="b">
                    <a:solidFill>
                      <a:schemeClr val="bg1">
                        <a:lumMod val="85000"/>
                      </a:schemeClr>
                    </a:solidFill>
                  </a:tcPr>
                </a:tc>
                <a:tc>
                  <a:txBody>
                    <a:bodyPr/>
                    <a:lstStyle/>
                    <a:p>
                      <a:pPr algn="ctr" fontAlgn="ctr"/>
                      <a:r>
                        <a:rPr lang="fr-FR" sz="1000" u="none" strike="noStrike" dirty="0">
                          <a:solidFill>
                            <a:schemeClr val="tx1"/>
                          </a:solidFill>
                          <a:effectLst/>
                        </a:rPr>
                        <a:t>70 </a:t>
                      </a:r>
                      <a:endParaRPr lang="fr-FR" sz="1000" b="0" i="0" u="none" strike="noStrike" dirty="0">
                        <a:solidFill>
                          <a:schemeClr val="tx1"/>
                        </a:solidFill>
                        <a:effectLst/>
                        <a:latin typeface="Arial"/>
                      </a:endParaRPr>
                    </a:p>
                  </a:txBody>
                  <a:tcPr marL="9525" marR="9525" marT="9525" marB="0" anchor="ctr">
                    <a:solidFill>
                      <a:schemeClr val="bg1">
                        <a:lumMod val="85000"/>
                      </a:schemeClr>
                    </a:solidFill>
                  </a:tcPr>
                </a:tc>
                <a:tc>
                  <a:txBody>
                    <a:bodyPr/>
                    <a:lstStyle/>
                    <a:p>
                      <a:pPr algn="ctr" fontAlgn="b"/>
                      <a:r>
                        <a:rPr lang="fr-FR" sz="1000" u="none" strike="noStrike" dirty="0">
                          <a:solidFill>
                            <a:schemeClr val="tx1"/>
                          </a:solidFill>
                          <a:effectLst/>
                        </a:rPr>
                        <a:t>18%</a:t>
                      </a:r>
                      <a:endParaRPr lang="fr-FR" sz="1000" b="0" i="0" u="none" strike="noStrike" dirty="0">
                        <a:solidFill>
                          <a:schemeClr val="tx1"/>
                        </a:solidFill>
                        <a:effectLst/>
                        <a:latin typeface="Arial"/>
                      </a:endParaRPr>
                    </a:p>
                  </a:txBody>
                  <a:tcPr marL="9525" marR="9525" marT="9525" marB="0" anchor="b">
                    <a:solidFill>
                      <a:schemeClr val="bg1">
                        <a:lumMod val="85000"/>
                      </a:schemeClr>
                    </a:solidFill>
                  </a:tcPr>
                </a:tc>
                <a:tc>
                  <a:txBody>
                    <a:bodyPr/>
                    <a:lstStyle/>
                    <a:p>
                      <a:pPr algn="ctr" fontAlgn="b"/>
                      <a:r>
                        <a:rPr lang="fr-FR" sz="1000" u="none" strike="noStrike" dirty="0">
                          <a:solidFill>
                            <a:schemeClr val="tx1"/>
                          </a:solidFill>
                          <a:effectLst/>
                        </a:rPr>
                        <a:t>35</a:t>
                      </a:r>
                      <a:endParaRPr lang="fr-FR" sz="1000" b="0" i="0" u="none" strike="noStrike" dirty="0">
                        <a:solidFill>
                          <a:schemeClr val="tx1"/>
                        </a:solidFill>
                        <a:effectLst/>
                        <a:latin typeface="Arial"/>
                      </a:endParaRPr>
                    </a:p>
                  </a:txBody>
                  <a:tcPr marL="9525" marR="9525" marT="9525" marB="0" anchor="b">
                    <a:solidFill>
                      <a:schemeClr val="bg1">
                        <a:lumMod val="85000"/>
                      </a:schemeClr>
                    </a:solidFill>
                  </a:tcPr>
                </a:tc>
              </a:tr>
              <a:tr h="161925">
                <a:tc>
                  <a:txBody>
                    <a:bodyPr/>
                    <a:lstStyle/>
                    <a:p>
                      <a:pPr algn="l" fontAlgn="ctr"/>
                      <a:r>
                        <a:rPr lang="fr-FR" sz="1000" u="none" strike="noStrike">
                          <a:solidFill>
                            <a:schemeClr val="tx1"/>
                          </a:solidFill>
                          <a:effectLst/>
                        </a:rPr>
                        <a:t>2R motorisé &lt; 50 cm3</a:t>
                      </a:r>
                      <a:endParaRPr lang="fr-FR" sz="1000" b="0" i="0" u="none" strike="noStrike">
                        <a:solidFill>
                          <a:schemeClr val="tx1"/>
                        </a:solidFill>
                        <a:effectLst/>
                        <a:latin typeface="Arial"/>
                      </a:endParaRPr>
                    </a:p>
                  </a:txBody>
                  <a:tcPr marL="9525" marR="9525" marT="9525" marB="0" anchor="ctr">
                    <a:solidFill>
                      <a:schemeClr val="bg1">
                        <a:lumMod val="85000"/>
                      </a:schemeClr>
                    </a:solidFill>
                  </a:tcPr>
                </a:tc>
                <a:tc>
                  <a:txBody>
                    <a:bodyPr/>
                    <a:lstStyle/>
                    <a:p>
                      <a:pPr algn="ctr" fontAlgn="ctr"/>
                      <a:r>
                        <a:rPr lang="fr-FR" sz="1000" u="none" strike="noStrike" dirty="0">
                          <a:solidFill>
                            <a:schemeClr val="tx1"/>
                          </a:solidFill>
                          <a:effectLst/>
                        </a:rPr>
                        <a:t>107 </a:t>
                      </a:r>
                      <a:endParaRPr lang="fr-FR" sz="1000" b="0" i="0" u="none" strike="noStrike" dirty="0">
                        <a:solidFill>
                          <a:schemeClr val="tx1"/>
                        </a:solidFill>
                        <a:effectLst/>
                        <a:latin typeface="Arial"/>
                      </a:endParaRPr>
                    </a:p>
                  </a:txBody>
                  <a:tcPr marL="9525" marR="9525" marT="9525" marB="0" anchor="ctr">
                    <a:solidFill>
                      <a:schemeClr val="bg1">
                        <a:lumMod val="85000"/>
                      </a:schemeClr>
                    </a:solidFill>
                  </a:tcPr>
                </a:tc>
                <a:tc>
                  <a:txBody>
                    <a:bodyPr/>
                    <a:lstStyle/>
                    <a:p>
                      <a:pPr algn="ctr" fontAlgn="b"/>
                      <a:r>
                        <a:rPr lang="fr-FR" sz="1000" u="none" strike="noStrike">
                          <a:solidFill>
                            <a:schemeClr val="tx1"/>
                          </a:solidFill>
                          <a:effectLst/>
                        </a:rPr>
                        <a:t>10%</a:t>
                      </a:r>
                      <a:endParaRPr lang="fr-FR" sz="1000" b="0" i="0" u="none" strike="noStrike">
                        <a:solidFill>
                          <a:schemeClr val="tx1"/>
                        </a:solidFill>
                        <a:effectLst/>
                        <a:latin typeface="Arial"/>
                      </a:endParaRPr>
                    </a:p>
                  </a:txBody>
                  <a:tcPr marL="9525" marR="9525" marT="9525" marB="0" anchor="b">
                    <a:solidFill>
                      <a:schemeClr val="bg1">
                        <a:lumMod val="85000"/>
                      </a:schemeClr>
                    </a:solidFill>
                  </a:tcPr>
                </a:tc>
                <a:tc>
                  <a:txBody>
                    <a:bodyPr/>
                    <a:lstStyle/>
                    <a:p>
                      <a:pPr algn="ctr" fontAlgn="b"/>
                      <a:r>
                        <a:rPr lang="fr-FR" sz="1000" u="none" strike="noStrike" dirty="0">
                          <a:solidFill>
                            <a:schemeClr val="tx1"/>
                          </a:solidFill>
                          <a:effectLst/>
                        </a:rPr>
                        <a:t>21</a:t>
                      </a:r>
                      <a:endParaRPr lang="fr-FR" sz="1000" b="0" i="0" u="none" strike="noStrike" dirty="0">
                        <a:solidFill>
                          <a:schemeClr val="tx1"/>
                        </a:solidFill>
                        <a:effectLst/>
                        <a:latin typeface="Arial"/>
                      </a:endParaRPr>
                    </a:p>
                  </a:txBody>
                  <a:tcPr marL="9525" marR="9525" marT="9525" marB="0" anchor="b">
                    <a:solidFill>
                      <a:schemeClr val="bg1">
                        <a:lumMod val="85000"/>
                      </a:schemeClr>
                    </a:solidFill>
                  </a:tcPr>
                </a:tc>
                <a:tc>
                  <a:txBody>
                    <a:bodyPr/>
                    <a:lstStyle/>
                    <a:p>
                      <a:pPr algn="ctr" fontAlgn="ctr"/>
                      <a:r>
                        <a:rPr lang="fr-FR" sz="1000" u="none" strike="noStrike" dirty="0">
                          <a:solidFill>
                            <a:schemeClr val="tx1"/>
                          </a:solidFill>
                          <a:effectLst/>
                        </a:rPr>
                        <a:t>32 </a:t>
                      </a:r>
                      <a:endParaRPr lang="fr-FR" sz="1000" b="0" i="0" u="none" strike="noStrike" dirty="0">
                        <a:solidFill>
                          <a:schemeClr val="tx1"/>
                        </a:solidFill>
                        <a:effectLst/>
                        <a:latin typeface="Arial"/>
                      </a:endParaRPr>
                    </a:p>
                  </a:txBody>
                  <a:tcPr marL="9525" marR="9525" marT="9525" marB="0" anchor="ctr">
                    <a:solidFill>
                      <a:schemeClr val="bg1">
                        <a:lumMod val="85000"/>
                      </a:schemeClr>
                    </a:solidFill>
                  </a:tcPr>
                </a:tc>
                <a:tc>
                  <a:txBody>
                    <a:bodyPr/>
                    <a:lstStyle/>
                    <a:p>
                      <a:pPr algn="ctr" fontAlgn="b"/>
                      <a:r>
                        <a:rPr lang="fr-FR" sz="1000" u="none" strike="noStrike" dirty="0">
                          <a:solidFill>
                            <a:schemeClr val="tx1"/>
                          </a:solidFill>
                          <a:effectLst/>
                        </a:rPr>
                        <a:t>8%</a:t>
                      </a:r>
                      <a:endParaRPr lang="fr-FR" sz="1000" b="0" i="0" u="none" strike="noStrike" dirty="0">
                        <a:solidFill>
                          <a:schemeClr val="tx1"/>
                        </a:solidFill>
                        <a:effectLst/>
                        <a:latin typeface="Arial"/>
                      </a:endParaRPr>
                    </a:p>
                  </a:txBody>
                  <a:tcPr marL="9525" marR="9525" marT="9525" marB="0" anchor="b">
                    <a:solidFill>
                      <a:schemeClr val="bg1">
                        <a:lumMod val="85000"/>
                      </a:schemeClr>
                    </a:solidFill>
                  </a:tcPr>
                </a:tc>
                <a:tc>
                  <a:txBody>
                    <a:bodyPr/>
                    <a:lstStyle/>
                    <a:p>
                      <a:pPr algn="ctr" fontAlgn="b"/>
                      <a:r>
                        <a:rPr lang="fr-FR" sz="1000" u="none" strike="noStrike" dirty="0">
                          <a:solidFill>
                            <a:schemeClr val="tx1"/>
                          </a:solidFill>
                          <a:effectLst/>
                        </a:rPr>
                        <a:t>16</a:t>
                      </a:r>
                      <a:endParaRPr lang="fr-FR" sz="1000" b="0" i="0" u="none" strike="noStrike" dirty="0">
                        <a:solidFill>
                          <a:schemeClr val="tx1"/>
                        </a:solidFill>
                        <a:effectLst/>
                        <a:latin typeface="Arial"/>
                      </a:endParaRPr>
                    </a:p>
                  </a:txBody>
                  <a:tcPr marL="9525" marR="9525" marT="9525" marB="0" anchor="b">
                    <a:solidFill>
                      <a:schemeClr val="bg1">
                        <a:lumMod val="85000"/>
                      </a:schemeClr>
                    </a:solidFill>
                  </a:tcPr>
                </a:tc>
              </a:tr>
              <a:tr h="161925">
                <a:tc>
                  <a:txBody>
                    <a:bodyPr/>
                    <a:lstStyle/>
                    <a:p>
                      <a:pPr algn="l" fontAlgn="ctr"/>
                      <a:r>
                        <a:rPr lang="fr-FR" sz="1000" u="none" strike="noStrike" dirty="0">
                          <a:solidFill>
                            <a:schemeClr val="tx1"/>
                          </a:solidFill>
                          <a:effectLst/>
                        </a:rPr>
                        <a:t>2R motorisé &gt;= 50 </a:t>
                      </a:r>
                      <a:endParaRPr lang="fr-FR" sz="1000" b="0" i="0" u="none" strike="noStrike" dirty="0">
                        <a:solidFill>
                          <a:schemeClr val="tx1"/>
                        </a:solidFill>
                        <a:effectLst/>
                        <a:latin typeface="Arial"/>
                      </a:endParaRPr>
                    </a:p>
                  </a:txBody>
                  <a:tcPr marL="9525" marR="9525" marT="9525" marB="0" anchor="ctr">
                    <a:solidFill>
                      <a:schemeClr val="bg1">
                        <a:lumMod val="85000"/>
                      </a:schemeClr>
                    </a:solidFill>
                  </a:tcPr>
                </a:tc>
                <a:tc>
                  <a:txBody>
                    <a:bodyPr/>
                    <a:lstStyle/>
                    <a:p>
                      <a:pPr algn="ctr" fontAlgn="ctr"/>
                      <a:r>
                        <a:rPr lang="fr-FR" sz="1000" u="none" strike="noStrike">
                          <a:solidFill>
                            <a:schemeClr val="tx1"/>
                          </a:solidFill>
                          <a:effectLst/>
                        </a:rPr>
                        <a:t>241 </a:t>
                      </a:r>
                      <a:endParaRPr lang="fr-FR" sz="1000" b="0" i="0" u="none" strike="noStrike">
                        <a:solidFill>
                          <a:schemeClr val="tx1"/>
                        </a:solidFill>
                        <a:effectLst/>
                        <a:latin typeface="Arial"/>
                      </a:endParaRPr>
                    </a:p>
                  </a:txBody>
                  <a:tcPr marL="9525" marR="9525" marT="9525" marB="0" anchor="ctr">
                    <a:solidFill>
                      <a:schemeClr val="bg1">
                        <a:lumMod val="85000"/>
                      </a:schemeClr>
                    </a:solidFill>
                  </a:tcPr>
                </a:tc>
                <a:tc>
                  <a:txBody>
                    <a:bodyPr/>
                    <a:lstStyle/>
                    <a:p>
                      <a:pPr algn="ctr" fontAlgn="b"/>
                      <a:r>
                        <a:rPr lang="fr-FR" sz="1000" u="none" strike="noStrike">
                          <a:solidFill>
                            <a:schemeClr val="tx1"/>
                          </a:solidFill>
                          <a:effectLst/>
                        </a:rPr>
                        <a:t>23%</a:t>
                      </a:r>
                      <a:endParaRPr lang="fr-FR" sz="1000" b="0" i="0" u="none" strike="noStrike">
                        <a:solidFill>
                          <a:schemeClr val="tx1"/>
                        </a:solidFill>
                        <a:effectLst/>
                        <a:latin typeface="Arial"/>
                      </a:endParaRPr>
                    </a:p>
                  </a:txBody>
                  <a:tcPr marL="9525" marR="9525" marT="9525" marB="0" anchor="b">
                    <a:solidFill>
                      <a:schemeClr val="bg1">
                        <a:lumMod val="85000"/>
                      </a:schemeClr>
                    </a:solidFill>
                  </a:tcPr>
                </a:tc>
                <a:tc>
                  <a:txBody>
                    <a:bodyPr/>
                    <a:lstStyle/>
                    <a:p>
                      <a:pPr algn="ctr" fontAlgn="b"/>
                      <a:r>
                        <a:rPr lang="fr-FR" sz="1000" b="1" u="none" strike="noStrike" dirty="0">
                          <a:solidFill>
                            <a:srgbClr val="FF0000"/>
                          </a:solidFill>
                          <a:effectLst/>
                        </a:rPr>
                        <a:t>48</a:t>
                      </a:r>
                      <a:endParaRPr lang="fr-FR" sz="1000" b="1" i="0" u="none" strike="noStrike" dirty="0">
                        <a:solidFill>
                          <a:srgbClr val="FF0000"/>
                        </a:solidFill>
                        <a:effectLst/>
                        <a:latin typeface="Arial"/>
                      </a:endParaRPr>
                    </a:p>
                  </a:txBody>
                  <a:tcPr marL="9525" marR="9525" marT="9525" marB="0" anchor="b">
                    <a:solidFill>
                      <a:schemeClr val="bg1">
                        <a:lumMod val="85000"/>
                      </a:schemeClr>
                    </a:solidFill>
                  </a:tcPr>
                </a:tc>
                <a:tc>
                  <a:txBody>
                    <a:bodyPr/>
                    <a:lstStyle/>
                    <a:p>
                      <a:pPr algn="ctr" fontAlgn="ctr"/>
                      <a:r>
                        <a:rPr lang="fr-FR" sz="1000" u="none" strike="noStrike" dirty="0">
                          <a:solidFill>
                            <a:schemeClr val="tx1"/>
                          </a:solidFill>
                          <a:effectLst/>
                        </a:rPr>
                        <a:t>64 </a:t>
                      </a:r>
                      <a:endParaRPr lang="fr-FR" sz="1000" b="0" i="0" u="none" strike="noStrike" dirty="0">
                        <a:solidFill>
                          <a:schemeClr val="tx1"/>
                        </a:solidFill>
                        <a:effectLst/>
                        <a:latin typeface="Arial"/>
                      </a:endParaRPr>
                    </a:p>
                  </a:txBody>
                  <a:tcPr marL="9525" marR="9525" marT="9525" marB="0" anchor="ctr">
                    <a:solidFill>
                      <a:schemeClr val="bg1">
                        <a:lumMod val="85000"/>
                      </a:schemeClr>
                    </a:solidFill>
                  </a:tcPr>
                </a:tc>
                <a:tc>
                  <a:txBody>
                    <a:bodyPr/>
                    <a:lstStyle/>
                    <a:p>
                      <a:pPr algn="ctr" fontAlgn="b"/>
                      <a:r>
                        <a:rPr lang="fr-FR" sz="1000" u="none" strike="noStrike">
                          <a:solidFill>
                            <a:schemeClr val="tx1"/>
                          </a:solidFill>
                          <a:effectLst/>
                        </a:rPr>
                        <a:t>16%</a:t>
                      </a:r>
                      <a:endParaRPr lang="fr-FR" sz="1000" b="0" i="0" u="none" strike="noStrike">
                        <a:solidFill>
                          <a:schemeClr val="tx1"/>
                        </a:solidFill>
                        <a:effectLst/>
                        <a:latin typeface="Arial"/>
                      </a:endParaRPr>
                    </a:p>
                  </a:txBody>
                  <a:tcPr marL="9525" marR="9525" marT="9525" marB="0" anchor="b">
                    <a:solidFill>
                      <a:schemeClr val="bg1">
                        <a:lumMod val="85000"/>
                      </a:schemeClr>
                    </a:solidFill>
                  </a:tcPr>
                </a:tc>
                <a:tc>
                  <a:txBody>
                    <a:bodyPr/>
                    <a:lstStyle/>
                    <a:p>
                      <a:pPr algn="ctr" fontAlgn="b"/>
                      <a:r>
                        <a:rPr lang="fr-FR" sz="1000" b="1" u="none" strike="noStrike" dirty="0">
                          <a:solidFill>
                            <a:srgbClr val="FF0000"/>
                          </a:solidFill>
                          <a:effectLst/>
                        </a:rPr>
                        <a:t>32</a:t>
                      </a:r>
                      <a:endParaRPr lang="fr-FR" sz="1000" b="1" i="0" u="none" strike="noStrike" dirty="0">
                        <a:solidFill>
                          <a:srgbClr val="FF0000"/>
                        </a:solidFill>
                        <a:effectLst/>
                        <a:latin typeface="Arial"/>
                      </a:endParaRPr>
                    </a:p>
                  </a:txBody>
                  <a:tcPr marL="9525" marR="9525" marT="9525" marB="0" anchor="b">
                    <a:solidFill>
                      <a:schemeClr val="bg1">
                        <a:lumMod val="85000"/>
                      </a:schemeClr>
                    </a:solidFill>
                  </a:tcPr>
                </a:tc>
              </a:tr>
              <a:tr h="161925">
                <a:tc>
                  <a:txBody>
                    <a:bodyPr/>
                    <a:lstStyle/>
                    <a:p>
                      <a:pPr algn="l" fontAlgn="ctr"/>
                      <a:r>
                        <a:rPr lang="fr-FR" sz="1000" u="none" strike="noStrike">
                          <a:solidFill>
                            <a:schemeClr val="tx1"/>
                          </a:solidFill>
                          <a:effectLst/>
                        </a:rPr>
                        <a:t>VL</a:t>
                      </a:r>
                      <a:endParaRPr lang="fr-FR" sz="1000" b="0" i="0" u="none" strike="noStrike">
                        <a:solidFill>
                          <a:schemeClr val="tx1"/>
                        </a:solidFill>
                        <a:effectLst/>
                        <a:latin typeface="Arial"/>
                      </a:endParaRPr>
                    </a:p>
                  </a:txBody>
                  <a:tcPr marL="9525" marR="9525" marT="9525" marB="0" anchor="ctr">
                    <a:solidFill>
                      <a:schemeClr val="bg1">
                        <a:lumMod val="85000"/>
                      </a:schemeClr>
                    </a:solidFill>
                  </a:tcPr>
                </a:tc>
                <a:tc>
                  <a:txBody>
                    <a:bodyPr/>
                    <a:lstStyle/>
                    <a:p>
                      <a:pPr algn="ctr" fontAlgn="ctr"/>
                      <a:r>
                        <a:rPr lang="fr-FR" sz="1000" u="none" strike="noStrike" dirty="0">
                          <a:solidFill>
                            <a:schemeClr val="tx1"/>
                          </a:solidFill>
                          <a:effectLst/>
                        </a:rPr>
                        <a:t>868 </a:t>
                      </a:r>
                      <a:endParaRPr lang="fr-FR" sz="1000" b="0" i="0" u="none" strike="noStrike" dirty="0">
                        <a:solidFill>
                          <a:schemeClr val="tx1"/>
                        </a:solidFill>
                        <a:effectLst/>
                        <a:latin typeface="Arial"/>
                      </a:endParaRPr>
                    </a:p>
                  </a:txBody>
                  <a:tcPr marL="9525" marR="9525" marT="9525" marB="0" anchor="ctr">
                    <a:solidFill>
                      <a:schemeClr val="bg1">
                        <a:lumMod val="85000"/>
                      </a:schemeClr>
                    </a:solidFill>
                  </a:tcPr>
                </a:tc>
                <a:tc>
                  <a:txBody>
                    <a:bodyPr/>
                    <a:lstStyle/>
                    <a:p>
                      <a:pPr algn="ctr" fontAlgn="b"/>
                      <a:r>
                        <a:rPr lang="fr-FR" sz="1000" u="none" strike="noStrike">
                          <a:solidFill>
                            <a:schemeClr val="tx1"/>
                          </a:solidFill>
                          <a:effectLst/>
                        </a:rPr>
                        <a:t>85%</a:t>
                      </a:r>
                      <a:endParaRPr lang="fr-FR" sz="1000" b="0" i="0" u="none" strike="noStrike">
                        <a:solidFill>
                          <a:schemeClr val="tx1"/>
                        </a:solidFill>
                        <a:effectLst/>
                        <a:latin typeface="Arial"/>
                      </a:endParaRPr>
                    </a:p>
                  </a:txBody>
                  <a:tcPr marL="9525" marR="9525" marT="9525" marB="0" anchor="b">
                    <a:solidFill>
                      <a:schemeClr val="bg1">
                        <a:lumMod val="85000"/>
                      </a:schemeClr>
                    </a:solidFill>
                  </a:tcPr>
                </a:tc>
                <a:tc>
                  <a:txBody>
                    <a:bodyPr/>
                    <a:lstStyle/>
                    <a:p>
                      <a:pPr algn="ctr" fontAlgn="b"/>
                      <a:r>
                        <a:rPr lang="fr-FR" sz="1000" u="none" strike="noStrike" dirty="0">
                          <a:solidFill>
                            <a:schemeClr val="tx1"/>
                          </a:solidFill>
                          <a:effectLst/>
                        </a:rPr>
                        <a:t>174</a:t>
                      </a:r>
                      <a:endParaRPr lang="fr-FR" sz="1000" b="0" i="0" u="none" strike="noStrike" dirty="0">
                        <a:solidFill>
                          <a:schemeClr val="tx1"/>
                        </a:solidFill>
                        <a:effectLst/>
                        <a:latin typeface="Arial"/>
                      </a:endParaRPr>
                    </a:p>
                  </a:txBody>
                  <a:tcPr marL="9525" marR="9525" marT="9525" marB="0" anchor="b">
                    <a:solidFill>
                      <a:schemeClr val="bg1">
                        <a:lumMod val="85000"/>
                      </a:schemeClr>
                    </a:solidFill>
                  </a:tcPr>
                </a:tc>
                <a:tc>
                  <a:txBody>
                    <a:bodyPr/>
                    <a:lstStyle/>
                    <a:p>
                      <a:pPr algn="ctr" fontAlgn="ctr"/>
                      <a:r>
                        <a:rPr lang="fr-FR" sz="1000" u="none" strike="noStrike" dirty="0">
                          <a:solidFill>
                            <a:schemeClr val="tx1"/>
                          </a:solidFill>
                          <a:effectLst/>
                        </a:rPr>
                        <a:t>339 </a:t>
                      </a:r>
                      <a:endParaRPr lang="fr-FR" sz="1000" b="0" i="0" u="none" strike="noStrike" dirty="0">
                        <a:solidFill>
                          <a:schemeClr val="tx1"/>
                        </a:solidFill>
                        <a:effectLst/>
                        <a:latin typeface="Arial"/>
                      </a:endParaRPr>
                    </a:p>
                  </a:txBody>
                  <a:tcPr marL="9525" marR="9525" marT="9525" marB="0" anchor="ctr">
                    <a:solidFill>
                      <a:schemeClr val="bg1">
                        <a:lumMod val="85000"/>
                      </a:schemeClr>
                    </a:solidFill>
                  </a:tcPr>
                </a:tc>
                <a:tc>
                  <a:txBody>
                    <a:bodyPr/>
                    <a:lstStyle/>
                    <a:p>
                      <a:pPr algn="ctr" fontAlgn="b"/>
                      <a:r>
                        <a:rPr lang="fr-FR" sz="1000" u="none" strike="noStrike" dirty="0">
                          <a:solidFill>
                            <a:schemeClr val="tx1"/>
                          </a:solidFill>
                          <a:effectLst/>
                        </a:rPr>
                        <a:t>86%</a:t>
                      </a:r>
                      <a:endParaRPr lang="fr-FR" sz="1000" b="0" i="0" u="none" strike="noStrike" dirty="0">
                        <a:solidFill>
                          <a:schemeClr val="tx1"/>
                        </a:solidFill>
                        <a:effectLst/>
                        <a:latin typeface="Arial"/>
                      </a:endParaRPr>
                    </a:p>
                  </a:txBody>
                  <a:tcPr marL="9525" marR="9525" marT="9525" marB="0" anchor="b">
                    <a:solidFill>
                      <a:schemeClr val="bg1">
                        <a:lumMod val="85000"/>
                      </a:schemeClr>
                    </a:solidFill>
                  </a:tcPr>
                </a:tc>
                <a:tc>
                  <a:txBody>
                    <a:bodyPr/>
                    <a:lstStyle/>
                    <a:p>
                      <a:pPr algn="ctr" fontAlgn="b"/>
                      <a:r>
                        <a:rPr lang="fr-FR" sz="1000" u="none" strike="noStrike" dirty="0">
                          <a:solidFill>
                            <a:schemeClr val="tx1"/>
                          </a:solidFill>
                          <a:effectLst/>
                        </a:rPr>
                        <a:t>170</a:t>
                      </a:r>
                      <a:endParaRPr lang="fr-FR" sz="1000" b="0" i="0" u="none" strike="noStrike" dirty="0">
                        <a:solidFill>
                          <a:schemeClr val="tx1"/>
                        </a:solidFill>
                        <a:effectLst/>
                        <a:latin typeface="Arial"/>
                      </a:endParaRPr>
                    </a:p>
                  </a:txBody>
                  <a:tcPr marL="9525" marR="9525" marT="9525" marB="0" anchor="b">
                    <a:solidFill>
                      <a:schemeClr val="bg1">
                        <a:lumMod val="85000"/>
                      </a:schemeClr>
                    </a:solidFill>
                  </a:tcPr>
                </a:tc>
              </a:tr>
              <a:tr h="161925">
                <a:tc>
                  <a:txBody>
                    <a:bodyPr/>
                    <a:lstStyle/>
                    <a:p>
                      <a:pPr algn="l" fontAlgn="ctr"/>
                      <a:r>
                        <a:rPr lang="fr-FR" sz="1000" u="none" strike="noStrike" dirty="0">
                          <a:solidFill>
                            <a:schemeClr val="tx1"/>
                          </a:solidFill>
                          <a:effectLst/>
                        </a:rPr>
                        <a:t>poids lourd</a:t>
                      </a:r>
                      <a:endParaRPr lang="fr-FR" sz="1000" b="0" i="0" u="none" strike="noStrike" dirty="0">
                        <a:solidFill>
                          <a:schemeClr val="tx1"/>
                        </a:solidFill>
                        <a:effectLst/>
                        <a:latin typeface="Arial"/>
                      </a:endParaRPr>
                    </a:p>
                  </a:txBody>
                  <a:tcPr marL="9525" marR="9525" marT="9525" marB="0" anchor="ctr">
                    <a:solidFill>
                      <a:schemeClr val="bg1">
                        <a:lumMod val="85000"/>
                      </a:schemeClr>
                    </a:solidFill>
                  </a:tcPr>
                </a:tc>
                <a:tc>
                  <a:txBody>
                    <a:bodyPr/>
                    <a:lstStyle/>
                    <a:p>
                      <a:pPr algn="ctr" fontAlgn="ctr"/>
                      <a:r>
                        <a:rPr lang="fr-FR" sz="1000" u="none" strike="noStrike" dirty="0">
                          <a:solidFill>
                            <a:schemeClr val="tx1"/>
                          </a:solidFill>
                          <a:effectLst/>
                        </a:rPr>
                        <a:t>41 </a:t>
                      </a:r>
                      <a:endParaRPr lang="fr-FR" sz="1000" b="0" i="0" u="none" strike="noStrike" dirty="0">
                        <a:solidFill>
                          <a:schemeClr val="tx1"/>
                        </a:solidFill>
                        <a:effectLst/>
                        <a:latin typeface="Arial"/>
                      </a:endParaRPr>
                    </a:p>
                  </a:txBody>
                  <a:tcPr marL="9525" marR="9525" marT="9525" marB="0" anchor="ctr">
                    <a:solidFill>
                      <a:schemeClr val="bg1">
                        <a:lumMod val="85000"/>
                      </a:schemeClr>
                    </a:solidFill>
                  </a:tcPr>
                </a:tc>
                <a:tc>
                  <a:txBody>
                    <a:bodyPr/>
                    <a:lstStyle/>
                    <a:p>
                      <a:pPr algn="ctr" fontAlgn="b"/>
                      <a:r>
                        <a:rPr lang="fr-FR" sz="1000" u="none" strike="noStrike" dirty="0">
                          <a:solidFill>
                            <a:schemeClr val="tx1"/>
                          </a:solidFill>
                          <a:effectLst/>
                        </a:rPr>
                        <a:t>4%</a:t>
                      </a:r>
                      <a:endParaRPr lang="fr-FR" sz="1000" b="0" i="0" u="none" strike="noStrike" dirty="0">
                        <a:solidFill>
                          <a:schemeClr val="tx1"/>
                        </a:solidFill>
                        <a:effectLst/>
                        <a:latin typeface="Arial"/>
                      </a:endParaRPr>
                    </a:p>
                  </a:txBody>
                  <a:tcPr marL="9525" marR="9525" marT="9525" marB="0" anchor="b">
                    <a:solidFill>
                      <a:schemeClr val="bg1">
                        <a:lumMod val="85000"/>
                      </a:schemeClr>
                    </a:solidFill>
                  </a:tcPr>
                </a:tc>
                <a:tc>
                  <a:txBody>
                    <a:bodyPr/>
                    <a:lstStyle/>
                    <a:p>
                      <a:pPr algn="ctr" fontAlgn="b"/>
                      <a:r>
                        <a:rPr lang="fr-FR" sz="1000" u="none" strike="noStrike" dirty="0">
                          <a:solidFill>
                            <a:schemeClr val="tx1"/>
                          </a:solidFill>
                          <a:effectLst/>
                        </a:rPr>
                        <a:t>8</a:t>
                      </a:r>
                      <a:endParaRPr lang="fr-FR" sz="1000" b="0" i="0" u="none" strike="noStrike" dirty="0">
                        <a:solidFill>
                          <a:schemeClr val="tx1"/>
                        </a:solidFill>
                        <a:effectLst/>
                        <a:latin typeface="Arial"/>
                      </a:endParaRPr>
                    </a:p>
                  </a:txBody>
                  <a:tcPr marL="9525" marR="9525" marT="9525" marB="0" anchor="b">
                    <a:solidFill>
                      <a:schemeClr val="bg1">
                        <a:lumMod val="85000"/>
                      </a:schemeClr>
                    </a:solidFill>
                  </a:tcPr>
                </a:tc>
                <a:tc>
                  <a:txBody>
                    <a:bodyPr/>
                    <a:lstStyle/>
                    <a:p>
                      <a:pPr algn="ctr" fontAlgn="ctr"/>
                      <a:r>
                        <a:rPr lang="fr-FR" sz="1000" u="none" strike="noStrike" dirty="0">
                          <a:solidFill>
                            <a:schemeClr val="tx1"/>
                          </a:solidFill>
                          <a:effectLst/>
                        </a:rPr>
                        <a:t>13 </a:t>
                      </a:r>
                      <a:endParaRPr lang="fr-FR" sz="1000" b="0" i="0" u="none" strike="noStrike" dirty="0">
                        <a:solidFill>
                          <a:schemeClr val="tx1"/>
                        </a:solidFill>
                        <a:effectLst/>
                        <a:latin typeface="Arial"/>
                      </a:endParaRPr>
                    </a:p>
                  </a:txBody>
                  <a:tcPr marL="9525" marR="9525" marT="9525" marB="0" anchor="ctr">
                    <a:solidFill>
                      <a:schemeClr val="bg1">
                        <a:lumMod val="85000"/>
                      </a:schemeClr>
                    </a:solidFill>
                  </a:tcPr>
                </a:tc>
                <a:tc>
                  <a:txBody>
                    <a:bodyPr/>
                    <a:lstStyle/>
                    <a:p>
                      <a:pPr algn="ctr" fontAlgn="b"/>
                      <a:r>
                        <a:rPr lang="fr-FR" sz="1000" u="none" strike="noStrike" dirty="0">
                          <a:solidFill>
                            <a:schemeClr val="tx1"/>
                          </a:solidFill>
                          <a:effectLst/>
                        </a:rPr>
                        <a:t>3%</a:t>
                      </a:r>
                      <a:endParaRPr lang="fr-FR" sz="1000" b="0" i="0" u="none" strike="noStrike" dirty="0">
                        <a:solidFill>
                          <a:schemeClr val="tx1"/>
                        </a:solidFill>
                        <a:effectLst/>
                        <a:latin typeface="Arial"/>
                      </a:endParaRPr>
                    </a:p>
                  </a:txBody>
                  <a:tcPr marL="9525" marR="9525" marT="9525" marB="0" anchor="b">
                    <a:solidFill>
                      <a:schemeClr val="bg1">
                        <a:lumMod val="85000"/>
                      </a:schemeClr>
                    </a:solidFill>
                  </a:tcPr>
                </a:tc>
                <a:tc>
                  <a:txBody>
                    <a:bodyPr/>
                    <a:lstStyle/>
                    <a:p>
                      <a:pPr algn="ctr" fontAlgn="b"/>
                      <a:r>
                        <a:rPr lang="fr-FR" sz="1000" u="none" strike="noStrike" dirty="0">
                          <a:solidFill>
                            <a:schemeClr val="tx1"/>
                          </a:solidFill>
                          <a:effectLst/>
                        </a:rPr>
                        <a:t>7</a:t>
                      </a:r>
                      <a:endParaRPr lang="fr-FR" sz="1000" b="0" i="0" u="none" strike="noStrike" dirty="0">
                        <a:solidFill>
                          <a:schemeClr val="tx1"/>
                        </a:solidFill>
                        <a:effectLst/>
                        <a:latin typeface="Arial"/>
                      </a:endParaRPr>
                    </a:p>
                  </a:txBody>
                  <a:tcPr marL="9525" marR="9525" marT="9525" marB="0" anchor="b">
                    <a:solidFill>
                      <a:schemeClr val="bg1">
                        <a:lumMod val="85000"/>
                      </a:schemeClr>
                    </a:solidFill>
                  </a:tcPr>
                </a:tc>
              </a:tr>
              <a:tr h="161925">
                <a:tc>
                  <a:txBody>
                    <a:bodyPr/>
                    <a:lstStyle/>
                    <a:p>
                      <a:pPr algn="l" fontAlgn="ctr"/>
                      <a:r>
                        <a:rPr lang="fr-FR" sz="1000" u="none" strike="noStrike">
                          <a:solidFill>
                            <a:schemeClr val="tx1"/>
                          </a:solidFill>
                          <a:effectLst/>
                        </a:rPr>
                        <a:t>transport en commun</a:t>
                      </a:r>
                      <a:endParaRPr lang="fr-FR" sz="1000" b="0" i="0" u="none" strike="noStrike">
                        <a:solidFill>
                          <a:schemeClr val="tx1"/>
                        </a:solidFill>
                        <a:effectLst/>
                        <a:latin typeface="Arial"/>
                      </a:endParaRPr>
                    </a:p>
                  </a:txBody>
                  <a:tcPr marL="9525" marR="9525" marT="9525" marB="0" anchor="ctr">
                    <a:solidFill>
                      <a:schemeClr val="bg1">
                        <a:lumMod val="85000"/>
                      </a:schemeClr>
                    </a:solidFill>
                  </a:tcPr>
                </a:tc>
                <a:tc>
                  <a:txBody>
                    <a:bodyPr/>
                    <a:lstStyle/>
                    <a:p>
                      <a:pPr algn="ctr" fontAlgn="ctr"/>
                      <a:r>
                        <a:rPr lang="fr-FR" sz="1000" u="none" strike="noStrike" dirty="0">
                          <a:solidFill>
                            <a:schemeClr val="tx1"/>
                          </a:solidFill>
                          <a:effectLst/>
                        </a:rPr>
                        <a:t>37 </a:t>
                      </a:r>
                      <a:endParaRPr lang="fr-FR" sz="1000" b="0" i="0" u="none" strike="noStrike" dirty="0">
                        <a:solidFill>
                          <a:schemeClr val="tx1"/>
                        </a:solidFill>
                        <a:effectLst/>
                        <a:latin typeface="Arial"/>
                      </a:endParaRPr>
                    </a:p>
                  </a:txBody>
                  <a:tcPr marL="9525" marR="9525" marT="9525" marB="0" anchor="ctr">
                    <a:solidFill>
                      <a:schemeClr val="bg1">
                        <a:lumMod val="85000"/>
                      </a:schemeClr>
                    </a:solidFill>
                  </a:tcPr>
                </a:tc>
                <a:tc>
                  <a:txBody>
                    <a:bodyPr/>
                    <a:lstStyle/>
                    <a:p>
                      <a:pPr algn="ctr" fontAlgn="b"/>
                      <a:r>
                        <a:rPr lang="fr-FR" sz="1000" u="none" strike="noStrike">
                          <a:solidFill>
                            <a:schemeClr val="tx1"/>
                          </a:solidFill>
                          <a:effectLst/>
                        </a:rPr>
                        <a:t>4%</a:t>
                      </a:r>
                      <a:endParaRPr lang="fr-FR" sz="1000" b="0" i="0" u="none" strike="noStrike">
                        <a:solidFill>
                          <a:schemeClr val="tx1"/>
                        </a:solidFill>
                        <a:effectLst/>
                        <a:latin typeface="Arial"/>
                      </a:endParaRPr>
                    </a:p>
                  </a:txBody>
                  <a:tcPr marL="9525" marR="9525" marT="9525" marB="0" anchor="b">
                    <a:solidFill>
                      <a:schemeClr val="bg1">
                        <a:lumMod val="85000"/>
                      </a:schemeClr>
                    </a:solidFill>
                  </a:tcPr>
                </a:tc>
                <a:tc>
                  <a:txBody>
                    <a:bodyPr/>
                    <a:lstStyle/>
                    <a:p>
                      <a:pPr algn="ctr" fontAlgn="b"/>
                      <a:r>
                        <a:rPr lang="fr-FR" sz="1000" u="none" strike="noStrike" dirty="0">
                          <a:solidFill>
                            <a:schemeClr val="tx1"/>
                          </a:solidFill>
                          <a:effectLst/>
                        </a:rPr>
                        <a:t>7</a:t>
                      </a:r>
                      <a:endParaRPr lang="fr-FR" sz="1000" b="0" i="0" u="none" strike="noStrike" dirty="0">
                        <a:solidFill>
                          <a:schemeClr val="tx1"/>
                        </a:solidFill>
                        <a:effectLst/>
                        <a:latin typeface="Arial"/>
                      </a:endParaRPr>
                    </a:p>
                  </a:txBody>
                  <a:tcPr marL="9525" marR="9525" marT="9525" marB="0" anchor="b">
                    <a:solidFill>
                      <a:schemeClr val="bg1">
                        <a:lumMod val="85000"/>
                      </a:schemeClr>
                    </a:solidFill>
                  </a:tcPr>
                </a:tc>
                <a:tc>
                  <a:txBody>
                    <a:bodyPr/>
                    <a:lstStyle/>
                    <a:p>
                      <a:pPr algn="ctr" fontAlgn="ctr"/>
                      <a:r>
                        <a:rPr lang="fr-FR" sz="1000" u="none" strike="noStrike">
                          <a:solidFill>
                            <a:schemeClr val="tx1"/>
                          </a:solidFill>
                          <a:effectLst/>
                        </a:rPr>
                        <a:t>11 </a:t>
                      </a:r>
                      <a:endParaRPr lang="fr-FR" sz="1000" b="0" i="0" u="none" strike="noStrike">
                        <a:solidFill>
                          <a:schemeClr val="tx1"/>
                        </a:solidFill>
                        <a:effectLst/>
                        <a:latin typeface="Arial"/>
                      </a:endParaRPr>
                    </a:p>
                  </a:txBody>
                  <a:tcPr marL="9525" marR="9525" marT="9525" marB="0" anchor="ctr">
                    <a:solidFill>
                      <a:schemeClr val="bg1">
                        <a:lumMod val="85000"/>
                      </a:schemeClr>
                    </a:solidFill>
                  </a:tcPr>
                </a:tc>
                <a:tc>
                  <a:txBody>
                    <a:bodyPr/>
                    <a:lstStyle/>
                    <a:p>
                      <a:pPr algn="ctr" fontAlgn="b"/>
                      <a:r>
                        <a:rPr lang="fr-FR" sz="1000" u="none" strike="noStrike" dirty="0">
                          <a:solidFill>
                            <a:schemeClr val="tx1"/>
                          </a:solidFill>
                          <a:effectLst/>
                        </a:rPr>
                        <a:t>3%</a:t>
                      </a:r>
                      <a:endParaRPr lang="fr-FR" sz="1000" b="0" i="0" u="none" strike="noStrike" dirty="0">
                        <a:solidFill>
                          <a:schemeClr val="tx1"/>
                        </a:solidFill>
                        <a:effectLst/>
                        <a:latin typeface="Arial"/>
                      </a:endParaRPr>
                    </a:p>
                  </a:txBody>
                  <a:tcPr marL="9525" marR="9525" marT="9525" marB="0" anchor="b">
                    <a:solidFill>
                      <a:schemeClr val="bg1">
                        <a:lumMod val="85000"/>
                      </a:schemeClr>
                    </a:solidFill>
                  </a:tcPr>
                </a:tc>
                <a:tc>
                  <a:txBody>
                    <a:bodyPr/>
                    <a:lstStyle/>
                    <a:p>
                      <a:pPr algn="ctr" fontAlgn="b"/>
                      <a:r>
                        <a:rPr lang="fr-FR" sz="1000" u="none" strike="noStrike" dirty="0">
                          <a:solidFill>
                            <a:schemeClr val="tx1"/>
                          </a:solidFill>
                          <a:effectLst/>
                        </a:rPr>
                        <a:t>6</a:t>
                      </a:r>
                      <a:endParaRPr lang="fr-FR" sz="1000" b="0" i="0" u="none" strike="noStrike" dirty="0">
                        <a:solidFill>
                          <a:schemeClr val="tx1"/>
                        </a:solidFill>
                        <a:effectLst/>
                        <a:latin typeface="Arial"/>
                      </a:endParaRPr>
                    </a:p>
                  </a:txBody>
                  <a:tcPr marL="9525" marR="9525" marT="9525" marB="0" anchor="b">
                    <a:solidFill>
                      <a:schemeClr val="bg1">
                        <a:lumMod val="85000"/>
                      </a:schemeClr>
                    </a:solidFill>
                  </a:tcPr>
                </a:tc>
              </a:tr>
              <a:tr h="161925">
                <a:tc>
                  <a:txBody>
                    <a:bodyPr/>
                    <a:lstStyle/>
                    <a:p>
                      <a:pPr algn="l" fontAlgn="ctr"/>
                      <a:r>
                        <a:rPr lang="fr-FR" sz="1000" u="none" strike="noStrike">
                          <a:solidFill>
                            <a:schemeClr val="tx1"/>
                          </a:solidFill>
                          <a:effectLst/>
                        </a:rPr>
                        <a:t>les autres modes</a:t>
                      </a:r>
                      <a:endParaRPr lang="fr-FR" sz="1000" b="0" i="0" u="none" strike="noStrike">
                        <a:solidFill>
                          <a:schemeClr val="tx1"/>
                        </a:solidFill>
                        <a:effectLst/>
                        <a:latin typeface="Arial"/>
                      </a:endParaRPr>
                    </a:p>
                  </a:txBody>
                  <a:tcPr marL="9525" marR="9525" marT="9525" marB="0" anchor="ctr">
                    <a:solidFill>
                      <a:schemeClr val="bg1">
                        <a:lumMod val="85000"/>
                      </a:schemeClr>
                    </a:solidFill>
                  </a:tcPr>
                </a:tc>
                <a:tc>
                  <a:txBody>
                    <a:bodyPr/>
                    <a:lstStyle/>
                    <a:p>
                      <a:pPr algn="ctr" fontAlgn="ctr"/>
                      <a:r>
                        <a:rPr lang="fr-FR" sz="1000" u="none" strike="noStrike" dirty="0">
                          <a:solidFill>
                            <a:schemeClr val="tx1"/>
                          </a:solidFill>
                          <a:effectLst/>
                        </a:rPr>
                        <a:t>30 </a:t>
                      </a:r>
                      <a:endParaRPr lang="fr-FR" sz="1000" b="0" i="0" u="none" strike="noStrike" dirty="0">
                        <a:solidFill>
                          <a:schemeClr val="tx1"/>
                        </a:solidFill>
                        <a:effectLst/>
                        <a:latin typeface="Arial"/>
                      </a:endParaRPr>
                    </a:p>
                  </a:txBody>
                  <a:tcPr marL="9525" marR="9525" marT="9525" marB="0" anchor="ctr">
                    <a:solidFill>
                      <a:schemeClr val="bg1">
                        <a:lumMod val="85000"/>
                      </a:schemeClr>
                    </a:solidFill>
                  </a:tcPr>
                </a:tc>
                <a:tc>
                  <a:txBody>
                    <a:bodyPr/>
                    <a:lstStyle/>
                    <a:p>
                      <a:pPr algn="ctr" fontAlgn="b"/>
                      <a:r>
                        <a:rPr lang="fr-FR" sz="1000" u="none" strike="noStrike">
                          <a:solidFill>
                            <a:schemeClr val="tx1"/>
                          </a:solidFill>
                          <a:effectLst/>
                        </a:rPr>
                        <a:t>3%</a:t>
                      </a:r>
                      <a:endParaRPr lang="fr-FR" sz="1000" b="0" i="0" u="none" strike="noStrike">
                        <a:solidFill>
                          <a:schemeClr val="tx1"/>
                        </a:solidFill>
                        <a:effectLst/>
                        <a:latin typeface="Arial"/>
                      </a:endParaRPr>
                    </a:p>
                  </a:txBody>
                  <a:tcPr marL="9525" marR="9525" marT="9525" marB="0" anchor="b">
                    <a:solidFill>
                      <a:schemeClr val="bg1">
                        <a:lumMod val="85000"/>
                      </a:schemeClr>
                    </a:solidFill>
                  </a:tcPr>
                </a:tc>
                <a:tc>
                  <a:txBody>
                    <a:bodyPr/>
                    <a:lstStyle/>
                    <a:p>
                      <a:pPr algn="ctr" fontAlgn="b"/>
                      <a:r>
                        <a:rPr lang="fr-FR" sz="1000" u="none" strike="noStrike" dirty="0">
                          <a:solidFill>
                            <a:schemeClr val="tx1"/>
                          </a:solidFill>
                          <a:effectLst/>
                        </a:rPr>
                        <a:t>6</a:t>
                      </a:r>
                      <a:endParaRPr lang="fr-FR" sz="1000" b="0" i="0" u="none" strike="noStrike" dirty="0">
                        <a:solidFill>
                          <a:schemeClr val="tx1"/>
                        </a:solidFill>
                        <a:effectLst/>
                        <a:latin typeface="Arial"/>
                      </a:endParaRPr>
                    </a:p>
                  </a:txBody>
                  <a:tcPr marL="9525" marR="9525" marT="9525" marB="0" anchor="b">
                    <a:solidFill>
                      <a:schemeClr val="bg1">
                        <a:lumMod val="85000"/>
                      </a:schemeClr>
                    </a:solidFill>
                  </a:tcPr>
                </a:tc>
                <a:tc>
                  <a:txBody>
                    <a:bodyPr/>
                    <a:lstStyle/>
                    <a:p>
                      <a:pPr algn="ctr" fontAlgn="ctr"/>
                      <a:r>
                        <a:rPr lang="fr-FR" sz="1000" u="none" strike="noStrike">
                          <a:solidFill>
                            <a:schemeClr val="tx1"/>
                          </a:solidFill>
                          <a:effectLst/>
                        </a:rPr>
                        <a:t>13 </a:t>
                      </a:r>
                      <a:endParaRPr lang="fr-FR" sz="1000" b="0" i="0" u="none" strike="noStrike">
                        <a:solidFill>
                          <a:schemeClr val="tx1"/>
                        </a:solidFill>
                        <a:effectLst/>
                        <a:latin typeface="Arial"/>
                      </a:endParaRPr>
                    </a:p>
                  </a:txBody>
                  <a:tcPr marL="9525" marR="9525" marT="9525" marB="0" anchor="ctr">
                    <a:solidFill>
                      <a:schemeClr val="bg1">
                        <a:lumMod val="85000"/>
                      </a:schemeClr>
                    </a:solidFill>
                  </a:tcPr>
                </a:tc>
                <a:tc>
                  <a:txBody>
                    <a:bodyPr/>
                    <a:lstStyle/>
                    <a:p>
                      <a:pPr algn="ctr" fontAlgn="b"/>
                      <a:r>
                        <a:rPr lang="fr-FR" sz="1000" u="none" strike="noStrike" dirty="0">
                          <a:solidFill>
                            <a:schemeClr val="tx1"/>
                          </a:solidFill>
                          <a:effectLst/>
                        </a:rPr>
                        <a:t>3%</a:t>
                      </a:r>
                      <a:endParaRPr lang="fr-FR" sz="1000" b="0" i="0" u="none" strike="noStrike" dirty="0">
                        <a:solidFill>
                          <a:schemeClr val="tx1"/>
                        </a:solidFill>
                        <a:effectLst/>
                        <a:latin typeface="Arial"/>
                      </a:endParaRPr>
                    </a:p>
                  </a:txBody>
                  <a:tcPr marL="9525" marR="9525" marT="9525" marB="0" anchor="b">
                    <a:solidFill>
                      <a:schemeClr val="bg1">
                        <a:lumMod val="85000"/>
                      </a:schemeClr>
                    </a:solidFill>
                  </a:tcPr>
                </a:tc>
                <a:tc>
                  <a:txBody>
                    <a:bodyPr/>
                    <a:lstStyle/>
                    <a:p>
                      <a:pPr algn="ctr" fontAlgn="b"/>
                      <a:r>
                        <a:rPr lang="fr-FR" sz="1000" u="none" strike="noStrike" dirty="0">
                          <a:solidFill>
                            <a:schemeClr val="tx1"/>
                          </a:solidFill>
                          <a:effectLst/>
                        </a:rPr>
                        <a:t>7</a:t>
                      </a:r>
                      <a:endParaRPr lang="fr-FR" sz="1000" b="0" i="0" u="none" strike="noStrike" dirty="0">
                        <a:solidFill>
                          <a:schemeClr val="tx1"/>
                        </a:solidFill>
                        <a:effectLst/>
                        <a:latin typeface="Arial"/>
                      </a:endParaRPr>
                    </a:p>
                  </a:txBody>
                  <a:tcPr marL="9525" marR="9525" marT="9525" marB="0" anchor="b">
                    <a:solidFill>
                      <a:schemeClr val="bg1">
                        <a:lumMod val="85000"/>
                      </a:schemeClr>
                    </a:solidFill>
                  </a:tcPr>
                </a:tc>
              </a:tr>
            </a:tbl>
          </a:graphicData>
        </a:graphic>
      </p:graphicFrame>
      <p:sp>
        <p:nvSpPr>
          <p:cNvPr id="10" name="Rectangle 9"/>
          <p:cNvSpPr/>
          <p:nvPr/>
        </p:nvSpPr>
        <p:spPr>
          <a:xfrm>
            <a:off x="1118787" y="3401241"/>
            <a:ext cx="7290901" cy="1989164"/>
          </a:xfrm>
          <a:prstGeom prst="rect">
            <a:avLst/>
          </a:prstGeom>
        </p:spPr>
        <p:txBody>
          <a:bodyPr wrap="square" lIns="80165" tIns="40083" rIns="80165" bIns="40083">
            <a:spAutoFit/>
          </a:bodyPr>
          <a:lstStyle/>
          <a:p>
            <a:pPr algn="just" fontAlgn="auto">
              <a:lnSpc>
                <a:spcPct val="150000"/>
              </a:lnSpc>
              <a:spcAft>
                <a:spcPts val="0"/>
              </a:spcAft>
              <a:defRPr/>
            </a:pPr>
            <a:r>
              <a:rPr lang="fr-FR" sz="1400" b="1" dirty="0" smtClean="0"/>
              <a:t>Evolution 2011-2015 / 2016-2017 : </a:t>
            </a:r>
          </a:p>
          <a:p>
            <a:pPr marL="285750" indent="-285750" algn="just" fontAlgn="auto">
              <a:lnSpc>
                <a:spcPct val="150000"/>
              </a:lnSpc>
              <a:spcAft>
                <a:spcPts val="0"/>
              </a:spcAft>
              <a:buFont typeface="Wingdings" panose="05000000000000000000" pitchFamily="2" charset="2"/>
              <a:buChar char="Ø"/>
              <a:defRPr/>
            </a:pPr>
            <a:r>
              <a:rPr lang="fr-FR" sz="1400" dirty="0" smtClean="0"/>
              <a:t>Des évolutions annuelles globalement stables…</a:t>
            </a:r>
          </a:p>
          <a:p>
            <a:pPr marL="285750" indent="-285750" algn="just" fontAlgn="auto">
              <a:lnSpc>
                <a:spcPct val="150000"/>
              </a:lnSpc>
              <a:spcAft>
                <a:spcPts val="0"/>
              </a:spcAft>
              <a:buFont typeface="Wingdings" panose="05000000000000000000" pitchFamily="2" charset="2"/>
              <a:buChar char="Ø"/>
              <a:defRPr/>
            </a:pPr>
            <a:r>
              <a:rPr lang="fr-FR" sz="1400" dirty="0" smtClean="0"/>
              <a:t>Mais moins d’accidents impliquant un piéton </a:t>
            </a:r>
          </a:p>
          <a:p>
            <a:pPr marL="285750" indent="-285750" algn="just" fontAlgn="auto">
              <a:lnSpc>
                <a:spcPct val="150000"/>
              </a:lnSpc>
              <a:spcAft>
                <a:spcPts val="0"/>
              </a:spcAft>
              <a:buFont typeface="Wingdings" panose="05000000000000000000" pitchFamily="2" charset="2"/>
              <a:buChar char="Ø"/>
              <a:defRPr/>
            </a:pPr>
            <a:r>
              <a:rPr lang="fr-FR" sz="1400" dirty="0"/>
              <a:t>Moins d’accidents impliquant un 2RM &gt;= 50 </a:t>
            </a:r>
            <a:r>
              <a:rPr lang="fr-FR" sz="1400" dirty="0" smtClean="0"/>
              <a:t>cm3</a:t>
            </a:r>
            <a:endParaRPr lang="fr-FR" sz="1400" dirty="0"/>
          </a:p>
          <a:p>
            <a:pPr marL="742950" lvl="1" indent="-285750" algn="just" fontAlgn="auto">
              <a:lnSpc>
                <a:spcPct val="150000"/>
              </a:lnSpc>
              <a:spcAft>
                <a:spcPts val="0"/>
              </a:spcAft>
              <a:buFont typeface="Wingdings" panose="05000000000000000000" pitchFamily="2" charset="2"/>
              <a:buChar char="Ø"/>
              <a:defRPr/>
            </a:pPr>
            <a:endParaRPr lang="fr-FR" sz="1600" b="1" dirty="0" smtClean="0"/>
          </a:p>
          <a:p>
            <a:pPr marL="742950" lvl="1" indent="-285750" algn="just" fontAlgn="auto">
              <a:spcAft>
                <a:spcPts val="0"/>
              </a:spcAft>
              <a:buFont typeface="Wingdings" panose="05000000000000000000" pitchFamily="2" charset="2"/>
              <a:buChar char="Ø"/>
              <a:defRPr/>
            </a:pPr>
            <a:endParaRPr lang="fr-FR" sz="1600" dirty="0" smtClean="0"/>
          </a:p>
        </p:txBody>
      </p:sp>
      <p:sp>
        <p:nvSpPr>
          <p:cNvPr id="3" name="ZoneTexte 2"/>
          <p:cNvSpPr txBox="1"/>
          <p:nvPr/>
        </p:nvSpPr>
        <p:spPr>
          <a:xfrm rot="20601274">
            <a:off x="7056517" y="5059546"/>
            <a:ext cx="1751423" cy="661720"/>
          </a:xfrm>
          <a:prstGeom prst="rect">
            <a:avLst/>
          </a:prstGeom>
          <a:noFill/>
          <a:ln>
            <a:solidFill>
              <a:schemeClr val="tx1">
                <a:lumMod val="85000"/>
                <a:lumOff val="15000"/>
              </a:schemeClr>
            </a:solidFill>
          </a:ln>
        </p:spPr>
        <p:txBody>
          <a:bodyPr wrap="square" rtlCol="0">
            <a:spAutoFit/>
          </a:bodyPr>
          <a:lstStyle/>
          <a:p>
            <a:r>
              <a:rPr lang="fr-FR" sz="900" i="1" dirty="0" smtClean="0"/>
              <a:t>Attention : Le mode de déplacement </a:t>
            </a:r>
            <a:r>
              <a:rPr lang="fr-FR" sz="1000" i="1" dirty="0" smtClean="0"/>
              <a:t>pour</a:t>
            </a:r>
            <a:r>
              <a:rPr lang="fr-FR" sz="900" i="1" dirty="0" smtClean="0"/>
              <a:t> les accidents de 2018 n’est pas connu</a:t>
            </a:r>
            <a:endParaRPr lang="fr-FR" sz="900" i="1" dirty="0"/>
          </a:p>
        </p:txBody>
      </p:sp>
    </p:spTree>
    <p:extLst>
      <p:ext uri="{BB962C8B-B14F-4D97-AF65-F5344CB8AC3E}">
        <p14:creationId xmlns:p14="http://schemas.microsoft.com/office/powerpoint/2010/main" val="11836104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1"/>
          <p:cNvSpPr txBox="1">
            <a:spLocks/>
          </p:cNvSpPr>
          <p:nvPr/>
        </p:nvSpPr>
        <p:spPr bwMode="auto">
          <a:xfrm>
            <a:off x="1226916" y="0"/>
            <a:ext cx="7725651" cy="648068"/>
          </a:xfrm>
          <a:prstGeom prst="rect">
            <a:avLst/>
          </a:prstGeom>
          <a:noFill/>
          <a:ln w="9525">
            <a:noFill/>
            <a:round/>
            <a:headEnd/>
            <a:tailEnd/>
          </a:ln>
          <a:effectLst/>
        </p:spPr>
        <p:txBody>
          <a:bodyPr lIns="0" tIns="0" rIns="0" bIns="0" anchor="ctr"/>
          <a:lstStyle/>
          <a:p>
            <a:pPr algn="ctr" eaLnBrk="0">
              <a:tabLst>
                <a:tab pos="0" algn="l"/>
                <a:tab pos="391085" algn="l"/>
                <a:tab pos="784953" algn="l"/>
                <a:tab pos="1178822" algn="l"/>
                <a:tab pos="1572690" algn="l"/>
                <a:tab pos="1966559" algn="l"/>
                <a:tab pos="2360427" algn="l"/>
                <a:tab pos="2754296" algn="l"/>
                <a:tab pos="3148164" algn="l"/>
                <a:tab pos="3542033" algn="l"/>
                <a:tab pos="3935901" algn="l"/>
                <a:tab pos="4329770" algn="l"/>
                <a:tab pos="4723638" algn="l"/>
                <a:tab pos="5117507" algn="l"/>
                <a:tab pos="5511375" algn="l"/>
                <a:tab pos="5905243" algn="l"/>
                <a:tab pos="6299111" algn="l"/>
                <a:tab pos="6692980" algn="l"/>
                <a:tab pos="7086848" algn="l"/>
                <a:tab pos="7480717" algn="l"/>
                <a:tab pos="7874585" algn="l"/>
              </a:tabLst>
            </a:pPr>
            <a:r>
              <a:rPr lang="fr-FR" sz="2800" b="1" spc="-50" dirty="0" smtClean="0">
                <a:solidFill>
                  <a:schemeClr val="accent3">
                    <a:lumMod val="75000"/>
                  </a:schemeClr>
                </a:solidFill>
                <a:latin typeface="Decima" panose="02000506000000020004" pitchFamily="2" charset="0"/>
              </a:rPr>
              <a:t>Evolution des conflits tous axes</a:t>
            </a:r>
          </a:p>
        </p:txBody>
      </p:sp>
      <p:sp>
        <p:nvSpPr>
          <p:cNvPr id="2" name="Espace réservé du numéro de diapositive 1"/>
          <p:cNvSpPr>
            <a:spLocks noGrp="1"/>
          </p:cNvSpPr>
          <p:nvPr>
            <p:ph type="sldNum" idx="10"/>
          </p:nvPr>
        </p:nvSpPr>
        <p:spPr/>
        <p:txBody>
          <a:bodyPr/>
          <a:lstStyle/>
          <a:p>
            <a:pPr>
              <a:defRPr/>
            </a:pPr>
            <a:fld id="{33E27338-3D5E-4ACF-B584-AF6BE3658EEB}" type="slidenum">
              <a:rPr lang="fr-FR" altLang="fr-FR" smtClean="0"/>
              <a:pPr>
                <a:defRPr/>
              </a:pPr>
              <a:t>22</a:t>
            </a:fld>
            <a:endParaRPr lang="fr-FR" altLang="fr-FR" dirty="0"/>
          </a:p>
        </p:txBody>
      </p:sp>
      <p:graphicFrame>
        <p:nvGraphicFramePr>
          <p:cNvPr id="7" name="Graphique 6"/>
          <p:cNvGraphicFramePr>
            <a:graphicFrameLocks/>
          </p:cNvGraphicFramePr>
          <p:nvPr>
            <p:extLst>
              <p:ext uri="{D42A27DB-BD31-4B8C-83A1-F6EECF244321}">
                <p14:modId xmlns:p14="http://schemas.microsoft.com/office/powerpoint/2010/main" val="3469240535"/>
              </p:ext>
            </p:extLst>
          </p:nvPr>
        </p:nvGraphicFramePr>
        <p:xfrm>
          <a:off x="1152302" y="940536"/>
          <a:ext cx="4373783" cy="2259025"/>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7" name="Objet 16"/>
          <p:cNvGraphicFramePr>
            <a:graphicFrameLocks noChangeAspect="1"/>
          </p:cNvGraphicFramePr>
          <p:nvPr>
            <p:extLst>
              <p:ext uri="{D42A27DB-BD31-4B8C-83A1-F6EECF244321}">
                <p14:modId xmlns:p14="http://schemas.microsoft.com/office/powerpoint/2010/main" val="3617128279"/>
              </p:ext>
            </p:extLst>
          </p:nvPr>
        </p:nvGraphicFramePr>
        <p:xfrm>
          <a:off x="1250271" y="4921726"/>
          <a:ext cx="6096000" cy="1150937"/>
        </p:xfrm>
        <a:graphic>
          <a:graphicData uri="http://schemas.openxmlformats.org/presentationml/2006/ole">
            <mc:AlternateContent xmlns:mc="http://schemas.openxmlformats.org/markup-compatibility/2006">
              <mc:Choice xmlns:v="urn:schemas-microsoft-com:vml" Requires="v">
                <p:oleObj spid="_x0000_s1121" name="Feuille de calcul" r:id="rId6" imgW="10496556" imgH="1981200" progId="Excel.Sheet.8">
                  <p:embed/>
                </p:oleObj>
              </mc:Choice>
              <mc:Fallback>
                <p:oleObj name="Feuille de calcul" r:id="rId6" imgW="10496556" imgH="1981200" progId="Excel.Sheet.8">
                  <p:embed/>
                  <p:pic>
                    <p:nvPicPr>
                      <p:cNvPr id="0" name=""/>
                      <p:cNvPicPr/>
                      <p:nvPr/>
                    </p:nvPicPr>
                    <p:blipFill>
                      <a:blip r:embed="rId7"/>
                      <a:stretch>
                        <a:fillRect/>
                      </a:stretch>
                    </p:blipFill>
                    <p:spPr>
                      <a:xfrm>
                        <a:off x="1250271" y="4921726"/>
                        <a:ext cx="6096000" cy="1150937"/>
                      </a:xfrm>
                      <a:prstGeom prst="rect">
                        <a:avLst/>
                      </a:prstGeom>
                    </p:spPr>
                  </p:pic>
                </p:oleObj>
              </mc:Fallback>
            </mc:AlternateContent>
          </a:graphicData>
        </a:graphic>
      </p:graphicFrame>
      <p:sp>
        <p:nvSpPr>
          <p:cNvPr id="19" name="ZoneTexte 18"/>
          <p:cNvSpPr txBox="1"/>
          <p:nvPr/>
        </p:nvSpPr>
        <p:spPr>
          <a:xfrm>
            <a:off x="1558241" y="4530720"/>
            <a:ext cx="3314700" cy="307777"/>
          </a:xfrm>
          <a:prstGeom prst="rect">
            <a:avLst/>
          </a:prstGeom>
          <a:noFill/>
        </p:spPr>
        <p:txBody>
          <a:bodyPr wrap="square" rtlCol="0">
            <a:spAutoFit/>
          </a:bodyPr>
          <a:lstStyle/>
          <a:p>
            <a:r>
              <a:rPr lang="fr-FR" sz="1400" b="1" dirty="0" smtClean="0">
                <a:latin typeface="Calibri" panose="020F0502020204030204" pitchFamily="34" charset="0"/>
              </a:rPr>
              <a:t>Répartition des conflits par mode (par an)</a:t>
            </a:r>
            <a:endParaRPr lang="fr-FR" b="1" dirty="0">
              <a:latin typeface="Calibri" panose="020F0502020204030204" pitchFamily="34" charset="0"/>
            </a:endParaRPr>
          </a:p>
        </p:txBody>
      </p:sp>
      <p:sp>
        <p:nvSpPr>
          <p:cNvPr id="20" name="Ellipse 19"/>
          <p:cNvSpPr/>
          <p:nvPr/>
        </p:nvSpPr>
        <p:spPr>
          <a:xfrm>
            <a:off x="2872692" y="5355228"/>
            <a:ext cx="979714" cy="277587"/>
          </a:xfrm>
          <a:prstGeom prst="ellipse">
            <a:avLst/>
          </a:prstGeom>
          <a:noFill/>
          <a:ln w="22225">
            <a:solidFill>
              <a:srgbClr val="FF0000"/>
            </a:solidFill>
            <a:prstDash val="lg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1" name="Ellipse 20"/>
          <p:cNvSpPr/>
          <p:nvPr/>
        </p:nvSpPr>
        <p:spPr>
          <a:xfrm>
            <a:off x="3991196" y="5347063"/>
            <a:ext cx="979714" cy="277587"/>
          </a:xfrm>
          <a:prstGeom prst="ellipse">
            <a:avLst/>
          </a:prstGeom>
          <a:noFill/>
          <a:ln w="22225">
            <a:solidFill>
              <a:srgbClr val="FF0000"/>
            </a:solidFill>
            <a:prstDash val="lg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3" name="Ellipse 22"/>
          <p:cNvSpPr/>
          <p:nvPr/>
        </p:nvSpPr>
        <p:spPr>
          <a:xfrm>
            <a:off x="5134197" y="5341618"/>
            <a:ext cx="979714" cy="277587"/>
          </a:xfrm>
          <a:prstGeom prst="ellipse">
            <a:avLst/>
          </a:prstGeom>
          <a:noFill/>
          <a:ln w="22225">
            <a:solidFill>
              <a:srgbClr val="FF0000"/>
            </a:solidFill>
            <a:prstDash val="lg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4" name="Ellipse 23"/>
          <p:cNvSpPr/>
          <p:nvPr/>
        </p:nvSpPr>
        <p:spPr>
          <a:xfrm>
            <a:off x="6282639" y="5347062"/>
            <a:ext cx="979714" cy="277587"/>
          </a:xfrm>
          <a:prstGeom prst="ellipse">
            <a:avLst/>
          </a:prstGeom>
          <a:noFill/>
          <a:ln w="22225">
            <a:solidFill>
              <a:srgbClr val="FF0000"/>
            </a:solidFill>
            <a:prstDash val="lg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5" name="Ellipse 24"/>
          <p:cNvSpPr/>
          <p:nvPr/>
        </p:nvSpPr>
        <p:spPr>
          <a:xfrm>
            <a:off x="5134197" y="5540282"/>
            <a:ext cx="979714" cy="277587"/>
          </a:xfrm>
          <a:prstGeom prst="ellipse">
            <a:avLst/>
          </a:prstGeom>
          <a:noFill/>
          <a:ln w="22225">
            <a:solidFill>
              <a:srgbClr val="FF0000"/>
            </a:solidFill>
            <a:prstDash val="lg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6" name="Ellipse 25"/>
          <p:cNvSpPr/>
          <p:nvPr/>
        </p:nvSpPr>
        <p:spPr>
          <a:xfrm>
            <a:off x="6282639" y="5553888"/>
            <a:ext cx="979714" cy="277587"/>
          </a:xfrm>
          <a:prstGeom prst="ellipse">
            <a:avLst/>
          </a:prstGeom>
          <a:noFill/>
          <a:ln w="22225">
            <a:solidFill>
              <a:srgbClr val="FF0000"/>
            </a:solidFill>
            <a:prstDash val="lg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8" name="ZoneTexte 27"/>
          <p:cNvSpPr txBox="1"/>
          <p:nvPr/>
        </p:nvSpPr>
        <p:spPr>
          <a:xfrm>
            <a:off x="5607278" y="697210"/>
            <a:ext cx="3477986" cy="4798750"/>
          </a:xfrm>
          <a:prstGeom prst="rect">
            <a:avLst/>
          </a:prstGeom>
          <a:noFill/>
        </p:spPr>
        <p:txBody>
          <a:bodyPr wrap="square" rtlCol="0">
            <a:spAutoFit/>
          </a:bodyPr>
          <a:lstStyle/>
          <a:p>
            <a:r>
              <a:rPr lang="fr-FR" sz="1100" dirty="0" smtClean="0"/>
              <a:t>Evolution globale 2011-2015 / 2016/2017 :</a:t>
            </a:r>
          </a:p>
          <a:p>
            <a:endParaRPr lang="fr-FR" sz="1100" dirty="0" smtClean="0"/>
          </a:p>
          <a:p>
            <a:pPr marL="171450" indent="-171450">
              <a:lnSpc>
                <a:spcPts val="1320"/>
              </a:lnSpc>
              <a:spcBef>
                <a:spcPts val="300"/>
              </a:spcBef>
              <a:spcAft>
                <a:spcPts val="300"/>
              </a:spcAft>
              <a:buFontTx/>
              <a:buChar char="-"/>
            </a:pPr>
            <a:r>
              <a:rPr lang="fr-FR" sz="1100" dirty="0" smtClean="0"/>
              <a:t>Conflits impliquant un piéton en baisse</a:t>
            </a:r>
          </a:p>
          <a:p>
            <a:pPr marL="171450" indent="-171450">
              <a:lnSpc>
                <a:spcPts val="1320"/>
              </a:lnSpc>
              <a:spcBef>
                <a:spcPts val="300"/>
              </a:spcBef>
              <a:spcAft>
                <a:spcPts val="300"/>
              </a:spcAft>
              <a:buFontTx/>
              <a:buChar char="-"/>
            </a:pPr>
            <a:r>
              <a:rPr lang="fr-FR" sz="1100" dirty="0" smtClean="0"/>
              <a:t>Conflits impliquant un deux roues motorisé en baisse</a:t>
            </a:r>
          </a:p>
          <a:p>
            <a:pPr>
              <a:lnSpc>
                <a:spcPts val="1320"/>
              </a:lnSpc>
              <a:spcBef>
                <a:spcPts val="300"/>
              </a:spcBef>
              <a:spcAft>
                <a:spcPts val="300"/>
              </a:spcAft>
            </a:pPr>
            <a:r>
              <a:rPr lang="fr-FR" sz="1100" dirty="0" smtClean="0"/>
              <a:t>~  Conflits impliquant un véhicule léger stables</a:t>
            </a:r>
          </a:p>
          <a:p>
            <a:pPr>
              <a:lnSpc>
                <a:spcPts val="1320"/>
              </a:lnSpc>
              <a:spcBef>
                <a:spcPts val="300"/>
              </a:spcBef>
              <a:spcAft>
                <a:spcPts val="300"/>
              </a:spcAft>
            </a:pPr>
            <a:r>
              <a:rPr lang="fr-FR" sz="1100" dirty="0" smtClean="0"/>
              <a:t>~  Conflits </a:t>
            </a:r>
            <a:r>
              <a:rPr lang="fr-FR" sz="1100" dirty="0"/>
              <a:t>impliquant un </a:t>
            </a:r>
            <a:r>
              <a:rPr lang="fr-FR" sz="1100" dirty="0" smtClean="0"/>
              <a:t>vélo stables</a:t>
            </a:r>
          </a:p>
          <a:p>
            <a:pPr>
              <a:lnSpc>
                <a:spcPts val="1320"/>
              </a:lnSpc>
              <a:spcBef>
                <a:spcPts val="300"/>
              </a:spcBef>
              <a:spcAft>
                <a:spcPts val="300"/>
              </a:spcAft>
            </a:pPr>
            <a:endParaRPr lang="fr-FR" sz="1100" dirty="0"/>
          </a:p>
          <a:p>
            <a:pPr algn="just">
              <a:lnSpc>
                <a:spcPts val="1320"/>
              </a:lnSpc>
              <a:spcBef>
                <a:spcPts val="300"/>
              </a:spcBef>
              <a:spcAft>
                <a:spcPts val="300"/>
              </a:spcAft>
            </a:pPr>
            <a:r>
              <a:rPr lang="fr-FR" sz="1100" dirty="0"/>
              <a:t>Evolution </a:t>
            </a:r>
            <a:r>
              <a:rPr lang="fr-FR" sz="1100" dirty="0" smtClean="0"/>
              <a:t>des conflits par mode </a:t>
            </a:r>
            <a:r>
              <a:rPr lang="fr-FR" sz="1100" dirty="0"/>
              <a:t>2011-2015 / 2016/2017 </a:t>
            </a:r>
            <a:r>
              <a:rPr lang="fr-FR" sz="1100" dirty="0" smtClean="0"/>
              <a:t>:</a:t>
            </a:r>
          </a:p>
          <a:p>
            <a:pPr algn="just">
              <a:lnSpc>
                <a:spcPts val="1320"/>
              </a:lnSpc>
              <a:spcBef>
                <a:spcPts val="300"/>
              </a:spcBef>
              <a:spcAft>
                <a:spcPts val="300"/>
              </a:spcAft>
            </a:pPr>
            <a:endParaRPr lang="fr-FR" sz="1100" dirty="0"/>
          </a:p>
          <a:p>
            <a:pPr>
              <a:lnSpc>
                <a:spcPts val="1320"/>
              </a:lnSpc>
              <a:spcBef>
                <a:spcPts val="300"/>
              </a:spcBef>
              <a:spcAft>
                <a:spcPts val="300"/>
              </a:spcAft>
            </a:pPr>
            <a:r>
              <a:rPr lang="fr-FR" sz="1100" dirty="0" smtClean="0"/>
              <a:t>+  Conflits entre véhicules légers en hausse</a:t>
            </a:r>
          </a:p>
          <a:p>
            <a:pPr>
              <a:lnSpc>
                <a:spcPts val="1320"/>
              </a:lnSpc>
              <a:spcBef>
                <a:spcPts val="300"/>
              </a:spcBef>
              <a:spcAft>
                <a:spcPts val="300"/>
              </a:spcAft>
            </a:pPr>
            <a:r>
              <a:rPr lang="fr-FR" sz="1100" dirty="0" smtClean="0"/>
              <a:t>~  Conflits entre véhicule léger et cycliste stable</a:t>
            </a:r>
          </a:p>
          <a:p>
            <a:pPr marL="171450" indent="-171450">
              <a:lnSpc>
                <a:spcPts val="1320"/>
              </a:lnSpc>
              <a:spcBef>
                <a:spcPts val="300"/>
              </a:spcBef>
              <a:spcAft>
                <a:spcPts val="300"/>
              </a:spcAft>
              <a:buFontTx/>
              <a:buChar char="-"/>
            </a:pPr>
            <a:r>
              <a:rPr lang="fr-FR" sz="1100" dirty="0" smtClean="0"/>
              <a:t>Conflits entre véhicules légers et piétons en </a:t>
            </a:r>
          </a:p>
          <a:p>
            <a:pPr>
              <a:lnSpc>
                <a:spcPts val="1320"/>
              </a:lnSpc>
              <a:spcBef>
                <a:spcPts val="300"/>
              </a:spcBef>
              <a:spcAft>
                <a:spcPts val="300"/>
              </a:spcAft>
            </a:pPr>
            <a:r>
              <a:rPr lang="fr-FR" sz="1100" dirty="0"/>
              <a:t> </a:t>
            </a:r>
            <a:r>
              <a:rPr lang="fr-FR" sz="1100" dirty="0" smtClean="0"/>
              <a:t>    baisse</a:t>
            </a:r>
          </a:p>
          <a:p>
            <a:pPr marL="171450" indent="-171450">
              <a:lnSpc>
                <a:spcPts val="1320"/>
              </a:lnSpc>
              <a:spcBef>
                <a:spcPts val="600"/>
              </a:spcBef>
              <a:spcAft>
                <a:spcPts val="300"/>
              </a:spcAft>
              <a:buFontTx/>
              <a:buChar char="-"/>
            </a:pPr>
            <a:r>
              <a:rPr lang="fr-FR" sz="1100" dirty="0" smtClean="0"/>
              <a:t> Conflits </a:t>
            </a:r>
            <a:r>
              <a:rPr lang="fr-FR" sz="1100" dirty="0"/>
              <a:t>entre véhicules légers </a:t>
            </a:r>
            <a:r>
              <a:rPr lang="fr-FR" sz="1100" dirty="0" smtClean="0"/>
              <a:t>et 2RM en baisse</a:t>
            </a:r>
          </a:p>
          <a:p>
            <a:pPr marL="171450" indent="-171450">
              <a:lnSpc>
                <a:spcPts val="1320"/>
              </a:lnSpc>
              <a:spcBef>
                <a:spcPts val="300"/>
              </a:spcBef>
              <a:spcAft>
                <a:spcPts val="300"/>
              </a:spcAft>
              <a:buFontTx/>
              <a:buChar char="-"/>
            </a:pPr>
            <a:r>
              <a:rPr lang="fr-FR" sz="1100" dirty="0" smtClean="0"/>
              <a:t> Conflits </a:t>
            </a:r>
            <a:r>
              <a:rPr lang="fr-FR" sz="1100" dirty="0"/>
              <a:t>entre </a:t>
            </a:r>
            <a:r>
              <a:rPr lang="fr-FR" sz="1100" dirty="0" smtClean="0"/>
              <a:t>piétons et </a:t>
            </a:r>
            <a:r>
              <a:rPr lang="fr-FR" sz="1100" dirty="0"/>
              <a:t>2RM en </a:t>
            </a:r>
            <a:r>
              <a:rPr lang="fr-FR" sz="1100" dirty="0" smtClean="0"/>
              <a:t>baisse</a:t>
            </a:r>
          </a:p>
          <a:p>
            <a:pPr marL="171450" indent="-171450">
              <a:lnSpc>
                <a:spcPts val="1320"/>
              </a:lnSpc>
              <a:spcBef>
                <a:spcPts val="300"/>
              </a:spcBef>
              <a:spcAft>
                <a:spcPts val="300"/>
              </a:spcAft>
              <a:buFontTx/>
              <a:buChar char="-"/>
            </a:pPr>
            <a:r>
              <a:rPr lang="fr-FR" sz="1100" dirty="0" smtClean="0"/>
              <a:t> Conflits entre cyclistes et piétons en baisse</a:t>
            </a:r>
            <a:endParaRPr lang="fr-FR" sz="1100" dirty="0"/>
          </a:p>
          <a:p>
            <a:endParaRPr lang="fr-FR" sz="1100" dirty="0" smtClean="0"/>
          </a:p>
          <a:p>
            <a:r>
              <a:rPr lang="fr-FR" sz="1100" dirty="0" smtClean="0"/>
              <a:t> </a:t>
            </a:r>
          </a:p>
          <a:p>
            <a:endParaRPr lang="fr-FR" sz="1100" dirty="0"/>
          </a:p>
        </p:txBody>
      </p:sp>
      <p:sp>
        <p:nvSpPr>
          <p:cNvPr id="3" name="Ellipse 2"/>
          <p:cNvSpPr>
            <a:spLocks noChangeAspect="1"/>
          </p:cNvSpPr>
          <p:nvPr/>
        </p:nvSpPr>
        <p:spPr>
          <a:xfrm>
            <a:off x="5624054" y="1085850"/>
            <a:ext cx="192473" cy="187779"/>
          </a:xfrm>
          <a:prstGeom prst="ellipse">
            <a:avLst/>
          </a:prstGeom>
          <a:solidFill>
            <a:srgbClr val="92D05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fr-FR" dirty="0"/>
              <a:t>-</a:t>
            </a:r>
          </a:p>
        </p:txBody>
      </p:sp>
      <p:sp>
        <p:nvSpPr>
          <p:cNvPr id="15" name="Ellipse 14"/>
          <p:cNvSpPr>
            <a:spLocks noChangeAspect="1"/>
          </p:cNvSpPr>
          <p:nvPr/>
        </p:nvSpPr>
        <p:spPr>
          <a:xfrm>
            <a:off x="5624053" y="1363425"/>
            <a:ext cx="192473" cy="187779"/>
          </a:xfrm>
          <a:prstGeom prst="ellipse">
            <a:avLst/>
          </a:prstGeom>
          <a:solidFill>
            <a:srgbClr val="92D05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fr-FR" dirty="0"/>
              <a:t>-</a:t>
            </a:r>
          </a:p>
        </p:txBody>
      </p:sp>
      <p:sp>
        <p:nvSpPr>
          <p:cNvPr id="16" name="Ellipse 15"/>
          <p:cNvSpPr>
            <a:spLocks noChangeAspect="1"/>
          </p:cNvSpPr>
          <p:nvPr/>
        </p:nvSpPr>
        <p:spPr>
          <a:xfrm>
            <a:off x="5624054" y="3605883"/>
            <a:ext cx="192473" cy="187779"/>
          </a:xfrm>
          <a:prstGeom prst="ellipse">
            <a:avLst/>
          </a:prstGeom>
          <a:solidFill>
            <a:srgbClr val="92D05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fr-FR" dirty="0"/>
              <a:t>-</a:t>
            </a:r>
          </a:p>
        </p:txBody>
      </p:sp>
      <p:sp>
        <p:nvSpPr>
          <p:cNvPr id="18" name="Ellipse 17"/>
          <p:cNvSpPr>
            <a:spLocks noChangeAspect="1"/>
          </p:cNvSpPr>
          <p:nvPr/>
        </p:nvSpPr>
        <p:spPr>
          <a:xfrm>
            <a:off x="5624052" y="4084854"/>
            <a:ext cx="192473" cy="187779"/>
          </a:xfrm>
          <a:prstGeom prst="ellipse">
            <a:avLst/>
          </a:prstGeom>
          <a:solidFill>
            <a:srgbClr val="92D05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fr-FR" dirty="0"/>
              <a:t>-</a:t>
            </a:r>
          </a:p>
        </p:txBody>
      </p:sp>
      <p:sp>
        <p:nvSpPr>
          <p:cNvPr id="22" name="Ellipse 21"/>
          <p:cNvSpPr>
            <a:spLocks noChangeAspect="1"/>
          </p:cNvSpPr>
          <p:nvPr/>
        </p:nvSpPr>
        <p:spPr>
          <a:xfrm>
            <a:off x="5624051" y="4347013"/>
            <a:ext cx="192473" cy="187779"/>
          </a:xfrm>
          <a:prstGeom prst="ellipse">
            <a:avLst/>
          </a:prstGeom>
          <a:solidFill>
            <a:srgbClr val="92D05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fr-FR" dirty="0"/>
              <a:t>-</a:t>
            </a:r>
          </a:p>
        </p:txBody>
      </p:sp>
      <p:sp>
        <p:nvSpPr>
          <p:cNvPr id="27" name="Ellipse 26"/>
          <p:cNvSpPr>
            <a:spLocks noChangeAspect="1"/>
          </p:cNvSpPr>
          <p:nvPr/>
        </p:nvSpPr>
        <p:spPr>
          <a:xfrm>
            <a:off x="5624050" y="4590718"/>
            <a:ext cx="192473" cy="187779"/>
          </a:xfrm>
          <a:prstGeom prst="ellipse">
            <a:avLst/>
          </a:prstGeom>
          <a:solidFill>
            <a:srgbClr val="92D05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fr-FR" dirty="0"/>
              <a:t>-</a:t>
            </a:r>
          </a:p>
        </p:txBody>
      </p:sp>
      <p:sp>
        <p:nvSpPr>
          <p:cNvPr id="29" name="Ellipse 28"/>
          <p:cNvSpPr>
            <a:spLocks noChangeAspect="1"/>
          </p:cNvSpPr>
          <p:nvPr/>
        </p:nvSpPr>
        <p:spPr>
          <a:xfrm>
            <a:off x="5624053" y="3105671"/>
            <a:ext cx="192473" cy="187779"/>
          </a:xfrm>
          <a:prstGeom prst="ellipse">
            <a:avLst/>
          </a:prstGeom>
          <a:solidFill>
            <a:srgbClr val="F76D6D"/>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200" dirty="0" smtClean="0"/>
              <a:t>+</a:t>
            </a:r>
            <a:endParaRPr lang="fr-FR" sz="1200" dirty="0"/>
          </a:p>
        </p:txBody>
      </p:sp>
      <p:sp>
        <p:nvSpPr>
          <p:cNvPr id="30" name="Ellipse 29"/>
          <p:cNvSpPr>
            <a:spLocks noChangeAspect="1"/>
          </p:cNvSpPr>
          <p:nvPr/>
        </p:nvSpPr>
        <p:spPr>
          <a:xfrm>
            <a:off x="5624049" y="3348706"/>
            <a:ext cx="192473" cy="187779"/>
          </a:xfrm>
          <a:prstGeom prst="ellipse">
            <a:avLst/>
          </a:prstGeom>
          <a:solidFill>
            <a:schemeClr val="bg1">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200" dirty="0" smtClean="0"/>
              <a:t>~</a:t>
            </a:r>
            <a:endParaRPr lang="fr-FR" sz="1200" dirty="0"/>
          </a:p>
        </p:txBody>
      </p:sp>
      <p:sp>
        <p:nvSpPr>
          <p:cNvPr id="31" name="Ellipse 30"/>
          <p:cNvSpPr>
            <a:spLocks noChangeAspect="1"/>
          </p:cNvSpPr>
          <p:nvPr/>
        </p:nvSpPr>
        <p:spPr>
          <a:xfrm>
            <a:off x="5624053" y="1729456"/>
            <a:ext cx="192473" cy="187779"/>
          </a:xfrm>
          <a:prstGeom prst="ellipse">
            <a:avLst/>
          </a:prstGeom>
          <a:solidFill>
            <a:schemeClr val="bg1">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200" dirty="0" smtClean="0"/>
              <a:t>~</a:t>
            </a:r>
            <a:endParaRPr lang="fr-FR" sz="1200" dirty="0"/>
          </a:p>
        </p:txBody>
      </p:sp>
      <p:sp>
        <p:nvSpPr>
          <p:cNvPr id="32" name="Ellipse 31"/>
          <p:cNvSpPr>
            <a:spLocks noChangeAspect="1"/>
          </p:cNvSpPr>
          <p:nvPr/>
        </p:nvSpPr>
        <p:spPr>
          <a:xfrm>
            <a:off x="5624054" y="2000225"/>
            <a:ext cx="192473" cy="187779"/>
          </a:xfrm>
          <a:prstGeom prst="ellipse">
            <a:avLst/>
          </a:prstGeom>
          <a:solidFill>
            <a:schemeClr val="bg1">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1200" dirty="0" smtClean="0"/>
              <a:t>~</a:t>
            </a:r>
            <a:endParaRPr lang="fr-FR" sz="1200" dirty="0"/>
          </a:p>
        </p:txBody>
      </p:sp>
    </p:spTree>
    <p:extLst>
      <p:ext uri="{BB962C8B-B14F-4D97-AF65-F5344CB8AC3E}">
        <p14:creationId xmlns:p14="http://schemas.microsoft.com/office/powerpoint/2010/main" val="8469628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1"/>
          <p:cNvSpPr txBox="1">
            <a:spLocks/>
          </p:cNvSpPr>
          <p:nvPr/>
        </p:nvSpPr>
        <p:spPr bwMode="auto">
          <a:xfrm>
            <a:off x="1226916" y="0"/>
            <a:ext cx="7725651" cy="648068"/>
          </a:xfrm>
          <a:prstGeom prst="rect">
            <a:avLst/>
          </a:prstGeom>
          <a:noFill/>
          <a:ln w="9525">
            <a:noFill/>
            <a:round/>
            <a:headEnd/>
            <a:tailEnd/>
          </a:ln>
          <a:effectLst/>
        </p:spPr>
        <p:txBody>
          <a:bodyPr lIns="0" tIns="0" rIns="0" bIns="0" anchor="ctr"/>
          <a:lstStyle/>
          <a:p>
            <a:pPr algn="ctr" eaLnBrk="0">
              <a:tabLst>
                <a:tab pos="0" algn="l"/>
                <a:tab pos="391085" algn="l"/>
                <a:tab pos="784953" algn="l"/>
                <a:tab pos="1178822" algn="l"/>
                <a:tab pos="1572690" algn="l"/>
                <a:tab pos="1966559" algn="l"/>
                <a:tab pos="2360427" algn="l"/>
                <a:tab pos="2754296" algn="l"/>
                <a:tab pos="3148164" algn="l"/>
                <a:tab pos="3542033" algn="l"/>
                <a:tab pos="3935901" algn="l"/>
                <a:tab pos="4329770" algn="l"/>
                <a:tab pos="4723638" algn="l"/>
                <a:tab pos="5117507" algn="l"/>
                <a:tab pos="5511375" algn="l"/>
                <a:tab pos="5905243" algn="l"/>
                <a:tab pos="6299111" algn="l"/>
                <a:tab pos="6692980" algn="l"/>
                <a:tab pos="7086848" algn="l"/>
                <a:tab pos="7480717" algn="l"/>
                <a:tab pos="7874585" algn="l"/>
              </a:tabLst>
            </a:pPr>
            <a:r>
              <a:rPr lang="fr-FR" sz="2800" b="1" spc="-50" dirty="0" smtClean="0">
                <a:solidFill>
                  <a:schemeClr val="accent3">
                    <a:lumMod val="75000"/>
                  </a:schemeClr>
                </a:solidFill>
                <a:latin typeface="Decima" panose="02000506000000020004" pitchFamily="2" charset="0"/>
              </a:rPr>
              <a:t>Evolution des accidents tous axes</a:t>
            </a:r>
          </a:p>
        </p:txBody>
      </p:sp>
      <p:sp>
        <p:nvSpPr>
          <p:cNvPr id="2" name="Espace réservé du numéro de diapositive 1"/>
          <p:cNvSpPr>
            <a:spLocks noGrp="1"/>
          </p:cNvSpPr>
          <p:nvPr>
            <p:ph type="sldNum" idx="10"/>
          </p:nvPr>
        </p:nvSpPr>
        <p:spPr/>
        <p:txBody>
          <a:bodyPr/>
          <a:lstStyle/>
          <a:p>
            <a:pPr>
              <a:defRPr/>
            </a:pPr>
            <a:fld id="{33E27338-3D5E-4ACF-B584-AF6BE3658EEB}" type="slidenum">
              <a:rPr lang="fr-FR" altLang="fr-FR" smtClean="0"/>
              <a:pPr>
                <a:defRPr/>
              </a:pPr>
              <a:t>23</a:t>
            </a:fld>
            <a:endParaRPr lang="fr-FR" altLang="fr-FR" dirty="0"/>
          </a:p>
        </p:txBody>
      </p:sp>
      <p:sp>
        <p:nvSpPr>
          <p:cNvPr id="11" name="CustomShape 2"/>
          <p:cNvSpPr/>
          <p:nvPr/>
        </p:nvSpPr>
        <p:spPr>
          <a:xfrm>
            <a:off x="1117323" y="958949"/>
            <a:ext cx="7931427" cy="44632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a:lnSpc>
                <a:spcPct val="93000"/>
              </a:lnSpc>
              <a:spcAft>
                <a:spcPts val="1417"/>
              </a:spcAft>
              <a:buClr>
                <a:srgbClr val="000000"/>
              </a:buClr>
              <a:buSzPct val="45000"/>
            </a:pPr>
            <a:r>
              <a:rPr lang="fr-FR" sz="1600" b="0" strike="noStrike" spc="-1" dirty="0">
                <a:solidFill>
                  <a:srgbClr val="000000"/>
                </a:solidFill>
                <a:ea typeface="MS Gothic"/>
              </a:rPr>
              <a:t>Des périodes et volumes d’événements ne permettant pas des analyses statistiques : </a:t>
            </a:r>
            <a:r>
              <a:rPr lang="fr-FR" sz="1600" b="1" strike="noStrike" spc="-1" dirty="0">
                <a:solidFill>
                  <a:srgbClr val="000000"/>
                </a:solidFill>
                <a:ea typeface="MS Gothic"/>
              </a:rPr>
              <a:t>les résultats suivants sont des </a:t>
            </a:r>
            <a:r>
              <a:rPr lang="fr-FR" sz="1600" b="1" strike="noStrike" spc="-1" dirty="0" smtClean="0">
                <a:solidFill>
                  <a:srgbClr val="000000"/>
                </a:solidFill>
                <a:ea typeface="MS Gothic"/>
              </a:rPr>
              <a:t>tendances</a:t>
            </a:r>
          </a:p>
          <a:p>
            <a:pPr>
              <a:lnSpc>
                <a:spcPct val="93000"/>
              </a:lnSpc>
              <a:spcAft>
                <a:spcPts val="1417"/>
              </a:spcAft>
              <a:buClr>
                <a:srgbClr val="000000"/>
              </a:buClr>
              <a:buSzPct val="45000"/>
            </a:pPr>
            <a:endParaRPr lang="fr-FR" sz="1600" b="0" strike="noStrike" spc="-1" dirty="0"/>
          </a:p>
          <a:p>
            <a:pPr marL="432000" lvl="1" indent="-215280">
              <a:lnSpc>
                <a:spcPct val="100000"/>
              </a:lnSpc>
              <a:spcBef>
                <a:spcPts val="1134"/>
              </a:spcBef>
              <a:buClr>
                <a:srgbClr val="000000"/>
              </a:buClr>
              <a:buSzPct val="45000"/>
              <a:buFont typeface="Wingdings" charset="2"/>
              <a:buChar char=""/>
            </a:pPr>
            <a:r>
              <a:rPr lang="fr-FR" sz="1600" b="1" u="sng" strike="noStrike" spc="-1" dirty="0" smtClean="0">
                <a:solidFill>
                  <a:srgbClr val="000000"/>
                </a:solidFill>
                <a:uFillTx/>
                <a:ea typeface="MS Gothic"/>
              </a:rPr>
              <a:t>Sur </a:t>
            </a:r>
            <a:r>
              <a:rPr lang="fr-FR" sz="1600" b="1" u="sng" strike="noStrike" spc="-1" dirty="0">
                <a:solidFill>
                  <a:srgbClr val="000000"/>
                </a:solidFill>
                <a:uFillTx/>
                <a:ea typeface="MS Gothic"/>
              </a:rPr>
              <a:t>l’ensemble des modes :</a:t>
            </a:r>
            <a:r>
              <a:rPr lang="fr-FR" sz="1600" b="1" strike="noStrike" spc="-1" dirty="0">
                <a:solidFill>
                  <a:srgbClr val="000000"/>
                </a:solidFill>
                <a:ea typeface="MS Gothic"/>
              </a:rPr>
              <a:t> stabilité</a:t>
            </a:r>
            <a:r>
              <a:rPr lang="fr-FR" sz="1600" b="0" strike="noStrike" spc="-1" dirty="0">
                <a:solidFill>
                  <a:srgbClr val="000000"/>
                </a:solidFill>
                <a:ea typeface="MS Gothic"/>
              </a:rPr>
              <a:t> des événements</a:t>
            </a:r>
            <a:r>
              <a:rPr lang="fr-FR" sz="1600" b="1" strike="noStrike" spc="-1" dirty="0">
                <a:solidFill>
                  <a:srgbClr val="000000"/>
                </a:solidFill>
                <a:ea typeface="MS Gothic"/>
              </a:rPr>
              <a:t> en volume, en gravité et dans leur répartition spatiale</a:t>
            </a:r>
            <a:endParaRPr lang="fr-FR" sz="1600" b="0" strike="noStrike" spc="-1" dirty="0"/>
          </a:p>
          <a:p>
            <a:pPr marL="432000" lvl="1" indent="-215280">
              <a:lnSpc>
                <a:spcPct val="100000"/>
              </a:lnSpc>
              <a:spcBef>
                <a:spcPts val="1134"/>
              </a:spcBef>
              <a:buClr>
                <a:srgbClr val="000000"/>
              </a:buClr>
              <a:buSzPct val="45000"/>
              <a:buFont typeface="Wingdings" charset="2"/>
              <a:buChar char=""/>
            </a:pPr>
            <a:r>
              <a:rPr lang="fr-FR" sz="1600" b="1" strike="noStrike" spc="-1" dirty="0">
                <a:solidFill>
                  <a:srgbClr val="000000"/>
                </a:solidFill>
                <a:ea typeface="MS Gothic"/>
              </a:rPr>
              <a:t>Baisse</a:t>
            </a:r>
            <a:r>
              <a:rPr lang="fr-FR" sz="1600" b="0" strike="noStrike" spc="-1" dirty="0">
                <a:solidFill>
                  <a:srgbClr val="000000"/>
                </a:solidFill>
                <a:ea typeface="MS Gothic"/>
              </a:rPr>
              <a:t> du nombre d’accident impliquant des</a:t>
            </a:r>
            <a:r>
              <a:rPr lang="fr-FR" sz="1600" b="1" strike="noStrike" spc="-1" dirty="0">
                <a:solidFill>
                  <a:srgbClr val="000000"/>
                </a:solidFill>
                <a:ea typeface="MS Gothic"/>
              </a:rPr>
              <a:t> piétons ou des deux-roues motorisés</a:t>
            </a:r>
            <a:endParaRPr lang="fr-FR" sz="1600" b="0" strike="noStrike" spc="-1" dirty="0"/>
          </a:p>
          <a:p>
            <a:pPr marL="432000" lvl="1" indent="-215280">
              <a:lnSpc>
                <a:spcPct val="100000"/>
              </a:lnSpc>
              <a:spcBef>
                <a:spcPts val="1134"/>
              </a:spcBef>
              <a:buClr>
                <a:srgbClr val="000000"/>
              </a:buClr>
              <a:buSzPct val="45000"/>
              <a:buFont typeface="Wingdings" charset="2"/>
              <a:buChar char=""/>
            </a:pPr>
            <a:r>
              <a:rPr lang="fr-FR" sz="1600" b="1" strike="noStrike" spc="-1" dirty="0">
                <a:solidFill>
                  <a:srgbClr val="000000"/>
                </a:solidFill>
                <a:ea typeface="MS Gothic"/>
              </a:rPr>
              <a:t>Pour les piétons : cette tendance à la diminution est plus marquée sur les axes passés à 30 </a:t>
            </a:r>
            <a:r>
              <a:rPr lang="fr-FR" sz="1600" b="1" strike="noStrike" spc="-1" dirty="0" smtClean="0">
                <a:solidFill>
                  <a:srgbClr val="000000"/>
                </a:solidFill>
                <a:ea typeface="MS Gothic"/>
              </a:rPr>
              <a:t>km/h</a:t>
            </a:r>
          </a:p>
          <a:p>
            <a:pPr marL="432000" lvl="1" indent="-215280">
              <a:lnSpc>
                <a:spcPct val="100000"/>
              </a:lnSpc>
              <a:spcBef>
                <a:spcPts val="1134"/>
              </a:spcBef>
              <a:buClr>
                <a:srgbClr val="000000"/>
              </a:buClr>
              <a:buSzPct val="45000"/>
              <a:buFont typeface="Wingdings" charset="2"/>
              <a:buChar char=""/>
            </a:pPr>
            <a:endParaRPr lang="fr-FR" sz="1600" b="1" spc="-1" dirty="0">
              <a:solidFill>
                <a:srgbClr val="FF0000"/>
              </a:solidFill>
              <a:ea typeface="MS Gothic"/>
            </a:endParaRPr>
          </a:p>
          <a:p>
            <a:pPr marL="216720" lvl="1">
              <a:lnSpc>
                <a:spcPct val="100000"/>
              </a:lnSpc>
              <a:spcBef>
                <a:spcPts val="1134"/>
              </a:spcBef>
              <a:buClr>
                <a:srgbClr val="000000"/>
              </a:buClr>
              <a:buSzPct val="45000"/>
            </a:pPr>
            <a:r>
              <a:rPr lang="fr-FR" sz="1600" b="1" spc="-1" dirty="0" smtClean="0">
                <a:solidFill>
                  <a:srgbClr val="FF0000"/>
                </a:solidFill>
                <a:ea typeface="MS Gothic"/>
              </a:rPr>
              <a:t>Tendances à confirmer avec l’intégration des données 2018.</a:t>
            </a:r>
            <a:endParaRPr lang="fr-FR" sz="1600" b="0" strike="noStrike" spc="-1" dirty="0" smtClean="0">
              <a:solidFill>
                <a:srgbClr val="FF0000"/>
              </a:solidFill>
            </a:endParaRPr>
          </a:p>
          <a:p>
            <a:pPr>
              <a:lnSpc>
                <a:spcPct val="100000"/>
              </a:lnSpc>
              <a:spcBef>
                <a:spcPts val="567"/>
              </a:spcBef>
            </a:pPr>
            <a:endParaRPr lang="fr-FR" sz="1600" b="0" strike="noStrike" spc="-1" dirty="0" smtClean="0"/>
          </a:p>
          <a:p>
            <a:pPr marL="507960">
              <a:lnSpc>
                <a:spcPct val="93000"/>
              </a:lnSpc>
              <a:spcAft>
                <a:spcPts val="1134"/>
              </a:spcAft>
            </a:pPr>
            <a:endParaRPr lang="fr-FR" sz="1600" b="0" strike="noStrike" spc="-1" dirty="0"/>
          </a:p>
          <a:p>
            <a:pPr marL="507960">
              <a:lnSpc>
                <a:spcPct val="93000"/>
              </a:lnSpc>
              <a:spcAft>
                <a:spcPts val="1134"/>
              </a:spcAft>
            </a:pPr>
            <a:endParaRPr lang="fr-FR" sz="1600" b="0" strike="noStrike" spc="-1" dirty="0"/>
          </a:p>
          <a:p>
            <a:pPr marL="108000">
              <a:lnSpc>
                <a:spcPct val="93000"/>
              </a:lnSpc>
              <a:spcAft>
                <a:spcPts val="1417"/>
              </a:spcAft>
            </a:pPr>
            <a:endParaRPr lang="fr-FR" sz="1600" b="0" strike="noStrike" spc="-1" dirty="0"/>
          </a:p>
          <a:p>
            <a:pPr marL="108000">
              <a:lnSpc>
                <a:spcPct val="93000"/>
              </a:lnSpc>
              <a:spcAft>
                <a:spcPts val="1417"/>
              </a:spcAft>
            </a:pPr>
            <a:r>
              <a:rPr lang="fr-FR" sz="1600" b="0" strike="noStrike" spc="-1" dirty="0">
                <a:solidFill>
                  <a:srgbClr val="000000"/>
                </a:solidFill>
                <a:ea typeface="MS Gothic"/>
              </a:rPr>
              <a:t> </a:t>
            </a:r>
            <a:endParaRPr lang="fr-FR" sz="1600" b="0" strike="noStrike" spc="-1" dirty="0"/>
          </a:p>
          <a:p>
            <a:pPr marL="108000">
              <a:lnSpc>
                <a:spcPct val="93000"/>
              </a:lnSpc>
              <a:spcAft>
                <a:spcPts val="1417"/>
              </a:spcAft>
            </a:pPr>
            <a:endParaRPr lang="fr-FR" sz="1600" b="0" strike="noStrike" spc="-1" dirty="0"/>
          </a:p>
          <a:p>
            <a:pPr marL="108000">
              <a:lnSpc>
                <a:spcPct val="93000"/>
              </a:lnSpc>
              <a:spcAft>
                <a:spcPts val="1417"/>
              </a:spcAft>
            </a:pPr>
            <a:endParaRPr lang="fr-FR" sz="1600" b="0" strike="noStrike" spc="-1" dirty="0"/>
          </a:p>
        </p:txBody>
      </p:sp>
    </p:spTree>
    <p:extLst>
      <p:ext uri="{BB962C8B-B14F-4D97-AF65-F5344CB8AC3E}">
        <p14:creationId xmlns:p14="http://schemas.microsoft.com/office/powerpoint/2010/main" val="3938193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idx="10"/>
          </p:nvPr>
        </p:nvSpPr>
        <p:spPr/>
        <p:txBody>
          <a:bodyPr/>
          <a:lstStyle/>
          <a:p>
            <a:pPr>
              <a:defRPr/>
            </a:pPr>
            <a:fld id="{33E27338-3D5E-4ACF-B584-AF6BE3658EEB}" type="slidenum">
              <a:rPr lang="fr-FR" altLang="fr-FR" smtClean="0"/>
              <a:pPr>
                <a:defRPr/>
              </a:pPr>
              <a:t>24</a:t>
            </a:fld>
            <a:endParaRPr lang="fr-FR" altLang="fr-FR" dirty="0"/>
          </a:p>
        </p:txBody>
      </p:sp>
      <p:sp>
        <p:nvSpPr>
          <p:cNvPr id="3" name="Rectangle 2"/>
          <p:cNvSpPr/>
          <p:nvPr/>
        </p:nvSpPr>
        <p:spPr>
          <a:xfrm>
            <a:off x="1225808" y="2470689"/>
            <a:ext cx="7787593" cy="942723"/>
          </a:xfrm>
          <a:prstGeom prst="rect">
            <a:avLst/>
          </a:prstGeom>
        </p:spPr>
        <p:txBody>
          <a:bodyPr wrap="square" lIns="80165" tIns="40083" rIns="80165" bIns="40083">
            <a:spAutoFit/>
          </a:bodyPr>
          <a:lstStyle/>
          <a:p>
            <a:pPr algn="ctr">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pPr>
            <a:r>
              <a:rPr lang="fr-FR" sz="2800" b="1" dirty="0" smtClean="0">
                <a:solidFill>
                  <a:schemeClr val="accent3">
                    <a:lumMod val="75000"/>
                  </a:schemeClr>
                </a:solidFill>
                <a:latin typeface="Decima" panose="02000506000000020004" pitchFamily="2" charset="0"/>
              </a:rPr>
              <a:t>3. EVOLUTION DES VITESSES OBSERVEES </a:t>
            </a:r>
          </a:p>
          <a:p>
            <a:pPr algn="ctr">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pPr>
            <a:r>
              <a:rPr lang="fr-FR" sz="2800" b="1" dirty="0" smtClean="0">
                <a:solidFill>
                  <a:schemeClr val="accent3">
                    <a:lumMod val="75000"/>
                  </a:schemeClr>
                </a:solidFill>
                <a:latin typeface="Decima" panose="02000506000000020004" pitchFamily="2" charset="0"/>
              </a:rPr>
              <a:t>(RADARS PEDAGOGIQUES)</a:t>
            </a:r>
            <a:endParaRPr lang="fr-FR" sz="2800" b="1" dirty="0">
              <a:solidFill>
                <a:schemeClr val="accent3">
                  <a:lumMod val="75000"/>
                </a:schemeClr>
              </a:solidFill>
              <a:latin typeface="Decima" panose="02000506000000020004" pitchFamily="2" charset="0"/>
            </a:endParaRPr>
          </a:p>
        </p:txBody>
      </p:sp>
    </p:spTree>
    <p:extLst>
      <p:ext uri="{BB962C8B-B14F-4D97-AF65-F5344CB8AC3E}">
        <p14:creationId xmlns:p14="http://schemas.microsoft.com/office/powerpoint/2010/main" val="85275631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idx="10"/>
          </p:nvPr>
        </p:nvSpPr>
        <p:spPr/>
        <p:txBody>
          <a:bodyPr/>
          <a:lstStyle/>
          <a:p>
            <a:pPr>
              <a:defRPr/>
            </a:pPr>
            <a:fld id="{33E27338-3D5E-4ACF-B584-AF6BE3658EEB}" type="slidenum">
              <a:rPr lang="fr-FR" altLang="fr-FR" smtClean="0"/>
              <a:pPr>
                <a:defRPr/>
              </a:pPr>
              <a:t>25</a:t>
            </a:fld>
            <a:endParaRPr lang="fr-FR" altLang="fr-FR" dirty="0"/>
          </a:p>
        </p:txBody>
      </p:sp>
      <p:sp>
        <p:nvSpPr>
          <p:cNvPr id="5" name="Titre 1"/>
          <p:cNvSpPr txBox="1">
            <a:spLocks/>
          </p:cNvSpPr>
          <p:nvPr/>
        </p:nvSpPr>
        <p:spPr bwMode="auto">
          <a:xfrm>
            <a:off x="907793" y="-16336"/>
            <a:ext cx="8259416" cy="648068"/>
          </a:xfrm>
          <a:prstGeom prst="rect">
            <a:avLst/>
          </a:prstGeom>
          <a:noFill/>
          <a:ln w="9525">
            <a:noFill/>
            <a:round/>
            <a:headEnd/>
            <a:tailEnd/>
          </a:ln>
          <a:effectLst/>
        </p:spPr>
        <p:txBody>
          <a:bodyPr lIns="0" tIns="0" rIns="0" bIns="0" anchor="ctr"/>
          <a:lstStyle/>
          <a:p>
            <a:pPr algn="ctr" eaLnBrk="0">
              <a:tabLst>
                <a:tab pos="0" algn="l"/>
                <a:tab pos="391085" algn="l"/>
                <a:tab pos="784953" algn="l"/>
                <a:tab pos="1178822" algn="l"/>
                <a:tab pos="1572690" algn="l"/>
                <a:tab pos="1966559" algn="l"/>
                <a:tab pos="2360427" algn="l"/>
                <a:tab pos="2754296" algn="l"/>
                <a:tab pos="3148164" algn="l"/>
                <a:tab pos="3542033" algn="l"/>
                <a:tab pos="3935901" algn="l"/>
                <a:tab pos="4329770" algn="l"/>
                <a:tab pos="4723638" algn="l"/>
                <a:tab pos="5117507" algn="l"/>
                <a:tab pos="5511375" algn="l"/>
                <a:tab pos="5905243" algn="l"/>
                <a:tab pos="6299111" algn="l"/>
                <a:tab pos="6692980" algn="l"/>
                <a:tab pos="7086848" algn="l"/>
                <a:tab pos="7480717" algn="l"/>
                <a:tab pos="7874585" algn="l"/>
              </a:tabLst>
            </a:pPr>
            <a:r>
              <a:rPr lang="fr-FR" sz="2800" b="1" spc="-50" dirty="0" smtClean="0">
                <a:solidFill>
                  <a:schemeClr val="accent3">
                    <a:lumMod val="75000"/>
                  </a:schemeClr>
                </a:solidFill>
                <a:latin typeface="Decima" panose="02000506000000020004" pitchFamily="2" charset="0"/>
              </a:rPr>
              <a:t>Evolution des vitesses observées (radars pédagogiques)</a:t>
            </a:r>
          </a:p>
        </p:txBody>
      </p:sp>
      <p:sp>
        <p:nvSpPr>
          <p:cNvPr id="6" name="Rectangle 5"/>
          <p:cNvSpPr/>
          <p:nvPr/>
        </p:nvSpPr>
        <p:spPr>
          <a:xfrm>
            <a:off x="1143678" y="5638226"/>
            <a:ext cx="7734242" cy="584775"/>
          </a:xfrm>
          <a:prstGeom prst="rect">
            <a:avLst/>
          </a:prstGeom>
          <a:ln>
            <a:noFill/>
          </a:ln>
        </p:spPr>
        <p:txBody>
          <a:bodyPr wrap="square">
            <a:spAutoFit/>
          </a:bodyPr>
          <a:lstStyle/>
          <a:p>
            <a:pPr marL="108000" algn="just"/>
            <a:r>
              <a:rPr lang="fr-FR" sz="1600" b="1" dirty="0" smtClean="0">
                <a:latin typeface="Decima" panose="02000506000000020004" pitchFamily="2" charset="0"/>
              </a:rPr>
              <a:t>Bilan : </a:t>
            </a:r>
            <a:r>
              <a:rPr lang="fr-FR" sz="1600" dirty="0">
                <a:latin typeface="Decima" panose="02000506000000020004" pitchFamily="2" charset="0"/>
              </a:rPr>
              <a:t>9</a:t>
            </a:r>
            <a:r>
              <a:rPr lang="fr-FR" sz="1600" dirty="0" smtClean="0">
                <a:latin typeface="Decima" panose="02000506000000020004" pitchFamily="2" charset="0"/>
              </a:rPr>
              <a:t>8 radars remontant des données quotidiennement </a:t>
            </a:r>
          </a:p>
          <a:p>
            <a:pPr marL="108000" algn="just"/>
            <a:r>
              <a:rPr lang="fr-FR" sz="1600" dirty="0">
                <a:latin typeface="Decima" panose="02000506000000020004" pitchFamily="2" charset="0"/>
              </a:rPr>
              <a:t> </a:t>
            </a:r>
            <a:r>
              <a:rPr lang="fr-FR" sz="1600" dirty="0" smtClean="0">
                <a:latin typeface="Decima" panose="02000506000000020004" pitchFamily="2" charset="0"/>
              </a:rPr>
              <a:t>           (85 utilisés pour cette analyse)</a:t>
            </a:r>
          </a:p>
        </p:txBody>
      </p:sp>
      <p:pic>
        <p:nvPicPr>
          <p:cNvPr id="8" name="Image 7"/>
          <p:cNvPicPr>
            <a:picLocks noChangeAspect="1"/>
          </p:cNvPicPr>
          <p:nvPr/>
        </p:nvPicPr>
        <p:blipFill rotWithShape="1">
          <a:blip r:embed="rId2" cstate="print">
            <a:extLst>
              <a:ext uri="{28A0092B-C50C-407E-A947-70E740481C1C}">
                <a14:useLocalDpi xmlns:a14="http://schemas.microsoft.com/office/drawing/2010/main" val="0"/>
              </a:ext>
            </a:extLst>
          </a:blip>
          <a:srcRect l="23705" t="11585" r="12441" b="21723"/>
          <a:stretch/>
        </p:blipFill>
        <p:spPr>
          <a:xfrm>
            <a:off x="1082921" y="1983027"/>
            <a:ext cx="2443592" cy="1914095"/>
          </a:xfrm>
          <a:prstGeom prst="rect">
            <a:avLst/>
          </a:prstGeom>
          <a:effectLst>
            <a:glow rad="127000">
              <a:srgbClr val="00B050"/>
            </a:glow>
          </a:effectLst>
        </p:spPr>
      </p:pic>
      <p:sp>
        <p:nvSpPr>
          <p:cNvPr id="9" name="Rectangle 8"/>
          <p:cNvSpPr/>
          <p:nvPr/>
        </p:nvSpPr>
        <p:spPr>
          <a:xfrm>
            <a:off x="1083976" y="4220054"/>
            <a:ext cx="2443592" cy="276999"/>
          </a:xfrm>
          <a:prstGeom prst="rect">
            <a:avLst/>
          </a:prstGeom>
          <a:ln>
            <a:solidFill>
              <a:srgbClr val="00B050"/>
            </a:solidFill>
          </a:ln>
        </p:spPr>
        <p:txBody>
          <a:bodyPr wrap="square">
            <a:spAutoFit/>
          </a:bodyPr>
          <a:lstStyle/>
          <a:p>
            <a:pPr marL="108000" algn="just"/>
            <a:r>
              <a:rPr lang="fr-FR" sz="1200" b="1" dirty="0">
                <a:solidFill>
                  <a:srgbClr val="00B050"/>
                </a:solidFill>
                <a:latin typeface="Decima" panose="02000506000000020004" pitchFamily="2" charset="0"/>
              </a:rPr>
              <a:t>&lt; 30 </a:t>
            </a:r>
            <a:r>
              <a:rPr lang="fr-FR" sz="1200" dirty="0">
                <a:latin typeface="Decima" panose="02000506000000020004" pitchFamily="2" charset="0"/>
              </a:rPr>
              <a:t>la vitesse est indiquée en vert</a:t>
            </a:r>
          </a:p>
        </p:txBody>
      </p:sp>
      <p:sp>
        <p:nvSpPr>
          <p:cNvPr id="10" name="Rectangle 9"/>
          <p:cNvSpPr/>
          <p:nvPr/>
        </p:nvSpPr>
        <p:spPr>
          <a:xfrm>
            <a:off x="1135935" y="933883"/>
            <a:ext cx="5692929" cy="830997"/>
          </a:xfrm>
          <a:prstGeom prst="rect">
            <a:avLst/>
          </a:prstGeom>
        </p:spPr>
        <p:txBody>
          <a:bodyPr wrap="square">
            <a:spAutoFit/>
          </a:bodyPr>
          <a:lstStyle/>
          <a:p>
            <a:pPr marL="393750" indent="-285750" algn="just">
              <a:buFont typeface="Arial" panose="020B0604020202020204" pitchFamily="34" charset="0"/>
              <a:buChar char="•"/>
            </a:pPr>
            <a:r>
              <a:rPr lang="fr-FR" sz="1600" dirty="0">
                <a:latin typeface="Decima" panose="02000506000000020004" pitchFamily="2" charset="0"/>
              </a:rPr>
              <a:t>Radars fixes, alimentation solaire</a:t>
            </a:r>
          </a:p>
          <a:p>
            <a:pPr marL="393750" indent="-285750" algn="just">
              <a:buFont typeface="Arial" panose="020B0604020202020204" pitchFamily="34" charset="0"/>
              <a:buChar char="•"/>
            </a:pPr>
            <a:r>
              <a:rPr lang="fr-FR" sz="1600" dirty="0">
                <a:latin typeface="Decima" panose="02000506000000020004" pitchFamily="2" charset="0"/>
              </a:rPr>
              <a:t>Comptage débit/vitesse dans les 2 </a:t>
            </a:r>
            <a:r>
              <a:rPr lang="fr-FR" sz="1600" dirty="0" smtClean="0">
                <a:latin typeface="Decima" panose="02000506000000020004" pitchFamily="2" charset="0"/>
              </a:rPr>
              <a:t>sens</a:t>
            </a:r>
          </a:p>
          <a:p>
            <a:pPr marL="393750" indent="-285750" algn="just">
              <a:buFont typeface="Arial" panose="020B0604020202020204" pitchFamily="34" charset="0"/>
              <a:buChar char="•"/>
            </a:pPr>
            <a:r>
              <a:rPr lang="fr-FR" sz="1600" dirty="0" smtClean="0">
                <a:latin typeface="Decima" panose="02000506000000020004" pitchFamily="2" charset="0"/>
              </a:rPr>
              <a:t>Affichage uniquement en sens entrant (face au radar)  </a:t>
            </a:r>
            <a:endParaRPr lang="fr-FR" sz="1600" dirty="0">
              <a:latin typeface="Decima" panose="02000506000000020004" pitchFamily="2" charset="0"/>
            </a:endParaRPr>
          </a:p>
        </p:txBody>
      </p:sp>
      <p:sp>
        <p:nvSpPr>
          <p:cNvPr id="11" name="Rectangle 10"/>
          <p:cNvSpPr/>
          <p:nvPr/>
        </p:nvSpPr>
        <p:spPr>
          <a:xfrm>
            <a:off x="3734649" y="3945702"/>
            <a:ext cx="2523885" cy="646331"/>
          </a:xfrm>
          <a:prstGeom prst="rect">
            <a:avLst/>
          </a:prstGeom>
          <a:ln>
            <a:solidFill>
              <a:schemeClr val="accent6">
                <a:lumMod val="75000"/>
              </a:schemeClr>
            </a:solidFill>
          </a:ln>
        </p:spPr>
        <p:txBody>
          <a:bodyPr wrap="square">
            <a:spAutoFit/>
          </a:bodyPr>
          <a:lstStyle/>
          <a:p>
            <a:pPr marL="108000" algn="just"/>
            <a:r>
              <a:rPr lang="fr-FR" sz="1200" dirty="0">
                <a:solidFill>
                  <a:srgbClr val="FF0000"/>
                </a:solidFill>
                <a:latin typeface="Decima" panose="02000506000000020004" pitchFamily="2" charset="0"/>
              </a:rPr>
              <a:t>30 &lt; vitesse &lt; </a:t>
            </a:r>
            <a:r>
              <a:rPr lang="fr-FR" sz="1200" b="1" dirty="0">
                <a:solidFill>
                  <a:srgbClr val="FF0000"/>
                </a:solidFill>
                <a:latin typeface="Decima" panose="02000506000000020004" pitchFamily="2" charset="0"/>
              </a:rPr>
              <a:t>40</a:t>
            </a:r>
            <a:r>
              <a:rPr lang="fr-FR" sz="1200" dirty="0">
                <a:solidFill>
                  <a:srgbClr val="FF0000"/>
                </a:solidFill>
                <a:latin typeface="Decima" panose="02000506000000020004" pitchFamily="2" charset="0"/>
              </a:rPr>
              <a:t>  </a:t>
            </a:r>
            <a:r>
              <a:rPr lang="fr-FR" sz="1200" dirty="0">
                <a:latin typeface="Decima" panose="02000506000000020004" pitchFamily="2" charset="0"/>
              </a:rPr>
              <a:t>vitesse indiquée + message </a:t>
            </a:r>
            <a:r>
              <a:rPr lang="fr-FR" sz="1200" dirty="0" smtClean="0">
                <a:latin typeface="Decima" panose="02000506000000020004" pitchFamily="2" charset="0"/>
              </a:rPr>
              <a:t>ralentir + message alternatif</a:t>
            </a:r>
            <a:endParaRPr lang="fr-FR" sz="1200" dirty="0">
              <a:latin typeface="Decima" panose="02000506000000020004" pitchFamily="2" charset="0"/>
            </a:endParaRPr>
          </a:p>
        </p:txBody>
      </p:sp>
      <p:sp>
        <p:nvSpPr>
          <p:cNvPr id="12" name="Rectangle 11"/>
          <p:cNvSpPr/>
          <p:nvPr/>
        </p:nvSpPr>
        <p:spPr>
          <a:xfrm>
            <a:off x="6474965" y="3989221"/>
            <a:ext cx="2560106" cy="461665"/>
          </a:xfrm>
          <a:prstGeom prst="rect">
            <a:avLst/>
          </a:prstGeom>
          <a:ln>
            <a:solidFill>
              <a:srgbClr val="FF0000"/>
            </a:solidFill>
          </a:ln>
        </p:spPr>
        <p:txBody>
          <a:bodyPr wrap="square">
            <a:spAutoFit/>
          </a:bodyPr>
          <a:lstStyle/>
          <a:p>
            <a:pPr marL="108000" algn="just"/>
            <a:r>
              <a:rPr lang="fr-FR" sz="1200" dirty="0">
                <a:solidFill>
                  <a:srgbClr val="FF0000"/>
                </a:solidFill>
                <a:latin typeface="Decima" panose="02000506000000020004" pitchFamily="2" charset="0"/>
              </a:rPr>
              <a:t>&lt;</a:t>
            </a:r>
            <a:r>
              <a:rPr lang="fr-FR" sz="1200" dirty="0">
                <a:latin typeface="Decima" panose="02000506000000020004" pitchFamily="2" charset="0"/>
              </a:rPr>
              <a:t> </a:t>
            </a:r>
            <a:r>
              <a:rPr lang="fr-FR" sz="1200" b="1" dirty="0">
                <a:solidFill>
                  <a:srgbClr val="FF0000"/>
                </a:solidFill>
                <a:latin typeface="Decima" panose="02000506000000020004" pitchFamily="2" charset="0"/>
              </a:rPr>
              <a:t>40  </a:t>
            </a:r>
            <a:r>
              <a:rPr lang="fr-FR" sz="1200" dirty="0">
                <a:latin typeface="Decima" panose="02000506000000020004" pitchFamily="2" charset="0"/>
              </a:rPr>
              <a:t>pas de vitesse indiquée + message danger</a:t>
            </a:r>
          </a:p>
        </p:txBody>
      </p:sp>
      <p:pic>
        <p:nvPicPr>
          <p:cNvPr id="13" name="Image 12"/>
          <p:cNvPicPr>
            <a:picLocks noChangeAspect="1"/>
          </p:cNvPicPr>
          <p:nvPr/>
        </p:nvPicPr>
        <p:blipFill rotWithShape="1">
          <a:blip r:embed="rId3" cstate="print">
            <a:extLst>
              <a:ext uri="{28A0092B-C50C-407E-A947-70E740481C1C}">
                <a14:useLocalDpi xmlns:a14="http://schemas.microsoft.com/office/drawing/2010/main" val="0"/>
              </a:ext>
            </a:extLst>
          </a:blip>
          <a:srcRect l="32905" t="16649" r="27270" b="22308"/>
          <a:stretch/>
        </p:blipFill>
        <p:spPr>
          <a:xfrm>
            <a:off x="3734649" y="1983027"/>
            <a:ext cx="1627438" cy="1870875"/>
          </a:xfrm>
          <a:prstGeom prst="rect">
            <a:avLst/>
          </a:prstGeom>
          <a:effectLst>
            <a:glow rad="127000">
              <a:schemeClr val="accent6">
                <a:lumMod val="75000"/>
              </a:schemeClr>
            </a:glow>
          </a:effectLst>
        </p:spPr>
      </p:pic>
      <p:pic>
        <p:nvPicPr>
          <p:cNvPr id="14" name="Image 13"/>
          <p:cNvPicPr>
            <a:picLocks noChangeAspect="1"/>
          </p:cNvPicPr>
          <p:nvPr/>
        </p:nvPicPr>
        <p:blipFill rotWithShape="1">
          <a:blip r:embed="rId4" cstate="print">
            <a:extLst>
              <a:ext uri="{28A0092B-C50C-407E-A947-70E740481C1C}">
                <a14:useLocalDpi xmlns:a14="http://schemas.microsoft.com/office/drawing/2010/main" val="0"/>
              </a:ext>
            </a:extLst>
          </a:blip>
          <a:srcRect l="65092" t="17992" r="20710" b="18974"/>
          <a:stretch/>
        </p:blipFill>
        <p:spPr>
          <a:xfrm>
            <a:off x="5696674" y="1983026"/>
            <a:ext cx="561860" cy="1870875"/>
          </a:xfrm>
          <a:prstGeom prst="rect">
            <a:avLst/>
          </a:prstGeom>
          <a:effectLst>
            <a:glow rad="127000">
              <a:schemeClr val="accent6">
                <a:lumMod val="75000"/>
              </a:schemeClr>
            </a:glow>
          </a:effectLst>
        </p:spPr>
      </p:pic>
      <p:pic>
        <p:nvPicPr>
          <p:cNvPr id="15" name="Image 14"/>
          <p:cNvPicPr>
            <a:picLocks noChangeAspect="1"/>
          </p:cNvPicPr>
          <p:nvPr/>
        </p:nvPicPr>
        <p:blipFill rotWithShape="1">
          <a:blip r:embed="rId5" cstate="print">
            <a:extLst>
              <a:ext uri="{28A0092B-C50C-407E-A947-70E740481C1C}">
                <a14:useLocalDpi xmlns:a14="http://schemas.microsoft.com/office/drawing/2010/main" val="0"/>
              </a:ext>
            </a:extLst>
          </a:blip>
          <a:srcRect l="23353" t="15053" r="15092" b="23584"/>
          <a:stretch/>
        </p:blipFill>
        <p:spPr>
          <a:xfrm>
            <a:off x="6474965" y="1939806"/>
            <a:ext cx="2560106" cy="1914095"/>
          </a:xfrm>
          <a:prstGeom prst="rect">
            <a:avLst/>
          </a:prstGeom>
          <a:effectLst>
            <a:glow rad="127000">
              <a:srgbClr val="FF0000"/>
            </a:glow>
          </a:effectLst>
        </p:spPr>
      </p:pic>
      <p:sp>
        <p:nvSpPr>
          <p:cNvPr id="16" name="Rectangle 15"/>
          <p:cNvSpPr/>
          <p:nvPr/>
        </p:nvSpPr>
        <p:spPr>
          <a:xfrm>
            <a:off x="907793" y="610772"/>
            <a:ext cx="2795958" cy="369332"/>
          </a:xfrm>
          <a:prstGeom prst="rect">
            <a:avLst/>
          </a:prstGeom>
        </p:spPr>
        <p:txBody>
          <a:bodyPr wrap="none">
            <a:spAutoFit/>
          </a:bodyPr>
          <a:lstStyle/>
          <a:p>
            <a:pPr marL="108000" algn="just"/>
            <a:r>
              <a:rPr lang="fr-FR" u="sng" dirty="0" smtClean="0">
                <a:latin typeface="Decima" panose="02000506000000020004" pitchFamily="2" charset="0"/>
              </a:rPr>
              <a:t>Rappel du fonctionnement: </a:t>
            </a:r>
            <a:endParaRPr lang="fr-FR" u="sng" dirty="0">
              <a:latin typeface="Decima" panose="02000506000000020004" pitchFamily="2" charset="0"/>
            </a:endParaRPr>
          </a:p>
        </p:txBody>
      </p:sp>
      <p:sp>
        <p:nvSpPr>
          <p:cNvPr id="17" name="ZoneTexte 16"/>
          <p:cNvSpPr txBox="1"/>
          <p:nvPr/>
        </p:nvSpPr>
        <p:spPr>
          <a:xfrm>
            <a:off x="5367768" y="2776700"/>
            <a:ext cx="314152" cy="369332"/>
          </a:xfrm>
          <a:prstGeom prst="rect">
            <a:avLst/>
          </a:prstGeom>
          <a:noFill/>
        </p:spPr>
        <p:txBody>
          <a:bodyPr wrap="square" rtlCol="0">
            <a:spAutoFit/>
          </a:bodyPr>
          <a:lstStyle/>
          <a:p>
            <a:r>
              <a:rPr lang="fr-FR" b="1" dirty="0" smtClean="0"/>
              <a:t>+</a:t>
            </a:r>
            <a:endParaRPr lang="fr-FR" b="1" dirty="0"/>
          </a:p>
        </p:txBody>
      </p:sp>
      <p:sp>
        <p:nvSpPr>
          <p:cNvPr id="18" name="Rectangle 17"/>
          <p:cNvSpPr/>
          <p:nvPr/>
        </p:nvSpPr>
        <p:spPr>
          <a:xfrm>
            <a:off x="1082921" y="5179130"/>
            <a:ext cx="2443592" cy="276999"/>
          </a:xfrm>
          <a:prstGeom prst="rect">
            <a:avLst/>
          </a:prstGeom>
          <a:ln>
            <a:solidFill>
              <a:srgbClr val="00B050"/>
            </a:solidFill>
          </a:ln>
        </p:spPr>
        <p:txBody>
          <a:bodyPr wrap="square">
            <a:spAutoFit/>
          </a:bodyPr>
          <a:lstStyle/>
          <a:p>
            <a:pPr marL="108000" algn="just"/>
            <a:r>
              <a:rPr lang="fr-FR" sz="1200" b="1" dirty="0">
                <a:solidFill>
                  <a:srgbClr val="00B050"/>
                </a:solidFill>
                <a:latin typeface="Decima" panose="02000506000000020004" pitchFamily="2" charset="0"/>
              </a:rPr>
              <a:t>&lt; 30 </a:t>
            </a:r>
            <a:r>
              <a:rPr lang="fr-FR" sz="1200" dirty="0">
                <a:latin typeface="Decima" panose="02000506000000020004" pitchFamily="2" charset="0"/>
              </a:rPr>
              <a:t>la vitesse est indiquée en vert</a:t>
            </a:r>
          </a:p>
        </p:txBody>
      </p:sp>
      <p:sp>
        <p:nvSpPr>
          <p:cNvPr id="19" name="Rectangle 18"/>
          <p:cNvSpPr/>
          <p:nvPr/>
        </p:nvSpPr>
        <p:spPr>
          <a:xfrm>
            <a:off x="3734649" y="4994464"/>
            <a:ext cx="2523885" cy="461665"/>
          </a:xfrm>
          <a:prstGeom prst="rect">
            <a:avLst/>
          </a:prstGeom>
          <a:ln>
            <a:solidFill>
              <a:schemeClr val="accent6">
                <a:lumMod val="75000"/>
              </a:schemeClr>
            </a:solidFill>
          </a:ln>
        </p:spPr>
        <p:txBody>
          <a:bodyPr wrap="square">
            <a:spAutoFit/>
          </a:bodyPr>
          <a:lstStyle/>
          <a:p>
            <a:pPr marL="108000" algn="just"/>
            <a:r>
              <a:rPr lang="fr-FR" sz="1200" dirty="0">
                <a:solidFill>
                  <a:srgbClr val="FF0000"/>
                </a:solidFill>
                <a:latin typeface="Decima" panose="02000506000000020004" pitchFamily="2" charset="0"/>
              </a:rPr>
              <a:t>30 &lt; vitesse &lt; </a:t>
            </a:r>
            <a:r>
              <a:rPr lang="fr-FR" sz="1200" dirty="0" smtClean="0">
                <a:solidFill>
                  <a:srgbClr val="FF0000"/>
                </a:solidFill>
                <a:latin typeface="Decima" panose="02000506000000020004" pitchFamily="2" charset="0"/>
              </a:rPr>
              <a:t>5</a:t>
            </a:r>
            <a:r>
              <a:rPr lang="fr-FR" sz="1200" b="1" dirty="0" smtClean="0">
                <a:solidFill>
                  <a:srgbClr val="FF0000"/>
                </a:solidFill>
                <a:latin typeface="Decima" panose="02000506000000020004" pitchFamily="2" charset="0"/>
              </a:rPr>
              <a:t>0</a:t>
            </a:r>
            <a:r>
              <a:rPr lang="fr-FR" sz="1200" dirty="0" smtClean="0">
                <a:solidFill>
                  <a:srgbClr val="FF0000"/>
                </a:solidFill>
                <a:latin typeface="Decima" panose="02000506000000020004" pitchFamily="2" charset="0"/>
              </a:rPr>
              <a:t>  </a:t>
            </a:r>
            <a:r>
              <a:rPr lang="fr-FR" sz="1200" dirty="0">
                <a:latin typeface="Decima" panose="02000506000000020004" pitchFamily="2" charset="0"/>
              </a:rPr>
              <a:t>vitesse indiquée </a:t>
            </a:r>
            <a:r>
              <a:rPr lang="fr-FR" sz="1200" dirty="0" smtClean="0">
                <a:latin typeface="Decima" panose="02000506000000020004" pitchFamily="2" charset="0"/>
              </a:rPr>
              <a:t>sans message alternatif</a:t>
            </a:r>
            <a:endParaRPr lang="fr-FR" sz="1200" dirty="0">
              <a:latin typeface="Decima" panose="02000506000000020004" pitchFamily="2" charset="0"/>
            </a:endParaRPr>
          </a:p>
        </p:txBody>
      </p:sp>
      <p:sp>
        <p:nvSpPr>
          <p:cNvPr id="20" name="Rectangle 19"/>
          <p:cNvSpPr/>
          <p:nvPr/>
        </p:nvSpPr>
        <p:spPr>
          <a:xfrm>
            <a:off x="6474965" y="4994464"/>
            <a:ext cx="2560106" cy="461665"/>
          </a:xfrm>
          <a:prstGeom prst="rect">
            <a:avLst/>
          </a:prstGeom>
          <a:ln>
            <a:solidFill>
              <a:srgbClr val="FF0000"/>
            </a:solidFill>
          </a:ln>
        </p:spPr>
        <p:txBody>
          <a:bodyPr wrap="square">
            <a:spAutoFit/>
          </a:bodyPr>
          <a:lstStyle/>
          <a:p>
            <a:pPr marL="108000" algn="just"/>
            <a:r>
              <a:rPr lang="fr-FR" sz="1200" dirty="0">
                <a:solidFill>
                  <a:srgbClr val="FF0000"/>
                </a:solidFill>
                <a:latin typeface="Decima" panose="02000506000000020004" pitchFamily="2" charset="0"/>
              </a:rPr>
              <a:t>&lt;</a:t>
            </a:r>
            <a:r>
              <a:rPr lang="fr-FR" sz="1200" dirty="0">
                <a:latin typeface="Decima" panose="02000506000000020004" pitchFamily="2" charset="0"/>
              </a:rPr>
              <a:t> </a:t>
            </a:r>
            <a:r>
              <a:rPr lang="fr-FR" sz="1200" dirty="0" smtClean="0">
                <a:latin typeface="Decima" panose="02000506000000020004" pitchFamily="2" charset="0"/>
              </a:rPr>
              <a:t>5</a:t>
            </a:r>
            <a:r>
              <a:rPr lang="fr-FR" sz="1200" b="1" dirty="0" smtClean="0">
                <a:solidFill>
                  <a:srgbClr val="FF0000"/>
                </a:solidFill>
                <a:latin typeface="Decima" panose="02000506000000020004" pitchFamily="2" charset="0"/>
              </a:rPr>
              <a:t>0  </a:t>
            </a:r>
            <a:r>
              <a:rPr lang="fr-FR" sz="1200" dirty="0">
                <a:latin typeface="Decima" panose="02000506000000020004" pitchFamily="2" charset="0"/>
              </a:rPr>
              <a:t>pas de vitesse indiquée + message danger</a:t>
            </a:r>
          </a:p>
        </p:txBody>
      </p:sp>
    </p:spTree>
    <p:extLst>
      <p:ext uri="{BB962C8B-B14F-4D97-AF65-F5344CB8AC3E}">
        <p14:creationId xmlns:p14="http://schemas.microsoft.com/office/powerpoint/2010/main" val="349984207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idx="10"/>
          </p:nvPr>
        </p:nvSpPr>
        <p:spPr/>
        <p:txBody>
          <a:bodyPr/>
          <a:lstStyle/>
          <a:p>
            <a:pPr>
              <a:defRPr/>
            </a:pPr>
            <a:fld id="{33E27338-3D5E-4ACF-B584-AF6BE3658EEB}" type="slidenum">
              <a:rPr lang="fr-FR" altLang="fr-FR" smtClean="0"/>
              <a:pPr>
                <a:defRPr/>
              </a:pPr>
              <a:t>26</a:t>
            </a:fld>
            <a:endParaRPr lang="fr-FR" altLang="fr-FR" dirty="0"/>
          </a:p>
        </p:txBody>
      </p:sp>
      <p:sp>
        <p:nvSpPr>
          <p:cNvPr id="11" name="CustomShape 1"/>
          <p:cNvSpPr/>
          <p:nvPr/>
        </p:nvSpPr>
        <p:spPr>
          <a:xfrm>
            <a:off x="1077681" y="420985"/>
            <a:ext cx="7919640" cy="44632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marL="108000">
              <a:lnSpc>
                <a:spcPct val="93000"/>
              </a:lnSpc>
              <a:spcAft>
                <a:spcPts val="1417"/>
              </a:spcAft>
            </a:pPr>
            <a:endParaRPr lang="fr-FR" sz="1800" b="0" strike="noStrike" spc="-1" dirty="0" smtClean="0">
              <a:latin typeface="Arial"/>
            </a:endParaRPr>
          </a:p>
          <a:p>
            <a:pPr marL="393750" indent="-285750" algn="just">
              <a:lnSpc>
                <a:spcPct val="93000"/>
              </a:lnSpc>
              <a:spcAft>
                <a:spcPts val="1417"/>
              </a:spcAft>
              <a:buFont typeface="Wingdings" panose="05000000000000000000" pitchFamily="2" charset="2"/>
              <a:buChar char="§"/>
            </a:pPr>
            <a:r>
              <a:rPr lang="fr-FR" b="0" strike="noStrike" spc="-1" dirty="0" smtClean="0">
                <a:solidFill>
                  <a:srgbClr val="000000"/>
                </a:solidFill>
                <a:latin typeface="Calibri" panose="020F0502020204030204" pitchFamily="34" charset="0"/>
                <a:ea typeface="MS Gothic"/>
              </a:rPr>
              <a:t>Amplification </a:t>
            </a:r>
            <a:r>
              <a:rPr lang="fr-FR" b="0" strike="noStrike" spc="-1" dirty="0">
                <a:solidFill>
                  <a:srgbClr val="000000"/>
                </a:solidFill>
                <a:latin typeface="Calibri" panose="020F0502020204030204" pitchFamily="34" charset="0"/>
                <a:ea typeface="MS Gothic"/>
              </a:rPr>
              <a:t>de la tendance globale à 1 an : </a:t>
            </a:r>
            <a:r>
              <a:rPr lang="fr-FR" b="1" strike="noStrike" spc="-1" dirty="0">
                <a:solidFill>
                  <a:srgbClr val="00B050"/>
                </a:solidFill>
                <a:latin typeface="Calibri" panose="020F0502020204030204" pitchFamily="34" charset="0"/>
                <a:ea typeface="MS Gothic"/>
              </a:rPr>
              <a:t>légère baisse des vitesses en moyenne</a:t>
            </a:r>
            <a:r>
              <a:rPr lang="fr-FR" b="0" strike="noStrike" spc="-1" dirty="0">
                <a:solidFill>
                  <a:srgbClr val="00B050"/>
                </a:solidFill>
                <a:latin typeface="Calibri" panose="020F0502020204030204" pitchFamily="34" charset="0"/>
                <a:ea typeface="MS Gothic"/>
              </a:rPr>
              <a:t> </a:t>
            </a:r>
            <a:r>
              <a:rPr lang="fr-FR" spc="-1" dirty="0">
                <a:solidFill>
                  <a:srgbClr val="00B050"/>
                </a:solidFill>
                <a:latin typeface="Calibri" panose="020F0502020204030204" pitchFamily="34" charset="0"/>
                <a:ea typeface="MS Gothic"/>
              </a:rPr>
              <a:t> (- 4 km/h) à </a:t>
            </a:r>
            <a:r>
              <a:rPr lang="fr-FR" b="0" strike="noStrike" spc="-1" dirty="0">
                <a:solidFill>
                  <a:srgbClr val="00B050"/>
                </a:solidFill>
                <a:latin typeface="Calibri" panose="020F0502020204030204" pitchFamily="34" charset="0"/>
                <a:ea typeface="MS Gothic"/>
              </a:rPr>
              <a:t>l’échelle de l’agglomération, mais </a:t>
            </a:r>
            <a:r>
              <a:rPr lang="fr-FR" b="0" strike="noStrike" spc="-1" dirty="0" smtClean="0">
                <a:solidFill>
                  <a:srgbClr val="00B050"/>
                </a:solidFill>
                <a:latin typeface="Calibri" panose="020F0502020204030204" pitchFamily="34" charset="0"/>
                <a:ea typeface="MS Gothic"/>
              </a:rPr>
              <a:t>:</a:t>
            </a:r>
          </a:p>
          <a:p>
            <a:pPr marL="450900" indent="-342900" algn="just">
              <a:lnSpc>
                <a:spcPct val="100000"/>
              </a:lnSpc>
              <a:spcBef>
                <a:spcPts val="1134"/>
              </a:spcBef>
              <a:buFont typeface="Wingdings" panose="05000000000000000000" pitchFamily="2" charset="2"/>
              <a:buChar char="§"/>
            </a:pPr>
            <a:r>
              <a:rPr lang="fr-FR" b="1" u="sng" strike="noStrike" spc="-1" dirty="0" smtClean="0">
                <a:solidFill>
                  <a:srgbClr val="000000"/>
                </a:solidFill>
                <a:uFillTx/>
                <a:latin typeface="Calibri" panose="020F0502020204030204" pitchFamily="34" charset="0"/>
                <a:ea typeface="MS Gothic"/>
              </a:rPr>
              <a:t>Évolutions </a:t>
            </a:r>
            <a:r>
              <a:rPr lang="fr-FR" b="1" u="sng" strike="noStrike" spc="-1" dirty="0">
                <a:solidFill>
                  <a:srgbClr val="000000"/>
                </a:solidFill>
                <a:uFillTx/>
                <a:latin typeface="Calibri" panose="020F0502020204030204" pitchFamily="34" charset="0"/>
                <a:ea typeface="MS Gothic"/>
              </a:rPr>
              <a:t>différenciées</a:t>
            </a:r>
            <a:r>
              <a:rPr lang="fr-FR" b="1" strike="noStrike" spc="-1" dirty="0">
                <a:solidFill>
                  <a:srgbClr val="FF8000"/>
                </a:solidFill>
                <a:latin typeface="Calibri" panose="020F0502020204030204" pitchFamily="34" charset="0"/>
                <a:ea typeface="MS Gothic"/>
              </a:rPr>
              <a:t> </a:t>
            </a:r>
            <a:r>
              <a:rPr lang="fr-FR" b="0" strike="noStrike" spc="-1" dirty="0">
                <a:solidFill>
                  <a:srgbClr val="000000"/>
                </a:solidFill>
                <a:latin typeface="Calibri" panose="020F0502020204030204" pitchFamily="34" charset="0"/>
                <a:ea typeface="MS Gothic"/>
              </a:rPr>
              <a:t>entre Grenoble (baisse significative et continue) et autres communes (hausse 1 an après début de la démarche, puis légère baisse</a:t>
            </a:r>
            <a:r>
              <a:rPr lang="fr-FR" b="0" strike="noStrike" spc="-1" dirty="0" smtClean="0">
                <a:solidFill>
                  <a:srgbClr val="000000"/>
                </a:solidFill>
                <a:latin typeface="Calibri" panose="020F0502020204030204" pitchFamily="34" charset="0"/>
                <a:ea typeface="MS Gothic"/>
              </a:rPr>
              <a:t>)</a:t>
            </a:r>
          </a:p>
          <a:p>
            <a:pPr marL="393750" indent="-285750">
              <a:lnSpc>
                <a:spcPct val="100000"/>
              </a:lnSpc>
              <a:spcBef>
                <a:spcPts val="1134"/>
              </a:spcBef>
              <a:buFont typeface="Wingdings" panose="05000000000000000000" pitchFamily="2" charset="2"/>
              <a:buChar char="§"/>
            </a:pPr>
            <a:r>
              <a:rPr lang="fr-FR" spc="-1" dirty="0" smtClean="0">
                <a:solidFill>
                  <a:srgbClr val="000000"/>
                </a:solidFill>
                <a:latin typeface="Calibri" panose="020F0502020204030204" pitchFamily="34" charset="0"/>
                <a:ea typeface="MS Gothic"/>
              </a:rPr>
              <a:t>Respect </a:t>
            </a:r>
            <a:r>
              <a:rPr lang="fr-FR" spc="-1" dirty="0">
                <a:solidFill>
                  <a:srgbClr val="000000"/>
                </a:solidFill>
                <a:latin typeface="Calibri" panose="020F0502020204030204" pitchFamily="34" charset="0"/>
                <a:ea typeface="MS Gothic"/>
              </a:rPr>
              <a:t>du 30 km/h en moyenne </a:t>
            </a:r>
            <a:r>
              <a:rPr lang="fr-FR" spc="-1" dirty="0" smtClean="0">
                <a:solidFill>
                  <a:srgbClr val="000000"/>
                </a:solidFill>
                <a:latin typeface="Calibri" panose="020F0502020204030204" pitchFamily="34" charset="0"/>
                <a:ea typeface="MS Gothic"/>
              </a:rPr>
              <a:t>supérieur </a:t>
            </a:r>
            <a:r>
              <a:rPr lang="fr-FR" spc="-1" dirty="0">
                <a:solidFill>
                  <a:srgbClr val="000000"/>
                </a:solidFill>
                <a:latin typeface="Calibri" panose="020F0502020204030204" pitchFamily="34" charset="0"/>
                <a:ea typeface="MS Gothic"/>
              </a:rPr>
              <a:t>de 4 points dans le sens </a:t>
            </a:r>
            <a:r>
              <a:rPr lang="fr-FR" spc="-1" dirty="0" smtClean="0">
                <a:solidFill>
                  <a:srgbClr val="000000"/>
                </a:solidFill>
                <a:latin typeface="Calibri" panose="020F0502020204030204" pitchFamily="34" charset="0"/>
                <a:ea typeface="MS Gothic"/>
              </a:rPr>
              <a:t>entrant </a:t>
            </a:r>
            <a:endParaRPr lang="fr-FR" spc="-1" dirty="0">
              <a:solidFill>
                <a:srgbClr val="000000"/>
              </a:solidFill>
              <a:latin typeface="Calibri" panose="020F0502020204030204" pitchFamily="34" charset="0"/>
              <a:ea typeface="MS Gothic"/>
            </a:endParaRPr>
          </a:p>
          <a:p>
            <a:pPr marL="108000">
              <a:lnSpc>
                <a:spcPct val="100000"/>
              </a:lnSpc>
              <a:spcBef>
                <a:spcPts val="1134"/>
              </a:spcBef>
            </a:pPr>
            <a:r>
              <a:rPr lang="fr-FR" spc="-1" dirty="0" smtClean="0">
                <a:solidFill>
                  <a:srgbClr val="000000"/>
                </a:solidFill>
                <a:latin typeface="Calibri" panose="020F0502020204030204" pitchFamily="34" charset="0"/>
                <a:ea typeface="MS Gothic"/>
              </a:rPr>
              <a:t>      </a:t>
            </a:r>
            <a:r>
              <a:rPr lang="fr-FR" spc="-1" dirty="0" smtClean="0">
                <a:solidFill>
                  <a:srgbClr val="000000"/>
                </a:solidFill>
                <a:latin typeface="Calibri" panose="020F0502020204030204" pitchFamily="34" charset="0"/>
                <a:ea typeface="MS Gothic"/>
                <a:sym typeface="Wingdings" panose="05000000000000000000" pitchFamily="2" charset="2"/>
              </a:rPr>
              <a:t> </a:t>
            </a:r>
            <a:r>
              <a:rPr lang="fr-FR" spc="-1" dirty="0" smtClean="0">
                <a:solidFill>
                  <a:srgbClr val="000000"/>
                </a:solidFill>
                <a:latin typeface="Calibri" panose="020F0502020204030204" pitchFamily="34" charset="0"/>
                <a:ea typeface="MS Gothic"/>
              </a:rPr>
              <a:t>Effet </a:t>
            </a:r>
            <a:r>
              <a:rPr lang="fr-FR" spc="-1" dirty="0">
                <a:solidFill>
                  <a:srgbClr val="000000"/>
                </a:solidFill>
                <a:latin typeface="Calibri" panose="020F0502020204030204" pitchFamily="34" charset="0"/>
                <a:ea typeface="MS Gothic"/>
              </a:rPr>
              <a:t>radar </a:t>
            </a:r>
            <a:r>
              <a:rPr lang="fr-FR" spc="-1" dirty="0" smtClean="0">
                <a:solidFill>
                  <a:srgbClr val="000000"/>
                </a:solidFill>
                <a:latin typeface="Calibri" panose="020F0502020204030204" pitchFamily="34" charset="0"/>
                <a:ea typeface="MS Gothic"/>
              </a:rPr>
              <a:t>confirmé</a:t>
            </a:r>
          </a:p>
          <a:p>
            <a:pPr marL="108000">
              <a:lnSpc>
                <a:spcPct val="100000"/>
              </a:lnSpc>
              <a:spcBef>
                <a:spcPts val="1134"/>
              </a:spcBef>
            </a:pPr>
            <a:endParaRPr lang="fr-FR" spc="-1" dirty="0">
              <a:solidFill>
                <a:srgbClr val="000000"/>
              </a:solidFill>
              <a:latin typeface="Calibri" panose="020F0502020204030204" pitchFamily="34" charset="0"/>
              <a:ea typeface="MS Gothic"/>
            </a:endParaRPr>
          </a:p>
          <a:p>
            <a:pPr marL="393750" indent="-285750" algn="just">
              <a:lnSpc>
                <a:spcPct val="100000"/>
              </a:lnSpc>
              <a:spcBef>
                <a:spcPts val="1134"/>
              </a:spcBef>
              <a:buFont typeface="Wingdings" panose="05000000000000000000" pitchFamily="2" charset="2"/>
              <a:buChar char="§"/>
            </a:pPr>
            <a:r>
              <a:rPr lang="fr-FR" b="1" u="sng" strike="noStrike" spc="-1" dirty="0" smtClean="0">
                <a:solidFill>
                  <a:srgbClr val="FF8000"/>
                </a:solidFill>
                <a:uFillTx/>
                <a:latin typeface="Calibri" panose="020F0502020204030204" pitchFamily="34" charset="0"/>
                <a:ea typeface="MS Gothic"/>
              </a:rPr>
              <a:t>Évolutions </a:t>
            </a:r>
            <a:r>
              <a:rPr lang="fr-FR" b="1" u="sng" strike="noStrike" spc="-1" dirty="0">
                <a:solidFill>
                  <a:srgbClr val="FF8000"/>
                </a:solidFill>
                <a:uFillTx/>
                <a:latin typeface="Calibri" panose="020F0502020204030204" pitchFamily="34" charset="0"/>
                <a:ea typeface="MS Gothic"/>
              </a:rPr>
              <a:t>hétérogènes suivant les axes</a:t>
            </a:r>
            <a:r>
              <a:rPr lang="fr-FR" b="0" strike="noStrike" spc="-1" dirty="0">
                <a:solidFill>
                  <a:srgbClr val="FF8000"/>
                </a:solidFill>
                <a:latin typeface="Calibri" panose="020F0502020204030204" pitchFamily="34" charset="0"/>
                <a:ea typeface="MS Gothic"/>
              </a:rPr>
              <a:t> (vitesses moyennes et vitesses élevées) : différentes suivant les points de comptage considérés, à Grenoble comme dans les autres communes</a:t>
            </a:r>
            <a:endParaRPr lang="fr-FR" b="0" strike="noStrike" spc="-1" dirty="0">
              <a:latin typeface="Calibri" panose="020F0502020204030204" pitchFamily="34" charset="0"/>
            </a:endParaRPr>
          </a:p>
          <a:p>
            <a:pPr marL="393750" indent="-285750" algn="just">
              <a:lnSpc>
                <a:spcPct val="100000"/>
              </a:lnSpc>
              <a:spcBef>
                <a:spcPts val="1134"/>
              </a:spcBef>
              <a:buFont typeface="Wingdings" panose="05000000000000000000" pitchFamily="2" charset="2"/>
              <a:buChar char="§"/>
            </a:pPr>
            <a:r>
              <a:rPr lang="fr-FR" b="1" strike="noStrike" spc="-1" dirty="0">
                <a:solidFill>
                  <a:srgbClr val="FF8000"/>
                </a:solidFill>
                <a:latin typeface="Calibri" panose="020F0502020204030204" pitchFamily="34" charset="0"/>
                <a:ea typeface="MS Gothic"/>
              </a:rPr>
              <a:t>Comportements variables suivant les </a:t>
            </a:r>
            <a:r>
              <a:rPr lang="fr-FR" b="1" strike="noStrike" spc="-1" dirty="0" smtClean="0">
                <a:solidFill>
                  <a:srgbClr val="FF8000"/>
                </a:solidFill>
                <a:latin typeface="Calibri" panose="020F0502020204030204" pitchFamily="34" charset="0"/>
                <a:ea typeface="MS Gothic"/>
              </a:rPr>
              <a:t>horaires (meilleur respect diurne)</a:t>
            </a:r>
          </a:p>
          <a:p>
            <a:pPr marL="393750" indent="-285750" algn="just">
              <a:spcBef>
                <a:spcPts val="1134"/>
              </a:spcBef>
              <a:buFont typeface="Wingdings" panose="05000000000000000000" pitchFamily="2" charset="2"/>
              <a:buChar char="§"/>
            </a:pPr>
            <a:r>
              <a:rPr lang="fr-FR" b="1" spc="-1" dirty="0">
                <a:solidFill>
                  <a:srgbClr val="FF8000"/>
                </a:solidFill>
                <a:latin typeface="Calibri" panose="020F0502020204030204" pitchFamily="34" charset="0"/>
                <a:ea typeface="MS Gothic"/>
              </a:rPr>
              <a:t>Légère atténuation dans le temps… mais la part des conducteurs qui roulent à plus de 50 km/h reste stable (entre 1% et 2%). </a:t>
            </a:r>
          </a:p>
          <a:p>
            <a:pPr marL="108000" algn="just">
              <a:lnSpc>
                <a:spcPct val="100000"/>
              </a:lnSpc>
              <a:spcBef>
                <a:spcPts val="1134"/>
              </a:spcBef>
            </a:pPr>
            <a:endParaRPr lang="fr-FR" b="0" strike="noStrike" spc="-1" dirty="0" smtClean="0">
              <a:latin typeface="Calibri" panose="020F0502020204030204" pitchFamily="34" charset="0"/>
            </a:endParaRPr>
          </a:p>
          <a:p>
            <a:pPr marL="108000">
              <a:lnSpc>
                <a:spcPct val="93000"/>
              </a:lnSpc>
              <a:spcAft>
                <a:spcPts val="1417"/>
              </a:spcAft>
            </a:pPr>
            <a:endParaRPr lang="fr-FR" b="0" strike="noStrike" spc="-1" dirty="0">
              <a:latin typeface="Arial"/>
            </a:endParaRPr>
          </a:p>
          <a:p>
            <a:pPr marL="108000">
              <a:lnSpc>
                <a:spcPct val="93000"/>
              </a:lnSpc>
              <a:spcAft>
                <a:spcPts val="1417"/>
              </a:spcAft>
            </a:pPr>
            <a:endParaRPr lang="fr-FR" b="0" strike="noStrike" spc="-1" dirty="0">
              <a:latin typeface="Arial"/>
            </a:endParaRPr>
          </a:p>
        </p:txBody>
      </p:sp>
      <p:sp>
        <p:nvSpPr>
          <p:cNvPr id="13" name="Titre 1"/>
          <p:cNvSpPr txBox="1">
            <a:spLocks/>
          </p:cNvSpPr>
          <p:nvPr/>
        </p:nvSpPr>
        <p:spPr bwMode="auto">
          <a:xfrm>
            <a:off x="907793" y="-16336"/>
            <a:ext cx="8259416" cy="648068"/>
          </a:xfrm>
          <a:prstGeom prst="rect">
            <a:avLst/>
          </a:prstGeom>
          <a:noFill/>
          <a:ln w="9525">
            <a:noFill/>
            <a:round/>
            <a:headEnd/>
            <a:tailEnd/>
          </a:ln>
          <a:effectLst/>
        </p:spPr>
        <p:txBody>
          <a:bodyPr lIns="0" tIns="0" rIns="0" bIns="0" anchor="ctr"/>
          <a:lstStyle/>
          <a:p>
            <a:pPr algn="ctr" eaLnBrk="0">
              <a:tabLst>
                <a:tab pos="0" algn="l"/>
                <a:tab pos="391085" algn="l"/>
                <a:tab pos="784953" algn="l"/>
                <a:tab pos="1178822" algn="l"/>
                <a:tab pos="1572690" algn="l"/>
                <a:tab pos="1966559" algn="l"/>
                <a:tab pos="2360427" algn="l"/>
                <a:tab pos="2754296" algn="l"/>
                <a:tab pos="3148164" algn="l"/>
                <a:tab pos="3542033" algn="l"/>
                <a:tab pos="3935901" algn="l"/>
                <a:tab pos="4329770" algn="l"/>
                <a:tab pos="4723638" algn="l"/>
                <a:tab pos="5117507" algn="l"/>
                <a:tab pos="5511375" algn="l"/>
                <a:tab pos="5905243" algn="l"/>
                <a:tab pos="6299111" algn="l"/>
                <a:tab pos="6692980" algn="l"/>
                <a:tab pos="7086848" algn="l"/>
                <a:tab pos="7480717" algn="l"/>
                <a:tab pos="7874585" algn="l"/>
              </a:tabLst>
            </a:pPr>
            <a:r>
              <a:rPr lang="fr-FR" sz="2800" b="1" spc="-50" dirty="0" smtClean="0">
                <a:solidFill>
                  <a:schemeClr val="accent3">
                    <a:lumMod val="75000"/>
                  </a:schemeClr>
                </a:solidFill>
                <a:latin typeface="Decima" panose="02000506000000020004" pitchFamily="2" charset="0"/>
              </a:rPr>
              <a:t>Evolution des vitesses observées (radars pédagogiques)</a:t>
            </a:r>
          </a:p>
        </p:txBody>
      </p:sp>
    </p:spTree>
    <p:extLst>
      <p:ext uri="{BB962C8B-B14F-4D97-AF65-F5344CB8AC3E}">
        <p14:creationId xmlns:p14="http://schemas.microsoft.com/office/powerpoint/2010/main" val="50573937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idx="10"/>
          </p:nvPr>
        </p:nvSpPr>
        <p:spPr/>
        <p:txBody>
          <a:bodyPr/>
          <a:lstStyle/>
          <a:p>
            <a:pPr>
              <a:defRPr/>
            </a:pPr>
            <a:fld id="{33E27338-3D5E-4ACF-B584-AF6BE3658EEB}" type="slidenum">
              <a:rPr lang="fr-FR" altLang="fr-FR" smtClean="0"/>
              <a:pPr>
                <a:defRPr/>
              </a:pPr>
              <a:t>27</a:t>
            </a:fld>
            <a:endParaRPr lang="fr-FR" altLang="fr-FR" dirty="0"/>
          </a:p>
        </p:txBody>
      </p:sp>
      <p:sp>
        <p:nvSpPr>
          <p:cNvPr id="3" name="Rectangle 2"/>
          <p:cNvSpPr/>
          <p:nvPr/>
        </p:nvSpPr>
        <p:spPr>
          <a:xfrm>
            <a:off x="1225808" y="2470689"/>
            <a:ext cx="7787593" cy="1096612"/>
          </a:xfrm>
          <a:prstGeom prst="rect">
            <a:avLst/>
          </a:prstGeom>
        </p:spPr>
        <p:txBody>
          <a:bodyPr wrap="square" lIns="80165" tIns="40083" rIns="80165" bIns="40083">
            <a:spAutoFit/>
          </a:bodyPr>
          <a:lstStyle/>
          <a:p>
            <a:pPr>
              <a:spcBef>
                <a:spcPts val="0"/>
              </a:spcBef>
              <a:spcAft>
                <a:spcPts val="1200"/>
              </a:spcAft>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pPr>
            <a:r>
              <a:rPr lang="fr-FR" sz="2800" b="1" dirty="0">
                <a:solidFill>
                  <a:schemeClr val="accent3">
                    <a:lumMod val="75000"/>
                  </a:schemeClr>
                </a:solidFill>
                <a:latin typeface="Decima" panose="02000506000000020004" pitchFamily="2" charset="0"/>
              </a:rPr>
              <a:t>5</a:t>
            </a:r>
            <a:r>
              <a:rPr lang="fr-FR" sz="2800" b="1" dirty="0" smtClean="0">
                <a:solidFill>
                  <a:schemeClr val="accent3">
                    <a:lumMod val="75000"/>
                  </a:schemeClr>
                </a:solidFill>
                <a:latin typeface="Decima" panose="02000506000000020004" pitchFamily="2" charset="0"/>
              </a:rPr>
              <a:t>. </a:t>
            </a:r>
            <a:r>
              <a:rPr lang="fr-FR" sz="2800" b="1" dirty="0">
                <a:solidFill>
                  <a:schemeClr val="accent3">
                    <a:lumMod val="75000"/>
                  </a:schemeClr>
                </a:solidFill>
                <a:latin typeface="Decima" panose="02000506000000020004" pitchFamily="2" charset="0"/>
              </a:rPr>
              <a:t>COMPREHENSION ET ACCEPTATION DU DISPOSITIF</a:t>
            </a:r>
          </a:p>
          <a:p>
            <a:pPr marL="342900" indent="-342900">
              <a:spcBef>
                <a:spcPts val="0"/>
              </a:spcBef>
              <a:spcAft>
                <a:spcPts val="1200"/>
              </a:spcAft>
              <a:buFont typeface="+mj-lt"/>
              <a:buAutoNum type="arabicPeriod"/>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pPr>
            <a:endParaRPr lang="fr-FR" sz="2800" b="1" dirty="0">
              <a:solidFill>
                <a:schemeClr val="accent3">
                  <a:lumMod val="75000"/>
                </a:schemeClr>
              </a:solidFill>
              <a:latin typeface="Decima" panose="02000506000000020004" pitchFamily="2" charset="0"/>
            </a:endParaRPr>
          </a:p>
        </p:txBody>
      </p:sp>
    </p:spTree>
    <p:extLst>
      <p:ext uri="{BB962C8B-B14F-4D97-AF65-F5344CB8AC3E}">
        <p14:creationId xmlns:p14="http://schemas.microsoft.com/office/powerpoint/2010/main" val="398427937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idx="10"/>
          </p:nvPr>
        </p:nvSpPr>
        <p:spPr/>
        <p:txBody>
          <a:bodyPr/>
          <a:lstStyle/>
          <a:p>
            <a:pPr>
              <a:defRPr/>
            </a:pPr>
            <a:fld id="{33E27338-3D5E-4ACF-B584-AF6BE3658EEB}" type="slidenum">
              <a:rPr lang="fr-FR" altLang="fr-FR" smtClean="0"/>
              <a:pPr>
                <a:defRPr/>
              </a:pPr>
              <a:t>28</a:t>
            </a:fld>
            <a:endParaRPr lang="fr-FR" altLang="fr-FR" dirty="0"/>
          </a:p>
        </p:txBody>
      </p:sp>
      <p:sp>
        <p:nvSpPr>
          <p:cNvPr id="3" name="Rectangle 2"/>
          <p:cNvSpPr/>
          <p:nvPr/>
        </p:nvSpPr>
        <p:spPr>
          <a:xfrm>
            <a:off x="1423083" y="146589"/>
            <a:ext cx="7454218" cy="2112274"/>
          </a:xfrm>
          <a:prstGeom prst="rect">
            <a:avLst/>
          </a:prstGeom>
        </p:spPr>
        <p:txBody>
          <a:bodyPr wrap="square" lIns="80165" tIns="40083" rIns="80165" bIns="40083">
            <a:spAutoFit/>
          </a:bodyPr>
          <a:lstStyle/>
          <a:p>
            <a:pPr>
              <a:spcBef>
                <a:spcPts val="0"/>
              </a:spcBef>
              <a:spcAft>
                <a:spcPts val="1200"/>
              </a:spcAft>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pPr>
            <a:r>
              <a:rPr lang="fr-FR" sz="2800" b="1" spc="-50" dirty="0" smtClean="0">
                <a:solidFill>
                  <a:schemeClr val="accent3">
                    <a:lumMod val="75000"/>
                  </a:schemeClr>
                </a:solidFill>
                <a:latin typeface="Decima" panose="02000506000000020004" pitchFamily="2" charset="0"/>
              </a:rPr>
              <a:t>5. </a:t>
            </a:r>
            <a:r>
              <a:rPr lang="fr-FR" sz="2800" b="1" spc="-50" dirty="0">
                <a:solidFill>
                  <a:schemeClr val="accent3">
                    <a:lumMod val="75000"/>
                  </a:schemeClr>
                </a:solidFill>
                <a:latin typeface="Decima" panose="02000506000000020004" pitchFamily="2" charset="0"/>
              </a:rPr>
              <a:t>COMPREHENSION ET ACCEPTATION DU </a:t>
            </a:r>
            <a:r>
              <a:rPr lang="fr-FR" sz="2800" b="1" spc="-50" dirty="0" smtClean="0">
                <a:solidFill>
                  <a:schemeClr val="accent3">
                    <a:lumMod val="75000"/>
                  </a:schemeClr>
                </a:solidFill>
                <a:latin typeface="Decima" panose="02000506000000020004" pitchFamily="2" charset="0"/>
              </a:rPr>
              <a:t>DISPOSITIF</a:t>
            </a:r>
          </a:p>
          <a:p>
            <a:pPr algn="ctr">
              <a:spcBef>
                <a:spcPts val="0"/>
              </a:spcBef>
              <a:spcAft>
                <a:spcPts val="1200"/>
              </a:spcAft>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pPr>
            <a:r>
              <a:rPr lang="fr-FR" b="1" spc="-50" dirty="0">
                <a:solidFill>
                  <a:schemeClr val="accent3">
                    <a:lumMod val="75000"/>
                  </a:schemeClr>
                </a:solidFill>
                <a:latin typeface="Decima" panose="02000506000000020004" pitchFamily="2" charset="0"/>
              </a:rPr>
              <a:t>(3000 usagers enquêtés)</a:t>
            </a:r>
          </a:p>
          <a:p>
            <a:pPr>
              <a:spcBef>
                <a:spcPts val="0"/>
              </a:spcBef>
              <a:spcAft>
                <a:spcPts val="1200"/>
              </a:spcAft>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pPr>
            <a:endParaRPr lang="fr-FR" sz="2800" b="1" spc="-50" dirty="0" smtClean="0">
              <a:solidFill>
                <a:schemeClr val="accent3">
                  <a:lumMod val="75000"/>
                </a:schemeClr>
              </a:solidFill>
              <a:latin typeface="Decima" panose="02000506000000020004" pitchFamily="2" charset="0"/>
            </a:endParaRPr>
          </a:p>
          <a:p>
            <a:pPr marL="342900" indent="-342900">
              <a:spcBef>
                <a:spcPts val="0"/>
              </a:spcBef>
              <a:spcAft>
                <a:spcPts val="1200"/>
              </a:spcAft>
              <a:buFont typeface="+mj-lt"/>
              <a:buAutoNum type="arabicPeriod"/>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pPr>
            <a:endParaRPr lang="fr-FR" sz="2800" b="1" dirty="0">
              <a:solidFill>
                <a:schemeClr val="accent3">
                  <a:lumMod val="75000"/>
                </a:schemeClr>
              </a:solidFill>
              <a:latin typeface="Decima" panose="02000506000000020004" pitchFamily="2" charset="0"/>
            </a:endParaRPr>
          </a:p>
        </p:txBody>
      </p:sp>
      <p:sp>
        <p:nvSpPr>
          <p:cNvPr id="6" name="CustomShape 2"/>
          <p:cNvSpPr/>
          <p:nvPr/>
        </p:nvSpPr>
        <p:spPr>
          <a:xfrm>
            <a:off x="1753450" y="1327373"/>
            <a:ext cx="7123851" cy="3177952"/>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marL="108000">
              <a:lnSpc>
                <a:spcPct val="93000"/>
              </a:lnSpc>
              <a:spcAft>
                <a:spcPts val="1417"/>
              </a:spcAft>
            </a:pPr>
            <a:r>
              <a:rPr lang="fr-FR" b="0" strike="noStrike" spc="-1" dirty="0">
                <a:solidFill>
                  <a:srgbClr val="468A1A"/>
                </a:solidFill>
                <a:latin typeface="Calibri"/>
                <a:ea typeface="MS Gothic"/>
              </a:rPr>
              <a:t> </a:t>
            </a:r>
            <a:r>
              <a:rPr lang="fr-FR" b="1" strike="noStrike" spc="-1" dirty="0">
                <a:solidFill>
                  <a:srgbClr val="00B050"/>
                </a:solidFill>
                <a:latin typeface="Calibri"/>
                <a:ea typeface="MS Gothic"/>
              </a:rPr>
              <a:t>Respect de la </a:t>
            </a:r>
            <a:r>
              <a:rPr lang="fr-FR" b="1" spc="-1" dirty="0" smtClean="0">
                <a:solidFill>
                  <a:srgbClr val="00B050"/>
                </a:solidFill>
                <a:ea typeface="MS Gothic"/>
              </a:rPr>
              <a:t>règle </a:t>
            </a:r>
            <a:r>
              <a:rPr lang="fr-FR" spc="-1" dirty="0" smtClean="0">
                <a:solidFill>
                  <a:srgbClr val="00B050"/>
                </a:solidFill>
                <a:ea typeface="MS Gothic"/>
              </a:rPr>
              <a:t>(</a:t>
            </a:r>
            <a:r>
              <a:rPr lang="fr-FR" spc="-1" dirty="0">
                <a:solidFill>
                  <a:srgbClr val="00B050"/>
                </a:solidFill>
                <a:ea typeface="MS Gothic"/>
              </a:rPr>
              <a:t>déclaratif) </a:t>
            </a:r>
            <a:r>
              <a:rPr lang="fr-FR" strike="noStrike" spc="-1" dirty="0" smtClean="0">
                <a:solidFill>
                  <a:srgbClr val="00B050"/>
                </a:solidFill>
                <a:latin typeface="Calibri"/>
                <a:ea typeface="MS Gothic"/>
              </a:rPr>
              <a:t>e</a:t>
            </a:r>
            <a:r>
              <a:rPr lang="fr-FR" spc="-1" dirty="0" smtClean="0">
                <a:solidFill>
                  <a:srgbClr val="00B050"/>
                </a:solidFill>
                <a:ea typeface="MS Gothic"/>
              </a:rPr>
              <a:t>n </a:t>
            </a:r>
            <a:r>
              <a:rPr lang="fr-FR" spc="-1" dirty="0">
                <a:solidFill>
                  <a:srgbClr val="00B050"/>
                </a:solidFill>
                <a:ea typeface="MS Gothic"/>
              </a:rPr>
              <a:t>progression depuis 2016 </a:t>
            </a:r>
            <a:r>
              <a:rPr lang="fr-FR" strike="noStrike" spc="-1" dirty="0" smtClean="0">
                <a:solidFill>
                  <a:srgbClr val="00B050"/>
                </a:solidFill>
                <a:latin typeface="Calibri"/>
                <a:ea typeface="MS Gothic"/>
              </a:rPr>
              <a:t>:</a:t>
            </a:r>
            <a:endParaRPr lang="fr-FR" strike="noStrike" spc="-1" dirty="0" smtClean="0">
              <a:solidFill>
                <a:srgbClr val="00B050"/>
              </a:solidFill>
              <a:latin typeface="Arial"/>
            </a:endParaRPr>
          </a:p>
          <a:p>
            <a:pPr marL="864000" lvl="3" indent="-215280">
              <a:lnSpc>
                <a:spcPct val="100000"/>
              </a:lnSpc>
              <a:spcBef>
                <a:spcPts val="567"/>
              </a:spcBef>
              <a:buClr>
                <a:srgbClr val="000000"/>
              </a:buClr>
              <a:buSzPct val="45000"/>
              <a:buFont typeface="Wingdings" charset="2"/>
              <a:buChar char=""/>
            </a:pPr>
            <a:r>
              <a:rPr lang="fr-FR" b="0" strike="noStrike" spc="-1" dirty="0" smtClean="0">
                <a:latin typeface="Calibri"/>
                <a:ea typeface="MS Gothic"/>
              </a:rPr>
              <a:t>« Respecte » : </a:t>
            </a:r>
            <a:r>
              <a:rPr lang="fr-FR" b="1" strike="noStrike" spc="-1" dirty="0" smtClean="0">
                <a:solidFill>
                  <a:srgbClr val="00B050"/>
                </a:solidFill>
                <a:latin typeface="Calibri"/>
                <a:ea typeface="MS Gothic"/>
              </a:rPr>
              <a:t>38 %</a:t>
            </a:r>
            <a:r>
              <a:rPr lang="fr-FR" b="1" strike="noStrike" spc="-1" dirty="0" smtClean="0">
                <a:latin typeface="Calibri"/>
                <a:ea typeface="MS Gothic"/>
              </a:rPr>
              <a:t> </a:t>
            </a:r>
            <a:r>
              <a:rPr lang="fr-FR" b="0" strike="noStrike" spc="-1" dirty="0" smtClean="0">
                <a:latin typeface="Calibri"/>
                <a:ea typeface="MS Gothic"/>
              </a:rPr>
              <a:t>vs 33 %</a:t>
            </a:r>
          </a:p>
          <a:p>
            <a:pPr marL="864000" lvl="3" indent="-215280">
              <a:lnSpc>
                <a:spcPct val="100000"/>
              </a:lnSpc>
              <a:spcBef>
                <a:spcPts val="567"/>
              </a:spcBef>
              <a:buClr>
                <a:srgbClr val="000000"/>
              </a:buClr>
              <a:buSzPct val="45000"/>
              <a:buFont typeface="Wingdings" charset="2"/>
              <a:buChar char=""/>
            </a:pPr>
            <a:r>
              <a:rPr lang="fr-FR" spc="-1" dirty="0" smtClean="0">
                <a:latin typeface="Calibri"/>
                <a:ea typeface="MS Gothic"/>
              </a:rPr>
              <a:t>« Ca dépend » : 32% vs 33%</a:t>
            </a:r>
            <a:endParaRPr lang="fr-FR" b="0" strike="noStrike" spc="-1" dirty="0" smtClean="0">
              <a:latin typeface="Arial"/>
            </a:endParaRPr>
          </a:p>
          <a:p>
            <a:pPr marL="864000" lvl="3" indent="-215280">
              <a:lnSpc>
                <a:spcPct val="100000"/>
              </a:lnSpc>
              <a:spcBef>
                <a:spcPts val="567"/>
              </a:spcBef>
              <a:buClr>
                <a:srgbClr val="000000"/>
              </a:buClr>
              <a:buSzPct val="45000"/>
              <a:buFont typeface="Wingdings" charset="2"/>
              <a:buChar char=""/>
            </a:pPr>
            <a:r>
              <a:rPr lang="fr-FR" b="0" strike="noStrike" spc="-1" dirty="0" smtClean="0">
                <a:latin typeface="Calibri"/>
                <a:ea typeface="MS Gothic"/>
              </a:rPr>
              <a:t>« Ne respecte pas » : 30% vs 34%</a:t>
            </a:r>
            <a:endParaRPr lang="fr-FR" spc="-1" dirty="0">
              <a:latin typeface="Calibri"/>
              <a:ea typeface="MS Gothic"/>
            </a:endParaRPr>
          </a:p>
          <a:p>
            <a:pPr marL="648720" lvl="3">
              <a:lnSpc>
                <a:spcPct val="100000"/>
              </a:lnSpc>
              <a:spcBef>
                <a:spcPts val="567"/>
              </a:spcBef>
              <a:buClr>
                <a:srgbClr val="000000"/>
              </a:buClr>
              <a:buSzPct val="45000"/>
            </a:pPr>
            <a:r>
              <a:rPr lang="fr-FR" b="0" strike="noStrike" spc="-1" dirty="0" smtClean="0">
                <a:latin typeface="Calibri"/>
                <a:ea typeface="MS Gothic"/>
              </a:rPr>
              <a:t>Plus </a:t>
            </a:r>
            <a:r>
              <a:rPr lang="fr-FR" b="0" strike="noStrike" spc="-1" dirty="0">
                <a:latin typeface="Calibri"/>
                <a:ea typeface="MS Gothic"/>
              </a:rPr>
              <a:t>marqué à Grenoble (cohérence avec les mesures de vitesse)</a:t>
            </a:r>
            <a:endParaRPr lang="fr-FR" b="0" strike="noStrike" spc="-1" dirty="0">
              <a:latin typeface="Arial"/>
            </a:endParaRPr>
          </a:p>
          <a:p>
            <a:pPr>
              <a:lnSpc>
                <a:spcPct val="100000"/>
              </a:lnSpc>
              <a:spcBef>
                <a:spcPts val="1417"/>
              </a:spcBef>
            </a:pPr>
            <a:r>
              <a:rPr lang="fr-FR" b="0" strike="noStrike" spc="-1" dirty="0">
                <a:solidFill>
                  <a:srgbClr val="000000"/>
                </a:solidFill>
                <a:latin typeface="Calibri"/>
                <a:ea typeface="MS Gothic"/>
              </a:rPr>
              <a:t> </a:t>
            </a:r>
            <a:r>
              <a:rPr lang="fr-FR" b="0" strike="noStrike" spc="-1" dirty="0">
                <a:solidFill>
                  <a:srgbClr val="FF8000"/>
                </a:solidFill>
                <a:latin typeface="Calibri"/>
                <a:ea typeface="MS Gothic"/>
              </a:rPr>
              <a:t> … mais </a:t>
            </a:r>
            <a:r>
              <a:rPr lang="fr-FR" spc="-1" dirty="0" smtClean="0">
                <a:solidFill>
                  <a:srgbClr val="FF8000"/>
                </a:solidFill>
                <a:latin typeface="Calibri"/>
                <a:ea typeface="MS Gothic"/>
              </a:rPr>
              <a:t>notoriété</a:t>
            </a:r>
            <a:r>
              <a:rPr lang="fr-FR" b="0" strike="noStrike" spc="-1" dirty="0" smtClean="0">
                <a:solidFill>
                  <a:srgbClr val="FF8000"/>
                </a:solidFill>
                <a:latin typeface="Calibri"/>
                <a:ea typeface="MS Gothic"/>
              </a:rPr>
              <a:t> </a:t>
            </a:r>
            <a:r>
              <a:rPr lang="fr-FR" b="0" strike="noStrike" spc="-1" dirty="0">
                <a:solidFill>
                  <a:srgbClr val="FF8000"/>
                </a:solidFill>
                <a:latin typeface="Calibri"/>
                <a:ea typeface="MS Gothic"/>
              </a:rPr>
              <a:t>en baisse </a:t>
            </a:r>
            <a:r>
              <a:rPr lang="fr-FR" spc="-1" dirty="0">
                <a:solidFill>
                  <a:srgbClr val="FF8000"/>
                </a:solidFill>
                <a:latin typeface="Calibri"/>
                <a:ea typeface="MS Gothic"/>
              </a:rPr>
              <a:t>d</a:t>
            </a:r>
            <a:r>
              <a:rPr lang="fr-FR" b="0" strike="noStrike" spc="-1" dirty="0" smtClean="0">
                <a:solidFill>
                  <a:srgbClr val="FF8000"/>
                </a:solidFill>
                <a:latin typeface="Calibri"/>
                <a:ea typeface="MS Gothic"/>
              </a:rPr>
              <a:t>e </a:t>
            </a:r>
            <a:r>
              <a:rPr lang="fr-FR" b="0" strike="noStrike" spc="-1" dirty="0">
                <a:solidFill>
                  <a:srgbClr val="FF8000"/>
                </a:solidFill>
                <a:latin typeface="Calibri"/>
                <a:ea typeface="MS Gothic"/>
              </a:rPr>
              <a:t>la démarche </a:t>
            </a:r>
            <a:r>
              <a:rPr lang="fr-FR" b="0" strike="noStrike" spc="-1" dirty="0" smtClean="0">
                <a:solidFill>
                  <a:srgbClr val="FF8000"/>
                </a:solidFill>
                <a:latin typeface="Calibri"/>
                <a:ea typeface="MS Gothic"/>
              </a:rPr>
              <a:t>(72</a:t>
            </a:r>
            <a:r>
              <a:rPr lang="fr-FR" b="0" strike="noStrike" spc="-1" dirty="0">
                <a:solidFill>
                  <a:srgbClr val="FF8000"/>
                </a:solidFill>
                <a:latin typeface="Calibri"/>
                <a:ea typeface="MS Gothic"/>
              </a:rPr>
              <a:t> % vs 84%)</a:t>
            </a:r>
            <a:endParaRPr lang="fr-FR" b="0" strike="noStrike" spc="-1" dirty="0">
              <a:latin typeface="Arial"/>
            </a:endParaRPr>
          </a:p>
          <a:p>
            <a:pPr>
              <a:lnSpc>
                <a:spcPct val="100000"/>
              </a:lnSpc>
              <a:spcBef>
                <a:spcPts val="567"/>
              </a:spcBef>
            </a:pPr>
            <a:endParaRPr lang="fr-FR" b="0" strike="noStrike" spc="-1" dirty="0">
              <a:latin typeface="Arial"/>
            </a:endParaRPr>
          </a:p>
          <a:p>
            <a:pPr>
              <a:lnSpc>
                <a:spcPct val="100000"/>
              </a:lnSpc>
              <a:spcBef>
                <a:spcPts val="567"/>
              </a:spcBef>
            </a:pPr>
            <a:r>
              <a:rPr lang="fr-FR" b="0" strike="noStrike" spc="-1" dirty="0">
                <a:solidFill>
                  <a:srgbClr val="000000"/>
                </a:solidFill>
                <a:latin typeface="Calibri"/>
                <a:ea typeface="MS Gothic"/>
              </a:rPr>
              <a:t>=&gt; </a:t>
            </a:r>
            <a:r>
              <a:rPr lang="fr-FR" b="0" strike="noStrike" spc="-1" dirty="0" smtClean="0">
                <a:solidFill>
                  <a:srgbClr val="000000"/>
                </a:solidFill>
                <a:latin typeface="Calibri"/>
                <a:ea typeface="MS Gothic"/>
              </a:rPr>
              <a:t>Des campagnes d’information à relancer ?</a:t>
            </a:r>
            <a:endParaRPr lang="fr-FR" b="0" strike="noStrike" spc="-1" dirty="0">
              <a:solidFill>
                <a:srgbClr val="FF0000"/>
              </a:solidFill>
              <a:latin typeface="Arial"/>
            </a:endParaRPr>
          </a:p>
          <a:p>
            <a:pPr>
              <a:lnSpc>
                <a:spcPct val="100000"/>
              </a:lnSpc>
              <a:spcBef>
                <a:spcPts val="567"/>
              </a:spcBef>
            </a:pPr>
            <a:endParaRPr lang="fr-FR" sz="1600" b="0" strike="noStrike" spc="-1" dirty="0">
              <a:latin typeface="Arial"/>
            </a:endParaRPr>
          </a:p>
          <a:p>
            <a:pPr>
              <a:lnSpc>
                <a:spcPct val="100000"/>
              </a:lnSpc>
              <a:spcBef>
                <a:spcPts val="567"/>
              </a:spcBef>
            </a:pPr>
            <a:endParaRPr lang="fr-FR" sz="1600" b="0" strike="noStrike" spc="-1" dirty="0">
              <a:latin typeface="Arial"/>
            </a:endParaRPr>
          </a:p>
          <a:p>
            <a:pPr marL="507960">
              <a:lnSpc>
                <a:spcPct val="93000"/>
              </a:lnSpc>
              <a:spcAft>
                <a:spcPts val="1134"/>
              </a:spcAft>
            </a:pPr>
            <a:endParaRPr lang="fr-FR" sz="1600" b="0" strike="noStrike" spc="-1" dirty="0">
              <a:latin typeface="Arial"/>
            </a:endParaRPr>
          </a:p>
          <a:p>
            <a:pPr marL="507960">
              <a:lnSpc>
                <a:spcPct val="93000"/>
              </a:lnSpc>
              <a:spcAft>
                <a:spcPts val="1134"/>
              </a:spcAft>
            </a:pPr>
            <a:endParaRPr lang="fr-FR" sz="1600" b="0" strike="noStrike" spc="-1" dirty="0">
              <a:latin typeface="Arial"/>
            </a:endParaRPr>
          </a:p>
          <a:p>
            <a:pPr marL="108000">
              <a:lnSpc>
                <a:spcPct val="93000"/>
              </a:lnSpc>
              <a:spcAft>
                <a:spcPts val="1417"/>
              </a:spcAft>
            </a:pPr>
            <a:r>
              <a:rPr lang="fr-FR" sz="1600" b="0" strike="noStrike" spc="-1" dirty="0">
                <a:solidFill>
                  <a:srgbClr val="000000"/>
                </a:solidFill>
                <a:latin typeface="Calibri"/>
                <a:ea typeface="MS Gothic"/>
              </a:rPr>
              <a:t> </a:t>
            </a:r>
            <a:endParaRPr lang="fr-FR" sz="1600" b="0" strike="noStrike" spc="-1" dirty="0">
              <a:latin typeface="Arial"/>
            </a:endParaRPr>
          </a:p>
          <a:p>
            <a:pPr marL="108000">
              <a:lnSpc>
                <a:spcPct val="93000"/>
              </a:lnSpc>
              <a:spcAft>
                <a:spcPts val="1417"/>
              </a:spcAft>
            </a:pPr>
            <a:endParaRPr lang="fr-FR" sz="1600" b="0" strike="noStrike" spc="-1" dirty="0">
              <a:latin typeface="Arial"/>
            </a:endParaRPr>
          </a:p>
          <a:p>
            <a:pPr marL="108000">
              <a:lnSpc>
                <a:spcPct val="93000"/>
              </a:lnSpc>
              <a:spcAft>
                <a:spcPts val="1417"/>
              </a:spcAft>
            </a:pPr>
            <a:endParaRPr lang="fr-FR" sz="1600" b="0" strike="noStrike" spc="-1" dirty="0">
              <a:latin typeface="Arial"/>
            </a:endParaRPr>
          </a:p>
        </p:txBody>
      </p:sp>
      <p:pic>
        <p:nvPicPr>
          <p:cNvPr id="8" name="Image 7"/>
          <p:cNvPicPr/>
          <p:nvPr/>
        </p:nvPicPr>
        <p:blipFill>
          <a:blip r:embed="rId2"/>
          <a:stretch/>
        </p:blipFill>
        <p:spPr>
          <a:xfrm>
            <a:off x="4616520" y="4972193"/>
            <a:ext cx="460106" cy="818460"/>
          </a:xfrm>
          <a:prstGeom prst="rect">
            <a:avLst/>
          </a:prstGeom>
          <a:ln>
            <a:noFill/>
          </a:ln>
        </p:spPr>
      </p:pic>
      <p:pic>
        <p:nvPicPr>
          <p:cNvPr id="9" name="Image 8"/>
          <p:cNvPicPr/>
          <p:nvPr/>
        </p:nvPicPr>
        <p:blipFill>
          <a:blip r:embed="rId3"/>
          <a:stretch/>
        </p:blipFill>
        <p:spPr>
          <a:xfrm flipH="1">
            <a:off x="1880849" y="5031743"/>
            <a:ext cx="835875" cy="758910"/>
          </a:xfrm>
          <a:prstGeom prst="rect">
            <a:avLst/>
          </a:prstGeom>
          <a:ln>
            <a:noFill/>
          </a:ln>
        </p:spPr>
      </p:pic>
      <p:pic>
        <p:nvPicPr>
          <p:cNvPr id="10" name="Image 9"/>
          <p:cNvPicPr/>
          <p:nvPr/>
        </p:nvPicPr>
        <p:blipFill>
          <a:blip r:embed="rId4"/>
          <a:stretch/>
        </p:blipFill>
        <p:spPr>
          <a:xfrm>
            <a:off x="7486351" y="5116239"/>
            <a:ext cx="695624" cy="674414"/>
          </a:xfrm>
          <a:prstGeom prst="rect">
            <a:avLst/>
          </a:prstGeom>
          <a:ln>
            <a:noFill/>
          </a:ln>
        </p:spPr>
      </p:pic>
      <p:sp>
        <p:nvSpPr>
          <p:cNvPr id="11" name="Rectangle 10"/>
          <p:cNvSpPr/>
          <p:nvPr/>
        </p:nvSpPr>
        <p:spPr>
          <a:xfrm>
            <a:off x="2078213" y="5790653"/>
            <a:ext cx="441146" cy="369332"/>
          </a:xfrm>
          <a:prstGeom prst="rect">
            <a:avLst/>
          </a:prstGeom>
        </p:spPr>
        <p:txBody>
          <a:bodyPr wrap="none">
            <a:spAutoFit/>
          </a:bodyPr>
          <a:lstStyle/>
          <a:p>
            <a:r>
              <a:rPr lang="fr-FR" dirty="0" smtClean="0"/>
              <a:t>50</a:t>
            </a:r>
            <a:endParaRPr lang="fr-FR" dirty="0"/>
          </a:p>
        </p:txBody>
      </p:sp>
      <p:sp>
        <p:nvSpPr>
          <p:cNvPr id="12" name="Rectangle 11"/>
          <p:cNvSpPr/>
          <p:nvPr/>
        </p:nvSpPr>
        <p:spPr>
          <a:xfrm>
            <a:off x="4592614" y="5790653"/>
            <a:ext cx="569387" cy="369332"/>
          </a:xfrm>
          <a:prstGeom prst="rect">
            <a:avLst/>
          </a:prstGeom>
        </p:spPr>
        <p:txBody>
          <a:bodyPr wrap="none">
            <a:spAutoFit/>
          </a:bodyPr>
          <a:lstStyle/>
          <a:p>
            <a:r>
              <a:rPr lang="fr-FR" dirty="0" smtClean="0"/>
              <a:t>300</a:t>
            </a:r>
            <a:endParaRPr lang="fr-FR" dirty="0"/>
          </a:p>
        </p:txBody>
      </p:sp>
      <p:sp>
        <p:nvSpPr>
          <p:cNvPr id="13" name="Rectangle 12"/>
          <p:cNvSpPr/>
          <p:nvPr/>
        </p:nvSpPr>
        <p:spPr>
          <a:xfrm>
            <a:off x="7482794" y="5758387"/>
            <a:ext cx="697627" cy="369332"/>
          </a:xfrm>
          <a:prstGeom prst="rect">
            <a:avLst/>
          </a:prstGeom>
        </p:spPr>
        <p:txBody>
          <a:bodyPr wrap="none">
            <a:spAutoFit/>
          </a:bodyPr>
          <a:lstStyle/>
          <a:p>
            <a:r>
              <a:rPr lang="fr-FR" dirty="0" smtClean="0"/>
              <a:t>2600</a:t>
            </a:r>
            <a:endParaRPr lang="fr-FR" dirty="0"/>
          </a:p>
        </p:txBody>
      </p:sp>
    </p:spTree>
    <p:extLst>
      <p:ext uri="{BB962C8B-B14F-4D97-AF65-F5344CB8AC3E}">
        <p14:creationId xmlns:p14="http://schemas.microsoft.com/office/powerpoint/2010/main" val="262613058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idx="10"/>
          </p:nvPr>
        </p:nvSpPr>
        <p:spPr/>
        <p:txBody>
          <a:bodyPr/>
          <a:lstStyle/>
          <a:p>
            <a:pPr>
              <a:defRPr/>
            </a:pPr>
            <a:fld id="{33E27338-3D5E-4ACF-B584-AF6BE3658EEB}" type="slidenum">
              <a:rPr lang="fr-FR" altLang="fr-FR" smtClean="0"/>
              <a:pPr>
                <a:defRPr/>
              </a:pPr>
              <a:t>29</a:t>
            </a:fld>
            <a:endParaRPr lang="fr-FR" altLang="fr-FR" dirty="0"/>
          </a:p>
        </p:txBody>
      </p:sp>
      <p:sp>
        <p:nvSpPr>
          <p:cNvPr id="3" name="Rectangle 2"/>
          <p:cNvSpPr/>
          <p:nvPr/>
        </p:nvSpPr>
        <p:spPr>
          <a:xfrm>
            <a:off x="1423083" y="146589"/>
            <a:ext cx="7454218" cy="1096612"/>
          </a:xfrm>
          <a:prstGeom prst="rect">
            <a:avLst/>
          </a:prstGeom>
        </p:spPr>
        <p:txBody>
          <a:bodyPr wrap="square" lIns="80165" tIns="40083" rIns="80165" bIns="40083">
            <a:spAutoFit/>
          </a:bodyPr>
          <a:lstStyle/>
          <a:p>
            <a:pPr algn="ctr">
              <a:spcBef>
                <a:spcPts val="0"/>
              </a:spcBef>
              <a:spcAft>
                <a:spcPts val="1200"/>
              </a:spcAft>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pPr>
            <a:r>
              <a:rPr lang="fr-FR" sz="2800" b="1" spc="-50" dirty="0" smtClean="0">
                <a:solidFill>
                  <a:schemeClr val="accent3">
                    <a:lumMod val="75000"/>
                  </a:schemeClr>
                </a:solidFill>
                <a:latin typeface="Decima" panose="02000506000000020004" pitchFamily="2" charset="0"/>
              </a:rPr>
              <a:t>5. Ressenti </a:t>
            </a:r>
            <a:r>
              <a:rPr lang="fr-FR" sz="2800" b="1" spc="-50" dirty="0">
                <a:solidFill>
                  <a:schemeClr val="accent3">
                    <a:lumMod val="75000"/>
                  </a:schemeClr>
                </a:solidFill>
                <a:latin typeface="Decima" panose="02000506000000020004" pitchFamily="2" charset="0"/>
              </a:rPr>
              <a:t>des modes </a:t>
            </a:r>
            <a:r>
              <a:rPr lang="fr-FR" sz="2800" b="1" spc="-50" dirty="0" smtClean="0">
                <a:solidFill>
                  <a:schemeClr val="accent3">
                    <a:lumMod val="75000"/>
                  </a:schemeClr>
                </a:solidFill>
                <a:latin typeface="Decima" panose="02000506000000020004" pitchFamily="2" charset="0"/>
              </a:rPr>
              <a:t>actifs</a:t>
            </a:r>
          </a:p>
          <a:p>
            <a:pPr marL="342900" indent="-342900">
              <a:spcBef>
                <a:spcPts val="0"/>
              </a:spcBef>
              <a:spcAft>
                <a:spcPts val="1200"/>
              </a:spcAft>
              <a:buFont typeface="+mj-lt"/>
              <a:buAutoNum type="arabicPeriod"/>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pPr>
            <a:endParaRPr lang="fr-FR" sz="2800" b="1" dirty="0">
              <a:solidFill>
                <a:schemeClr val="accent3">
                  <a:lumMod val="75000"/>
                </a:schemeClr>
              </a:solidFill>
              <a:latin typeface="Decima" panose="02000506000000020004" pitchFamily="2" charset="0"/>
            </a:endParaRPr>
          </a:p>
        </p:txBody>
      </p:sp>
      <p:sp>
        <p:nvSpPr>
          <p:cNvPr id="14" name="CustomShape 2"/>
          <p:cNvSpPr/>
          <p:nvPr/>
        </p:nvSpPr>
        <p:spPr>
          <a:xfrm>
            <a:off x="1014354" y="767308"/>
            <a:ext cx="8091546" cy="44632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marL="108000" algn="just">
              <a:lnSpc>
                <a:spcPct val="93000"/>
              </a:lnSpc>
              <a:spcAft>
                <a:spcPts val="1417"/>
              </a:spcAft>
            </a:pPr>
            <a:r>
              <a:rPr lang="fr-FR" b="1" spc="-1" dirty="0">
                <a:solidFill>
                  <a:srgbClr val="00B050"/>
                </a:solidFill>
                <a:latin typeface="Calibri"/>
                <a:ea typeface="MS Gothic"/>
              </a:rPr>
              <a:t>61 % des piétons et 70 % des cyclistes se déclarent favorables au dispositif (meilleurs taux à Grenoble pour les piétons)</a:t>
            </a:r>
          </a:p>
          <a:p>
            <a:pPr marL="108000" algn="just">
              <a:lnSpc>
                <a:spcPct val="93000"/>
              </a:lnSpc>
              <a:spcAft>
                <a:spcPts val="1417"/>
              </a:spcAft>
            </a:pPr>
            <a:r>
              <a:rPr lang="fr-FR" b="1" spc="-1" dirty="0">
                <a:solidFill>
                  <a:srgbClr val="00B050"/>
                </a:solidFill>
                <a:latin typeface="Calibri"/>
                <a:ea typeface="MS Gothic"/>
              </a:rPr>
              <a:t>78 % des cyclistes déclarent se sentir bien ou très bien vis-à-vis de la circulation (contre 70 % en 2016)</a:t>
            </a:r>
          </a:p>
          <a:p>
            <a:pPr marL="108000" algn="just">
              <a:lnSpc>
                <a:spcPct val="93000"/>
              </a:lnSpc>
              <a:spcAft>
                <a:spcPts val="1417"/>
              </a:spcAft>
            </a:pPr>
            <a:r>
              <a:rPr lang="fr-FR" b="1" spc="-1" dirty="0">
                <a:solidFill>
                  <a:srgbClr val="00B050"/>
                </a:solidFill>
                <a:latin typeface="Calibri"/>
                <a:ea typeface="MS Gothic"/>
              </a:rPr>
              <a:t>51 % des piétons déclarent se sentir bien ou très bien vis-à-vis de la circulation, sur le lieu où ils sont interviewés</a:t>
            </a:r>
            <a:r>
              <a:rPr lang="fr-FR" b="1" spc="-1" dirty="0" smtClean="0">
                <a:solidFill>
                  <a:srgbClr val="00B050"/>
                </a:solidFill>
                <a:latin typeface="Calibri"/>
                <a:ea typeface="MS Gothic"/>
              </a:rPr>
              <a:t>.</a:t>
            </a:r>
          </a:p>
          <a:p>
            <a:pPr marL="108000" algn="just">
              <a:lnSpc>
                <a:spcPct val="93000"/>
              </a:lnSpc>
              <a:spcAft>
                <a:spcPts val="1417"/>
              </a:spcAft>
            </a:pPr>
            <a:r>
              <a:rPr lang="fr-FR" b="1" spc="-1" dirty="0">
                <a:solidFill>
                  <a:srgbClr val="FFC000"/>
                </a:solidFill>
                <a:latin typeface="Calibri"/>
                <a:ea typeface="MS Gothic"/>
              </a:rPr>
              <a:t>49 % des piétons déclarent ne pas se sentir bien, voire mal vis-à-vis de la circulation, sur le lieu où ils sont interviewés.</a:t>
            </a:r>
          </a:p>
          <a:p>
            <a:pPr marL="108000" algn="just">
              <a:lnSpc>
                <a:spcPct val="93000"/>
              </a:lnSpc>
              <a:spcAft>
                <a:spcPts val="1417"/>
              </a:spcAft>
            </a:pPr>
            <a:endParaRPr lang="fr-FR" b="1" spc="-1" dirty="0">
              <a:solidFill>
                <a:srgbClr val="00B050"/>
              </a:solidFill>
              <a:latin typeface="Calibri"/>
              <a:ea typeface="MS Gothic"/>
            </a:endParaRPr>
          </a:p>
          <a:p>
            <a:pPr marL="108000" algn="just">
              <a:lnSpc>
                <a:spcPct val="100000"/>
              </a:lnSpc>
              <a:spcBef>
                <a:spcPts val="567"/>
              </a:spcBef>
            </a:pPr>
            <a:endParaRPr lang="fr-FR" sz="2600" b="0" strike="noStrike" spc="-1" dirty="0">
              <a:latin typeface="Arial"/>
            </a:endParaRPr>
          </a:p>
          <a:p>
            <a:pPr marL="507960">
              <a:lnSpc>
                <a:spcPct val="93000"/>
              </a:lnSpc>
              <a:spcAft>
                <a:spcPts val="1134"/>
              </a:spcAft>
            </a:pPr>
            <a:endParaRPr lang="fr-FR" sz="2600" b="0" strike="noStrike" spc="-1" dirty="0">
              <a:latin typeface="Arial"/>
            </a:endParaRPr>
          </a:p>
          <a:p>
            <a:pPr marL="507960">
              <a:lnSpc>
                <a:spcPct val="93000"/>
              </a:lnSpc>
              <a:spcAft>
                <a:spcPts val="1134"/>
              </a:spcAft>
            </a:pPr>
            <a:endParaRPr lang="fr-FR" sz="2600" b="0" strike="noStrike" spc="-1" dirty="0">
              <a:latin typeface="Arial"/>
            </a:endParaRPr>
          </a:p>
          <a:p>
            <a:pPr marL="108000">
              <a:lnSpc>
                <a:spcPct val="93000"/>
              </a:lnSpc>
              <a:spcAft>
                <a:spcPts val="1417"/>
              </a:spcAft>
            </a:pPr>
            <a:endParaRPr lang="fr-FR" sz="2600" b="0" strike="noStrike" spc="-1" dirty="0">
              <a:latin typeface="Arial"/>
            </a:endParaRPr>
          </a:p>
          <a:p>
            <a:pPr marL="108000">
              <a:lnSpc>
                <a:spcPct val="93000"/>
              </a:lnSpc>
              <a:spcAft>
                <a:spcPts val="1417"/>
              </a:spcAft>
            </a:pPr>
            <a:r>
              <a:rPr lang="fr-FR" sz="2400" b="0" strike="noStrike" spc="-1" dirty="0">
                <a:solidFill>
                  <a:srgbClr val="000000"/>
                </a:solidFill>
                <a:latin typeface="Calibri"/>
                <a:ea typeface="MS Gothic"/>
              </a:rPr>
              <a:t> </a:t>
            </a:r>
            <a:endParaRPr lang="fr-FR" sz="2400" b="0" strike="noStrike" spc="-1" dirty="0">
              <a:latin typeface="Arial"/>
            </a:endParaRPr>
          </a:p>
          <a:p>
            <a:pPr marL="108000">
              <a:lnSpc>
                <a:spcPct val="93000"/>
              </a:lnSpc>
              <a:spcAft>
                <a:spcPts val="1417"/>
              </a:spcAft>
            </a:pPr>
            <a:endParaRPr lang="fr-FR" sz="2400" b="0" strike="noStrike" spc="-1" dirty="0">
              <a:latin typeface="Arial"/>
            </a:endParaRPr>
          </a:p>
          <a:p>
            <a:pPr marL="108000">
              <a:lnSpc>
                <a:spcPct val="93000"/>
              </a:lnSpc>
              <a:spcAft>
                <a:spcPts val="1417"/>
              </a:spcAft>
            </a:pPr>
            <a:endParaRPr lang="fr-FR" sz="2400" b="0" strike="noStrike" spc="-1" dirty="0">
              <a:latin typeface="Arial"/>
            </a:endParaRPr>
          </a:p>
        </p:txBody>
      </p:sp>
      <p:pic>
        <p:nvPicPr>
          <p:cNvPr id="1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504" t="33317" r="45308" b="20818"/>
          <a:stretch/>
        </p:blipFill>
        <p:spPr bwMode="auto">
          <a:xfrm>
            <a:off x="1166422" y="3629025"/>
            <a:ext cx="3695024" cy="25979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615" t="27260" r="47269" b="27019"/>
          <a:stretch/>
        </p:blipFill>
        <p:spPr bwMode="auto">
          <a:xfrm>
            <a:off x="5320475" y="3591336"/>
            <a:ext cx="3709226" cy="26542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092270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idx="10"/>
          </p:nvPr>
        </p:nvSpPr>
        <p:spPr/>
        <p:txBody>
          <a:bodyPr/>
          <a:lstStyle/>
          <a:p>
            <a:pPr>
              <a:defRPr/>
            </a:pPr>
            <a:fld id="{33E27338-3D5E-4ACF-B584-AF6BE3658EEB}" type="slidenum">
              <a:rPr lang="fr-FR" altLang="fr-FR" smtClean="0"/>
              <a:pPr>
                <a:defRPr/>
              </a:pPr>
              <a:t>3</a:t>
            </a:fld>
            <a:endParaRPr lang="fr-FR" altLang="fr-FR" dirty="0"/>
          </a:p>
        </p:txBody>
      </p:sp>
      <p:sp>
        <p:nvSpPr>
          <p:cNvPr id="3" name="Rectangle 2"/>
          <p:cNvSpPr/>
          <p:nvPr/>
        </p:nvSpPr>
        <p:spPr>
          <a:xfrm>
            <a:off x="1225808" y="2470689"/>
            <a:ext cx="7787593" cy="511836"/>
          </a:xfrm>
          <a:prstGeom prst="rect">
            <a:avLst/>
          </a:prstGeom>
        </p:spPr>
        <p:txBody>
          <a:bodyPr wrap="square" lIns="80165" tIns="40083" rIns="80165" bIns="40083">
            <a:spAutoFit/>
          </a:bodyPr>
          <a:lstStyle/>
          <a:p>
            <a:pPr algn="ctr">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pPr>
            <a:r>
              <a:rPr lang="fr-FR" sz="2800" b="1" dirty="0" smtClean="0">
                <a:solidFill>
                  <a:schemeClr val="accent3">
                    <a:lumMod val="75000"/>
                  </a:schemeClr>
                </a:solidFill>
                <a:latin typeface="Decima" panose="02000506000000020004" pitchFamily="2" charset="0"/>
              </a:rPr>
              <a:t>1 RAPPEL DU PROJET METROPOLE APAISEE</a:t>
            </a:r>
          </a:p>
        </p:txBody>
      </p:sp>
    </p:spTree>
    <p:extLst>
      <p:ext uri="{BB962C8B-B14F-4D97-AF65-F5344CB8AC3E}">
        <p14:creationId xmlns:p14="http://schemas.microsoft.com/office/powerpoint/2010/main" val="198154619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423083" y="146589"/>
            <a:ext cx="7454218" cy="1096612"/>
          </a:xfrm>
          <a:prstGeom prst="rect">
            <a:avLst/>
          </a:prstGeom>
        </p:spPr>
        <p:txBody>
          <a:bodyPr wrap="square" lIns="80165" tIns="40083" rIns="80165" bIns="40083">
            <a:spAutoFit/>
          </a:bodyPr>
          <a:lstStyle/>
          <a:p>
            <a:pPr algn="ctr">
              <a:spcBef>
                <a:spcPts val="0"/>
              </a:spcBef>
              <a:spcAft>
                <a:spcPts val="1200"/>
              </a:spcAft>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pPr>
            <a:r>
              <a:rPr lang="fr-FR" sz="2800" b="1" spc="-50" dirty="0" smtClean="0">
                <a:solidFill>
                  <a:schemeClr val="accent3">
                    <a:lumMod val="75000"/>
                  </a:schemeClr>
                </a:solidFill>
                <a:latin typeface="Decima" panose="02000506000000020004" pitchFamily="2" charset="0"/>
              </a:rPr>
              <a:t>Conclusion</a:t>
            </a:r>
          </a:p>
          <a:p>
            <a:pPr marL="342900" indent="-342900">
              <a:spcBef>
                <a:spcPts val="0"/>
              </a:spcBef>
              <a:spcAft>
                <a:spcPts val="1200"/>
              </a:spcAft>
              <a:buFont typeface="+mj-lt"/>
              <a:buAutoNum type="arabicPeriod"/>
              <a:tabLst>
                <a:tab pos="0" algn="l"/>
                <a:tab pos="392477" algn="l"/>
                <a:tab pos="786346" algn="l"/>
                <a:tab pos="1180214" algn="l"/>
                <a:tab pos="1574082" algn="l"/>
                <a:tab pos="1967950" algn="l"/>
                <a:tab pos="2361819" algn="l"/>
                <a:tab pos="2755687" algn="l"/>
                <a:tab pos="3149556" algn="l"/>
                <a:tab pos="3543424" algn="l"/>
                <a:tab pos="3937293" algn="l"/>
                <a:tab pos="4331161" algn="l"/>
                <a:tab pos="4725030" algn="l"/>
                <a:tab pos="5118898" algn="l"/>
                <a:tab pos="5512767" algn="l"/>
                <a:tab pos="5906635" algn="l"/>
                <a:tab pos="6300504" algn="l"/>
                <a:tab pos="6694372" algn="l"/>
                <a:tab pos="7088240" algn="l"/>
                <a:tab pos="7482108" algn="l"/>
                <a:tab pos="7875977" algn="l"/>
              </a:tabLst>
            </a:pPr>
            <a:endParaRPr lang="fr-FR" sz="2800" b="1" dirty="0">
              <a:solidFill>
                <a:schemeClr val="accent3">
                  <a:lumMod val="75000"/>
                </a:schemeClr>
              </a:solidFill>
              <a:latin typeface="Decima" panose="02000506000000020004" pitchFamily="2" charset="0"/>
            </a:endParaRPr>
          </a:p>
        </p:txBody>
      </p:sp>
      <p:sp>
        <p:nvSpPr>
          <p:cNvPr id="7" name="CustomShape 2"/>
          <p:cNvSpPr/>
          <p:nvPr/>
        </p:nvSpPr>
        <p:spPr>
          <a:xfrm>
            <a:off x="1137267" y="1243201"/>
            <a:ext cx="7740034" cy="44632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oAutofit/>
          </a:bodyPr>
          <a:lstStyle/>
          <a:p>
            <a:pPr marL="108000" algn="just">
              <a:lnSpc>
                <a:spcPct val="93000"/>
              </a:lnSpc>
              <a:spcAft>
                <a:spcPts val="1417"/>
              </a:spcAft>
            </a:pPr>
            <a:r>
              <a:rPr lang="fr-FR" b="1" strike="noStrike" spc="-1" dirty="0">
                <a:solidFill>
                  <a:srgbClr val="000000"/>
                </a:solidFill>
                <a:latin typeface="Calibri" panose="020F0502020204030204" pitchFamily="34" charset="0"/>
                <a:ea typeface="MS Gothic"/>
              </a:rPr>
              <a:t>Des améliorations sur la période </a:t>
            </a:r>
            <a:r>
              <a:rPr lang="fr-FR" b="1" strike="noStrike" spc="-1" dirty="0" smtClean="0">
                <a:solidFill>
                  <a:srgbClr val="000000"/>
                </a:solidFill>
                <a:latin typeface="Calibri" panose="020F0502020204030204" pitchFamily="34" charset="0"/>
                <a:ea typeface="MS Gothic"/>
              </a:rPr>
              <a:t>d’étude 2016-2019 </a:t>
            </a:r>
            <a:r>
              <a:rPr lang="fr-FR" b="1" strike="noStrike" spc="-1" dirty="0">
                <a:solidFill>
                  <a:srgbClr val="000000"/>
                </a:solidFill>
                <a:latin typeface="Calibri" panose="020F0502020204030204" pitchFamily="34" charset="0"/>
                <a:ea typeface="MS Gothic"/>
              </a:rPr>
              <a:t>(vitesse moyenne globale, accidentalité piétonne) mais des </a:t>
            </a:r>
            <a:r>
              <a:rPr lang="fr-FR" b="1" spc="-1" dirty="0" smtClean="0">
                <a:solidFill>
                  <a:srgbClr val="000000"/>
                </a:solidFill>
                <a:latin typeface="Calibri" panose="020F0502020204030204" pitchFamily="34" charset="0"/>
                <a:ea typeface="MS Gothic"/>
              </a:rPr>
              <a:t>situations</a:t>
            </a:r>
            <a:r>
              <a:rPr lang="fr-FR" b="1" strike="noStrike" spc="-1" dirty="0" smtClean="0">
                <a:solidFill>
                  <a:srgbClr val="000000"/>
                </a:solidFill>
                <a:latin typeface="Calibri" panose="020F0502020204030204" pitchFamily="34" charset="0"/>
                <a:ea typeface="MS Gothic"/>
              </a:rPr>
              <a:t> contrastées </a:t>
            </a:r>
            <a:r>
              <a:rPr lang="fr-FR" b="1" strike="noStrike" spc="-1" dirty="0">
                <a:solidFill>
                  <a:srgbClr val="000000"/>
                </a:solidFill>
                <a:latin typeface="Calibri" panose="020F0502020204030204" pitchFamily="34" charset="0"/>
                <a:ea typeface="MS Gothic"/>
              </a:rPr>
              <a:t>suivant le périmètre considéré.</a:t>
            </a:r>
            <a:endParaRPr lang="fr-FR" b="0" strike="noStrike" spc="-1" dirty="0">
              <a:latin typeface="Calibri" panose="020F0502020204030204" pitchFamily="34" charset="0"/>
            </a:endParaRPr>
          </a:p>
          <a:p>
            <a:pPr marL="108000" algn="just">
              <a:lnSpc>
                <a:spcPct val="93000"/>
              </a:lnSpc>
              <a:spcAft>
                <a:spcPts val="1417"/>
              </a:spcAft>
            </a:pPr>
            <a:endParaRPr lang="fr-FR" b="0" strike="noStrike" spc="-1" dirty="0">
              <a:latin typeface="Calibri" panose="020F0502020204030204" pitchFamily="34" charset="0"/>
            </a:endParaRPr>
          </a:p>
          <a:p>
            <a:pPr marL="108000" algn="just">
              <a:lnSpc>
                <a:spcPct val="93000"/>
              </a:lnSpc>
              <a:spcAft>
                <a:spcPts val="1417"/>
              </a:spcAft>
            </a:pPr>
            <a:r>
              <a:rPr lang="fr-FR" b="1" strike="noStrike" spc="-1" dirty="0" smtClean="0">
                <a:solidFill>
                  <a:srgbClr val="000000"/>
                </a:solidFill>
                <a:latin typeface="Calibri" panose="020F0502020204030204" pitchFamily="34" charset="0"/>
                <a:ea typeface="MS Gothic"/>
              </a:rPr>
              <a:t>Le </a:t>
            </a:r>
            <a:r>
              <a:rPr lang="fr-FR" b="1" strike="noStrike" spc="-1" dirty="0">
                <a:solidFill>
                  <a:srgbClr val="000000"/>
                </a:solidFill>
                <a:latin typeface="Calibri" panose="020F0502020204030204" pitchFamily="34" charset="0"/>
                <a:ea typeface="MS Gothic"/>
              </a:rPr>
              <a:t>30 </a:t>
            </a:r>
            <a:r>
              <a:rPr lang="fr-FR" b="1" strike="noStrike" spc="-1" dirty="0" smtClean="0">
                <a:solidFill>
                  <a:srgbClr val="000000"/>
                </a:solidFill>
                <a:latin typeface="Calibri" panose="020F0502020204030204" pitchFamily="34" charset="0"/>
                <a:ea typeface="MS Gothic"/>
              </a:rPr>
              <a:t>km/h : </a:t>
            </a:r>
            <a:r>
              <a:rPr lang="fr-FR" b="1" strike="noStrike" spc="-1" dirty="0">
                <a:solidFill>
                  <a:srgbClr val="000000"/>
                </a:solidFill>
                <a:latin typeface="Calibri" panose="020F0502020204030204" pitchFamily="34" charset="0"/>
                <a:ea typeface="MS Gothic"/>
              </a:rPr>
              <a:t>une </a:t>
            </a:r>
            <a:r>
              <a:rPr lang="fr-FR" b="1" spc="-1" dirty="0" smtClean="0">
                <a:solidFill>
                  <a:srgbClr val="000000"/>
                </a:solidFill>
                <a:latin typeface="Calibri" panose="020F0502020204030204" pitchFamily="34" charset="0"/>
                <a:ea typeface="MS Gothic"/>
              </a:rPr>
              <a:t>notoriété</a:t>
            </a:r>
            <a:r>
              <a:rPr lang="fr-FR" b="1" strike="noStrike" spc="-1" dirty="0" smtClean="0">
                <a:solidFill>
                  <a:srgbClr val="000000"/>
                </a:solidFill>
                <a:latin typeface="Calibri" panose="020F0502020204030204" pitchFamily="34" charset="0"/>
                <a:ea typeface="MS Gothic"/>
              </a:rPr>
              <a:t> </a:t>
            </a:r>
            <a:r>
              <a:rPr lang="fr-FR" b="1" strike="noStrike" spc="-1" dirty="0">
                <a:solidFill>
                  <a:srgbClr val="000000"/>
                </a:solidFill>
                <a:latin typeface="Calibri" panose="020F0502020204030204" pitchFamily="34" charset="0"/>
                <a:ea typeface="MS Gothic"/>
              </a:rPr>
              <a:t>en baisse mais un respect </a:t>
            </a:r>
            <a:r>
              <a:rPr lang="fr-FR" b="1" strike="noStrike" spc="-1" dirty="0" smtClean="0">
                <a:solidFill>
                  <a:srgbClr val="000000"/>
                </a:solidFill>
                <a:latin typeface="Calibri" panose="020F0502020204030204" pitchFamily="34" charset="0"/>
                <a:ea typeface="MS Gothic"/>
              </a:rPr>
              <a:t>croissant</a:t>
            </a:r>
            <a:r>
              <a:rPr lang="fr-FR" b="1" spc="-1" dirty="0">
                <a:solidFill>
                  <a:srgbClr val="000000"/>
                </a:solidFill>
                <a:latin typeface="Calibri" panose="020F0502020204030204" pitchFamily="34" charset="0"/>
                <a:ea typeface="MS Gothic"/>
              </a:rPr>
              <a:t>.</a:t>
            </a:r>
            <a:endParaRPr lang="fr-FR" b="0" strike="noStrike" spc="-1" dirty="0">
              <a:latin typeface="Calibri" panose="020F0502020204030204" pitchFamily="34" charset="0"/>
            </a:endParaRPr>
          </a:p>
          <a:p>
            <a:pPr marL="108000" algn="just">
              <a:lnSpc>
                <a:spcPct val="93000"/>
              </a:lnSpc>
              <a:spcAft>
                <a:spcPts val="1417"/>
              </a:spcAft>
            </a:pPr>
            <a:endParaRPr lang="fr-FR" b="0" strike="noStrike" spc="-1" dirty="0">
              <a:latin typeface="Calibri" panose="020F0502020204030204" pitchFamily="34" charset="0"/>
            </a:endParaRPr>
          </a:p>
          <a:p>
            <a:pPr marL="108000" algn="just">
              <a:lnSpc>
                <a:spcPct val="93000"/>
              </a:lnSpc>
              <a:spcAft>
                <a:spcPts val="1417"/>
              </a:spcAft>
            </a:pPr>
            <a:r>
              <a:rPr lang="fr-FR" b="1" strike="noStrike" spc="-1" dirty="0" smtClean="0">
                <a:solidFill>
                  <a:srgbClr val="000000"/>
                </a:solidFill>
                <a:latin typeface="Calibri" panose="020F0502020204030204" pitchFamily="34" charset="0"/>
                <a:ea typeface="MS Gothic"/>
              </a:rPr>
              <a:t>Une confirmation de la corrélation entre : vitesse</a:t>
            </a:r>
            <a:r>
              <a:rPr lang="fr-FR" b="1" strike="noStrike" spc="-1" dirty="0">
                <a:solidFill>
                  <a:srgbClr val="000000"/>
                </a:solidFill>
                <a:latin typeface="Calibri" panose="020F0502020204030204" pitchFamily="34" charset="0"/>
                <a:ea typeface="MS Gothic"/>
              </a:rPr>
              <a:t>, aménagement et ressenti </a:t>
            </a:r>
            <a:r>
              <a:rPr lang="fr-FR" b="1" strike="noStrike" spc="-1" dirty="0" smtClean="0">
                <a:solidFill>
                  <a:srgbClr val="000000"/>
                </a:solidFill>
                <a:latin typeface="Calibri" panose="020F0502020204030204" pitchFamily="34" charset="0"/>
                <a:ea typeface="MS Gothic"/>
              </a:rPr>
              <a:t>des modes actifs.</a:t>
            </a:r>
            <a:endParaRPr lang="fr-FR" b="0" strike="noStrike" spc="-1" dirty="0">
              <a:latin typeface="Calibri" panose="020F0502020204030204" pitchFamily="34" charset="0"/>
            </a:endParaRPr>
          </a:p>
          <a:p>
            <a:pPr marL="108000" algn="just">
              <a:lnSpc>
                <a:spcPct val="100000"/>
              </a:lnSpc>
              <a:spcBef>
                <a:spcPts val="567"/>
              </a:spcBef>
            </a:pPr>
            <a:endParaRPr lang="fr-FR" b="0" strike="noStrike" spc="-1" dirty="0">
              <a:latin typeface="Calibri" panose="020F0502020204030204" pitchFamily="34" charset="0"/>
            </a:endParaRPr>
          </a:p>
          <a:p>
            <a:pPr marL="507960">
              <a:lnSpc>
                <a:spcPct val="93000"/>
              </a:lnSpc>
              <a:spcAft>
                <a:spcPts val="1134"/>
              </a:spcAft>
            </a:pPr>
            <a:endParaRPr lang="fr-FR" b="0" strike="noStrike" spc="-1" dirty="0">
              <a:latin typeface="Calibri" panose="020F0502020204030204" pitchFamily="34" charset="0"/>
            </a:endParaRPr>
          </a:p>
          <a:p>
            <a:pPr marL="507960">
              <a:lnSpc>
                <a:spcPct val="93000"/>
              </a:lnSpc>
              <a:spcAft>
                <a:spcPts val="1134"/>
              </a:spcAft>
            </a:pPr>
            <a:endParaRPr lang="fr-FR" b="0" strike="noStrike" spc="-1" dirty="0">
              <a:latin typeface="Calibri" panose="020F0502020204030204" pitchFamily="34" charset="0"/>
            </a:endParaRPr>
          </a:p>
          <a:p>
            <a:pPr marL="108000">
              <a:lnSpc>
                <a:spcPct val="93000"/>
              </a:lnSpc>
              <a:spcAft>
                <a:spcPts val="1417"/>
              </a:spcAft>
            </a:pPr>
            <a:endParaRPr lang="fr-FR" b="0" strike="noStrike" spc="-1" dirty="0">
              <a:latin typeface="Calibri" panose="020F0502020204030204" pitchFamily="34" charset="0"/>
            </a:endParaRPr>
          </a:p>
          <a:p>
            <a:pPr marL="108000">
              <a:lnSpc>
                <a:spcPct val="93000"/>
              </a:lnSpc>
              <a:spcAft>
                <a:spcPts val="1417"/>
              </a:spcAft>
            </a:pPr>
            <a:r>
              <a:rPr lang="fr-FR" b="0" strike="noStrike" spc="-1" dirty="0">
                <a:solidFill>
                  <a:srgbClr val="000000"/>
                </a:solidFill>
                <a:latin typeface="Calibri" panose="020F0502020204030204" pitchFamily="34" charset="0"/>
                <a:ea typeface="MS Gothic"/>
              </a:rPr>
              <a:t> </a:t>
            </a:r>
            <a:endParaRPr lang="fr-FR" b="0" strike="noStrike" spc="-1" dirty="0">
              <a:latin typeface="Calibri" panose="020F0502020204030204" pitchFamily="34" charset="0"/>
            </a:endParaRPr>
          </a:p>
          <a:p>
            <a:pPr marL="108000">
              <a:lnSpc>
                <a:spcPct val="93000"/>
              </a:lnSpc>
              <a:spcAft>
                <a:spcPts val="1417"/>
              </a:spcAft>
            </a:pPr>
            <a:endParaRPr lang="fr-FR" b="0" strike="noStrike" spc="-1" dirty="0">
              <a:latin typeface="Calibri" panose="020F0502020204030204" pitchFamily="34" charset="0"/>
            </a:endParaRPr>
          </a:p>
          <a:p>
            <a:pPr marL="108000">
              <a:lnSpc>
                <a:spcPct val="93000"/>
              </a:lnSpc>
              <a:spcAft>
                <a:spcPts val="1417"/>
              </a:spcAft>
            </a:pPr>
            <a:endParaRPr lang="fr-FR" b="0" strike="noStrike" spc="-1" dirty="0">
              <a:latin typeface="Calibri" panose="020F0502020204030204" pitchFamily="34" charset="0"/>
            </a:endParaRPr>
          </a:p>
        </p:txBody>
      </p:sp>
    </p:spTree>
    <p:extLst>
      <p:ext uri="{BB962C8B-B14F-4D97-AF65-F5344CB8AC3E}">
        <p14:creationId xmlns:p14="http://schemas.microsoft.com/office/powerpoint/2010/main" val="6032965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idx="4"/>
          </p:nvPr>
        </p:nvSpPr>
        <p:spPr/>
        <p:txBody>
          <a:bodyPr/>
          <a:lstStyle/>
          <a:p>
            <a:pPr>
              <a:defRPr/>
            </a:pPr>
            <a:fld id="{33E27338-3D5E-4ACF-B584-AF6BE3658EEB}" type="slidenum">
              <a:rPr lang="fr-FR" altLang="fr-FR" smtClean="0"/>
              <a:pPr>
                <a:defRPr/>
              </a:pPr>
              <a:t>4</a:t>
            </a:fld>
            <a:endParaRPr lang="fr-FR" altLang="fr-FR" dirty="0"/>
          </a:p>
        </p:txBody>
      </p:sp>
      <p:pic>
        <p:nvPicPr>
          <p:cNvPr id="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0779" t="17259" r="71274" b="12955"/>
          <a:stretch/>
        </p:blipFill>
        <p:spPr bwMode="auto">
          <a:xfrm>
            <a:off x="1139804" y="3054335"/>
            <a:ext cx="681201" cy="2497124"/>
          </a:xfrm>
          <a:prstGeom prst="rect">
            <a:avLst/>
          </a:prstGeom>
          <a:noFill/>
          <a:ln>
            <a:noFill/>
          </a:ln>
          <a:effectLst>
            <a:softEdge rad="3175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2" descr="Afficher l'image d'origin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27098" y="3225209"/>
            <a:ext cx="2378926" cy="2386450"/>
          </a:xfrm>
          <a:prstGeom prst="rect">
            <a:avLst/>
          </a:prstGeom>
          <a:noFill/>
          <a:effectLst>
            <a:softEdge rad="31750"/>
          </a:effectLst>
          <a:extLst>
            <a:ext uri="{909E8E84-426E-40DD-AFC4-6F175D3DCCD1}">
              <a14:hiddenFill xmlns:a14="http://schemas.microsoft.com/office/drawing/2010/main">
                <a:solidFill>
                  <a:srgbClr val="FFFFFF"/>
                </a:solidFill>
              </a14:hiddenFill>
            </a:ext>
          </a:extLst>
        </p:spPr>
      </p:pic>
      <p:pic>
        <p:nvPicPr>
          <p:cNvPr id="8" name="Picture 2"/>
          <p:cNvPicPr>
            <a:picLocks noChangeAspect="1" noChangeArrowheads="1"/>
          </p:cNvPicPr>
          <p:nvPr/>
        </p:nvPicPr>
        <p:blipFill rotWithShape="1">
          <a:blip r:embed="rId4">
            <a:extLst>
              <a:ext uri="{BEBA8EAE-BF5A-486C-A8C5-ECC9F3942E4B}">
                <a14:imgProps xmlns:a14="http://schemas.microsoft.com/office/drawing/2010/main">
                  <a14:imgLayer r:embed="rId5">
                    <a14:imgEffect>
                      <a14:artisticGlowDiffused/>
                    </a14:imgEffect>
                    <a14:imgEffect>
                      <a14:sharpenSoften amount="-25000"/>
                    </a14:imgEffect>
                    <a14:imgEffect>
                      <a14:brightnessContrast bright="19000" contrast="2000"/>
                    </a14:imgEffect>
                  </a14:imgLayer>
                </a14:imgProps>
              </a:ext>
              <a:ext uri="{28A0092B-C50C-407E-A947-70E740481C1C}">
                <a14:useLocalDpi xmlns:a14="http://schemas.microsoft.com/office/drawing/2010/main" val="0"/>
              </a:ext>
            </a:extLst>
          </a:blip>
          <a:srcRect l="24398" t="12316" r="49636" b="67696"/>
          <a:stretch/>
        </p:blipFill>
        <p:spPr bwMode="auto">
          <a:xfrm>
            <a:off x="7072828" y="584474"/>
            <a:ext cx="1933196" cy="1190470"/>
          </a:xfrm>
          <a:prstGeom prst="rect">
            <a:avLst/>
          </a:prstGeom>
          <a:noFill/>
          <a:ln>
            <a:noFill/>
          </a:ln>
          <a:effectLst>
            <a:outerShdw blurRad="50800" dist="50800" dir="5400000" algn="ctr" rotWithShape="0">
              <a:srgbClr val="000000">
                <a:alpha val="1000"/>
              </a:srgbClr>
            </a:outerShdw>
            <a:reflection stA="45000" endPos="65000" dist="50800" dir="5400000" sy="-100000" algn="bl" rotWithShape="0"/>
            <a:softEdge rad="63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Espace réservé du numéro de diapositive 3"/>
          <p:cNvSpPr txBox="1">
            <a:spLocks/>
          </p:cNvSpPr>
          <p:nvPr/>
        </p:nvSpPr>
        <p:spPr>
          <a:xfrm>
            <a:off x="6553200" y="6441254"/>
            <a:ext cx="2133600" cy="365125"/>
          </a:xfrm>
          <a:prstGeom prst="rect">
            <a:avLst/>
          </a:prstGeom>
        </p:spPr>
        <p:txBody>
          <a:bodyPr/>
          <a:lstStyle>
            <a:defPPr>
              <a:defRPr lang="fr-FR"/>
            </a:defPPr>
            <a:lvl1pPr algn="l" defTabSz="457200" rtl="0" fontAlgn="base">
              <a:spcBef>
                <a:spcPct val="0"/>
              </a:spcBef>
              <a:spcAft>
                <a:spcPct val="0"/>
              </a:spcAft>
              <a:defRPr kern="1200">
                <a:solidFill>
                  <a:schemeClr val="tx1"/>
                </a:solidFill>
                <a:latin typeface="Arial" pitchFamily="34" charset="0"/>
                <a:ea typeface="+mn-ea"/>
                <a:cs typeface="Arial" pitchFamily="34" charset="0"/>
              </a:defRPr>
            </a:lvl1pPr>
            <a:lvl2pPr marL="457200" algn="l" defTabSz="457200" rtl="0" fontAlgn="base">
              <a:spcBef>
                <a:spcPct val="0"/>
              </a:spcBef>
              <a:spcAft>
                <a:spcPct val="0"/>
              </a:spcAft>
              <a:defRPr kern="1200">
                <a:solidFill>
                  <a:schemeClr val="tx1"/>
                </a:solidFill>
                <a:latin typeface="Arial" pitchFamily="34" charset="0"/>
                <a:ea typeface="+mn-ea"/>
                <a:cs typeface="Arial" pitchFamily="34" charset="0"/>
              </a:defRPr>
            </a:lvl2pPr>
            <a:lvl3pPr marL="914400" algn="l" defTabSz="457200"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defTabSz="457200"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defTabSz="457200"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algn="r" defTabSz="913958">
              <a:defRPr/>
            </a:pPr>
            <a:fld id="{063E5C0A-1C93-4635-B74D-58BF0B188934}" type="slidenum">
              <a:rPr lang="fr-FR" smtClean="0">
                <a:solidFill>
                  <a:prstClr val="white"/>
                </a:solidFill>
                <a:latin typeface="Calibri"/>
              </a:rPr>
              <a:pPr algn="r" defTabSz="913958">
                <a:defRPr/>
              </a:pPr>
              <a:t>4</a:t>
            </a:fld>
            <a:endParaRPr lang="fr-FR" dirty="0">
              <a:solidFill>
                <a:prstClr val="white"/>
              </a:solidFill>
              <a:latin typeface="Calibri"/>
            </a:endParaRPr>
          </a:p>
        </p:txBody>
      </p:sp>
      <p:sp>
        <p:nvSpPr>
          <p:cNvPr id="10" name="ZoneTexte 9"/>
          <p:cNvSpPr txBox="1"/>
          <p:nvPr/>
        </p:nvSpPr>
        <p:spPr>
          <a:xfrm>
            <a:off x="2966867" y="658492"/>
            <a:ext cx="4717939" cy="984875"/>
          </a:xfrm>
          <a:prstGeom prst="rect">
            <a:avLst/>
          </a:prstGeom>
          <a:noFill/>
        </p:spPr>
        <p:txBody>
          <a:bodyPr wrap="square" lIns="91428" tIns="45715" rIns="91428" bIns="45715" rtlCol="0">
            <a:spAutoFit/>
          </a:bodyPr>
          <a:lstStyle/>
          <a:p>
            <a:pPr marL="300620" indent="-300620" algn="just">
              <a:buFont typeface="Wingdings"/>
              <a:buChar char="Ø"/>
            </a:pPr>
            <a:endParaRPr lang="fr-FR" sz="1400" dirty="0"/>
          </a:p>
          <a:p>
            <a:pPr marL="300620" indent="-300620" algn="just">
              <a:buFont typeface="Wingdings"/>
              <a:buChar char="Ø"/>
            </a:pPr>
            <a:r>
              <a:rPr lang="fr-FR" sz="1400" dirty="0"/>
              <a:t>Généralisation du 30 km/h en agglomération </a:t>
            </a:r>
          </a:p>
          <a:p>
            <a:pPr marL="300620" indent="-300620" algn="just">
              <a:buFont typeface="Wingdings"/>
              <a:buChar char="Ø"/>
            </a:pPr>
            <a:r>
              <a:rPr lang="fr-FR" sz="1400" dirty="0"/>
              <a:t>Apaisement par le développement des usages</a:t>
            </a:r>
          </a:p>
          <a:p>
            <a:pPr marL="300620" indent="-300620" algn="just">
              <a:buFont typeface="Wingdings"/>
              <a:buChar char="Ø"/>
            </a:pPr>
            <a:r>
              <a:rPr lang="fr-FR" sz="1400" dirty="0"/>
              <a:t>Démarche de suppression de carrefour à feux</a:t>
            </a:r>
          </a:p>
        </p:txBody>
      </p:sp>
      <p:sp>
        <p:nvSpPr>
          <p:cNvPr id="11" name="ZoneTexte 10"/>
          <p:cNvSpPr txBox="1"/>
          <p:nvPr/>
        </p:nvSpPr>
        <p:spPr>
          <a:xfrm>
            <a:off x="3436307" y="2842383"/>
            <a:ext cx="2736304" cy="307766"/>
          </a:xfrm>
          <a:prstGeom prst="rect">
            <a:avLst/>
          </a:prstGeom>
          <a:noFill/>
          <a:ln>
            <a:noFill/>
          </a:ln>
          <a:effectLst/>
        </p:spPr>
        <p:txBody>
          <a:bodyPr wrap="square" lIns="91428" tIns="45715" rIns="91428" bIns="45715" rtlCol="0">
            <a:spAutoFit/>
          </a:bodyPr>
          <a:lstStyle/>
          <a:p>
            <a:pPr algn="ctr"/>
            <a:r>
              <a:rPr lang="fr-FR" sz="1400" b="1" dirty="0"/>
              <a:t>Plan Vélo</a:t>
            </a:r>
            <a:endParaRPr lang="fr-FR" sz="1400" dirty="0"/>
          </a:p>
        </p:txBody>
      </p:sp>
      <p:sp>
        <p:nvSpPr>
          <p:cNvPr id="12" name="ZoneTexte 11"/>
          <p:cNvSpPr txBox="1"/>
          <p:nvPr/>
        </p:nvSpPr>
        <p:spPr>
          <a:xfrm>
            <a:off x="1529614" y="2818896"/>
            <a:ext cx="2160241" cy="492432"/>
          </a:xfrm>
          <a:prstGeom prst="rect">
            <a:avLst/>
          </a:prstGeom>
          <a:noFill/>
          <a:ln w="25400">
            <a:noFill/>
            <a:prstDash val="sysDash"/>
          </a:ln>
        </p:spPr>
        <p:txBody>
          <a:bodyPr wrap="square" lIns="91428" tIns="45715" rIns="91428" bIns="45715" rtlCol="0">
            <a:spAutoFit/>
          </a:bodyPr>
          <a:lstStyle/>
          <a:p>
            <a:pPr algn="ctr"/>
            <a:r>
              <a:rPr lang="fr-FR" sz="1300" b="1" dirty="0"/>
              <a:t>Guide </a:t>
            </a:r>
            <a:r>
              <a:rPr lang="fr-FR" sz="1300" b="1" dirty="0" smtClean="0"/>
              <a:t>Métropolitain</a:t>
            </a:r>
          </a:p>
          <a:p>
            <a:pPr algn="ctr"/>
            <a:r>
              <a:rPr lang="fr-FR" sz="1300" b="1" dirty="0" smtClean="0"/>
              <a:t> </a:t>
            </a:r>
            <a:r>
              <a:rPr lang="fr-FR" sz="1300" b="1" dirty="0"/>
              <a:t>des espaces </a:t>
            </a:r>
            <a:r>
              <a:rPr lang="fr-FR" sz="1300" b="1" dirty="0" smtClean="0"/>
              <a:t>publics </a:t>
            </a:r>
            <a:endParaRPr lang="fr-FR" sz="1300" dirty="0"/>
          </a:p>
        </p:txBody>
      </p:sp>
      <p:sp>
        <p:nvSpPr>
          <p:cNvPr id="13" name="Rectangle 12"/>
          <p:cNvSpPr/>
          <p:nvPr/>
        </p:nvSpPr>
        <p:spPr>
          <a:xfrm>
            <a:off x="1139804" y="534505"/>
            <a:ext cx="7934434" cy="1658304"/>
          </a:xfrm>
          <a:prstGeom prst="rect">
            <a:avLst/>
          </a:pr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lIns="91428" tIns="45715" rIns="91428" bIns="45715" rtlCol="0" anchor="ctr"/>
          <a:lstStyle/>
          <a:p>
            <a:pPr algn="ctr"/>
            <a:endParaRPr lang="fr-FR"/>
          </a:p>
        </p:txBody>
      </p:sp>
      <p:sp>
        <p:nvSpPr>
          <p:cNvPr id="14" name="Rectangle 13"/>
          <p:cNvSpPr/>
          <p:nvPr/>
        </p:nvSpPr>
        <p:spPr>
          <a:xfrm>
            <a:off x="1090188" y="2797631"/>
            <a:ext cx="2393718" cy="2814027"/>
          </a:xfrm>
          <a:prstGeom prst="rect">
            <a:avLst/>
          </a:pr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lIns="91428" tIns="45715" rIns="91428" bIns="45715" rtlCol="0" anchor="ctr"/>
          <a:lstStyle/>
          <a:p>
            <a:pPr algn="ctr"/>
            <a:endParaRPr lang="fr-FR"/>
          </a:p>
        </p:txBody>
      </p:sp>
      <p:sp>
        <p:nvSpPr>
          <p:cNvPr id="15" name="Rectangle 14"/>
          <p:cNvSpPr/>
          <p:nvPr/>
        </p:nvSpPr>
        <p:spPr>
          <a:xfrm>
            <a:off x="3597981" y="2797631"/>
            <a:ext cx="2521888" cy="2814028"/>
          </a:xfrm>
          <a:prstGeom prst="rect">
            <a:avLst/>
          </a:pr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lIns="91428" tIns="45715" rIns="91428" bIns="45715" rtlCol="0" anchor="ctr"/>
          <a:lstStyle/>
          <a:p>
            <a:pPr algn="ctr"/>
            <a:endParaRPr lang="fr-FR"/>
          </a:p>
        </p:txBody>
      </p:sp>
      <p:cxnSp>
        <p:nvCxnSpPr>
          <p:cNvPr id="16" name="Connecteur droit avec flèche 15"/>
          <p:cNvCxnSpPr/>
          <p:nvPr/>
        </p:nvCxnSpPr>
        <p:spPr>
          <a:xfrm flipV="1">
            <a:off x="2353490" y="2192808"/>
            <a:ext cx="0" cy="604823"/>
          </a:xfrm>
          <a:prstGeom prst="straightConnector1">
            <a:avLst/>
          </a:prstGeom>
          <a:ln w="508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7" name="Connecteur droit avec flèche 16"/>
          <p:cNvCxnSpPr/>
          <p:nvPr/>
        </p:nvCxnSpPr>
        <p:spPr>
          <a:xfrm>
            <a:off x="7816561" y="2192808"/>
            <a:ext cx="0" cy="604823"/>
          </a:xfrm>
          <a:prstGeom prst="straightConnector1">
            <a:avLst/>
          </a:prstGeom>
          <a:ln w="508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8" name="Rectangle 17"/>
          <p:cNvSpPr/>
          <p:nvPr/>
        </p:nvSpPr>
        <p:spPr>
          <a:xfrm>
            <a:off x="6288831" y="2797631"/>
            <a:ext cx="2839421" cy="2814027"/>
          </a:xfrm>
          <a:prstGeom prst="rect">
            <a:avLst/>
          </a:pr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lIns="91428" tIns="45715" rIns="91428" bIns="45715" rtlCol="0" anchor="ctr"/>
          <a:lstStyle/>
          <a:p>
            <a:pPr algn="ctr"/>
            <a:endParaRPr lang="fr-FR"/>
          </a:p>
        </p:txBody>
      </p:sp>
      <p:sp>
        <p:nvSpPr>
          <p:cNvPr id="19" name="Forme libre 18"/>
          <p:cNvSpPr/>
          <p:nvPr/>
        </p:nvSpPr>
        <p:spPr>
          <a:xfrm>
            <a:off x="1688825" y="5712437"/>
            <a:ext cx="5875708" cy="307571"/>
          </a:xfrm>
          <a:custGeom>
            <a:avLst/>
            <a:gdLst>
              <a:gd name="connsiteX0" fmla="*/ 0 w 5494712"/>
              <a:gd name="connsiteY0" fmla="*/ 0 h 307571"/>
              <a:gd name="connsiteX1" fmla="*/ 0 w 5494712"/>
              <a:gd name="connsiteY1" fmla="*/ 307571 h 307571"/>
              <a:gd name="connsiteX2" fmla="*/ 5494712 w 5494712"/>
              <a:gd name="connsiteY2" fmla="*/ 307571 h 307571"/>
              <a:gd name="connsiteX3" fmla="*/ 5494712 w 5494712"/>
              <a:gd name="connsiteY3" fmla="*/ 24938 h 307571"/>
            </a:gdLst>
            <a:ahLst/>
            <a:cxnLst>
              <a:cxn ang="0">
                <a:pos x="connsiteX0" y="connsiteY0"/>
              </a:cxn>
              <a:cxn ang="0">
                <a:pos x="connsiteX1" y="connsiteY1"/>
              </a:cxn>
              <a:cxn ang="0">
                <a:pos x="connsiteX2" y="connsiteY2"/>
              </a:cxn>
              <a:cxn ang="0">
                <a:pos x="connsiteX3" y="connsiteY3"/>
              </a:cxn>
            </a:cxnLst>
            <a:rect l="l" t="t" r="r" b="b"/>
            <a:pathLst>
              <a:path w="5494712" h="307571">
                <a:moveTo>
                  <a:pt x="0" y="0"/>
                </a:moveTo>
                <a:lnTo>
                  <a:pt x="0" y="307571"/>
                </a:lnTo>
                <a:lnTo>
                  <a:pt x="5494712" y="307571"/>
                </a:lnTo>
                <a:lnTo>
                  <a:pt x="5494712" y="24938"/>
                </a:lnTo>
              </a:path>
            </a:pathLst>
          </a:custGeom>
          <a:ln w="508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txBody>
          <a:bodyPr lIns="91428" tIns="45715" rIns="91428" bIns="45715" rtlCol="0" anchor="ctr"/>
          <a:lstStyle/>
          <a:p>
            <a:pPr algn="ctr"/>
            <a:endParaRPr lang="fr-FR"/>
          </a:p>
        </p:txBody>
      </p:sp>
      <p:cxnSp>
        <p:nvCxnSpPr>
          <p:cNvPr id="20" name="Connecteur droit avec flèche 19"/>
          <p:cNvCxnSpPr/>
          <p:nvPr/>
        </p:nvCxnSpPr>
        <p:spPr>
          <a:xfrm flipH="1" flipV="1">
            <a:off x="4607639" y="2192808"/>
            <a:ext cx="19040" cy="604823"/>
          </a:xfrm>
          <a:prstGeom prst="straightConnector1">
            <a:avLst/>
          </a:prstGeom>
          <a:ln w="508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1" name="Connecteur droit avec flèche 20"/>
          <p:cNvCxnSpPr/>
          <p:nvPr/>
        </p:nvCxnSpPr>
        <p:spPr>
          <a:xfrm flipV="1">
            <a:off x="4607639" y="5670854"/>
            <a:ext cx="0" cy="318699"/>
          </a:xfrm>
          <a:prstGeom prst="straightConnector1">
            <a:avLst/>
          </a:prstGeom>
          <a:ln w="50800">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pic>
        <p:nvPicPr>
          <p:cNvPr id="22" name="Picture 2" descr="C:\Users\faure_l\Desktop\Do-88AEW4AE9P1Z.jpeg"/>
          <p:cNvPicPr>
            <a:picLocks noChangeAspect="1" noChangeArrowheads="1"/>
          </p:cNvPicPr>
          <p:nvPr/>
        </p:nvPicPr>
        <p:blipFill rotWithShape="1">
          <a:blip r:embed="rId6">
            <a:extLst>
              <a:ext uri="{28A0092B-C50C-407E-A947-70E740481C1C}">
                <a14:useLocalDpi xmlns:a14="http://schemas.microsoft.com/office/drawing/2010/main" val="0"/>
              </a:ext>
            </a:extLst>
          </a:blip>
          <a:srcRect l="31971" r="-1"/>
          <a:stretch/>
        </p:blipFill>
        <p:spPr bwMode="auto">
          <a:xfrm>
            <a:off x="3621151" y="3150149"/>
            <a:ext cx="2503185" cy="2442297"/>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C:\Users\faure_l\Desktop\mai 2018\IMG_20180430_095357.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33257" t="27464" b="45011"/>
          <a:stretch/>
        </p:blipFill>
        <p:spPr bwMode="auto">
          <a:xfrm>
            <a:off x="1175214" y="669441"/>
            <a:ext cx="1791653" cy="1388432"/>
          </a:xfrm>
          <a:prstGeom prst="rect">
            <a:avLst/>
          </a:prstGeom>
          <a:noFill/>
          <a:extLst>
            <a:ext uri="{909E8E84-426E-40DD-AFC4-6F175D3DCCD1}">
              <a14:hiddenFill xmlns:a14="http://schemas.microsoft.com/office/drawing/2010/main">
                <a:solidFill>
                  <a:srgbClr val="FFFFFF"/>
                </a:solidFill>
              </a14:hiddenFill>
            </a:ext>
          </a:extLst>
        </p:spPr>
      </p:pic>
      <p:sp>
        <p:nvSpPr>
          <p:cNvPr id="24" name="Rectangle 23"/>
          <p:cNvSpPr/>
          <p:nvPr/>
        </p:nvSpPr>
        <p:spPr>
          <a:xfrm>
            <a:off x="8143853" y="6303271"/>
            <a:ext cx="1000147" cy="5547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80165" tIns="40083" rIns="80165" bIns="40083" rtlCol="0" anchor="ctr"/>
          <a:lstStyle/>
          <a:p>
            <a:pPr algn="ctr"/>
            <a:endParaRPr lang="fr-FR"/>
          </a:p>
        </p:txBody>
      </p:sp>
      <p:sp>
        <p:nvSpPr>
          <p:cNvPr id="25" name="Rectangle 24"/>
          <p:cNvSpPr/>
          <p:nvPr/>
        </p:nvSpPr>
        <p:spPr>
          <a:xfrm>
            <a:off x="-8010" y="6247690"/>
            <a:ext cx="1000147" cy="5547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80165" tIns="40083" rIns="80165" bIns="40083" rtlCol="0" anchor="ctr"/>
          <a:lstStyle/>
          <a:p>
            <a:pPr algn="ctr"/>
            <a:endParaRPr lang="fr-FR"/>
          </a:p>
        </p:txBody>
      </p:sp>
      <p:sp>
        <p:nvSpPr>
          <p:cNvPr id="26" name="Titre 2"/>
          <p:cNvSpPr txBox="1">
            <a:spLocks/>
          </p:cNvSpPr>
          <p:nvPr/>
        </p:nvSpPr>
        <p:spPr>
          <a:xfrm>
            <a:off x="1090188" y="-14175"/>
            <a:ext cx="7988449" cy="548680"/>
          </a:xfrm>
          <a:prstGeom prst="rect">
            <a:avLst/>
          </a:prstGeom>
          <a:noFill/>
        </p:spPr>
        <p:txBody>
          <a:bodyPr lIns="80165" tIns="40083" rIns="80165" bIns="40083"/>
          <a:lstStyle>
            <a:lvl1pPr marL="0" marR="0" lvl="0" indent="0" algn="ctr" defTabSz="914400" rtl="0" fontAlgn="auto" hangingPunct="0">
              <a:lnSpc>
                <a:spcPct val="93000"/>
              </a:lnSpc>
              <a:spcBef>
                <a:spcPts val="0"/>
              </a:spcBef>
              <a:spcAft>
                <a:spcPts val="0"/>
              </a:spcAft>
              <a:buNone/>
              <a:tabLst>
                <a:tab pos="0" algn="l"/>
                <a:tab pos="448915" algn="l"/>
                <a:tab pos="898196" algn="l"/>
                <a:tab pos="1347478" algn="l"/>
                <a:tab pos="1796759" algn="l"/>
                <a:tab pos="2246040" algn="l"/>
                <a:tab pos="2695322" algn="l"/>
                <a:tab pos="3144603" algn="l"/>
                <a:tab pos="3593875" algn="l"/>
                <a:tab pos="4043156" algn="l"/>
                <a:tab pos="4492438" algn="l"/>
                <a:tab pos="4941719" algn="l"/>
                <a:tab pos="5391000" algn="l"/>
                <a:tab pos="5840281" algn="l"/>
                <a:tab pos="6289563" algn="l"/>
                <a:tab pos="6738844" algn="l"/>
                <a:tab pos="7188116" algn="l"/>
                <a:tab pos="7637397" algn="l"/>
                <a:tab pos="8086679" algn="l"/>
                <a:tab pos="8535960" algn="l"/>
                <a:tab pos="8985241" algn="l"/>
              </a:tabLst>
              <a:defRPr lang="fr-FR" sz="4400" b="0" i="0" u="none" strike="noStrike" kern="0" cap="none" spc="0" baseline="0">
                <a:solidFill>
                  <a:srgbClr val="000000"/>
                </a:solidFill>
                <a:uFillTx/>
                <a:latin typeface="Arial" pitchFamily="18"/>
              </a:defRPr>
            </a:lvl1pPr>
          </a:lstStyle>
          <a:p>
            <a:r>
              <a:rPr lang="fr-FR" sz="2400" b="1" kern="1200" dirty="0">
                <a:solidFill>
                  <a:schemeClr val="accent3">
                    <a:lumMod val="75000"/>
                  </a:schemeClr>
                </a:solidFill>
                <a:latin typeface="Decima" panose="02000506000000020004" pitchFamily="2" charset="0"/>
              </a:rPr>
              <a:t>Stratégie</a:t>
            </a:r>
            <a:r>
              <a:rPr lang="fr-FR" sz="2500" b="1" dirty="0">
                <a:latin typeface="Calibri" panose="020F0502020204030204" pitchFamily="34" charset="0"/>
              </a:rPr>
              <a:t> </a:t>
            </a:r>
            <a:r>
              <a:rPr lang="fr-FR" sz="2400" b="1" kern="1200" dirty="0">
                <a:solidFill>
                  <a:schemeClr val="accent3">
                    <a:lumMod val="75000"/>
                  </a:schemeClr>
                </a:solidFill>
                <a:latin typeface="Decima" panose="02000506000000020004" pitchFamily="2" charset="0"/>
              </a:rPr>
              <a:t>globale</a:t>
            </a:r>
            <a:r>
              <a:rPr lang="fr-FR" sz="2500" b="1" dirty="0">
                <a:latin typeface="Calibri" panose="020F0502020204030204" pitchFamily="34" charset="0"/>
              </a:rPr>
              <a:t> </a:t>
            </a:r>
            <a:r>
              <a:rPr lang="fr-FR" sz="2400" b="1" kern="1200" dirty="0">
                <a:solidFill>
                  <a:schemeClr val="accent3">
                    <a:lumMod val="75000"/>
                  </a:schemeClr>
                </a:solidFill>
                <a:latin typeface="Decima" panose="02000506000000020004" pitchFamily="2" charset="0"/>
              </a:rPr>
              <a:t>en faveur des modes actifs, inscrite au PDU </a:t>
            </a:r>
          </a:p>
        </p:txBody>
      </p:sp>
      <p:sp>
        <p:nvSpPr>
          <p:cNvPr id="27" name="ZoneTexte 26"/>
          <p:cNvSpPr txBox="1"/>
          <p:nvPr/>
        </p:nvSpPr>
        <p:spPr>
          <a:xfrm>
            <a:off x="2164871" y="6117201"/>
            <a:ext cx="5002594" cy="430583"/>
          </a:xfrm>
          <a:prstGeom prst="rect">
            <a:avLst/>
          </a:prstGeom>
          <a:noFill/>
          <a:ln w="25400">
            <a:noFill/>
            <a:prstDash val="sysDash"/>
          </a:ln>
        </p:spPr>
        <p:txBody>
          <a:bodyPr wrap="square" lIns="91428" tIns="45715" rIns="91428" bIns="45715" rtlCol="0">
            <a:spAutoFit/>
          </a:bodyPr>
          <a:lstStyle/>
          <a:p>
            <a:pPr algn="ctr"/>
            <a:r>
              <a:rPr lang="fr-FR" sz="2100" b="1" dirty="0"/>
              <a:t>ZTL - ZFE</a:t>
            </a:r>
            <a:r>
              <a:rPr lang="fr-FR" b="1" dirty="0"/>
              <a:t> </a:t>
            </a:r>
            <a:endParaRPr lang="fr-FR" dirty="0"/>
          </a:p>
        </p:txBody>
      </p:sp>
      <p:sp>
        <p:nvSpPr>
          <p:cNvPr id="28" name="Rectangle 27"/>
          <p:cNvSpPr/>
          <p:nvPr/>
        </p:nvSpPr>
        <p:spPr>
          <a:xfrm>
            <a:off x="1821005" y="3733283"/>
            <a:ext cx="1514450" cy="942723"/>
          </a:xfrm>
          <a:prstGeom prst="rect">
            <a:avLst/>
          </a:prstGeom>
        </p:spPr>
        <p:txBody>
          <a:bodyPr wrap="square" lIns="80165" tIns="40083" rIns="80165" bIns="40083">
            <a:spAutoFit/>
          </a:bodyPr>
          <a:lstStyle/>
          <a:p>
            <a:pPr marL="285715" indent="-285715" algn="just">
              <a:buFont typeface="Wingdings" pitchFamily="2" charset="2"/>
              <a:buChar char="Ø"/>
            </a:pPr>
            <a:r>
              <a:rPr lang="fr-FR" sz="1400" dirty="0" smtClean="0"/>
              <a:t>conforter</a:t>
            </a:r>
          </a:p>
          <a:p>
            <a:pPr marL="285715" indent="-285715" algn="just">
              <a:buFont typeface="Wingdings" pitchFamily="2" charset="2"/>
              <a:buChar char="Ø"/>
            </a:pPr>
            <a:r>
              <a:rPr lang="fr-FR" sz="1400" dirty="0" err="1" smtClean="0"/>
              <a:t>co</a:t>
            </a:r>
            <a:r>
              <a:rPr lang="fr-FR" sz="1400" dirty="0" smtClean="0"/>
              <a:t>-construire</a:t>
            </a:r>
            <a:endParaRPr lang="fr-FR" sz="1400" dirty="0"/>
          </a:p>
          <a:p>
            <a:pPr marL="285715" indent="-285715" algn="just">
              <a:buFont typeface="Wingdings" pitchFamily="2" charset="2"/>
              <a:buChar char="Ø"/>
            </a:pPr>
            <a:r>
              <a:rPr lang="fr-FR" sz="1400" dirty="0"/>
              <a:t>expérimenter</a:t>
            </a:r>
          </a:p>
          <a:p>
            <a:pPr marL="285715" indent="-285715" algn="just">
              <a:buFont typeface="Wingdings" pitchFamily="2" charset="2"/>
              <a:buChar char="Ø"/>
            </a:pPr>
            <a:r>
              <a:rPr lang="fr-FR" sz="1400" dirty="0" smtClean="0"/>
              <a:t>simplifier</a:t>
            </a:r>
            <a:endParaRPr lang="fr-FR" sz="1400" dirty="0"/>
          </a:p>
        </p:txBody>
      </p:sp>
    </p:spTree>
    <p:extLst>
      <p:ext uri="{BB962C8B-B14F-4D97-AF65-F5344CB8AC3E}">
        <p14:creationId xmlns:p14="http://schemas.microsoft.com/office/powerpoint/2010/main" val="36160439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CustomShape 1"/>
          <p:cNvSpPr/>
          <p:nvPr/>
        </p:nvSpPr>
        <p:spPr>
          <a:xfrm>
            <a:off x="1240082" y="1469269"/>
            <a:ext cx="3763467" cy="4419324"/>
          </a:xfrm>
          <a:prstGeom prst="rect">
            <a:avLst/>
          </a:prstGeom>
          <a:noFill/>
          <a:ln>
            <a:noFill/>
          </a:ln>
        </p:spPr>
        <p:style>
          <a:lnRef idx="0">
            <a:scrgbClr r="0" g="0" b="0"/>
          </a:lnRef>
          <a:fillRef idx="0">
            <a:scrgbClr r="0" g="0" b="0"/>
          </a:fillRef>
          <a:effectRef idx="0">
            <a:scrgbClr r="0" g="0" b="0"/>
          </a:effectRef>
          <a:fontRef idx="minor"/>
        </p:style>
        <p:txBody>
          <a:bodyPr wrap="square" lIns="78903" tIns="39452" rIns="78903" bIns="39452">
            <a:spAutoFit/>
          </a:bodyPr>
          <a:lstStyle/>
          <a:p>
            <a:pPr marL="342900" indent="-342900" algn="just">
              <a:lnSpc>
                <a:spcPct val="100000"/>
              </a:lnSpc>
              <a:buFont typeface="Wingdings" panose="05000000000000000000" pitchFamily="2" charset="2"/>
              <a:buChar char="Ø"/>
            </a:pPr>
            <a:r>
              <a:rPr lang="fr-FR" spc="-1" dirty="0">
                <a:solidFill>
                  <a:srgbClr val="000000"/>
                </a:solidFill>
                <a:latin typeface="Arial"/>
                <a:ea typeface="DejaVu Sans"/>
              </a:rPr>
              <a:t>Depuis 2016, 43 des 49 communes ont rejoint le dispositif </a:t>
            </a:r>
            <a:endParaRPr lang="fr-FR" spc="-1" dirty="0" smtClean="0">
              <a:solidFill>
                <a:srgbClr val="000000"/>
              </a:solidFill>
              <a:latin typeface="Arial"/>
              <a:ea typeface="DejaVu Sans"/>
            </a:endParaRPr>
          </a:p>
          <a:p>
            <a:pPr marL="342900" indent="-342900" algn="just">
              <a:lnSpc>
                <a:spcPct val="100000"/>
              </a:lnSpc>
              <a:buFont typeface="Wingdings" panose="05000000000000000000" pitchFamily="2" charset="2"/>
              <a:buChar char="Ø"/>
            </a:pPr>
            <a:endParaRPr lang="fr-FR" spc="-1" dirty="0" smtClean="0">
              <a:solidFill>
                <a:srgbClr val="000000"/>
              </a:solidFill>
              <a:latin typeface="Arial"/>
              <a:ea typeface="DejaVu Sans"/>
            </a:endParaRPr>
          </a:p>
          <a:p>
            <a:pPr marL="342900" indent="-342900" algn="just">
              <a:lnSpc>
                <a:spcPct val="100000"/>
              </a:lnSpc>
              <a:buFont typeface="Wingdings" panose="05000000000000000000" pitchFamily="2" charset="2"/>
              <a:buChar char="Ø"/>
            </a:pPr>
            <a:r>
              <a:rPr lang="fr-FR" spc="-1" dirty="0" smtClean="0">
                <a:solidFill>
                  <a:srgbClr val="000000"/>
                </a:solidFill>
                <a:latin typeface="Arial"/>
                <a:ea typeface="DejaVu Sans"/>
              </a:rPr>
              <a:t>En agglomération, </a:t>
            </a:r>
          </a:p>
          <a:p>
            <a:pPr marL="742950" lvl="1" indent="-285750" algn="just">
              <a:buFont typeface="Arial" panose="020B0604020202020204" pitchFamily="34" charset="0"/>
              <a:buChar char="•"/>
            </a:pPr>
            <a:r>
              <a:rPr lang="fr-FR" spc="-1" dirty="0" smtClean="0">
                <a:latin typeface="Arial"/>
                <a:ea typeface="DejaVu Sans"/>
              </a:rPr>
              <a:t>avant 2016 :</a:t>
            </a:r>
          </a:p>
          <a:p>
            <a:pPr marL="1200150" lvl="2" indent="-285750" algn="just">
              <a:buClr>
                <a:srgbClr val="000000"/>
              </a:buClr>
              <a:buSzPct val="45000"/>
              <a:buFont typeface="Wingdings" panose="05000000000000000000" pitchFamily="2" charset="2"/>
              <a:buChar char="ü"/>
            </a:pPr>
            <a:r>
              <a:rPr lang="fr-FR" sz="1600" spc="-1" dirty="0">
                <a:latin typeface="Arial"/>
                <a:ea typeface="DejaVu Sans"/>
              </a:rPr>
              <a:t>20 % des voies métropolitaines &lt; 30 km/h</a:t>
            </a:r>
          </a:p>
          <a:p>
            <a:pPr algn="just">
              <a:lnSpc>
                <a:spcPct val="100000"/>
              </a:lnSpc>
            </a:pPr>
            <a:endParaRPr lang="fr-FR" spc="-1" dirty="0" smtClean="0">
              <a:latin typeface="Arial"/>
            </a:endParaRPr>
          </a:p>
          <a:p>
            <a:pPr marL="742950" lvl="1" indent="-285750" algn="just">
              <a:buFont typeface="Arial" panose="020B0604020202020204" pitchFamily="34" charset="0"/>
              <a:buChar char="•"/>
            </a:pPr>
            <a:r>
              <a:rPr lang="fr-FR" spc="-1" dirty="0" smtClean="0">
                <a:latin typeface="Arial"/>
                <a:ea typeface="DejaVu Sans"/>
              </a:rPr>
              <a:t>aujourd’hui :</a:t>
            </a:r>
            <a:endParaRPr lang="fr-FR" spc="-1" dirty="0">
              <a:latin typeface="Arial"/>
              <a:ea typeface="DejaVu Sans"/>
            </a:endParaRPr>
          </a:p>
          <a:p>
            <a:pPr marL="1200150" lvl="2" indent="-285750" algn="just">
              <a:buClr>
                <a:srgbClr val="000000"/>
              </a:buClr>
              <a:buSzPct val="45000"/>
              <a:buFont typeface="Wingdings" panose="05000000000000000000" pitchFamily="2" charset="2"/>
              <a:buChar char="ü"/>
            </a:pPr>
            <a:r>
              <a:rPr lang="fr-FR" sz="1600" spc="-1" dirty="0">
                <a:latin typeface="Arial"/>
                <a:ea typeface="DejaVu Sans"/>
              </a:rPr>
              <a:t>80 % de voirie &lt; 30 km/h</a:t>
            </a:r>
          </a:p>
          <a:p>
            <a:pPr marL="1200150" lvl="2" indent="-285750" algn="just">
              <a:buClr>
                <a:srgbClr val="000000"/>
              </a:buClr>
              <a:buSzPct val="45000"/>
              <a:buFont typeface="Wingdings" panose="05000000000000000000" pitchFamily="2" charset="2"/>
              <a:buChar char="ü"/>
            </a:pPr>
            <a:r>
              <a:rPr lang="fr-FR" sz="1600" spc="-1" dirty="0">
                <a:latin typeface="Arial"/>
                <a:ea typeface="DejaVu Sans"/>
              </a:rPr>
              <a:t>20 % de voirie à 50 </a:t>
            </a:r>
            <a:r>
              <a:rPr lang="fr-FR" sz="1600" spc="-1" dirty="0" smtClean="0">
                <a:latin typeface="Arial"/>
                <a:ea typeface="DejaVu Sans"/>
              </a:rPr>
              <a:t>km/h</a:t>
            </a:r>
          </a:p>
          <a:p>
            <a:pPr marL="742950" lvl="1" indent="-285750" algn="just">
              <a:buClr>
                <a:srgbClr val="000000"/>
              </a:buClr>
              <a:buSzPct val="45000"/>
              <a:buFont typeface="Wingdings" panose="05000000000000000000" pitchFamily="2" charset="2"/>
              <a:buChar char="ü"/>
            </a:pPr>
            <a:endParaRPr lang="fr-FR" spc="-1" dirty="0" smtClean="0">
              <a:latin typeface="Arial"/>
              <a:ea typeface="DejaVu Sans"/>
            </a:endParaRPr>
          </a:p>
          <a:p>
            <a:pPr marL="742950" lvl="1" indent="-285750" algn="just">
              <a:buClr>
                <a:srgbClr val="000000"/>
              </a:buClr>
              <a:buSzPct val="100000"/>
              <a:buFont typeface="Arial" panose="020B0604020202020204" pitchFamily="34" charset="0"/>
              <a:buChar char="•"/>
            </a:pPr>
            <a:r>
              <a:rPr lang="fr-FR" spc="-1" dirty="0">
                <a:latin typeface="Arial"/>
                <a:ea typeface="DejaVu Sans"/>
              </a:rPr>
              <a:t>10 communes </a:t>
            </a:r>
            <a:r>
              <a:rPr lang="fr-FR" spc="-1" dirty="0" smtClean="0">
                <a:latin typeface="Arial"/>
                <a:ea typeface="DejaVu Sans"/>
              </a:rPr>
              <a:t>à </a:t>
            </a:r>
            <a:r>
              <a:rPr lang="fr-FR" spc="-1" dirty="0">
                <a:latin typeface="Arial"/>
                <a:ea typeface="DejaVu Sans"/>
              </a:rPr>
              <a:t>30 km/h</a:t>
            </a:r>
          </a:p>
          <a:p>
            <a:pPr algn="just">
              <a:lnSpc>
                <a:spcPct val="100000"/>
              </a:lnSpc>
            </a:pPr>
            <a:endParaRPr lang="fr-FR" spc="-1" dirty="0">
              <a:latin typeface="Arial"/>
            </a:endParaRPr>
          </a:p>
          <a:p>
            <a:pPr algn="just">
              <a:lnSpc>
                <a:spcPct val="100000"/>
              </a:lnSpc>
            </a:pPr>
            <a:endParaRPr lang="fr-FR" sz="2000" spc="-1" dirty="0">
              <a:latin typeface="Arial"/>
            </a:endParaRPr>
          </a:p>
        </p:txBody>
      </p:sp>
      <p:pic>
        <p:nvPicPr>
          <p:cNvPr id="30" name="Image 29"/>
          <p:cNvPicPr/>
          <p:nvPr/>
        </p:nvPicPr>
        <p:blipFill>
          <a:blip r:embed="rId2"/>
          <a:stretch/>
        </p:blipFill>
        <p:spPr>
          <a:xfrm>
            <a:off x="5003549" y="1085850"/>
            <a:ext cx="4127116" cy="5774506"/>
          </a:xfrm>
          <a:prstGeom prst="rect">
            <a:avLst/>
          </a:prstGeom>
          <a:ln w="29160">
            <a:noFill/>
            <a:round/>
          </a:ln>
          <a:effectLst>
            <a:softEdge rad="63500"/>
          </a:effectLst>
        </p:spPr>
      </p:pic>
      <p:sp>
        <p:nvSpPr>
          <p:cNvPr id="31" name="Espace réservé du numéro de diapositive 3"/>
          <p:cNvSpPr txBox="1">
            <a:spLocks/>
          </p:cNvSpPr>
          <p:nvPr/>
        </p:nvSpPr>
        <p:spPr>
          <a:xfrm>
            <a:off x="8488679" y="6496667"/>
            <a:ext cx="639573" cy="365125"/>
          </a:xfrm>
          <a:prstGeom prst="rect">
            <a:avLst/>
          </a:prstGeom>
        </p:spPr>
        <p:txBody>
          <a:bodyPr/>
          <a:lstStyle>
            <a:defPPr>
              <a:defRPr lang="fr-FR"/>
            </a:defPPr>
            <a:lvl1pPr algn="l" defTabSz="457200" rtl="0" fontAlgn="base">
              <a:spcBef>
                <a:spcPct val="0"/>
              </a:spcBef>
              <a:spcAft>
                <a:spcPct val="0"/>
              </a:spcAft>
              <a:defRPr kern="1200">
                <a:solidFill>
                  <a:schemeClr val="tx1"/>
                </a:solidFill>
                <a:latin typeface="Arial" pitchFamily="34" charset="0"/>
                <a:ea typeface="+mn-ea"/>
                <a:cs typeface="Arial" pitchFamily="34" charset="0"/>
              </a:defRPr>
            </a:lvl1pPr>
            <a:lvl2pPr marL="457200" algn="l" defTabSz="457200" rtl="0" fontAlgn="base">
              <a:spcBef>
                <a:spcPct val="0"/>
              </a:spcBef>
              <a:spcAft>
                <a:spcPct val="0"/>
              </a:spcAft>
              <a:defRPr kern="1200">
                <a:solidFill>
                  <a:schemeClr val="tx1"/>
                </a:solidFill>
                <a:latin typeface="Arial" pitchFamily="34" charset="0"/>
                <a:ea typeface="+mn-ea"/>
                <a:cs typeface="Arial" pitchFamily="34" charset="0"/>
              </a:defRPr>
            </a:lvl2pPr>
            <a:lvl3pPr marL="914400" algn="l" defTabSz="457200"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defTabSz="457200"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defTabSz="457200"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algn="r" defTabSz="913958">
              <a:defRPr/>
            </a:pPr>
            <a:fld id="{063E5C0A-1C93-4635-B74D-58BF0B188934}" type="slidenum">
              <a:rPr lang="fr-FR" b="1" smtClean="0">
                <a:latin typeface="Calibri"/>
              </a:rPr>
              <a:pPr algn="r" defTabSz="913958">
                <a:defRPr/>
              </a:pPr>
              <a:t>5</a:t>
            </a:fld>
            <a:endParaRPr lang="fr-FR" b="1" dirty="0">
              <a:latin typeface="Calibri"/>
            </a:endParaRPr>
          </a:p>
        </p:txBody>
      </p:sp>
      <p:sp>
        <p:nvSpPr>
          <p:cNvPr id="32" name="Titre 2"/>
          <p:cNvSpPr txBox="1">
            <a:spLocks/>
          </p:cNvSpPr>
          <p:nvPr/>
        </p:nvSpPr>
        <p:spPr>
          <a:xfrm>
            <a:off x="1485900" y="0"/>
            <a:ext cx="7153275" cy="548680"/>
          </a:xfrm>
          <a:prstGeom prst="rect">
            <a:avLst/>
          </a:prstGeom>
          <a:noFill/>
        </p:spPr>
        <p:txBody>
          <a:bodyPr lIns="80165" tIns="40083" rIns="80165" bIns="40083"/>
          <a:lstStyle>
            <a:lvl1pPr marL="0" marR="0" lvl="0" indent="0" algn="ctr" defTabSz="914400" rtl="0" fontAlgn="auto" hangingPunct="0">
              <a:lnSpc>
                <a:spcPct val="93000"/>
              </a:lnSpc>
              <a:spcBef>
                <a:spcPts val="0"/>
              </a:spcBef>
              <a:spcAft>
                <a:spcPts val="0"/>
              </a:spcAft>
              <a:buNone/>
              <a:tabLst>
                <a:tab pos="0" algn="l"/>
                <a:tab pos="448915" algn="l"/>
                <a:tab pos="898196" algn="l"/>
                <a:tab pos="1347478" algn="l"/>
                <a:tab pos="1796759" algn="l"/>
                <a:tab pos="2246040" algn="l"/>
                <a:tab pos="2695322" algn="l"/>
                <a:tab pos="3144603" algn="l"/>
                <a:tab pos="3593875" algn="l"/>
                <a:tab pos="4043156" algn="l"/>
                <a:tab pos="4492438" algn="l"/>
                <a:tab pos="4941719" algn="l"/>
                <a:tab pos="5391000" algn="l"/>
                <a:tab pos="5840281" algn="l"/>
                <a:tab pos="6289563" algn="l"/>
                <a:tab pos="6738844" algn="l"/>
                <a:tab pos="7188116" algn="l"/>
                <a:tab pos="7637397" algn="l"/>
                <a:tab pos="8086679" algn="l"/>
                <a:tab pos="8535960" algn="l"/>
                <a:tab pos="8985241" algn="l"/>
              </a:tabLst>
              <a:defRPr lang="fr-FR" sz="4400" b="0" i="0" u="none" strike="noStrike" kern="0" cap="none" spc="0" baseline="0">
                <a:solidFill>
                  <a:srgbClr val="000000"/>
                </a:solidFill>
                <a:uFillTx/>
                <a:latin typeface="Arial" pitchFamily="18"/>
              </a:defRPr>
            </a:lvl1pPr>
          </a:lstStyle>
          <a:p>
            <a:r>
              <a:rPr lang="fr-FR" sz="2400" b="1" kern="1200" dirty="0">
                <a:solidFill>
                  <a:schemeClr val="accent3">
                    <a:lumMod val="75000"/>
                  </a:schemeClr>
                </a:solidFill>
                <a:latin typeface="Decima" panose="02000506000000020004" pitchFamily="2" charset="0"/>
              </a:rPr>
              <a:t>Une mise en œuvre par étape du dispositif </a:t>
            </a:r>
          </a:p>
        </p:txBody>
      </p:sp>
    </p:spTree>
    <p:extLst>
      <p:ext uri="{BB962C8B-B14F-4D97-AF65-F5344CB8AC3E}">
        <p14:creationId xmlns:p14="http://schemas.microsoft.com/office/powerpoint/2010/main" val="26196442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idx="4"/>
          </p:nvPr>
        </p:nvSpPr>
        <p:spPr/>
        <p:txBody>
          <a:bodyPr/>
          <a:lstStyle/>
          <a:p>
            <a:pPr>
              <a:defRPr/>
            </a:pPr>
            <a:fld id="{33E27338-3D5E-4ACF-B584-AF6BE3658EEB}" type="slidenum">
              <a:rPr lang="fr-FR" altLang="fr-FR" smtClean="0"/>
              <a:pPr>
                <a:defRPr/>
              </a:pPr>
              <a:t>6</a:t>
            </a:fld>
            <a:endParaRPr lang="fr-FR" altLang="fr-FR" dirty="0"/>
          </a:p>
        </p:txBody>
      </p:sp>
      <p:sp>
        <p:nvSpPr>
          <p:cNvPr id="6" name="Titre 2"/>
          <p:cNvSpPr>
            <a:spLocks noGrp="1"/>
          </p:cNvSpPr>
          <p:nvPr>
            <p:ph type="title" idx="4294967295"/>
          </p:nvPr>
        </p:nvSpPr>
        <p:spPr>
          <a:xfrm>
            <a:off x="1159520" y="99104"/>
            <a:ext cx="7888253" cy="901022"/>
          </a:xfrm>
          <a:prstGeom prst="rect">
            <a:avLst/>
          </a:prstGeom>
          <a:noFill/>
          <a:ln>
            <a:noFill/>
          </a:ln>
          <a:extLst/>
        </p:spPr>
        <p:txBody>
          <a:bodyPr wrap="square" lIns="360000" tIns="0" rIns="0" bIns="0" anchor="ctr" anchorCtr="0"/>
          <a:lstStyle/>
          <a:p>
            <a:pPr algn="ctr" defTabSz="914400" fontAlgn="auto">
              <a:lnSpc>
                <a:spcPct val="93000"/>
              </a:lnSpc>
              <a:spcBef>
                <a:spcPts val="0"/>
              </a:spcBef>
              <a:spcAft>
                <a:spcPts val="0"/>
              </a:spcAft>
              <a:tabLst>
                <a:tab pos="0" algn="l"/>
                <a:tab pos="448915" algn="l"/>
                <a:tab pos="898196" algn="l"/>
                <a:tab pos="1347478" algn="l"/>
                <a:tab pos="1796759" algn="l"/>
                <a:tab pos="2246040" algn="l"/>
                <a:tab pos="2695322" algn="l"/>
                <a:tab pos="3144603" algn="l"/>
                <a:tab pos="3593875" algn="l"/>
                <a:tab pos="4043156" algn="l"/>
                <a:tab pos="4492438" algn="l"/>
                <a:tab pos="4941719" algn="l"/>
                <a:tab pos="5391000" algn="l"/>
                <a:tab pos="5840281" algn="l"/>
                <a:tab pos="6289563" algn="l"/>
                <a:tab pos="6738844" algn="l"/>
                <a:tab pos="7188116" algn="l"/>
                <a:tab pos="7637397" algn="l"/>
                <a:tab pos="8086679" algn="l"/>
                <a:tab pos="8535960" algn="l"/>
                <a:tab pos="8985241" algn="l"/>
              </a:tabLst>
            </a:pPr>
            <a:r>
              <a:rPr lang="fr-FR" sz="2400" b="1" spc="0" dirty="0">
                <a:solidFill>
                  <a:schemeClr val="accent3">
                    <a:lumMod val="75000"/>
                  </a:schemeClr>
                </a:solidFill>
                <a:latin typeface="Decima" panose="02000506000000020004" pitchFamily="2" charset="0"/>
                <a:ea typeface="+mn-ea"/>
              </a:rPr>
              <a:t>Les grands objectifs de la Métropole Apaisée inscrits au PDU </a:t>
            </a:r>
          </a:p>
        </p:txBody>
      </p:sp>
      <p:pic>
        <p:nvPicPr>
          <p:cNvPr id="7" name="Picture 6"/>
          <p:cNvPicPr>
            <a:picLocks noChangeAspect="1" noChangeArrowheads="1"/>
          </p:cNvPicPr>
          <p:nvPr/>
        </p:nvPicPr>
        <p:blipFill rotWithShape="1">
          <a:blip r:embed="rId2">
            <a:extLst>
              <a:ext uri="{28A0092B-C50C-407E-A947-70E740481C1C}">
                <a14:useLocalDpi xmlns:a14="http://schemas.microsoft.com/office/drawing/2010/main" val="0"/>
              </a:ext>
            </a:extLst>
          </a:blip>
          <a:srcRect l="35422" t="23562"/>
          <a:stretch/>
        </p:blipFill>
        <p:spPr bwMode="auto">
          <a:xfrm>
            <a:off x="1159520" y="1152525"/>
            <a:ext cx="2224748" cy="160001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2" descr="W:\16000\16200\16301 MADA\VELO\archives_LFA\photos\Photo 00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59520" y="2858999"/>
            <a:ext cx="2224748" cy="166856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graphicFrame>
        <p:nvGraphicFramePr>
          <p:cNvPr id="9" name="Diagramme 8"/>
          <p:cNvGraphicFramePr/>
          <p:nvPr>
            <p:extLst>
              <p:ext uri="{D42A27DB-BD31-4B8C-83A1-F6EECF244321}">
                <p14:modId xmlns:p14="http://schemas.microsoft.com/office/powerpoint/2010/main" val="1984759691"/>
              </p:ext>
            </p:extLst>
          </p:nvPr>
        </p:nvGraphicFramePr>
        <p:xfrm>
          <a:off x="3734296" y="1152525"/>
          <a:ext cx="5313477" cy="337503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10"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59520" y="4629534"/>
            <a:ext cx="2224748" cy="16031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224515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idx="4"/>
          </p:nvPr>
        </p:nvSpPr>
        <p:spPr/>
        <p:txBody>
          <a:bodyPr/>
          <a:lstStyle/>
          <a:p>
            <a:pPr>
              <a:defRPr/>
            </a:pPr>
            <a:fld id="{33E27338-3D5E-4ACF-B584-AF6BE3658EEB}" type="slidenum">
              <a:rPr lang="fr-FR" altLang="fr-FR" smtClean="0"/>
              <a:pPr>
                <a:defRPr/>
              </a:pPr>
              <a:t>7</a:t>
            </a:fld>
            <a:endParaRPr lang="fr-FR" altLang="fr-FR" dirty="0"/>
          </a:p>
        </p:txBody>
      </p:sp>
      <p:sp>
        <p:nvSpPr>
          <p:cNvPr id="11" name="Espace réservé du numéro de diapositive 3"/>
          <p:cNvSpPr txBox="1">
            <a:spLocks/>
          </p:cNvSpPr>
          <p:nvPr/>
        </p:nvSpPr>
        <p:spPr>
          <a:xfrm>
            <a:off x="8488679" y="6496667"/>
            <a:ext cx="639573" cy="365125"/>
          </a:xfrm>
          <a:prstGeom prst="rect">
            <a:avLst/>
          </a:prstGeom>
        </p:spPr>
        <p:txBody>
          <a:bodyPr/>
          <a:lstStyle>
            <a:defPPr>
              <a:defRPr lang="fr-FR"/>
            </a:defPPr>
            <a:lvl1pPr algn="l" defTabSz="457200" rtl="0" fontAlgn="base">
              <a:spcBef>
                <a:spcPct val="0"/>
              </a:spcBef>
              <a:spcAft>
                <a:spcPct val="0"/>
              </a:spcAft>
              <a:defRPr kern="1200">
                <a:solidFill>
                  <a:schemeClr val="tx1"/>
                </a:solidFill>
                <a:latin typeface="Arial" pitchFamily="34" charset="0"/>
                <a:ea typeface="+mn-ea"/>
                <a:cs typeface="Arial" pitchFamily="34" charset="0"/>
              </a:defRPr>
            </a:lvl1pPr>
            <a:lvl2pPr marL="457200" algn="l" defTabSz="457200" rtl="0" fontAlgn="base">
              <a:spcBef>
                <a:spcPct val="0"/>
              </a:spcBef>
              <a:spcAft>
                <a:spcPct val="0"/>
              </a:spcAft>
              <a:defRPr kern="1200">
                <a:solidFill>
                  <a:schemeClr val="tx1"/>
                </a:solidFill>
                <a:latin typeface="Arial" pitchFamily="34" charset="0"/>
                <a:ea typeface="+mn-ea"/>
                <a:cs typeface="Arial" pitchFamily="34" charset="0"/>
              </a:defRPr>
            </a:lvl2pPr>
            <a:lvl3pPr marL="914400" algn="l" defTabSz="457200"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defTabSz="457200"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defTabSz="457200"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algn="r" defTabSz="913958">
              <a:defRPr/>
            </a:pPr>
            <a:fld id="{063E5C0A-1C93-4635-B74D-58BF0B188934}" type="slidenum">
              <a:rPr lang="fr-FR" b="1" smtClean="0">
                <a:latin typeface="Calibri"/>
              </a:rPr>
              <a:pPr algn="r" defTabSz="913958">
                <a:defRPr/>
              </a:pPr>
              <a:t>7</a:t>
            </a:fld>
            <a:endParaRPr lang="fr-FR" b="1" dirty="0">
              <a:latin typeface="Calibri"/>
            </a:endParaRPr>
          </a:p>
        </p:txBody>
      </p:sp>
      <p:sp>
        <p:nvSpPr>
          <p:cNvPr id="12" name="Titre 2"/>
          <p:cNvSpPr txBox="1">
            <a:spLocks/>
          </p:cNvSpPr>
          <p:nvPr/>
        </p:nvSpPr>
        <p:spPr>
          <a:xfrm>
            <a:off x="1536832" y="102995"/>
            <a:ext cx="7118476" cy="851971"/>
          </a:xfrm>
          <a:prstGeom prst="rect">
            <a:avLst/>
          </a:prstGeom>
          <a:noFill/>
          <a:ln w="9525">
            <a:noFill/>
            <a:round/>
            <a:headEnd/>
            <a:tailEnd/>
          </a:ln>
          <a:effectLst/>
          <a:extLst/>
        </p:spPr>
        <p:txBody>
          <a:bodyPr lIns="0" tIns="0" rIns="0" bIns="0"/>
          <a:lstStyle>
            <a:lvl1pPr algn="l" defTabSz="457200" rtl="0" eaLnBrk="0" fontAlgn="base" hangingPunct="0">
              <a:spcBef>
                <a:spcPct val="0"/>
              </a:spcBef>
              <a:spcAft>
                <a:spcPct val="0"/>
              </a:spcAft>
              <a:defRPr sz="2800" kern="1200" spc="-50">
                <a:solidFill>
                  <a:srgbClr val="595959"/>
                </a:solidFill>
                <a:latin typeface="+mn-lt"/>
                <a:ea typeface="+mj-ea"/>
                <a:cs typeface="Arial" pitchFamily="34" charset="0"/>
              </a:defRPr>
            </a:lvl1pPr>
            <a:lvl2pPr algn="l" defTabSz="457200" rtl="0" eaLnBrk="0" fontAlgn="base" hangingPunct="0">
              <a:spcBef>
                <a:spcPct val="0"/>
              </a:spcBef>
              <a:spcAft>
                <a:spcPct val="0"/>
              </a:spcAft>
              <a:defRPr sz="2800">
                <a:solidFill>
                  <a:srgbClr val="595959"/>
                </a:solidFill>
                <a:latin typeface="Arial" pitchFamily="34" charset="0"/>
                <a:cs typeface="Arial" pitchFamily="34" charset="0"/>
              </a:defRPr>
            </a:lvl2pPr>
            <a:lvl3pPr algn="l" defTabSz="457200" rtl="0" eaLnBrk="0" fontAlgn="base" hangingPunct="0">
              <a:spcBef>
                <a:spcPct val="0"/>
              </a:spcBef>
              <a:spcAft>
                <a:spcPct val="0"/>
              </a:spcAft>
              <a:defRPr sz="2800">
                <a:solidFill>
                  <a:srgbClr val="595959"/>
                </a:solidFill>
                <a:latin typeface="Arial" pitchFamily="34" charset="0"/>
                <a:cs typeface="Arial" pitchFamily="34" charset="0"/>
              </a:defRPr>
            </a:lvl3pPr>
            <a:lvl4pPr algn="l" defTabSz="457200" rtl="0" eaLnBrk="0" fontAlgn="base" hangingPunct="0">
              <a:spcBef>
                <a:spcPct val="0"/>
              </a:spcBef>
              <a:spcAft>
                <a:spcPct val="0"/>
              </a:spcAft>
              <a:defRPr sz="2800">
                <a:solidFill>
                  <a:srgbClr val="595959"/>
                </a:solidFill>
                <a:latin typeface="Arial" pitchFamily="34" charset="0"/>
                <a:cs typeface="Arial" pitchFamily="34" charset="0"/>
              </a:defRPr>
            </a:lvl4pPr>
            <a:lvl5pPr algn="l" defTabSz="457200" rtl="0" eaLnBrk="0" fontAlgn="base" hangingPunct="0">
              <a:spcBef>
                <a:spcPct val="0"/>
              </a:spcBef>
              <a:spcAft>
                <a:spcPct val="0"/>
              </a:spcAft>
              <a:defRPr sz="2800">
                <a:solidFill>
                  <a:srgbClr val="595959"/>
                </a:solidFill>
                <a:latin typeface="Arial" pitchFamily="34" charset="0"/>
                <a:cs typeface="Arial" pitchFamily="34" charset="0"/>
              </a:defRPr>
            </a:lvl5pPr>
            <a:lvl6pPr marL="457200" algn="l" defTabSz="457200" rtl="0" fontAlgn="base">
              <a:spcBef>
                <a:spcPct val="0"/>
              </a:spcBef>
              <a:spcAft>
                <a:spcPct val="0"/>
              </a:spcAft>
              <a:defRPr sz="2800">
                <a:solidFill>
                  <a:srgbClr val="595959"/>
                </a:solidFill>
                <a:latin typeface="Arial" pitchFamily="34" charset="0"/>
                <a:cs typeface="Arial" pitchFamily="34" charset="0"/>
              </a:defRPr>
            </a:lvl6pPr>
            <a:lvl7pPr marL="914400" algn="l" defTabSz="457200" rtl="0" fontAlgn="base">
              <a:spcBef>
                <a:spcPct val="0"/>
              </a:spcBef>
              <a:spcAft>
                <a:spcPct val="0"/>
              </a:spcAft>
              <a:defRPr sz="2800">
                <a:solidFill>
                  <a:srgbClr val="595959"/>
                </a:solidFill>
                <a:latin typeface="Arial" pitchFamily="34" charset="0"/>
                <a:cs typeface="Arial" pitchFamily="34" charset="0"/>
              </a:defRPr>
            </a:lvl7pPr>
            <a:lvl8pPr marL="1371600" algn="l" defTabSz="457200" rtl="0" fontAlgn="base">
              <a:spcBef>
                <a:spcPct val="0"/>
              </a:spcBef>
              <a:spcAft>
                <a:spcPct val="0"/>
              </a:spcAft>
              <a:defRPr sz="2800">
                <a:solidFill>
                  <a:srgbClr val="595959"/>
                </a:solidFill>
                <a:latin typeface="Arial" pitchFamily="34" charset="0"/>
                <a:cs typeface="Arial" pitchFamily="34" charset="0"/>
              </a:defRPr>
            </a:lvl8pPr>
            <a:lvl9pPr marL="1828800" algn="l" defTabSz="457200" rtl="0" fontAlgn="base">
              <a:spcBef>
                <a:spcPct val="0"/>
              </a:spcBef>
              <a:spcAft>
                <a:spcPct val="0"/>
              </a:spcAft>
              <a:defRPr sz="2800">
                <a:solidFill>
                  <a:srgbClr val="595959"/>
                </a:solidFill>
                <a:latin typeface="Arial" pitchFamily="34" charset="0"/>
                <a:cs typeface="Arial" pitchFamily="34" charset="0"/>
              </a:defRPr>
            </a:lvl9pPr>
          </a:lstStyle>
          <a:p>
            <a:pPr algn="ctr" defTabSz="914400" fontAlgn="auto">
              <a:lnSpc>
                <a:spcPct val="93000"/>
              </a:lnSpc>
              <a:spcBef>
                <a:spcPts val="0"/>
              </a:spcBef>
              <a:spcAft>
                <a:spcPts val="0"/>
              </a:spcAft>
              <a:buClr>
                <a:srgbClr val="000000"/>
              </a:buClr>
              <a:buSzPct val="100000"/>
              <a:tabLst>
                <a:tab pos="0" algn="l"/>
                <a:tab pos="448915" algn="l"/>
                <a:tab pos="898196" algn="l"/>
                <a:tab pos="1347478" algn="l"/>
                <a:tab pos="1796759" algn="l"/>
                <a:tab pos="2246040" algn="l"/>
                <a:tab pos="2695322" algn="l"/>
                <a:tab pos="3144603" algn="l"/>
                <a:tab pos="3593875" algn="l"/>
                <a:tab pos="4043156" algn="l"/>
                <a:tab pos="4492438" algn="l"/>
                <a:tab pos="4941719" algn="l"/>
                <a:tab pos="5391000" algn="l"/>
                <a:tab pos="5840281" algn="l"/>
                <a:tab pos="6289563" algn="l"/>
                <a:tab pos="6738844" algn="l"/>
                <a:tab pos="7188116" algn="l"/>
                <a:tab pos="7637397" algn="l"/>
                <a:tab pos="8086679" algn="l"/>
                <a:tab pos="8535960" algn="l"/>
                <a:tab pos="8985241" algn="l"/>
              </a:tabLst>
            </a:pPr>
            <a:r>
              <a:rPr lang="fr-FR" sz="2400" b="1" spc="0" dirty="0">
                <a:solidFill>
                  <a:schemeClr val="accent3">
                    <a:lumMod val="75000"/>
                  </a:schemeClr>
                </a:solidFill>
                <a:latin typeface="Decima" panose="02000506000000020004" pitchFamily="2" charset="0"/>
                <a:ea typeface="+mn-ea"/>
              </a:rPr>
              <a:t>Rappel : Impact de la vitesse </a:t>
            </a:r>
            <a:br>
              <a:rPr lang="fr-FR" sz="2400" b="1" spc="0" dirty="0">
                <a:solidFill>
                  <a:schemeClr val="accent3">
                    <a:lumMod val="75000"/>
                  </a:schemeClr>
                </a:solidFill>
                <a:latin typeface="Decima" panose="02000506000000020004" pitchFamily="2" charset="0"/>
                <a:ea typeface="+mn-ea"/>
              </a:rPr>
            </a:br>
            <a:r>
              <a:rPr lang="fr-FR" sz="2400" b="1" spc="0" dirty="0">
                <a:solidFill>
                  <a:schemeClr val="accent3">
                    <a:lumMod val="75000"/>
                  </a:schemeClr>
                </a:solidFill>
                <a:latin typeface="Decima" panose="02000506000000020004" pitchFamily="2" charset="0"/>
                <a:ea typeface="+mn-ea"/>
              </a:rPr>
              <a:t>sur la sécurité des déplacements</a:t>
            </a:r>
          </a:p>
        </p:txBody>
      </p:sp>
      <p:pic>
        <p:nvPicPr>
          <p:cNvPr id="1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36832" y="1070887"/>
            <a:ext cx="6260835" cy="1401234"/>
          </a:xfrm>
          <a:prstGeom prst="rect">
            <a:avLst/>
          </a:prstGeom>
          <a:noFill/>
          <a:ln>
            <a:noFill/>
          </a:ln>
          <a:effectLst>
            <a:softEdge rad="63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Rectangle 13"/>
          <p:cNvSpPr/>
          <p:nvPr/>
        </p:nvSpPr>
        <p:spPr>
          <a:xfrm>
            <a:off x="1214778" y="2472121"/>
            <a:ext cx="7929222" cy="1200329"/>
          </a:xfrm>
          <a:prstGeom prst="rect">
            <a:avLst/>
          </a:prstGeom>
        </p:spPr>
        <p:txBody>
          <a:bodyPr wrap="square">
            <a:spAutoFit/>
          </a:bodyPr>
          <a:lstStyle/>
          <a:p>
            <a:r>
              <a:rPr lang="fr-FR" dirty="0">
                <a:solidFill>
                  <a:schemeClr val="tx1"/>
                </a:solidFill>
                <a:latin typeface="+mn-lt"/>
              </a:rPr>
              <a:t>A </a:t>
            </a:r>
            <a:r>
              <a:rPr lang="fr-FR" dirty="0" smtClean="0">
                <a:solidFill>
                  <a:schemeClr val="tx1"/>
                </a:solidFill>
                <a:latin typeface="+mn-lt"/>
              </a:rPr>
              <a:t>50 </a:t>
            </a:r>
            <a:r>
              <a:rPr lang="fr-FR" dirty="0">
                <a:solidFill>
                  <a:schemeClr val="tx1"/>
                </a:solidFill>
                <a:latin typeface="+mn-lt"/>
              </a:rPr>
              <a:t>km/h, la </a:t>
            </a:r>
            <a:r>
              <a:rPr lang="fr-FR" dirty="0" smtClean="0">
                <a:solidFill>
                  <a:schemeClr val="tx1"/>
                </a:solidFill>
                <a:latin typeface="+mn-lt"/>
              </a:rPr>
              <a:t>distance totale </a:t>
            </a:r>
            <a:r>
              <a:rPr lang="fr-FR" dirty="0">
                <a:solidFill>
                  <a:schemeClr val="tx1"/>
                </a:solidFill>
                <a:latin typeface="+mn-lt"/>
              </a:rPr>
              <a:t>d’arrêt est de 28 mètres et à 30 km/h de 13 mètres, dans les meilleures conditions du temps </a:t>
            </a:r>
            <a:r>
              <a:rPr lang="fr-FR" dirty="0" smtClean="0">
                <a:solidFill>
                  <a:schemeClr val="tx1"/>
                </a:solidFill>
                <a:latin typeface="+mn-lt"/>
              </a:rPr>
              <a:t>de réaction </a:t>
            </a:r>
            <a:r>
              <a:rPr lang="fr-FR" dirty="0">
                <a:solidFill>
                  <a:schemeClr val="tx1"/>
                </a:solidFill>
                <a:latin typeface="+mn-lt"/>
              </a:rPr>
              <a:t>et par chaussée sèche (par chaussée mouillée, il faut doubler la distance de freinage</a:t>
            </a:r>
            <a:r>
              <a:rPr lang="fr-FR" dirty="0" smtClean="0">
                <a:solidFill>
                  <a:schemeClr val="tx1"/>
                </a:solidFill>
                <a:latin typeface="+mn-lt"/>
              </a:rPr>
              <a:t>)</a:t>
            </a:r>
            <a:endParaRPr lang="fr-FR" dirty="0">
              <a:solidFill>
                <a:schemeClr val="tx1"/>
              </a:solidFill>
              <a:latin typeface="+mn-lt"/>
            </a:endParaRPr>
          </a:p>
        </p:txBody>
      </p:sp>
      <p:sp>
        <p:nvSpPr>
          <p:cNvPr id="15" name="Rectangle 14"/>
          <p:cNvSpPr/>
          <p:nvPr/>
        </p:nvSpPr>
        <p:spPr>
          <a:xfrm>
            <a:off x="1041168" y="4208588"/>
            <a:ext cx="3645132" cy="1815882"/>
          </a:xfrm>
          <a:prstGeom prst="rect">
            <a:avLst/>
          </a:prstGeom>
        </p:spPr>
        <p:txBody>
          <a:bodyPr wrap="square">
            <a:spAutoFit/>
          </a:bodyPr>
          <a:lstStyle/>
          <a:p>
            <a:pPr marL="285750" indent="-285750" algn="just">
              <a:buFont typeface="Wingdings" panose="05000000000000000000" pitchFamily="2" charset="2"/>
              <a:buChar char="ü"/>
            </a:pPr>
            <a:r>
              <a:rPr lang="fr-FR" sz="1400" dirty="0">
                <a:solidFill>
                  <a:schemeClr val="tx1"/>
                </a:solidFill>
                <a:latin typeface="+mn-lt"/>
              </a:rPr>
              <a:t>La probabilité pour un piéton d’être tué lors </a:t>
            </a:r>
            <a:r>
              <a:rPr lang="fr-FR" sz="1400" dirty="0" smtClean="0">
                <a:solidFill>
                  <a:schemeClr val="tx1"/>
                </a:solidFill>
                <a:latin typeface="+mn-lt"/>
              </a:rPr>
              <a:t>d’une collision </a:t>
            </a:r>
            <a:r>
              <a:rPr lang="fr-FR" sz="1400" dirty="0">
                <a:solidFill>
                  <a:schemeClr val="tx1"/>
                </a:solidFill>
                <a:latin typeface="+mn-lt"/>
              </a:rPr>
              <a:t>avec une voiture </a:t>
            </a:r>
            <a:r>
              <a:rPr lang="fr-FR" sz="1400" dirty="0" smtClean="0">
                <a:solidFill>
                  <a:schemeClr val="tx1"/>
                </a:solidFill>
                <a:latin typeface="+mn-lt"/>
              </a:rPr>
              <a:t>croît très rapidement </a:t>
            </a:r>
            <a:r>
              <a:rPr lang="fr-FR" sz="1400" dirty="0">
                <a:solidFill>
                  <a:schemeClr val="tx1"/>
                </a:solidFill>
                <a:latin typeface="+mn-lt"/>
              </a:rPr>
              <a:t>avec la vitesse. </a:t>
            </a:r>
            <a:endParaRPr lang="fr-FR" sz="1400" dirty="0" smtClean="0">
              <a:solidFill>
                <a:schemeClr val="tx1"/>
              </a:solidFill>
              <a:latin typeface="+mn-lt"/>
            </a:endParaRPr>
          </a:p>
          <a:p>
            <a:pPr marL="285750" indent="-285750" algn="just">
              <a:buFont typeface="Wingdings" panose="05000000000000000000" pitchFamily="2" charset="2"/>
              <a:buChar char="ü"/>
            </a:pPr>
            <a:endParaRPr lang="fr-FR" sz="1400" dirty="0">
              <a:solidFill>
                <a:schemeClr val="tx1"/>
              </a:solidFill>
              <a:latin typeface="+mn-lt"/>
            </a:endParaRPr>
          </a:p>
          <a:p>
            <a:pPr marL="285750" indent="-285750" algn="just">
              <a:buFont typeface="Wingdings" panose="05000000000000000000" pitchFamily="2" charset="2"/>
              <a:buChar char="ü"/>
            </a:pPr>
            <a:r>
              <a:rPr lang="fr-FR" sz="1400" dirty="0" smtClean="0">
                <a:solidFill>
                  <a:schemeClr val="tx1"/>
                </a:solidFill>
                <a:latin typeface="+mn-lt"/>
              </a:rPr>
              <a:t>Lors </a:t>
            </a:r>
            <a:r>
              <a:rPr lang="fr-FR" sz="1400" dirty="0">
                <a:solidFill>
                  <a:schemeClr val="tx1"/>
                </a:solidFill>
                <a:latin typeface="+mn-lt"/>
              </a:rPr>
              <a:t>d’un </a:t>
            </a:r>
            <a:r>
              <a:rPr lang="fr-FR" sz="1400" dirty="0" smtClean="0">
                <a:solidFill>
                  <a:schemeClr val="tx1"/>
                </a:solidFill>
                <a:latin typeface="+mn-lt"/>
              </a:rPr>
              <a:t>choc avec </a:t>
            </a:r>
            <a:r>
              <a:rPr lang="fr-FR" sz="1400" dirty="0">
                <a:solidFill>
                  <a:schemeClr val="tx1"/>
                </a:solidFill>
                <a:latin typeface="+mn-lt"/>
              </a:rPr>
              <a:t>un piéton ou un cycliste à 50 km/h, le </a:t>
            </a:r>
            <a:r>
              <a:rPr lang="fr-FR" sz="1400" dirty="0" smtClean="0">
                <a:solidFill>
                  <a:schemeClr val="tx1"/>
                </a:solidFill>
                <a:latin typeface="+mn-lt"/>
              </a:rPr>
              <a:t>risque de </a:t>
            </a:r>
            <a:r>
              <a:rPr lang="fr-FR" sz="1400" dirty="0">
                <a:solidFill>
                  <a:schemeClr val="tx1"/>
                </a:solidFill>
                <a:latin typeface="+mn-lt"/>
              </a:rPr>
              <a:t>décès est multiplié par 9 par rapport à un </a:t>
            </a:r>
            <a:r>
              <a:rPr lang="fr-FR" sz="1400" dirty="0" smtClean="0">
                <a:solidFill>
                  <a:schemeClr val="tx1"/>
                </a:solidFill>
                <a:latin typeface="+mn-lt"/>
              </a:rPr>
              <a:t>choc à </a:t>
            </a:r>
            <a:r>
              <a:rPr lang="fr-FR" sz="1400" dirty="0">
                <a:solidFill>
                  <a:schemeClr val="tx1"/>
                </a:solidFill>
                <a:latin typeface="+mn-lt"/>
              </a:rPr>
              <a:t>30 </a:t>
            </a:r>
            <a:r>
              <a:rPr lang="fr-FR" sz="1400" dirty="0" smtClean="0">
                <a:solidFill>
                  <a:schemeClr val="tx1"/>
                </a:solidFill>
                <a:latin typeface="+mn-lt"/>
              </a:rPr>
              <a:t>km/h&lt;</a:t>
            </a:r>
            <a:endParaRPr lang="fr-FR" sz="1400" dirty="0">
              <a:solidFill>
                <a:schemeClr val="tx1"/>
              </a:solidFill>
              <a:latin typeface="+mn-lt"/>
            </a:endParaRPr>
          </a:p>
        </p:txBody>
      </p:sp>
      <p:pic>
        <p:nvPicPr>
          <p:cNvPr id="1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66147" y="3571882"/>
            <a:ext cx="4254232" cy="2924785"/>
          </a:xfrm>
          <a:prstGeom prst="rect">
            <a:avLst/>
          </a:prstGeom>
          <a:noFill/>
          <a:ln>
            <a:noFill/>
          </a:ln>
          <a:effectLst>
            <a:softEdge rad="3175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385303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2"/>
          <p:cNvSpPr>
            <a:spLocks noGrp="1"/>
          </p:cNvSpPr>
          <p:nvPr>
            <p:ph type="title"/>
          </p:nvPr>
        </p:nvSpPr>
        <p:spPr>
          <a:xfrm>
            <a:off x="1219200" y="97458"/>
            <a:ext cx="7478906" cy="783892"/>
          </a:xfrm>
          <a:noFill/>
        </p:spPr>
        <p:txBody>
          <a:bodyPr/>
          <a:lstStyle/>
          <a:p>
            <a:pPr algn="ctr" defTabSz="914400" fontAlgn="auto">
              <a:lnSpc>
                <a:spcPct val="93000"/>
              </a:lnSpc>
              <a:spcBef>
                <a:spcPts val="0"/>
              </a:spcBef>
              <a:spcAft>
                <a:spcPts val="0"/>
              </a:spcAft>
              <a:buClr>
                <a:srgbClr val="000000"/>
              </a:buClr>
              <a:buSzPct val="100000"/>
              <a:tabLst>
                <a:tab pos="0" algn="l"/>
                <a:tab pos="448915" algn="l"/>
                <a:tab pos="898196" algn="l"/>
                <a:tab pos="1347478" algn="l"/>
                <a:tab pos="1796759" algn="l"/>
                <a:tab pos="2246040" algn="l"/>
                <a:tab pos="2695322" algn="l"/>
                <a:tab pos="3144603" algn="l"/>
                <a:tab pos="3593875" algn="l"/>
                <a:tab pos="4043156" algn="l"/>
                <a:tab pos="4492438" algn="l"/>
                <a:tab pos="4941719" algn="l"/>
                <a:tab pos="5391000" algn="l"/>
                <a:tab pos="5840281" algn="l"/>
                <a:tab pos="6289563" algn="l"/>
                <a:tab pos="6738844" algn="l"/>
                <a:tab pos="7188116" algn="l"/>
                <a:tab pos="7637397" algn="l"/>
                <a:tab pos="8086679" algn="l"/>
                <a:tab pos="8535960" algn="l"/>
                <a:tab pos="8985241" algn="l"/>
              </a:tabLst>
            </a:pPr>
            <a:r>
              <a:rPr lang="fr-FR" sz="2400" b="1" spc="0" dirty="0">
                <a:solidFill>
                  <a:schemeClr val="accent3">
                    <a:lumMod val="75000"/>
                  </a:schemeClr>
                </a:solidFill>
                <a:latin typeface="Decima" panose="02000506000000020004" pitchFamily="2" charset="0"/>
                <a:ea typeface="+mn-ea"/>
              </a:rPr>
              <a:t>Information / Pédagogie</a:t>
            </a:r>
          </a:p>
        </p:txBody>
      </p:sp>
      <p:pic>
        <p:nvPicPr>
          <p:cNvPr id="3"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1610" t="12778" r="46973" b="3402"/>
          <a:stretch/>
        </p:blipFill>
        <p:spPr bwMode="auto">
          <a:xfrm>
            <a:off x="7096931" y="1168461"/>
            <a:ext cx="1823775" cy="41291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2" descr="W:\16000\16200\16301 MADA\VILLE_30\radars\20160523_073027.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5827" t="12625" r="58167" b="48265"/>
          <a:stretch/>
        </p:blipFill>
        <p:spPr bwMode="auto">
          <a:xfrm rot="5400000">
            <a:off x="1093278" y="1371940"/>
            <a:ext cx="2009123" cy="160216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6517" t="20922" b="24447"/>
          <a:stretch/>
        </p:blipFill>
        <p:spPr bwMode="auto">
          <a:xfrm>
            <a:off x="3185400" y="1299113"/>
            <a:ext cx="3043058" cy="17697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descr="W:\16000\16200\16301 MADA\VILLE_30\signalisation\marquages péda\1ertotem\YF5A7723.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9224" t="24717" r="64014" b="17513"/>
          <a:stretch/>
        </p:blipFill>
        <p:spPr bwMode="auto">
          <a:xfrm>
            <a:off x="4706929" y="3409659"/>
            <a:ext cx="2052641" cy="313341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
          <p:cNvPicPr>
            <a:picLocks noChangeAspect="1" noChangeArrowheads="1"/>
          </p:cNvPicPr>
          <p:nvPr/>
        </p:nvPicPr>
        <p:blipFill rotWithShape="1">
          <a:blip r:embed="rId6">
            <a:extLst>
              <a:ext uri="{28A0092B-C50C-407E-A947-70E740481C1C}">
                <a14:useLocalDpi xmlns:a14="http://schemas.microsoft.com/office/drawing/2010/main" val="0"/>
              </a:ext>
            </a:extLst>
          </a:blip>
          <a:srcRect l="2493" t="24324" r="26216" b="15309"/>
          <a:stretch/>
        </p:blipFill>
        <p:spPr bwMode="auto">
          <a:xfrm>
            <a:off x="1219200" y="3912781"/>
            <a:ext cx="2960300" cy="21271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864313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re 2"/>
          <p:cNvSpPr>
            <a:spLocks noGrp="1"/>
          </p:cNvSpPr>
          <p:nvPr>
            <p:ph type="title"/>
          </p:nvPr>
        </p:nvSpPr>
        <p:spPr>
          <a:xfrm>
            <a:off x="1181101" y="206915"/>
            <a:ext cx="7772400" cy="621760"/>
          </a:xfrm>
          <a:noFill/>
        </p:spPr>
        <p:txBody>
          <a:bodyPr/>
          <a:lstStyle/>
          <a:p>
            <a:pPr algn="ctr" defTabSz="914400" fontAlgn="auto">
              <a:lnSpc>
                <a:spcPct val="93000"/>
              </a:lnSpc>
              <a:spcBef>
                <a:spcPts val="0"/>
              </a:spcBef>
              <a:spcAft>
                <a:spcPts val="0"/>
              </a:spcAft>
              <a:buClr>
                <a:srgbClr val="000000"/>
              </a:buClr>
              <a:buSzPct val="100000"/>
              <a:tabLst>
                <a:tab pos="0" algn="l"/>
                <a:tab pos="448915" algn="l"/>
                <a:tab pos="898196" algn="l"/>
                <a:tab pos="1347478" algn="l"/>
                <a:tab pos="1796759" algn="l"/>
                <a:tab pos="2246040" algn="l"/>
                <a:tab pos="2695322" algn="l"/>
                <a:tab pos="3144603" algn="l"/>
                <a:tab pos="3593875" algn="l"/>
                <a:tab pos="4043156" algn="l"/>
                <a:tab pos="4492438" algn="l"/>
                <a:tab pos="4941719" algn="l"/>
                <a:tab pos="5391000" algn="l"/>
                <a:tab pos="5840281" algn="l"/>
                <a:tab pos="6289563" algn="l"/>
                <a:tab pos="6738844" algn="l"/>
                <a:tab pos="7188116" algn="l"/>
                <a:tab pos="7637397" algn="l"/>
                <a:tab pos="8086679" algn="l"/>
                <a:tab pos="8535960" algn="l"/>
                <a:tab pos="8985241" algn="l"/>
              </a:tabLst>
            </a:pPr>
            <a:r>
              <a:rPr lang="fr-FR" sz="4000" dirty="0" smtClean="0">
                <a:latin typeface="Calibri" panose="020F0502020204030204" pitchFamily="34" charset="0"/>
              </a:rPr>
              <a:t>    </a:t>
            </a:r>
            <a:r>
              <a:rPr lang="fr-FR" sz="2400" b="1" spc="0" dirty="0">
                <a:solidFill>
                  <a:schemeClr val="accent3">
                    <a:lumMod val="75000"/>
                  </a:schemeClr>
                </a:solidFill>
                <a:latin typeface="Decima" panose="02000506000000020004" pitchFamily="2" charset="0"/>
                <a:ea typeface="+mn-ea"/>
              </a:rPr>
              <a:t>Dispositif </a:t>
            </a:r>
            <a:r>
              <a:rPr lang="fr-FR" sz="2400" b="1" spc="0" dirty="0" smtClean="0">
                <a:solidFill>
                  <a:schemeClr val="accent3">
                    <a:lumMod val="75000"/>
                  </a:schemeClr>
                </a:solidFill>
                <a:latin typeface="Decima" panose="02000506000000020004" pitchFamily="2" charset="0"/>
                <a:ea typeface="+mn-ea"/>
              </a:rPr>
              <a:t>d’évaluation</a:t>
            </a:r>
            <a:endParaRPr lang="fr-FR" sz="2400" b="1" spc="0" dirty="0">
              <a:solidFill>
                <a:schemeClr val="accent3">
                  <a:lumMod val="75000"/>
                </a:schemeClr>
              </a:solidFill>
              <a:latin typeface="Decima" panose="02000506000000020004" pitchFamily="2" charset="0"/>
              <a:ea typeface="+mn-ea"/>
            </a:endParaRPr>
          </a:p>
        </p:txBody>
      </p:sp>
      <p:sp>
        <p:nvSpPr>
          <p:cNvPr id="10" name="Espace réservé du texte 1"/>
          <p:cNvSpPr txBox="1">
            <a:spLocks/>
          </p:cNvSpPr>
          <p:nvPr/>
        </p:nvSpPr>
        <p:spPr>
          <a:xfrm>
            <a:off x="1250281" y="1876701"/>
            <a:ext cx="6615154" cy="5688632"/>
          </a:xfrm>
          <a:prstGeom prst="rect">
            <a:avLst/>
          </a:prstGeom>
        </p:spPr>
        <p:txBody>
          <a:bodyPr/>
          <a:lstStyle>
            <a:lvl1pPr marL="342900" indent="-342900" algn="l" defTabSz="457200" rtl="0" eaLnBrk="0" fontAlgn="base" hangingPunct="0">
              <a:spcBef>
                <a:spcPct val="0"/>
              </a:spcBef>
              <a:spcAft>
                <a:spcPct val="0"/>
              </a:spcAft>
              <a:buClr>
                <a:srgbClr val="9BC300"/>
              </a:buClr>
              <a:buSzPct val="80000"/>
              <a:defRPr sz="3500" kern="1200">
                <a:solidFill>
                  <a:srgbClr val="595959"/>
                </a:solidFill>
                <a:latin typeface="Arial" pitchFamily="34" charset="0"/>
                <a:ea typeface="+mn-ea"/>
                <a:cs typeface="Arial" pitchFamily="34" charset="0"/>
              </a:defRPr>
            </a:lvl1pPr>
            <a:lvl2pPr marL="539750" indent="-82550" algn="l" defTabSz="0" rtl="0" eaLnBrk="0" fontAlgn="base" hangingPunct="0">
              <a:spcBef>
                <a:spcPts val="200"/>
              </a:spcBef>
              <a:spcAft>
                <a:spcPct val="0"/>
              </a:spcAft>
              <a:buClr>
                <a:srgbClr val="ABC100"/>
              </a:buClr>
              <a:buSzPct val="80000"/>
              <a:buFont typeface="Lucida Grande"/>
              <a:defRPr lang="fr-FR" sz="2800" kern="1200" spc="20" dirty="0">
                <a:solidFill>
                  <a:srgbClr val="595959"/>
                </a:solidFill>
                <a:latin typeface="Arial" pitchFamily="34" charset="0"/>
                <a:ea typeface="+mn-ea"/>
                <a:cs typeface="Arial" pitchFamily="34" charset="0"/>
              </a:defRPr>
            </a:lvl2pPr>
            <a:lvl3pPr marL="1457325" indent="-342900" algn="l" defTabSz="177800" rtl="0" eaLnBrk="0" fontAlgn="base" hangingPunct="0">
              <a:spcBef>
                <a:spcPts val="200"/>
              </a:spcBef>
              <a:spcAft>
                <a:spcPct val="0"/>
              </a:spcAft>
              <a:buClr>
                <a:srgbClr val="ABC100"/>
              </a:buClr>
              <a:buSzPct val="70000"/>
              <a:buFont typeface="Arial" pitchFamily="34" charset="0"/>
              <a:buChar char="►"/>
              <a:defRPr sz="2400" kern="1200" spc="10">
                <a:solidFill>
                  <a:srgbClr val="595959"/>
                </a:solidFill>
                <a:latin typeface="Arial" pitchFamily="34" charset="0"/>
                <a:ea typeface="+mn-ea"/>
                <a:cs typeface="Arial" pitchFamily="34" charset="0"/>
              </a:defRPr>
            </a:lvl3pPr>
            <a:lvl4pPr marL="1968500" indent="-385763" algn="l" defTabSz="177800" rtl="0" eaLnBrk="0" fontAlgn="base" hangingPunct="0">
              <a:spcBef>
                <a:spcPct val="0"/>
              </a:spcBef>
              <a:spcAft>
                <a:spcPct val="0"/>
              </a:spcAft>
              <a:buClr>
                <a:srgbClr val="ABC100"/>
              </a:buClr>
              <a:buFont typeface="Arial" pitchFamily="34" charset="0"/>
              <a:buChar char="&gt;"/>
              <a:defRPr lang="fr-FR" sz="2100" kern="1200" dirty="0">
                <a:solidFill>
                  <a:srgbClr val="595959"/>
                </a:solidFill>
                <a:latin typeface="Arial" pitchFamily="34" charset="0"/>
                <a:ea typeface="+mn-ea"/>
                <a:cs typeface="Arial" pitchFamily="34" charset="0"/>
              </a:defRPr>
            </a:lvl4pPr>
            <a:lvl5pPr marL="2247900" indent="-419100" algn="l" defTabSz="457200" rtl="0" eaLnBrk="0" fontAlgn="base" hangingPunct="0">
              <a:spcBef>
                <a:spcPct val="0"/>
              </a:spcBef>
              <a:spcAft>
                <a:spcPct val="0"/>
              </a:spcAft>
              <a:buFont typeface="Arial" pitchFamily="34" charset="0"/>
              <a:buChar char="-"/>
              <a:defRPr lang="fr-FR" sz="1700" kern="1200" dirty="0">
                <a:solidFill>
                  <a:srgbClr val="595959"/>
                </a:solidFill>
                <a:latin typeface="Arial" pitchFamily="34" charset="0"/>
                <a:ea typeface="+mn-ea"/>
                <a:cs typeface="Arial" pitchFamily="34" charset="0"/>
              </a:defRPr>
            </a:lvl5pPr>
            <a:lvl6pPr marL="2603500" indent="-2603500" algn="l" defTabSz="457200" rtl="0" eaLnBrk="1" latinLnBrk="0" hangingPunct="1">
              <a:spcBef>
                <a:spcPts val="0"/>
              </a:spcBef>
              <a:buFontTx/>
              <a:buNone/>
              <a:tabLst/>
              <a:defRPr sz="1000" b="0" i="0" kern="1200" baseline="0">
                <a:solidFill>
                  <a:schemeClr val="tx1">
                    <a:lumMod val="65000"/>
                    <a:lumOff val="35000"/>
                  </a:schemeClr>
                </a:solidFill>
                <a:latin typeface="Arial" pitchFamily="34" charset="0"/>
                <a:ea typeface="+mn-ea"/>
                <a:cs typeface="Arial" pitchFamily="34" charset="0"/>
              </a:defRPr>
            </a:lvl6pPr>
            <a:lvl7pPr marL="0" indent="0" algn="l" defTabSz="457200" rtl="0" eaLnBrk="1" latinLnBrk="0" hangingPunct="1">
              <a:spcBef>
                <a:spcPts val="0"/>
              </a:spcBef>
              <a:buFontTx/>
              <a:buNone/>
              <a:tabLst>
                <a:tab pos="1079500" algn="l"/>
              </a:tabLst>
              <a:defRPr sz="1200" b="0" i="0" kern="1200">
                <a:solidFill>
                  <a:srgbClr val="000090"/>
                </a:solidFill>
                <a:latin typeface="Arial"/>
                <a:ea typeface="+mn-ea"/>
                <a:cs typeface="Arial"/>
              </a:defRPr>
            </a:lvl7pPr>
            <a:lvl8pPr marL="0" indent="0" algn="l" defTabSz="457200" rtl="0" eaLnBrk="1" latinLnBrk="0" hangingPunct="1">
              <a:lnSpc>
                <a:spcPct val="100000"/>
              </a:lnSpc>
              <a:spcBef>
                <a:spcPts val="300"/>
              </a:spcBef>
              <a:buClr>
                <a:srgbClr val="9BC300"/>
              </a:buClr>
              <a:buSzPct val="100000"/>
              <a:buFontTx/>
              <a:buNone/>
              <a:tabLst>
                <a:tab pos="1257300" algn="l"/>
              </a:tabLst>
              <a:defRPr lang="fr-FR" sz="1100" b="0" i="0" kern="1200" dirty="0" smtClean="0">
                <a:solidFill>
                  <a:srgbClr val="660066"/>
                </a:solidFill>
                <a:latin typeface="Arial"/>
                <a:ea typeface="+mn-ea"/>
                <a:cs typeface="Arial"/>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just"/>
            <a:r>
              <a:rPr lang="fr-FR" sz="2400" b="1" dirty="0" smtClean="0">
                <a:solidFill>
                  <a:schemeClr val="tx1"/>
                </a:solidFill>
                <a:latin typeface="Calibri" panose="020F0502020204030204" pitchFamily="34" charset="0"/>
              </a:rPr>
              <a:t>Mesures quantitatives</a:t>
            </a:r>
          </a:p>
          <a:p>
            <a:pPr lvl="1" algn="just"/>
            <a:r>
              <a:rPr lang="fr-FR" sz="1800" dirty="0" smtClean="0">
                <a:solidFill>
                  <a:schemeClr val="tx1"/>
                </a:solidFill>
                <a:latin typeface="Calibri" panose="020F0502020204030204" pitchFamily="34" charset="0"/>
              </a:rPr>
              <a:t>Vitesse (98 points de comptages automatiques, analyses des radars pédagogiques)</a:t>
            </a:r>
          </a:p>
          <a:p>
            <a:pPr lvl="1" algn="just"/>
            <a:r>
              <a:rPr lang="fr-FR" sz="1800" dirty="0" smtClean="0">
                <a:solidFill>
                  <a:schemeClr val="tx1"/>
                </a:solidFill>
                <a:latin typeface="Calibri" panose="020F0502020204030204" pitchFamily="34" charset="0"/>
              </a:rPr>
              <a:t>Accidentalité, via l’observatoire de la sécurité métropolitain</a:t>
            </a:r>
          </a:p>
          <a:p>
            <a:pPr algn="just"/>
            <a:endParaRPr lang="fr-FR" sz="2000" b="1" dirty="0" smtClean="0">
              <a:solidFill>
                <a:schemeClr val="tx1"/>
              </a:solidFill>
              <a:latin typeface="Calibri" panose="020F0502020204030204" pitchFamily="34" charset="0"/>
            </a:endParaRPr>
          </a:p>
          <a:p>
            <a:pPr algn="just"/>
            <a:r>
              <a:rPr lang="fr-FR" sz="2400" b="1" dirty="0" smtClean="0">
                <a:solidFill>
                  <a:schemeClr val="tx1"/>
                </a:solidFill>
                <a:latin typeface="Calibri" panose="020F0502020204030204" pitchFamily="34" charset="0"/>
              </a:rPr>
              <a:t>Enquêtes qualitatives sur 10 points</a:t>
            </a:r>
            <a:r>
              <a:rPr lang="fr-FR" sz="2000" b="1" dirty="0" smtClean="0">
                <a:solidFill>
                  <a:schemeClr val="tx1"/>
                </a:solidFill>
                <a:latin typeface="Calibri" panose="020F0502020204030204" pitchFamily="34" charset="0"/>
              </a:rPr>
              <a:t> </a:t>
            </a:r>
            <a:r>
              <a:rPr lang="fr-FR" sz="2000" dirty="0" smtClean="0">
                <a:solidFill>
                  <a:schemeClr val="tx1"/>
                </a:solidFill>
                <a:latin typeface="Calibri" panose="020F0502020204030204" pitchFamily="34" charset="0"/>
              </a:rPr>
              <a:t>(5 communes + 5 sur Grenoble)</a:t>
            </a:r>
          </a:p>
          <a:p>
            <a:pPr lvl="1" algn="just"/>
            <a:r>
              <a:rPr lang="fr-FR" sz="1800" dirty="0" smtClean="0">
                <a:solidFill>
                  <a:schemeClr val="tx1"/>
                </a:solidFill>
                <a:latin typeface="Calibri" panose="020F0502020204030204" pitchFamily="34" charset="0"/>
              </a:rPr>
              <a:t>Auprès des automobilistes, usagers de l’espace public (2950 questionnaires in situ)</a:t>
            </a:r>
          </a:p>
          <a:p>
            <a:pPr lvl="1" algn="just"/>
            <a:r>
              <a:rPr lang="fr-FR" sz="1800" dirty="0" smtClean="0">
                <a:solidFill>
                  <a:schemeClr val="tx1"/>
                </a:solidFill>
                <a:latin typeface="Calibri" panose="020F0502020204030204" pitchFamily="34" charset="0"/>
              </a:rPr>
              <a:t>Lisibilité du dispositif</a:t>
            </a:r>
          </a:p>
          <a:p>
            <a:pPr lvl="1" algn="just"/>
            <a:r>
              <a:rPr lang="fr-FR" sz="1800" dirty="0" smtClean="0">
                <a:solidFill>
                  <a:schemeClr val="tx1"/>
                </a:solidFill>
                <a:latin typeface="Calibri" panose="020F0502020204030204" pitchFamily="34" charset="0"/>
              </a:rPr>
              <a:t>Effets qualitatifs : évolution des comportements/respect</a:t>
            </a:r>
          </a:p>
        </p:txBody>
      </p:sp>
      <p:sp>
        <p:nvSpPr>
          <p:cNvPr id="11" name="Rectangle 10"/>
          <p:cNvSpPr/>
          <p:nvPr/>
        </p:nvSpPr>
        <p:spPr>
          <a:xfrm>
            <a:off x="1250281" y="1094341"/>
            <a:ext cx="7416824" cy="707886"/>
          </a:xfrm>
          <a:prstGeom prst="rect">
            <a:avLst/>
          </a:prstGeom>
        </p:spPr>
        <p:txBody>
          <a:bodyPr wrap="square">
            <a:spAutoFit/>
          </a:bodyPr>
          <a:lstStyle/>
          <a:p>
            <a:pPr marL="342900" indent="-342900" algn="just">
              <a:buFont typeface="+mj-lt"/>
              <a:buAutoNum type="arabicPeriod"/>
            </a:pPr>
            <a:r>
              <a:rPr lang="fr-FR" sz="2000" dirty="0">
                <a:latin typeface="Calibri" panose="020F0502020204030204" pitchFamily="34" charset="0"/>
              </a:rPr>
              <a:t>Mesurer la </a:t>
            </a:r>
            <a:r>
              <a:rPr lang="fr-FR" sz="2000" dirty="0" smtClean="0">
                <a:latin typeface="Calibri" panose="020F0502020204030204" pitchFamily="34" charset="0"/>
              </a:rPr>
              <a:t>compréhension, la </a:t>
            </a:r>
            <a:r>
              <a:rPr lang="fr-FR" sz="2000" dirty="0">
                <a:latin typeface="Calibri" panose="020F0502020204030204" pitchFamily="34" charset="0"/>
              </a:rPr>
              <a:t>perception </a:t>
            </a:r>
            <a:r>
              <a:rPr lang="fr-FR" sz="2000" dirty="0" smtClean="0">
                <a:latin typeface="Calibri" panose="020F0502020204030204" pitchFamily="34" charset="0"/>
              </a:rPr>
              <a:t>et les effets du dispositif</a:t>
            </a:r>
          </a:p>
          <a:p>
            <a:pPr marL="342900" indent="-342900" algn="just">
              <a:buFont typeface="+mj-lt"/>
              <a:buAutoNum type="arabicPeriod"/>
            </a:pPr>
            <a:r>
              <a:rPr lang="fr-FR" sz="2000" dirty="0" smtClean="0">
                <a:latin typeface="Calibri" panose="020F0502020204030204" pitchFamily="34" charset="0"/>
              </a:rPr>
              <a:t>Evaluer </a:t>
            </a:r>
            <a:r>
              <a:rPr lang="fr-FR" sz="2000" dirty="0">
                <a:latin typeface="Calibri" panose="020F0502020204030204" pitchFamily="34" charset="0"/>
              </a:rPr>
              <a:t>l’efficacité du marquage </a:t>
            </a:r>
            <a:r>
              <a:rPr lang="fr-FR" sz="2000" dirty="0" smtClean="0">
                <a:latin typeface="Calibri" panose="020F0502020204030204" pitchFamily="34" charset="0"/>
              </a:rPr>
              <a:t>50</a:t>
            </a:r>
            <a:endParaRPr lang="fr-FR" dirty="0">
              <a:latin typeface="Calibri" panose="020F0502020204030204" pitchFamily="34" charset="0"/>
            </a:endParaRPr>
          </a:p>
        </p:txBody>
      </p:sp>
    </p:spTree>
    <p:extLst>
      <p:ext uri="{BB962C8B-B14F-4D97-AF65-F5344CB8AC3E}">
        <p14:creationId xmlns:p14="http://schemas.microsoft.com/office/powerpoint/2010/main" val="1940190154"/>
      </p:ext>
    </p:extLst>
  </p:cSld>
  <p:clrMapOvr>
    <a:masterClrMapping/>
  </p:clrMapOvr>
</p:sld>
</file>

<file path=ppt/theme/theme1.xml><?xml version="1.0" encoding="utf-8"?>
<a:theme xmlns:a="http://schemas.openxmlformats.org/drawingml/2006/main" name="Conception personnalisée">
  <a:themeElements>
    <a:clrScheme name="Personnalisée 9">
      <a:dk1>
        <a:srgbClr val="000000"/>
      </a:dk1>
      <a:lt1>
        <a:srgbClr val="FFFFFF"/>
      </a:lt1>
      <a:dk2>
        <a:srgbClr val="3D596D"/>
      </a:dk2>
      <a:lt2>
        <a:srgbClr val="A2BE00"/>
      </a:lt2>
      <a:accent1>
        <a:srgbClr val="6F9800"/>
      </a:accent1>
      <a:accent2>
        <a:srgbClr val="9BA5A5"/>
      </a:accent2>
      <a:accent3>
        <a:srgbClr val="E44F00"/>
      </a:accent3>
      <a:accent4>
        <a:srgbClr val="FFAC10"/>
      </a:accent4>
      <a:accent5>
        <a:srgbClr val="000000"/>
      </a:accent5>
      <a:accent6>
        <a:srgbClr val="000000"/>
      </a:accent6>
      <a:hlink>
        <a:srgbClr val="000000"/>
      </a:hlink>
      <a:folHlink>
        <a:srgbClr val="000000"/>
      </a:folHlink>
    </a:clrScheme>
    <a:fontScheme name="Essentiel">
      <a:majorFont>
        <a:latin typeface="Arial Black"/>
        <a:ea typeface=""/>
        <a:cs typeface=""/>
        <a:font script="Jpan" typeface="ＭＳ Ｐゴシック"/>
        <a:font script="Hang" typeface="HY견고딕"/>
        <a:font script="Hans" typeface="微软雅黑"/>
        <a:font script="Hant" typeface="微軟正黑體"/>
        <a:font script="Arab" typeface="Tahoma"/>
        <a:font script="Hebr" typeface="Tahoma"/>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
  <TotalTime>31079</TotalTime>
  <Words>1680</Words>
  <Application>Microsoft Office PowerPoint</Application>
  <PresentationFormat>Affichage à l'écran (4:3)</PresentationFormat>
  <Paragraphs>391</Paragraphs>
  <Slides>30</Slides>
  <Notes>11</Notes>
  <HiddenSlides>0</HiddenSlides>
  <MMClips>0</MMClips>
  <ScaleCrop>false</ScaleCrop>
  <HeadingPairs>
    <vt:vector size="8" baseType="variant">
      <vt:variant>
        <vt:lpstr>Polices utilisées</vt:lpstr>
      </vt:variant>
      <vt:variant>
        <vt:i4>10</vt:i4>
      </vt:variant>
      <vt:variant>
        <vt:lpstr>Thème</vt:lpstr>
      </vt:variant>
      <vt:variant>
        <vt:i4>1</vt:i4>
      </vt:variant>
      <vt:variant>
        <vt:lpstr>Serveurs OLE incorporés</vt:lpstr>
      </vt:variant>
      <vt:variant>
        <vt:i4>1</vt:i4>
      </vt:variant>
      <vt:variant>
        <vt:lpstr>Titres des diapositives</vt:lpstr>
      </vt:variant>
      <vt:variant>
        <vt:i4>30</vt:i4>
      </vt:variant>
    </vt:vector>
  </HeadingPairs>
  <TitlesOfParts>
    <vt:vector size="42" baseType="lpstr">
      <vt:lpstr>Arial</vt:lpstr>
      <vt:lpstr>Times New Roman</vt:lpstr>
      <vt:lpstr>Calibri</vt:lpstr>
      <vt:lpstr>Lucida Grande</vt:lpstr>
      <vt:lpstr>Helvetica</vt:lpstr>
      <vt:lpstr>Decima Bold</vt:lpstr>
      <vt:lpstr>MS Gothic</vt:lpstr>
      <vt:lpstr>DejaVu Sans</vt:lpstr>
      <vt:lpstr>Wingdings</vt:lpstr>
      <vt:lpstr>Decima</vt:lpstr>
      <vt:lpstr>Conception personnalisée</vt:lpstr>
      <vt:lpstr>Feuille de calcul</vt:lpstr>
      <vt:lpstr>Présentation PowerPoint</vt:lpstr>
      <vt:lpstr>Présentation PowerPoint</vt:lpstr>
      <vt:lpstr>Présentation PowerPoint</vt:lpstr>
      <vt:lpstr>Présentation PowerPoint</vt:lpstr>
      <vt:lpstr>Présentation PowerPoint</vt:lpstr>
      <vt:lpstr>Les grands objectifs de la Métropole Apaisée inscrits au PDU </vt:lpstr>
      <vt:lpstr>Présentation PowerPoint</vt:lpstr>
      <vt:lpstr>Information / Pédagogie</vt:lpstr>
      <vt:lpstr>    Dispositif d’évaluation</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grenoble alpes metropole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Diapositive 1</dc:title>
  <dc:creator>Arnaud Saillet</dc:creator>
  <cp:lastModifiedBy>Loic Berruyer</cp:lastModifiedBy>
  <cp:revision>2030</cp:revision>
  <cp:lastPrinted>2018-09-26T08:42:59Z</cp:lastPrinted>
  <dcterms:created xsi:type="dcterms:W3CDTF">2012-05-25T21:27:33Z</dcterms:created>
  <dcterms:modified xsi:type="dcterms:W3CDTF">2019-11-27T13:39:42Z</dcterms:modified>
</cp:coreProperties>
</file>