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7" y="1122363"/>
            <a:ext cx="11108725" cy="2387600"/>
          </a:xfrm>
        </p:spPr>
        <p:txBody>
          <a:bodyPr anchor="b"/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97" y="3602038"/>
            <a:ext cx="111087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4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P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>
                  <a:lumMod val="95000"/>
                </a:schemeClr>
              </a:solidFill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3697" y="2289175"/>
            <a:ext cx="11096367" cy="308292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4800" b="0" cap="none" baseline="0">
                <a:solidFill>
                  <a:schemeClr val="accent4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Spacer Slide For A New Section Of 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812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1709738"/>
            <a:ext cx="1109636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7" y="4589463"/>
            <a:ext cx="1109636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8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97" y="1825625"/>
            <a:ext cx="54761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67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365125"/>
            <a:ext cx="1109636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8" y="1681163"/>
            <a:ext cx="54538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98" y="2505075"/>
            <a:ext cx="545387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678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78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67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8" y="457200"/>
            <a:ext cx="4228328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44452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98" y="2057400"/>
            <a:ext cx="42283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06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8" y="457200"/>
            <a:ext cx="4228328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457201"/>
            <a:ext cx="6456877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98" y="2057400"/>
            <a:ext cx="42283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26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697" y="365126"/>
            <a:ext cx="11096368" cy="957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7" y="1426703"/>
            <a:ext cx="11096368" cy="475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CE44A-C116-5848-9355-A91DAEAB15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81659"/>
            <a:ext cx="12192000" cy="588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F3DD4-2F36-0D4B-A4EC-0C6B1CD490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6636" y="6334836"/>
            <a:ext cx="2336800" cy="4699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0D9E106-38D4-AC43-B9AB-A15A4966BC50}"/>
              </a:ext>
            </a:extLst>
          </p:cNvPr>
          <p:cNvSpPr txBox="1">
            <a:spLocks/>
          </p:cNvSpPr>
          <p:nvPr/>
        </p:nvSpPr>
        <p:spPr>
          <a:xfrm>
            <a:off x="543697" y="6281492"/>
            <a:ext cx="2743200" cy="5232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49620-3000-5F40-9D2D-E3E07BC88046}" type="slidenum">
              <a:rPr lang="en-US" sz="1800" b="1" smtClean="0"/>
              <a:pPr/>
              <a:t>‹#›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7941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accent2"/>
          </a:solidFill>
          <a:latin typeface="Gill Sans Regular" panose="020B0502020104020203" pitchFamily="34" charset="-79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B7B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C9988"/>
        </a:buClr>
        <a:buSzPct val="76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System Font Regular"/>
        <a:buChar char="‣"/>
        <a:defRPr sz="18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74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ABE6-CB29-4E4C-993B-EF732EC80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97" y="753248"/>
            <a:ext cx="11108725" cy="1302055"/>
          </a:xfrm>
        </p:spPr>
        <p:txBody>
          <a:bodyPr/>
          <a:lstStyle/>
          <a:p>
            <a:r>
              <a:rPr lang="en-US" dirty="0"/>
              <a:t>Changes in U.S. Travel Behavior During the COVID-19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F5EA4-23B7-4113-81E6-4DF0B6FC0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7" y="2879184"/>
            <a:ext cx="11108725" cy="27012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Dr. Don H. Pickrell, Chief Economist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Volpe Center, U.S. Department of Transportation</a:t>
            </a:r>
          </a:p>
          <a:p>
            <a:endParaRPr lang="en-US" dirty="0"/>
          </a:p>
          <a:p>
            <a:r>
              <a:rPr lang="en-US" b="1" dirty="0"/>
              <a:t>JEM COVID Panel</a:t>
            </a:r>
          </a:p>
          <a:p>
            <a:endParaRPr lang="en-US" b="1" dirty="0"/>
          </a:p>
          <a:p>
            <a:r>
              <a:rPr lang="en-US" b="1" dirty="0"/>
              <a:t>October 11, 2022</a:t>
            </a:r>
          </a:p>
        </p:txBody>
      </p:sp>
    </p:spTree>
    <p:extLst>
      <p:ext uri="{BB962C8B-B14F-4D97-AF65-F5344CB8AC3E}">
        <p14:creationId xmlns:p14="http://schemas.microsoft.com/office/powerpoint/2010/main" val="96572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35AE-3A63-485E-9577-14734A24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614"/>
          </a:xfrm>
        </p:spPr>
        <p:txBody>
          <a:bodyPr/>
          <a:lstStyle/>
          <a:p>
            <a:r>
              <a:rPr lang="en-US" dirty="0"/>
              <a:t>Commuting Delays Largest U.S.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C58F9-41F6-4FE9-9442-687063C2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" y="1417740"/>
            <a:ext cx="1111397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4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2F32-BAD3-40D7-98FD-1C4AD28C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Estimate Travel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85AE-73C3-4EE5-B0BE-ACDF533C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182"/>
            <a:ext cx="10515600" cy="49437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GIS methods to match three different networks and merge link-level data</a:t>
            </a:r>
          </a:p>
          <a:p>
            <a:pPr lvl="1"/>
            <a:r>
              <a:rPr lang="en-US" dirty="0"/>
              <a:t>Daily travel volumes by vehicle class</a:t>
            </a:r>
          </a:p>
          <a:p>
            <a:pPr lvl="1"/>
            <a:r>
              <a:rPr lang="en-US" dirty="0"/>
              <a:t>Distribution of travel by hour of day, day of week, etc. </a:t>
            </a:r>
          </a:p>
          <a:p>
            <a:pPr lvl="1"/>
            <a:r>
              <a:rPr lang="en-US" dirty="0"/>
              <a:t>Speeds by vehicle class</a:t>
            </a:r>
          </a:p>
          <a:p>
            <a:r>
              <a:rPr lang="en-US" dirty="0"/>
              <a:t>Calculate hourly travel time by vehicle type at link level:</a:t>
            </a:r>
          </a:p>
          <a:p>
            <a:pPr marL="0" indent="0">
              <a:buNone/>
            </a:pPr>
            <a:r>
              <a:rPr lang="en-US" dirty="0"/>
              <a:t>	vehicle-hours/hour = (vehicle-miles/hour)/</a:t>
            </a:r>
          </a:p>
          <a:p>
            <a:pPr marL="0" indent="0">
              <a:buNone/>
            </a:pPr>
            <a:r>
              <a:rPr lang="en-US" dirty="0"/>
              <a:t>		(vehicle-miles/vehicle-hour) (i.e., speed)</a:t>
            </a:r>
          </a:p>
          <a:p>
            <a:r>
              <a:rPr lang="en-US" dirty="0"/>
              <a:t>Sum link results by roadway type, time of day, day of week, location (urban vs. rural, individual urban areas, states, etc.) </a:t>
            </a:r>
          </a:p>
          <a:p>
            <a:r>
              <a:rPr lang="en-US" dirty="0"/>
              <a:t>Long lag time to obtain complete data, so 2021 results not yet available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91CF-43EC-48F1-BBDE-938E8C2F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42" y="365126"/>
            <a:ext cx="10623958" cy="641554"/>
          </a:xfrm>
        </p:spPr>
        <p:txBody>
          <a:bodyPr>
            <a:normAutofit fontScale="90000"/>
          </a:bodyPr>
          <a:lstStyle/>
          <a:p>
            <a:r>
              <a:rPr lang="en-US" dirty="0"/>
              <a:t>Matching Details and Shares of Travel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D38CB0-8B4A-4432-8A95-1E8E968C2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034265"/>
              </p:ext>
            </p:extLst>
          </p:nvPr>
        </p:nvGraphicFramePr>
        <p:xfrm>
          <a:off x="1182848" y="1174460"/>
          <a:ext cx="9706062" cy="479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93">
                  <a:extLst>
                    <a:ext uri="{9D8B030D-6E8A-4147-A177-3AD203B41FA5}">
                      <a16:colId xmlns:a16="http://schemas.microsoft.com/office/drawing/2014/main" val="575240561"/>
                    </a:ext>
                  </a:extLst>
                </a:gridCol>
                <a:gridCol w="3004639">
                  <a:extLst>
                    <a:ext uri="{9D8B030D-6E8A-4147-A177-3AD203B41FA5}">
                      <a16:colId xmlns:a16="http://schemas.microsoft.com/office/drawing/2014/main" val="2665857296"/>
                    </a:ext>
                  </a:extLst>
                </a:gridCol>
                <a:gridCol w="1199625">
                  <a:extLst>
                    <a:ext uri="{9D8B030D-6E8A-4147-A177-3AD203B41FA5}">
                      <a16:colId xmlns:a16="http://schemas.microsoft.com/office/drawing/2014/main" val="266490244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741039175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2687302134"/>
                    </a:ext>
                  </a:extLst>
                </a:gridCol>
                <a:gridCol w="1484851">
                  <a:extLst>
                    <a:ext uri="{9D8B030D-6E8A-4147-A177-3AD203B41FA5}">
                      <a16:colId xmlns:a16="http://schemas.microsoft.com/office/drawing/2014/main" val="1662143982"/>
                    </a:ext>
                  </a:extLst>
                </a:gridCol>
              </a:tblGrid>
              <a:tr h="9176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Roadway Type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KM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Matched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</a:t>
                      </a:r>
                    </a:p>
                    <a:p>
                      <a:pPr algn="ctr"/>
                      <a:r>
                        <a:rPr lang="en-US" dirty="0"/>
                        <a:t>Vehicle-Km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</a:t>
                      </a:r>
                    </a:p>
                    <a:p>
                      <a:pPr algn="ctr"/>
                      <a:r>
                        <a:rPr lang="en-US" dirty="0"/>
                        <a:t>Vehicle-Hours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5241836"/>
                  </a:ext>
                </a:extLst>
              </a:tr>
              <a:tr h="484088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Urban Areas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Expressways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50,346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3833965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Major Arterials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106,988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8657251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Minor Arterials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180,101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9127147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Collector and Local Roads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1,655,441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8529424"/>
                  </a:ext>
                </a:extLst>
              </a:tr>
              <a:tr h="484088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Rural</a:t>
                      </a:r>
                    </a:p>
                    <a:p>
                      <a:pPr algn="ctr"/>
                      <a:r>
                        <a:rPr lang="en-US" b="1" dirty="0"/>
                        <a:t>Areas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Expressways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57,663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0223336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Major Arterials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145,963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5809367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Minor Arterials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216,580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81070929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Collector and Local Roads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4,300,571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--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09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F093-D004-48B1-98B8-CEBCF62C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Saw During the Pandemic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837E-2A73-4278-AAB0-BD850B57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322174"/>
            <a:ext cx="11096368" cy="4854789"/>
          </a:xfrm>
        </p:spPr>
        <p:txBody>
          <a:bodyPr/>
          <a:lstStyle/>
          <a:p>
            <a:r>
              <a:rPr lang="en-US" dirty="0"/>
              <a:t>Initial drop in travel was sudden and large, but recovery began quickly and was nearly complete by end of 2020</a:t>
            </a:r>
          </a:p>
          <a:p>
            <a:r>
              <a:rPr lang="en-US" dirty="0"/>
              <a:t>Hourly distribution shifted significantly</a:t>
            </a:r>
          </a:p>
          <a:p>
            <a:pPr lvl="1"/>
            <a:r>
              <a:rPr lang="en-US" dirty="0"/>
              <a:t>AM Peak travel declined significantly </a:t>
            </a:r>
          </a:p>
          <a:p>
            <a:pPr lvl="1"/>
            <a:r>
              <a:rPr lang="en-US" dirty="0"/>
              <a:t>Mid-day travel affected little on balance, probably due to offsetting shifts</a:t>
            </a:r>
          </a:p>
          <a:p>
            <a:pPr lvl="1"/>
            <a:r>
              <a:rPr lang="en-US" dirty="0"/>
              <a:t>PM Peak declined only slightly, started earlier</a:t>
            </a:r>
          </a:p>
          <a:p>
            <a:pPr lvl="1"/>
            <a:r>
              <a:rPr lang="en-US" dirty="0"/>
              <a:t>Again, initial change was large, but recovery was rapid</a:t>
            </a:r>
          </a:p>
          <a:p>
            <a:pPr lvl="1"/>
            <a:r>
              <a:rPr lang="en-US" dirty="0"/>
              <a:t>Shifts varied significantly among autos, local trucks, long-distance trucks</a:t>
            </a:r>
          </a:p>
          <a:p>
            <a:r>
              <a:rPr lang="en-US" dirty="0"/>
              <a:t>Commuting delays down sharply in most large cities</a:t>
            </a:r>
          </a:p>
        </p:txBody>
      </p:sp>
    </p:spTree>
    <p:extLst>
      <p:ext uri="{BB962C8B-B14F-4D97-AF65-F5344CB8AC3E}">
        <p14:creationId xmlns:p14="http://schemas.microsoft.com/office/powerpoint/2010/main" val="416232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5624-7248-48C3-9C34-DEAB54C0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198"/>
            <a:ext cx="10515600" cy="935169"/>
          </a:xfrm>
        </p:spPr>
        <p:txBody>
          <a:bodyPr>
            <a:normAutofit/>
          </a:bodyPr>
          <a:lstStyle/>
          <a:p>
            <a:r>
              <a:rPr lang="en-US" dirty="0"/>
              <a:t>Monthly Travel Time: 2019 and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2C0D0-CD9C-45A7-9876-ACECAE7D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5" y="1115367"/>
            <a:ext cx="1108348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5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DDF5-4D76-48DC-9888-32A77605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225"/>
          </a:xfrm>
        </p:spPr>
        <p:txBody>
          <a:bodyPr>
            <a:normAutofit/>
          </a:bodyPr>
          <a:lstStyle/>
          <a:p>
            <a:r>
              <a:rPr lang="en-US" dirty="0"/>
              <a:t>Hourly Distribution of Weekday Travel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6D465-B277-4366-8D12-4888FCFC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5" y="1174459"/>
            <a:ext cx="11083489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46B3-EF71-4855-966F-FF078951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Hourly Distribution by Month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7AF79-4970-405E-A309-9B5F4452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4" y="1322174"/>
            <a:ext cx="11089585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5BBA-8735-46BD-A02F-BBD55C50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by Month and Vehicle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CFE1A-4310-4A27-B48A-001EE1F8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6" y="1322174"/>
            <a:ext cx="11089585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F225-6D66-44B9-9F43-14231464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Story, but this Time in Words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9D5CB3-0108-4160-9E68-FFDD0595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10381"/>
              </p:ext>
            </p:extLst>
          </p:nvPr>
        </p:nvGraphicFramePr>
        <p:xfrm>
          <a:off x="838200" y="1879134"/>
          <a:ext cx="10654718" cy="292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812">
                  <a:extLst>
                    <a:ext uri="{9D8B030D-6E8A-4147-A177-3AD203B41FA5}">
                      <a16:colId xmlns:a16="http://schemas.microsoft.com/office/drawing/2014/main" val="186120841"/>
                    </a:ext>
                  </a:extLst>
                </a:gridCol>
                <a:gridCol w="2541951">
                  <a:extLst>
                    <a:ext uri="{9D8B030D-6E8A-4147-A177-3AD203B41FA5}">
                      <a16:colId xmlns:a16="http://schemas.microsoft.com/office/drawing/2014/main" val="2730870458"/>
                    </a:ext>
                  </a:extLst>
                </a:gridCol>
                <a:gridCol w="1368092">
                  <a:extLst>
                    <a:ext uri="{9D8B030D-6E8A-4147-A177-3AD203B41FA5}">
                      <a16:colId xmlns:a16="http://schemas.microsoft.com/office/drawing/2014/main" val="3892706953"/>
                    </a:ext>
                  </a:extLst>
                </a:gridCol>
                <a:gridCol w="1314094">
                  <a:extLst>
                    <a:ext uri="{9D8B030D-6E8A-4147-A177-3AD203B41FA5}">
                      <a16:colId xmlns:a16="http://schemas.microsoft.com/office/drawing/2014/main" val="2011796779"/>
                    </a:ext>
                  </a:extLst>
                </a:gridCol>
                <a:gridCol w="1001167">
                  <a:extLst>
                    <a:ext uri="{9D8B030D-6E8A-4147-A177-3AD203B41FA5}">
                      <a16:colId xmlns:a16="http://schemas.microsoft.com/office/drawing/2014/main" val="3673275102"/>
                    </a:ext>
                  </a:extLst>
                </a:gridCol>
                <a:gridCol w="878282">
                  <a:extLst>
                    <a:ext uri="{9D8B030D-6E8A-4147-A177-3AD203B41FA5}">
                      <a16:colId xmlns:a16="http://schemas.microsoft.com/office/drawing/2014/main" val="1054057250"/>
                    </a:ext>
                  </a:extLst>
                </a:gridCol>
                <a:gridCol w="779861">
                  <a:extLst>
                    <a:ext uri="{9D8B030D-6E8A-4147-A177-3AD203B41FA5}">
                      <a16:colId xmlns:a16="http://schemas.microsoft.com/office/drawing/2014/main" val="2302036642"/>
                    </a:ext>
                  </a:extLst>
                </a:gridCol>
                <a:gridCol w="1174459">
                  <a:extLst>
                    <a:ext uri="{9D8B030D-6E8A-4147-A177-3AD203B41FA5}">
                      <a16:colId xmlns:a16="http://schemas.microsoft.com/office/drawing/2014/main" val="552111936"/>
                    </a:ext>
                  </a:extLst>
                </a:gridCol>
              </a:tblGrid>
              <a:tr h="423871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Vehicle Type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Shift in the Day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From: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To: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of Daily Traffic Redistributed (from 2019)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64153"/>
                  </a:ext>
                </a:extLst>
              </a:tr>
              <a:tr h="366599">
                <a:tc vMerge="1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Vehicle 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Shift in the Day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From: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July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October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1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Night and AM Peak to Midday, PM peak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8PM-10AM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11AM-7PM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83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Single-Unit Truck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PM Peak and Night to AM Peak and Midday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3PM-5AM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6AM-2PM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26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Long- Haul Freight Truck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Night to Daylight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8PM-5AM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6AM-7PM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540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71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olpe Palette">
      <a:dk1>
        <a:srgbClr val="000000"/>
      </a:dk1>
      <a:lt1>
        <a:srgbClr val="FFFFFF"/>
      </a:lt1>
      <a:dk2>
        <a:srgbClr val="054D65"/>
      </a:dk2>
      <a:lt2>
        <a:srgbClr val="E7E6E6"/>
      </a:lt2>
      <a:accent1>
        <a:srgbClr val="00A9A3"/>
      </a:accent1>
      <a:accent2>
        <a:srgbClr val="00457B"/>
      </a:accent2>
      <a:accent3>
        <a:srgbClr val="86CA9F"/>
      </a:accent3>
      <a:accent4>
        <a:srgbClr val="054D65"/>
      </a:accent4>
      <a:accent5>
        <a:srgbClr val="BCDA87"/>
      </a:accent5>
      <a:accent6>
        <a:srgbClr val="F36E23"/>
      </a:accent6>
      <a:hlink>
        <a:srgbClr val="00457C"/>
      </a:hlink>
      <a:folHlink>
        <a:srgbClr val="87CBA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>
            <a:cs typeface="Gill Sans Regular" panose="020B0502020104020203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cs typeface="Gill Sans Regular" panose="020B0502020104020203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FCD836DD-4BDD-4FA7-B8C4-D92794A7342D}" vid="{EFE0F590-2D8A-4763-B5A4-8A11E63ED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230</TotalTime>
  <Words>464</Words>
  <Application>Microsoft Office PowerPoint</Application>
  <PresentationFormat>Widescreen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Courier New</vt:lpstr>
      <vt:lpstr>Gill Sans MT</vt:lpstr>
      <vt:lpstr>Gill Sans Regular</vt:lpstr>
      <vt:lpstr>System Font Regular</vt:lpstr>
      <vt:lpstr>Wingdings</vt:lpstr>
      <vt:lpstr>Theme1</vt:lpstr>
      <vt:lpstr>Changes in U.S. Travel Behavior During the COVID-19 Pandemic</vt:lpstr>
      <vt:lpstr>How We Estimate Travel Time</vt:lpstr>
      <vt:lpstr>Matching Details and Shares of Travel Time</vt:lpstr>
      <vt:lpstr>What We Saw During the Pandemic (2020)</vt:lpstr>
      <vt:lpstr>Monthly Travel Time: 2019 and 2020</vt:lpstr>
      <vt:lpstr>Hourly Distribution of Weekday Travel</vt:lpstr>
      <vt:lpstr>Changes in Hourly Distribution by Month</vt:lpstr>
      <vt:lpstr>Changes by Month and Vehicle Class</vt:lpstr>
      <vt:lpstr>Same Story, but this Time in Words </vt:lpstr>
      <vt:lpstr>Commuting Delays Largest U.S. Cities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Pickrell, Don H (Volpe)</dc:creator>
  <cp:lastModifiedBy>Pickrell, Don H (Volpe)</cp:lastModifiedBy>
  <cp:revision>11</cp:revision>
  <dcterms:created xsi:type="dcterms:W3CDTF">2022-10-06T20:05:45Z</dcterms:created>
  <dcterms:modified xsi:type="dcterms:W3CDTF">2022-10-06T23:56:00Z</dcterms:modified>
</cp:coreProperties>
</file>