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5"/>
  </p:sldMasterIdLst>
  <p:notesMasterIdLst>
    <p:notesMasterId r:id="rId15"/>
  </p:notesMasterIdLst>
  <p:handoutMasterIdLst>
    <p:handoutMasterId r:id="rId16"/>
  </p:handoutMasterIdLst>
  <p:sldIdLst>
    <p:sldId id="256" r:id="rId6"/>
    <p:sldId id="344" r:id="rId7"/>
    <p:sldId id="342" r:id="rId8"/>
    <p:sldId id="333" r:id="rId9"/>
    <p:sldId id="334" r:id="rId10"/>
    <p:sldId id="345" r:id="rId11"/>
    <p:sldId id="338" r:id="rId12"/>
    <p:sldId id="343" r:id="rId13"/>
    <p:sldId id="341" r:id="rId14"/>
  </p:sldIdLst>
  <p:sldSz cx="9144000" cy="6858000" type="screen4x3"/>
  <p:notesSz cx="6797675" cy="9926638"/>
  <p:defaultTextStyle>
    <a:defPPr>
      <a:defRPr lang="fr-F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5FC8"/>
    <a:srgbClr val="47677F"/>
    <a:srgbClr val="948276"/>
    <a:srgbClr val="99CC66"/>
    <a:srgbClr val="78C81E"/>
    <a:srgbClr val="930F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53" autoAdjust="0"/>
    <p:restoredTop sz="87349" autoAdjust="0"/>
  </p:normalViewPr>
  <p:slideViewPr>
    <p:cSldViewPr>
      <p:cViewPr varScale="1">
        <p:scale>
          <a:sx n="60" d="100"/>
          <a:sy n="60" d="100"/>
        </p:scale>
        <p:origin x="1596"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9506"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fr-FR"/>
          </a:p>
        </p:txBody>
      </p:sp>
      <p:sp>
        <p:nvSpPr>
          <p:cNvPr id="149507"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fr-FR"/>
          </a:p>
        </p:txBody>
      </p:sp>
      <p:sp>
        <p:nvSpPr>
          <p:cNvPr id="149508"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fr-FR"/>
          </a:p>
        </p:txBody>
      </p:sp>
      <p:sp>
        <p:nvSpPr>
          <p:cNvPr id="149509"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7DBBE90-86E9-4FA8-ACDB-AF3EAD6396D9}" type="slidenum">
              <a:rPr lang="fr-FR" altLang="fr-FR"/>
              <a:pPr>
                <a:defRPr/>
              </a:pPr>
              <a:t>‹N°›</a:t>
            </a:fld>
            <a:endParaRPr lang="fr-FR" altLang="fr-FR"/>
          </a:p>
        </p:txBody>
      </p:sp>
    </p:spTree>
    <p:extLst>
      <p:ext uri="{BB962C8B-B14F-4D97-AF65-F5344CB8AC3E}">
        <p14:creationId xmlns:p14="http://schemas.microsoft.com/office/powerpoint/2010/main" val="28308359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4626"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fr-FR"/>
          </a:p>
        </p:txBody>
      </p:sp>
      <p:sp>
        <p:nvSpPr>
          <p:cNvPr id="154627"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fr-FR"/>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4629"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154630"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fr-FR"/>
          </a:p>
        </p:txBody>
      </p:sp>
      <p:sp>
        <p:nvSpPr>
          <p:cNvPr id="154631"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3901523D-F473-437E-9AD2-E97C410AA536}" type="slidenum">
              <a:rPr lang="fr-FR" altLang="fr-FR"/>
              <a:pPr>
                <a:defRPr/>
              </a:pPr>
              <a:t>‹N°›</a:t>
            </a:fld>
            <a:endParaRPr lang="fr-FR" altLang="fr-FR"/>
          </a:p>
        </p:txBody>
      </p:sp>
    </p:spTree>
    <p:extLst>
      <p:ext uri="{BB962C8B-B14F-4D97-AF65-F5344CB8AC3E}">
        <p14:creationId xmlns:p14="http://schemas.microsoft.com/office/powerpoint/2010/main" val="31019554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e l'image des diapositives 1"/>
          <p:cNvSpPr>
            <a:spLocks noGrp="1" noRot="1" noChangeAspect="1" noTextEdit="1"/>
          </p:cNvSpPr>
          <p:nvPr>
            <p:ph type="sldImg"/>
          </p:nvPr>
        </p:nvSpPr>
        <p:spPr>
          <a:ln/>
        </p:spPr>
      </p:sp>
      <p:sp>
        <p:nvSpPr>
          <p:cNvPr id="17411" name="Espace réservé des notes 2"/>
          <p:cNvSpPr>
            <a:spLocks noGrp="1"/>
          </p:cNvSpPr>
          <p:nvPr>
            <p:ph type="body" idx="1"/>
          </p:nvPr>
        </p:nvSpPr>
        <p:spPr>
          <a:noFill/>
        </p:spPr>
        <p:txBody>
          <a:bodyPr/>
          <a:lstStyle/>
          <a:p>
            <a:endParaRPr lang="fr-FR" altLang="fr-FR" dirty="0" smtClean="0">
              <a:latin typeface="Arial" panose="020B0604020202020204" pitchFamily="34" charset="0"/>
            </a:endParaRPr>
          </a:p>
        </p:txBody>
      </p:sp>
      <p:sp>
        <p:nvSpPr>
          <p:cNvPr id="17412" name="Espace réservé du numéro de diapositive 3"/>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A86D159-C92F-4B3C-AC29-94E65C8F91B0}" type="slidenum">
              <a:rPr lang="fr-FR" altLang="fr-FR" smtClean="0"/>
              <a:pPr/>
              <a:t>2</a:t>
            </a:fld>
            <a:endParaRPr lang="fr-FR" altLang="fr-FR" smtClean="0"/>
          </a:p>
        </p:txBody>
      </p:sp>
    </p:spTree>
    <p:extLst>
      <p:ext uri="{BB962C8B-B14F-4D97-AF65-F5344CB8AC3E}">
        <p14:creationId xmlns:p14="http://schemas.microsoft.com/office/powerpoint/2010/main" val="36342494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e l'image des diapositives 1"/>
          <p:cNvSpPr>
            <a:spLocks noGrp="1" noRot="1" noChangeAspect="1" noTextEdit="1"/>
          </p:cNvSpPr>
          <p:nvPr>
            <p:ph type="sldImg"/>
          </p:nvPr>
        </p:nvSpPr>
        <p:spPr>
          <a:ln/>
        </p:spPr>
      </p:sp>
      <p:sp>
        <p:nvSpPr>
          <p:cNvPr id="17411" name="Espace réservé des notes 2"/>
          <p:cNvSpPr>
            <a:spLocks noGrp="1"/>
          </p:cNvSpPr>
          <p:nvPr>
            <p:ph type="body" idx="1"/>
          </p:nvPr>
        </p:nvSpPr>
        <p:spPr>
          <a:noFill/>
        </p:spPr>
        <p:txBody>
          <a:bodyPr/>
          <a:lstStyle/>
          <a:p>
            <a:endParaRPr lang="fr-FR" altLang="fr-FR" dirty="0" smtClean="0">
              <a:latin typeface="Arial" panose="020B0604020202020204" pitchFamily="34" charset="0"/>
            </a:endParaRPr>
          </a:p>
        </p:txBody>
      </p:sp>
      <p:sp>
        <p:nvSpPr>
          <p:cNvPr id="17412" name="Espace réservé du numéro de diapositive 3"/>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A86D159-C92F-4B3C-AC29-94E65C8F91B0}" type="slidenum">
              <a:rPr lang="fr-FR" altLang="fr-FR" smtClean="0"/>
              <a:pPr/>
              <a:t>3</a:t>
            </a:fld>
            <a:endParaRPr lang="fr-FR" altLang="fr-FR" smtClean="0"/>
          </a:p>
        </p:txBody>
      </p:sp>
    </p:spTree>
    <p:extLst>
      <p:ext uri="{BB962C8B-B14F-4D97-AF65-F5344CB8AC3E}">
        <p14:creationId xmlns:p14="http://schemas.microsoft.com/office/powerpoint/2010/main" val="9348337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e l'image des diapositives 1"/>
          <p:cNvSpPr>
            <a:spLocks noGrp="1" noRot="1" noChangeAspect="1" noTextEdit="1"/>
          </p:cNvSpPr>
          <p:nvPr>
            <p:ph type="sldImg"/>
          </p:nvPr>
        </p:nvSpPr>
        <p:spPr>
          <a:ln/>
        </p:spPr>
      </p:sp>
      <p:sp>
        <p:nvSpPr>
          <p:cNvPr id="17411" name="Espace réservé des notes 2"/>
          <p:cNvSpPr>
            <a:spLocks noGrp="1"/>
          </p:cNvSpPr>
          <p:nvPr>
            <p:ph type="body" idx="1"/>
          </p:nvPr>
        </p:nvSpPr>
        <p:spPr>
          <a:noFill/>
        </p:spPr>
        <p:txBody>
          <a:bodyPr/>
          <a:lstStyle/>
          <a:p>
            <a:endParaRPr lang="fr-FR" altLang="fr-FR" dirty="0" smtClean="0">
              <a:latin typeface="Arial" panose="020B0604020202020204" pitchFamily="34" charset="0"/>
            </a:endParaRPr>
          </a:p>
        </p:txBody>
      </p:sp>
      <p:sp>
        <p:nvSpPr>
          <p:cNvPr id="17412" name="Espace réservé du numéro de diapositive 3"/>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A86D159-C92F-4B3C-AC29-94E65C8F91B0}" type="slidenum">
              <a:rPr lang="fr-FR" altLang="fr-FR" smtClean="0"/>
              <a:pPr/>
              <a:t>4</a:t>
            </a:fld>
            <a:endParaRPr lang="fr-FR" altLang="fr-FR" smtClean="0"/>
          </a:p>
        </p:txBody>
      </p:sp>
    </p:spTree>
    <p:extLst>
      <p:ext uri="{BB962C8B-B14F-4D97-AF65-F5344CB8AC3E}">
        <p14:creationId xmlns:p14="http://schemas.microsoft.com/office/powerpoint/2010/main" val="697128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e l'image des diapositives 1"/>
          <p:cNvSpPr>
            <a:spLocks noGrp="1" noRot="1" noChangeAspect="1" noTextEdit="1"/>
          </p:cNvSpPr>
          <p:nvPr>
            <p:ph type="sldImg"/>
          </p:nvPr>
        </p:nvSpPr>
        <p:spPr>
          <a:ln/>
        </p:spPr>
      </p:sp>
      <p:sp>
        <p:nvSpPr>
          <p:cNvPr id="17411" name="Espace réservé des notes 2"/>
          <p:cNvSpPr>
            <a:spLocks noGrp="1"/>
          </p:cNvSpPr>
          <p:nvPr>
            <p:ph type="body" idx="1"/>
          </p:nvPr>
        </p:nvSpPr>
        <p:spPr>
          <a:noFill/>
        </p:spPr>
        <p:txBody>
          <a:bodyPr/>
          <a:lstStyle/>
          <a:p>
            <a:endParaRPr lang="fr-FR" altLang="fr-FR" dirty="0" smtClean="0">
              <a:latin typeface="Arial" panose="020B0604020202020204" pitchFamily="34" charset="0"/>
            </a:endParaRPr>
          </a:p>
        </p:txBody>
      </p:sp>
      <p:sp>
        <p:nvSpPr>
          <p:cNvPr id="17412" name="Espace réservé du numéro de diapositive 3"/>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A86D159-C92F-4B3C-AC29-94E65C8F91B0}" type="slidenum">
              <a:rPr lang="fr-FR" altLang="fr-FR" smtClean="0"/>
              <a:pPr/>
              <a:t>5</a:t>
            </a:fld>
            <a:endParaRPr lang="fr-FR" altLang="fr-FR" smtClean="0"/>
          </a:p>
        </p:txBody>
      </p:sp>
    </p:spTree>
    <p:extLst>
      <p:ext uri="{BB962C8B-B14F-4D97-AF65-F5344CB8AC3E}">
        <p14:creationId xmlns:p14="http://schemas.microsoft.com/office/powerpoint/2010/main" val="17827495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e l'image des diapositives 1"/>
          <p:cNvSpPr>
            <a:spLocks noGrp="1" noRot="1" noChangeAspect="1" noTextEdit="1"/>
          </p:cNvSpPr>
          <p:nvPr>
            <p:ph type="sldImg"/>
          </p:nvPr>
        </p:nvSpPr>
        <p:spPr>
          <a:ln/>
        </p:spPr>
      </p:sp>
      <p:sp>
        <p:nvSpPr>
          <p:cNvPr id="17411" name="Espace réservé des notes 2"/>
          <p:cNvSpPr>
            <a:spLocks noGrp="1"/>
          </p:cNvSpPr>
          <p:nvPr>
            <p:ph type="body" idx="1"/>
          </p:nvPr>
        </p:nvSpPr>
        <p:spPr>
          <a:noFill/>
        </p:spPr>
        <p:txBody>
          <a:bodyPr/>
          <a:lstStyle/>
          <a:p>
            <a:endParaRPr lang="fr-FR" altLang="fr-FR" dirty="0" smtClean="0">
              <a:latin typeface="Arial" panose="020B0604020202020204" pitchFamily="34" charset="0"/>
            </a:endParaRPr>
          </a:p>
        </p:txBody>
      </p:sp>
      <p:sp>
        <p:nvSpPr>
          <p:cNvPr id="17412" name="Espace réservé du numéro de diapositive 3"/>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A86D159-C92F-4B3C-AC29-94E65C8F91B0}" type="slidenum">
              <a:rPr lang="fr-FR" altLang="fr-FR" smtClean="0"/>
              <a:pPr/>
              <a:t>6</a:t>
            </a:fld>
            <a:endParaRPr lang="fr-FR" altLang="fr-FR" smtClean="0"/>
          </a:p>
        </p:txBody>
      </p:sp>
    </p:spTree>
    <p:extLst>
      <p:ext uri="{BB962C8B-B14F-4D97-AF65-F5344CB8AC3E}">
        <p14:creationId xmlns:p14="http://schemas.microsoft.com/office/powerpoint/2010/main" val="31299457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e l'image des diapositives 1"/>
          <p:cNvSpPr>
            <a:spLocks noGrp="1" noRot="1" noChangeAspect="1" noTextEdit="1"/>
          </p:cNvSpPr>
          <p:nvPr>
            <p:ph type="sldImg"/>
          </p:nvPr>
        </p:nvSpPr>
        <p:spPr>
          <a:ln/>
        </p:spPr>
      </p:sp>
      <p:sp>
        <p:nvSpPr>
          <p:cNvPr id="17411" name="Espace réservé des notes 2"/>
          <p:cNvSpPr>
            <a:spLocks noGrp="1"/>
          </p:cNvSpPr>
          <p:nvPr>
            <p:ph type="body" idx="1"/>
          </p:nvPr>
        </p:nvSpPr>
        <p:spPr>
          <a:noFill/>
        </p:spPr>
        <p:txBody>
          <a:bodyPr/>
          <a:lstStyle/>
          <a:p>
            <a:endParaRPr lang="fr-FR" altLang="fr-FR" dirty="0" smtClean="0">
              <a:latin typeface="Arial" panose="020B0604020202020204" pitchFamily="34" charset="0"/>
            </a:endParaRPr>
          </a:p>
        </p:txBody>
      </p:sp>
      <p:sp>
        <p:nvSpPr>
          <p:cNvPr id="17412" name="Espace réservé du numéro de diapositive 3"/>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A86D159-C92F-4B3C-AC29-94E65C8F91B0}" type="slidenum">
              <a:rPr lang="fr-FR" altLang="fr-FR" smtClean="0"/>
              <a:pPr/>
              <a:t>7</a:t>
            </a:fld>
            <a:endParaRPr lang="fr-FR" altLang="fr-FR" smtClean="0"/>
          </a:p>
        </p:txBody>
      </p:sp>
    </p:spTree>
    <p:extLst>
      <p:ext uri="{BB962C8B-B14F-4D97-AF65-F5344CB8AC3E}">
        <p14:creationId xmlns:p14="http://schemas.microsoft.com/office/powerpoint/2010/main" val="2524877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e l'image des diapositives 1"/>
          <p:cNvSpPr>
            <a:spLocks noGrp="1" noRot="1" noChangeAspect="1" noTextEdit="1"/>
          </p:cNvSpPr>
          <p:nvPr>
            <p:ph type="sldImg"/>
          </p:nvPr>
        </p:nvSpPr>
        <p:spPr>
          <a:ln/>
        </p:spPr>
      </p:sp>
      <p:sp>
        <p:nvSpPr>
          <p:cNvPr id="17411" name="Espace réservé des notes 2"/>
          <p:cNvSpPr>
            <a:spLocks noGrp="1"/>
          </p:cNvSpPr>
          <p:nvPr>
            <p:ph type="body" idx="1"/>
          </p:nvPr>
        </p:nvSpPr>
        <p:spPr>
          <a:noFill/>
        </p:spPr>
        <p:txBody>
          <a:bodyPr/>
          <a:lstStyle/>
          <a:p>
            <a:endParaRPr lang="fr-FR" altLang="fr-FR" dirty="0" smtClean="0">
              <a:latin typeface="Arial" panose="020B0604020202020204" pitchFamily="34" charset="0"/>
            </a:endParaRPr>
          </a:p>
        </p:txBody>
      </p:sp>
      <p:sp>
        <p:nvSpPr>
          <p:cNvPr id="17412" name="Espace réservé du numéro de diapositive 3"/>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A86D159-C92F-4B3C-AC29-94E65C8F91B0}" type="slidenum">
              <a:rPr lang="fr-FR" altLang="fr-FR" smtClean="0"/>
              <a:pPr/>
              <a:t>8</a:t>
            </a:fld>
            <a:endParaRPr lang="fr-FR" altLang="fr-FR" smtClean="0"/>
          </a:p>
        </p:txBody>
      </p:sp>
    </p:spTree>
    <p:extLst>
      <p:ext uri="{BB962C8B-B14F-4D97-AF65-F5344CB8AC3E}">
        <p14:creationId xmlns:p14="http://schemas.microsoft.com/office/powerpoint/2010/main" val="206756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e l'image des diapositives 1"/>
          <p:cNvSpPr>
            <a:spLocks noGrp="1" noRot="1" noChangeAspect="1" noTextEdit="1"/>
          </p:cNvSpPr>
          <p:nvPr>
            <p:ph type="sldImg"/>
          </p:nvPr>
        </p:nvSpPr>
        <p:spPr>
          <a:ln/>
        </p:spPr>
      </p:sp>
      <p:sp>
        <p:nvSpPr>
          <p:cNvPr id="17411" name="Espace réservé des notes 2"/>
          <p:cNvSpPr>
            <a:spLocks noGrp="1"/>
          </p:cNvSpPr>
          <p:nvPr>
            <p:ph type="body" idx="1"/>
          </p:nvPr>
        </p:nvSpPr>
        <p:spPr>
          <a:noFill/>
        </p:spPr>
        <p:txBody>
          <a:bodyPr/>
          <a:lstStyle/>
          <a:p>
            <a:endParaRPr lang="fr-FR" altLang="fr-FR" dirty="0" smtClean="0">
              <a:latin typeface="Arial" panose="020B0604020202020204" pitchFamily="34" charset="0"/>
            </a:endParaRPr>
          </a:p>
        </p:txBody>
      </p:sp>
      <p:sp>
        <p:nvSpPr>
          <p:cNvPr id="17412" name="Espace réservé du numéro de diapositive 3"/>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A86D159-C92F-4B3C-AC29-94E65C8F91B0}" type="slidenum">
              <a:rPr lang="fr-FR" altLang="fr-FR" smtClean="0"/>
              <a:pPr/>
              <a:t>9</a:t>
            </a:fld>
            <a:endParaRPr lang="fr-FR" altLang="fr-FR" smtClean="0"/>
          </a:p>
        </p:txBody>
      </p:sp>
    </p:spTree>
    <p:extLst>
      <p:ext uri="{BB962C8B-B14F-4D97-AF65-F5344CB8AC3E}">
        <p14:creationId xmlns:p14="http://schemas.microsoft.com/office/powerpoint/2010/main" val="2014838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Modifiez le style des sous-titres du masque</a:t>
            </a:r>
            <a:endParaRPr lang="fr-FR"/>
          </a:p>
        </p:txBody>
      </p:sp>
      <p:sp>
        <p:nvSpPr>
          <p:cNvPr id="4" name="Rectangle 4"/>
          <p:cNvSpPr>
            <a:spLocks noGrp="1" noChangeArrowheads="1"/>
          </p:cNvSpPr>
          <p:nvPr>
            <p:ph type="dt" sz="half" idx="10"/>
          </p:nvPr>
        </p:nvSpPr>
        <p:spPr/>
        <p:txBody>
          <a:bodyPr/>
          <a:lstStyle>
            <a:lvl1pPr>
              <a:defRPr/>
            </a:lvl1pPr>
          </a:lstStyle>
          <a:p>
            <a:pPr>
              <a:defRPr/>
            </a:pPr>
            <a:endParaRPr lang="fr-FR"/>
          </a:p>
        </p:txBody>
      </p:sp>
      <p:sp>
        <p:nvSpPr>
          <p:cNvPr id="5" name="Rectangle 5"/>
          <p:cNvSpPr>
            <a:spLocks noGrp="1" noChangeArrowheads="1"/>
          </p:cNvSpPr>
          <p:nvPr>
            <p:ph type="ftr" sz="quarter" idx="11"/>
          </p:nvPr>
        </p:nvSpPr>
        <p:spPr/>
        <p:txBody>
          <a:bodyPr/>
          <a:lstStyle>
            <a:lvl1pPr>
              <a:defRPr/>
            </a:lvl1pPr>
          </a:lstStyle>
          <a:p>
            <a:pPr>
              <a:defRPr/>
            </a:pPr>
            <a:endParaRPr lang="fr-FR"/>
          </a:p>
        </p:txBody>
      </p:sp>
      <p:sp>
        <p:nvSpPr>
          <p:cNvPr id="6" name="Rectangle 6"/>
          <p:cNvSpPr>
            <a:spLocks noGrp="1" noChangeArrowheads="1"/>
          </p:cNvSpPr>
          <p:nvPr>
            <p:ph type="sldNum" sz="quarter" idx="12"/>
          </p:nvPr>
        </p:nvSpPr>
        <p:spPr/>
        <p:txBody>
          <a:bodyPr/>
          <a:lstStyle>
            <a:lvl1pPr>
              <a:defRPr/>
            </a:lvl1pPr>
          </a:lstStyle>
          <a:p>
            <a:pPr>
              <a:defRPr/>
            </a:pPr>
            <a:fld id="{B150F391-73FC-4CDB-BA47-B31658B5351A}" type="slidenum">
              <a:rPr lang="fr-FR" altLang="fr-FR"/>
              <a:pPr>
                <a:defRPr/>
              </a:pPr>
              <a:t>‹N°›</a:t>
            </a:fld>
            <a:endParaRPr lang="fr-FR" altLang="fr-FR"/>
          </a:p>
        </p:txBody>
      </p:sp>
    </p:spTree>
    <p:extLst>
      <p:ext uri="{BB962C8B-B14F-4D97-AF65-F5344CB8AC3E}">
        <p14:creationId xmlns:p14="http://schemas.microsoft.com/office/powerpoint/2010/main" val="133330014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p:txBody>
          <a:bodyPr/>
          <a:lstStyle>
            <a:lvl1pPr>
              <a:defRPr/>
            </a:lvl1pPr>
          </a:lstStyle>
          <a:p>
            <a:pPr>
              <a:defRPr/>
            </a:pPr>
            <a:endParaRPr lang="fr-FR"/>
          </a:p>
        </p:txBody>
      </p:sp>
      <p:sp>
        <p:nvSpPr>
          <p:cNvPr id="5" name="Rectangle 5"/>
          <p:cNvSpPr>
            <a:spLocks noGrp="1" noChangeArrowheads="1"/>
          </p:cNvSpPr>
          <p:nvPr>
            <p:ph type="ftr" sz="quarter" idx="11"/>
          </p:nvPr>
        </p:nvSpPr>
        <p:spPr/>
        <p:txBody>
          <a:bodyPr/>
          <a:lstStyle>
            <a:lvl1pPr>
              <a:defRPr/>
            </a:lvl1pPr>
          </a:lstStyle>
          <a:p>
            <a:pPr>
              <a:defRPr/>
            </a:pPr>
            <a:endParaRPr lang="fr-FR"/>
          </a:p>
        </p:txBody>
      </p:sp>
      <p:sp>
        <p:nvSpPr>
          <p:cNvPr id="6" name="Rectangle 6"/>
          <p:cNvSpPr>
            <a:spLocks noGrp="1" noChangeArrowheads="1"/>
          </p:cNvSpPr>
          <p:nvPr>
            <p:ph type="sldNum" sz="quarter" idx="12"/>
          </p:nvPr>
        </p:nvSpPr>
        <p:spPr/>
        <p:txBody>
          <a:bodyPr/>
          <a:lstStyle>
            <a:lvl1pPr>
              <a:defRPr/>
            </a:lvl1pPr>
          </a:lstStyle>
          <a:p>
            <a:pPr>
              <a:defRPr/>
            </a:pPr>
            <a:fld id="{C3DC17E6-5FC4-45C0-B351-1A2D93806CD4}" type="slidenum">
              <a:rPr lang="fr-FR" altLang="fr-FR"/>
              <a:pPr>
                <a:defRPr/>
              </a:pPr>
              <a:t>‹N°›</a:t>
            </a:fld>
            <a:endParaRPr lang="fr-FR" altLang="fr-FR"/>
          </a:p>
        </p:txBody>
      </p:sp>
    </p:spTree>
    <p:extLst>
      <p:ext uri="{BB962C8B-B14F-4D97-AF65-F5344CB8AC3E}">
        <p14:creationId xmlns:p14="http://schemas.microsoft.com/office/powerpoint/2010/main" val="1751128290"/>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p:txBody>
          <a:bodyPr/>
          <a:lstStyle>
            <a:lvl1pPr>
              <a:defRPr/>
            </a:lvl1pPr>
          </a:lstStyle>
          <a:p>
            <a:pPr>
              <a:defRPr/>
            </a:pPr>
            <a:endParaRPr lang="fr-FR"/>
          </a:p>
        </p:txBody>
      </p:sp>
      <p:sp>
        <p:nvSpPr>
          <p:cNvPr id="5" name="Rectangle 5"/>
          <p:cNvSpPr>
            <a:spLocks noGrp="1" noChangeArrowheads="1"/>
          </p:cNvSpPr>
          <p:nvPr>
            <p:ph type="ftr" sz="quarter" idx="11"/>
          </p:nvPr>
        </p:nvSpPr>
        <p:spPr/>
        <p:txBody>
          <a:bodyPr/>
          <a:lstStyle>
            <a:lvl1pPr>
              <a:defRPr/>
            </a:lvl1pPr>
          </a:lstStyle>
          <a:p>
            <a:pPr>
              <a:defRPr/>
            </a:pPr>
            <a:endParaRPr lang="fr-FR"/>
          </a:p>
        </p:txBody>
      </p:sp>
      <p:sp>
        <p:nvSpPr>
          <p:cNvPr id="6" name="Rectangle 6"/>
          <p:cNvSpPr>
            <a:spLocks noGrp="1" noChangeArrowheads="1"/>
          </p:cNvSpPr>
          <p:nvPr>
            <p:ph type="sldNum" sz="quarter" idx="12"/>
          </p:nvPr>
        </p:nvSpPr>
        <p:spPr/>
        <p:txBody>
          <a:bodyPr/>
          <a:lstStyle>
            <a:lvl1pPr>
              <a:defRPr/>
            </a:lvl1pPr>
          </a:lstStyle>
          <a:p>
            <a:pPr>
              <a:defRPr/>
            </a:pPr>
            <a:fld id="{4194A471-BB24-452A-B8D8-81514F3D0DE1}" type="slidenum">
              <a:rPr lang="fr-FR" altLang="fr-FR"/>
              <a:pPr>
                <a:defRPr/>
              </a:pPr>
              <a:t>‹N°›</a:t>
            </a:fld>
            <a:endParaRPr lang="fr-FR" altLang="fr-FR"/>
          </a:p>
        </p:txBody>
      </p:sp>
    </p:spTree>
    <p:extLst>
      <p:ext uri="{BB962C8B-B14F-4D97-AF65-F5344CB8AC3E}">
        <p14:creationId xmlns:p14="http://schemas.microsoft.com/office/powerpoint/2010/main" val="223251144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p:txBody>
          <a:bodyPr/>
          <a:lstStyle>
            <a:lvl1pPr>
              <a:defRPr/>
            </a:lvl1pPr>
          </a:lstStyle>
          <a:p>
            <a:pPr>
              <a:defRPr/>
            </a:pPr>
            <a:endParaRPr lang="fr-FR"/>
          </a:p>
        </p:txBody>
      </p:sp>
      <p:sp>
        <p:nvSpPr>
          <p:cNvPr id="5" name="Rectangle 5"/>
          <p:cNvSpPr>
            <a:spLocks noGrp="1" noChangeArrowheads="1"/>
          </p:cNvSpPr>
          <p:nvPr>
            <p:ph type="ftr" sz="quarter" idx="11"/>
          </p:nvPr>
        </p:nvSpPr>
        <p:spPr/>
        <p:txBody>
          <a:bodyPr/>
          <a:lstStyle>
            <a:lvl1pPr>
              <a:defRPr/>
            </a:lvl1pPr>
          </a:lstStyle>
          <a:p>
            <a:pPr>
              <a:defRPr/>
            </a:pPr>
            <a:endParaRPr lang="fr-FR"/>
          </a:p>
        </p:txBody>
      </p:sp>
      <p:sp>
        <p:nvSpPr>
          <p:cNvPr id="6" name="Rectangle 6"/>
          <p:cNvSpPr>
            <a:spLocks noGrp="1" noChangeArrowheads="1"/>
          </p:cNvSpPr>
          <p:nvPr>
            <p:ph type="sldNum" sz="quarter" idx="12"/>
          </p:nvPr>
        </p:nvSpPr>
        <p:spPr/>
        <p:txBody>
          <a:bodyPr/>
          <a:lstStyle>
            <a:lvl1pPr>
              <a:defRPr/>
            </a:lvl1pPr>
          </a:lstStyle>
          <a:p>
            <a:pPr>
              <a:defRPr/>
            </a:pPr>
            <a:fld id="{C033A189-28B6-4DFD-8C98-7456C584929A}" type="slidenum">
              <a:rPr lang="fr-FR" altLang="fr-FR"/>
              <a:pPr>
                <a:defRPr/>
              </a:pPr>
              <a:t>‹N°›</a:t>
            </a:fld>
            <a:endParaRPr lang="fr-FR" altLang="fr-FR"/>
          </a:p>
        </p:txBody>
      </p:sp>
    </p:spTree>
    <p:extLst>
      <p:ext uri="{BB962C8B-B14F-4D97-AF65-F5344CB8AC3E}">
        <p14:creationId xmlns:p14="http://schemas.microsoft.com/office/powerpoint/2010/main" val="386606075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Rectangle 4"/>
          <p:cNvSpPr>
            <a:spLocks noGrp="1" noChangeArrowheads="1"/>
          </p:cNvSpPr>
          <p:nvPr>
            <p:ph type="dt" sz="half" idx="10"/>
          </p:nvPr>
        </p:nvSpPr>
        <p:spPr/>
        <p:txBody>
          <a:bodyPr/>
          <a:lstStyle>
            <a:lvl1pPr>
              <a:defRPr/>
            </a:lvl1pPr>
          </a:lstStyle>
          <a:p>
            <a:pPr>
              <a:defRPr/>
            </a:pPr>
            <a:endParaRPr lang="fr-FR"/>
          </a:p>
        </p:txBody>
      </p:sp>
      <p:sp>
        <p:nvSpPr>
          <p:cNvPr id="5" name="Rectangle 5"/>
          <p:cNvSpPr>
            <a:spLocks noGrp="1" noChangeArrowheads="1"/>
          </p:cNvSpPr>
          <p:nvPr>
            <p:ph type="ftr" sz="quarter" idx="11"/>
          </p:nvPr>
        </p:nvSpPr>
        <p:spPr/>
        <p:txBody>
          <a:bodyPr/>
          <a:lstStyle>
            <a:lvl1pPr>
              <a:defRPr/>
            </a:lvl1pPr>
          </a:lstStyle>
          <a:p>
            <a:pPr>
              <a:defRPr/>
            </a:pPr>
            <a:endParaRPr lang="fr-FR"/>
          </a:p>
        </p:txBody>
      </p:sp>
      <p:sp>
        <p:nvSpPr>
          <p:cNvPr id="6" name="Rectangle 6"/>
          <p:cNvSpPr>
            <a:spLocks noGrp="1" noChangeArrowheads="1"/>
          </p:cNvSpPr>
          <p:nvPr>
            <p:ph type="sldNum" sz="quarter" idx="12"/>
          </p:nvPr>
        </p:nvSpPr>
        <p:spPr/>
        <p:txBody>
          <a:bodyPr/>
          <a:lstStyle>
            <a:lvl1pPr>
              <a:defRPr/>
            </a:lvl1pPr>
          </a:lstStyle>
          <a:p>
            <a:pPr>
              <a:defRPr/>
            </a:pPr>
            <a:fld id="{BBA94F25-62E1-4A8D-B4BF-688857E079C7}" type="slidenum">
              <a:rPr lang="fr-FR" altLang="fr-FR"/>
              <a:pPr>
                <a:defRPr/>
              </a:pPr>
              <a:t>‹N°›</a:t>
            </a:fld>
            <a:endParaRPr lang="fr-FR" altLang="fr-FR"/>
          </a:p>
        </p:txBody>
      </p:sp>
    </p:spTree>
    <p:extLst>
      <p:ext uri="{BB962C8B-B14F-4D97-AF65-F5344CB8AC3E}">
        <p14:creationId xmlns:p14="http://schemas.microsoft.com/office/powerpoint/2010/main" val="220754388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6"/>
          <p:cNvSpPr>
            <a:spLocks noGrp="1" noChangeArrowheads="1"/>
          </p:cNvSpPr>
          <p:nvPr>
            <p:ph type="dt" sz="half" idx="10"/>
          </p:nvPr>
        </p:nvSpPr>
        <p:spPr/>
        <p:txBody>
          <a:bodyPr/>
          <a:lstStyle>
            <a:lvl1pPr>
              <a:defRPr/>
            </a:lvl1pPr>
          </a:lstStyle>
          <a:p>
            <a:pPr>
              <a:defRPr/>
            </a:pPr>
            <a:endParaRPr lang="fr-FR"/>
          </a:p>
        </p:txBody>
      </p:sp>
      <p:sp>
        <p:nvSpPr>
          <p:cNvPr id="6" name="Espace réservé du pied de page 7"/>
          <p:cNvSpPr>
            <a:spLocks noGrp="1" noChangeArrowheads="1"/>
          </p:cNvSpPr>
          <p:nvPr>
            <p:ph type="ftr" sz="quarter" idx="11"/>
          </p:nvPr>
        </p:nvSpPr>
        <p:spPr/>
        <p:txBody>
          <a:bodyPr/>
          <a:lstStyle>
            <a:lvl1pPr>
              <a:defRPr/>
            </a:lvl1pPr>
          </a:lstStyle>
          <a:p>
            <a:pPr>
              <a:defRPr/>
            </a:pPr>
            <a:endParaRPr lang="fr-FR"/>
          </a:p>
        </p:txBody>
      </p:sp>
      <p:sp>
        <p:nvSpPr>
          <p:cNvPr id="7" name="Espace réservé du numéro de diapositive 8"/>
          <p:cNvSpPr>
            <a:spLocks noGrp="1" noChangeArrowheads="1"/>
          </p:cNvSpPr>
          <p:nvPr>
            <p:ph type="sldNum" sz="quarter" idx="12"/>
          </p:nvPr>
        </p:nvSpPr>
        <p:spPr/>
        <p:txBody>
          <a:bodyPr/>
          <a:lstStyle>
            <a:lvl1pPr>
              <a:defRPr/>
            </a:lvl1pPr>
          </a:lstStyle>
          <a:p>
            <a:pPr>
              <a:defRPr/>
            </a:pPr>
            <a:fld id="{5B8531C7-9677-4756-B154-E3C815A5C477}" type="slidenum">
              <a:rPr lang="fr-FR" altLang="fr-FR"/>
              <a:pPr>
                <a:defRPr/>
              </a:pPr>
              <a:t>‹N°›</a:t>
            </a:fld>
            <a:endParaRPr lang="fr-FR" altLang="fr-FR"/>
          </a:p>
        </p:txBody>
      </p:sp>
    </p:spTree>
    <p:extLst>
      <p:ext uri="{BB962C8B-B14F-4D97-AF65-F5344CB8AC3E}">
        <p14:creationId xmlns:p14="http://schemas.microsoft.com/office/powerpoint/2010/main" val="139573353"/>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
          <p:cNvSpPr>
            <a:spLocks noGrp="1" noChangeArrowheads="1"/>
          </p:cNvSpPr>
          <p:nvPr>
            <p:ph type="dt" sz="half" idx="10"/>
          </p:nvPr>
        </p:nvSpPr>
        <p:spPr/>
        <p:txBody>
          <a:bodyPr/>
          <a:lstStyle>
            <a:lvl1pPr>
              <a:defRPr/>
            </a:lvl1pPr>
          </a:lstStyle>
          <a:p>
            <a:pPr>
              <a:defRPr/>
            </a:pPr>
            <a:endParaRPr lang="fr-FR"/>
          </a:p>
        </p:txBody>
      </p:sp>
      <p:sp>
        <p:nvSpPr>
          <p:cNvPr id="8" name="Rectangle 5"/>
          <p:cNvSpPr>
            <a:spLocks noGrp="1" noChangeArrowheads="1"/>
          </p:cNvSpPr>
          <p:nvPr>
            <p:ph type="ftr" sz="quarter" idx="11"/>
          </p:nvPr>
        </p:nvSpPr>
        <p:spPr/>
        <p:txBody>
          <a:bodyPr/>
          <a:lstStyle>
            <a:lvl1pPr>
              <a:defRPr/>
            </a:lvl1pPr>
          </a:lstStyle>
          <a:p>
            <a:pPr>
              <a:defRPr/>
            </a:pPr>
            <a:endParaRPr lang="fr-FR"/>
          </a:p>
        </p:txBody>
      </p:sp>
      <p:sp>
        <p:nvSpPr>
          <p:cNvPr id="9" name="Rectangle 6"/>
          <p:cNvSpPr>
            <a:spLocks noGrp="1" noChangeArrowheads="1"/>
          </p:cNvSpPr>
          <p:nvPr>
            <p:ph type="sldNum" sz="quarter" idx="12"/>
          </p:nvPr>
        </p:nvSpPr>
        <p:spPr/>
        <p:txBody>
          <a:bodyPr/>
          <a:lstStyle>
            <a:lvl1pPr>
              <a:defRPr/>
            </a:lvl1pPr>
          </a:lstStyle>
          <a:p>
            <a:pPr>
              <a:defRPr/>
            </a:pPr>
            <a:fld id="{70E0DAAD-B7C5-4DD2-A87E-4EF7283AD49B}" type="slidenum">
              <a:rPr lang="fr-FR" altLang="fr-FR"/>
              <a:pPr>
                <a:defRPr/>
              </a:pPr>
              <a:t>‹N°›</a:t>
            </a:fld>
            <a:endParaRPr lang="fr-FR" altLang="fr-FR"/>
          </a:p>
        </p:txBody>
      </p:sp>
    </p:spTree>
    <p:extLst>
      <p:ext uri="{BB962C8B-B14F-4D97-AF65-F5344CB8AC3E}">
        <p14:creationId xmlns:p14="http://schemas.microsoft.com/office/powerpoint/2010/main" val="261991467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Rectangle 4"/>
          <p:cNvSpPr>
            <a:spLocks noGrp="1" noChangeArrowheads="1"/>
          </p:cNvSpPr>
          <p:nvPr>
            <p:ph type="dt" sz="half" idx="10"/>
          </p:nvPr>
        </p:nvSpPr>
        <p:spPr/>
        <p:txBody>
          <a:bodyPr/>
          <a:lstStyle>
            <a:lvl1pPr>
              <a:defRPr/>
            </a:lvl1pPr>
          </a:lstStyle>
          <a:p>
            <a:pPr>
              <a:defRPr/>
            </a:pPr>
            <a:endParaRPr lang="fr-FR"/>
          </a:p>
        </p:txBody>
      </p:sp>
      <p:sp>
        <p:nvSpPr>
          <p:cNvPr id="4" name="Rectangle 5"/>
          <p:cNvSpPr>
            <a:spLocks noGrp="1" noChangeArrowheads="1"/>
          </p:cNvSpPr>
          <p:nvPr>
            <p:ph type="ftr" sz="quarter" idx="11"/>
          </p:nvPr>
        </p:nvSpPr>
        <p:spPr/>
        <p:txBody>
          <a:bodyPr/>
          <a:lstStyle>
            <a:lvl1pPr>
              <a:defRPr/>
            </a:lvl1pPr>
          </a:lstStyle>
          <a:p>
            <a:pPr>
              <a:defRPr/>
            </a:pPr>
            <a:endParaRPr lang="fr-FR"/>
          </a:p>
        </p:txBody>
      </p:sp>
      <p:sp>
        <p:nvSpPr>
          <p:cNvPr id="5" name="Rectangle 6"/>
          <p:cNvSpPr>
            <a:spLocks noGrp="1" noChangeArrowheads="1"/>
          </p:cNvSpPr>
          <p:nvPr>
            <p:ph type="sldNum" sz="quarter" idx="12"/>
          </p:nvPr>
        </p:nvSpPr>
        <p:spPr/>
        <p:txBody>
          <a:bodyPr/>
          <a:lstStyle>
            <a:lvl1pPr>
              <a:defRPr/>
            </a:lvl1pPr>
          </a:lstStyle>
          <a:p>
            <a:pPr>
              <a:defRPr/>
            </a:pPr>
            <a:fld id="{C911B36C-3CC1-4FD4-80DE-C4AD9921203D}" type="slidenum">
              <a:rPr lang="fr-FR" altLang="fr-FR"/>
              <a:pPr>
                <a:defRPr/>
              </a:pPr>
              <a:t>‹N°›</a:t>
            </a:fld>
            <a:endParaRPr lang="fr-FR" altLang="fr-FR"/>
          </a:p>
        </p:txBody>
      </p:sp>
    </p:spTree>
    <p:extLst>
      <p:ext uri="{BB962C8B-B14F-4D97-AF65-F5344CB8AC3E}">
        <p14:creationId xmlns:p14="http://schemas.microsoft.com/office/powerpoint/2010/main" val="234381688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fr-FR"/>
          </a:p>
        </p:txBody>
      </p:sp>
      <p:sp>
        <p:nvSpPr>
          <p:cNvPr id="3" name="Rectangle 5"/>
          <p:cNvSpPr>
            <a:spLocks noGrp="1" noChangeArrowheads="1"/>
          </p:cNvSpPr>
          <p:nvPr>
            <p:ph type="ftr" sz="quarter" idx="11"/>
          </p:nvPr>
        </p:nvSpPr>
        <p:spPr/>
        <p:txBody>
          <a:bodyPr/>
          <a:lstStyle>
            <a:lvl1pPr>
              <a:defRPr/>
            </a:lvl1pPr>
          </a:lstStyle>
          <a:p>
            <a:pPr>
              <a:defRPr/>
            </a:pPr>
            <a:endParaRPr lang="fr-FR"/>
          </a:p>
        </p:txBody>
      </p:sp>
      <p:sp>
        <p:nvSpPr>
          <p:cNvPr id="4" name="Rectangle 6"/>
          <p:cNvSpPr>
            <a:spLocks noGrp="1" noChangeArrowheads="1"/>
          </p:cNvSpPr>
          <p:nvPr>
            <p:ph type="sldNum" sz="quarter" idx="12"/>
          </p:nvPr>
        </p:nvSpPr>
        <p:spPr/>
        <p:txBody>
          <a:bodyPr/>
          <a:lstStyle>
            <a:lvl1pPr>
              <a:defRPr/>
            </a:lvl1pPr>
          </a:lstStyle>
          <a:p>
            <a:pPr>
              <a:defRPr/>
            </a:pPr>
            <a:fld id="{62D9727F-3706-412D-831F-B36AC1F01085}" type="slidenum">
              <a:rPr lang="fr-FR" altLang="fr-FR"/>
              <a:pPr>
                <a:defRPr/>
              </a:pPr>
              <a:t>‹N°›</a:t>
            </a:fld>
            <a:endParaRPr lang="fr-FR" altLang="fr-FR"/>
          </a:p>
        </p:txBody>
      </p:sp>
    </p:spTree>
    <p:extLst>
      <p:ext uri="{BB962C8B-B14F-4D97-AF65-F5344CB8AC3E}">
        <p14:creationId xmlns:p14="http://schemas.microsoft.com/office/powerpoint/2010/main" val="335398900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6"/>
          <p:cNvSpPr>
            <a:spLocks noGrp="1" noChangeArrowheads="1"/>
          </p:cNvSpPr>
          <p:nvPr>
            <p:ph type="dt" sz="half" idx="10"/>
          </p:nvPr>
        </p:nvSpPr>
        <p:spPr/>
        <p:txBody>
          <a:bodyPr/>
          <a:lstStyle>
            <a:lvl1pPr>
              <a:defRPr/>
            </a:lvl1pPr>
          </a:lstStyle>
          <a:p>
            <a:pPr>
              <a:defRPr/>
            </a:pPr>
            <a:endParaRPr lang="fr-FR"/>
          </a:p>
        </p:txBody>
      </p:sp>
      <p:sp>
        <p:nvSpPr>
          <p:cNvPr id="6" name="Espace réservé du pied de page 7"/>
          <p:cNvSpPr>
            <a:spLocks noGrp="1" noChangeArrowheads="1"/>
          </p:cNvSpPr>
          <p:nvPr>
            <p:ph type="ftr" sz="quarter" idx="11"/>
          </p:nvPr>
        </p:nvSpPr>
        <p:spPr/>
        <p:txBody>
          <a:bodyPr/>
          <a:lstStyle>
            <a:lvl1pPr>
              <a:defRPr/>
            </a:lvl1pPr>
          </a:lstStyle>
          <a:p>
            <a:pPr>
              <a:defRPr/>
            </a:pPr>
            <a:endParaRPr lang="fr-FR"/>
          </a:p>
        </p:txBody>
      </p:sp>
      <p:sp>
        <p:nvSpPr>
          <p:cNvPr id="7" name="Espace réservé du numéro de diapositive 8"/>
          <p:cNvSpPr>
            <a:spLocks noGrp="1" noChangeArrowheads="1"/>
          </p:cNvSpPr>
          <p:nvPr>
            <p:ph type="sldNum" sz="quarter" idx="12"/>
          </p:nvPr>
        </p:nvSpPr>
        <p:spPr/>
        <p:txBody>
          <a:bodyPr/>
          <a:lstStyle>
            <a:lvl1pPr>
              <a:defRPr/>
            </a:lvl1pPr>
          </a:lstStyle>
          <a:p>
            <a:pPr>
              <a:defRPr/>
            </a:pPr>
            <a:fld id="{DD5B099B-11C1-4A71-AFB7-E3D22459B268}" type="slidenum">
              <a:rPr lang="fr-FR" altLang="fr-FR"/>
              <a:pPr>
                <a:defRPr/>
              </a:pPr>
              <a:t>‹N°›</a:t>
            </a:fld>
            <a:endParaRPr lang="fr-FR" altLang="fr-FR"/>
          </a:p>
        </p:txBody>
      </p:sp>
    </p:spTree>
    <p:extLst>
      <p:ext uri="{BB962C8B-B14F-4D97-AF65-F5344CB8AC3E}">
        <p14:creationId xmlns:p14="http://schemas.microsoft.com/office/powerpoint/2010/main" val="241905351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6"/>
          <p:cNvSpPr>
            <a:spLocks noGrp="1" noChangeArrowheads="1"/>
          </p:cNvSpPr>
          <p:nvPr>
            <p:ph type="dt" sz="half" idx="10"/>
          </p:nvPr>
        </p:nvSpPr>
        <p:spPr/>
        <p:txBody>
          <a:bodyPr/>
          <a:lstStyle>
            <a:lvl1pPr>
              <a:defRPr/>
            </a:lvl1pPr>
          </a:lstStyle>
          <a:p>
            <a:pPr>
              <a:defRPr/>
            </a:pPr>
            <a:endParaRPr lang="fr-FR"/>
          </a:p>
        </p:txBody>
      </p:sp>
      <p:sp>
        <p:nvSpPr>
          <p:cNvPr id="6" name="Espace réservé du pied de page 7"/>
          <p:cNvSpPr>
            <a:spLocks noGrp="1" noChangeArrowheads="1"/>
          </p:cNvSpPr>
          <p:nvPr>
            <p:ph type="ftr" sz="quarter" idx="11"/>
          </p:nvPr>
        </p:nvSpPr>
        <p:spPr/>
        <p:txBody>
          <a:bodyPr/>
          <a:lstStyle>
            <a:lvl1pPr>
              <a:defRPr/>
            </a:lvl1pPr>
          </a:lstStyle>
          <a:p>
            <a:pPr>
              <a:defRPr/>
            </a:pPr>
            <a:endParaRPr lang="fr-FR"/>
          </a:p>
        </p:txBody>
      </p:sp>
      <p:sp>
        <p:nvSpPr>
          <p:cNvPr id="7" name="Espace réservé du numéro de diapositive 8"/>
          <p:cNvSpPr>
            <a:spLocks noGrp="1" noChangeArrowheads="1"/>
          </p:cNvSpPr>
          <p:nvPr>
            <p:ph type="sldNum" sz="quarter" idx="12"/>
          </p:nvPr>
        </p:nvSpPr>
        <p:spPr/>
        <p:txBody>
          <a:bodyPr/>
          <a:lstStyle>
            <a:lvl1pPr>
              <a:defRPr/>
            </a:lvl1pPr>
          </a:lstStyle>
          <a:p>
            <a:pPr>
              <a:defRPr/>
            </a:pPr>
            <a:fld id="{A7914B52-FF8A-469E-B84E-5BFEB56AE38B}" type="slidenum">
              <a:rPr lang="fr-FR" altLang="fr-FR"/>
              <a:pPr>
                <a:defRPr/>
              </a:pPr>
              <a:t>‹N°›</a:t>
            </a:fld>
            <a:endParaRPr lang="fr-FR" altLang="fr-FR"/>
          </a:p>
        </p:txBody>
      </p:sp>
    </p:spTree>
    <p:extLst>
      <p:ext uri="{BB962C8B-B14F-4D97-AF65-F5344CB8AC3E}">
        <p14:creationId xmlns:p14="http://schemas.microsoft.com/office/powerpoint/2010/main" val="8747492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r-FR" altLang="fr-FR" smtClean="0"/>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14746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fr-FR"/>
          </a:p>
        </p:txBody>
      </p:sp>
      <p:sp>
        <p:nvSpPr>
          <p:cNvPr id="14746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fr-FR"/>
          </a:p>
        </p:txBody>
      </p:sp>
      <p:sp>
        <p:nvSpPr>
          <p:cNvPr id="14746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D1D5EA63-8E6E-4BE6-B918-59545F0CCFD2}" type="slidenum">
              <a:rPr lang="fr-FR" altLang="fr-FR"/>
              <a:pPr>
                <a:defRPr/>
              </a:pPr>
              <a:t>‹N°›</a:t>
            </a:fld>
            <a:endParaRPr lang="fr-FR" altLang="fr-FR"/>
          </a:p>
        </p:txBody>
      </p:sp>
    </p:spTree>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ransition/>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9.jpeg"/><Relationship Id="rId5" Type="http://schemas.openxmlformats.org/officeDocument/2006/relationships/image" Target="../media/image8.emf"/><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1.jpeg"/><Relationship Id="rId5" Type="http://schemas.openxmlformats.org/officeDocument/2006/relationships/image" Target="../media/image10.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15.jpe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4.jpeg"/><Relationship Id="rId5" Type="http://schemas.openxmlformats.org/officeDocument/2006/relationships/image" Target="../media/image13.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7.jpeg"/><Relationship Id="rId5" Type="http://schemas.openxmlformats.org/officeDocument/2006/relationships/image" Target="../media/image16.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1.jpeg"/><Relationship Id="rId5" Type="http://schemas.openxmlformats.org/officeDocument/2006/relationships/image" Target="../media/image20.jpe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4"/>
          <p:cNvSpPr>
            <a:spLocks noGrp="1" noChangeArrowheads="1"/>
          </p:cNvSpPr>
          <p:nvPr>
            <p:ph type="ctrTitle"/>
          </p:nvPr>
        </p:nvSpPr>
        <p:spPr>
          <a:xfrm>
            <a:off x="2965450" y="4256088"/>
            <a:ext cx="5494338" cy="504825"/>
          </a:xfrm>
          <a:noFill/>
        </p:spPr>
        <p:txBody>
          <a:bodyPr/>
          <a:lstStyle/>
          <a:p>
            <a:pPr algn="r" eaLnBrk="1" hangingPunct="1"/>
            <a:r>
              <a:rPr lang="fr-FR" altLang="fr-FR" sz="2400" b="1" dirty="0" smtClean="0">
                <a:solidFill>
                  <a:srgbClr val="948276"/>
                </a:solidFill>
                <a:latin typeface="Trebuchet MS" panose="020B0603020202020204" pitchFamily="34" charset="0"/>
              </a:rPr>
              <a:t>Webinaire du CEREMA – Développer l’usage du vélo en territoires peu denses </a:t>
            </a:r>
            <a:endParaRPr lang="fr-FR" altLang="fr-FR" sz="2400" b="1" dirty="0">
              <a:solidFill>
                <a:srgbClr val="948276"/>
              </a:solidFill>
              <a:latin typeface="Trebuchet MS" panose="020B0603020202020204" pitchFamily="34" charset="0"/>
            </a:endParaRPr>
          </a:p>
        </p:txBody>
      </p:sp>
      <p:sp>
        <p:nvSpPr>
          <p:cNvPr id="15363" name="Text Box 6"/>
          <p:cNvSpPr txBox="1">
            <a:spLocks noChangeArrowheads="1"/>
          </p:cNvSpPr>
          <p:nvPr/>
        </p:nvSpPr>
        <p:spPr bwMode="auto">
          <a:xfrm>
            <a:off x="3994150" y="5949950"/>
            <a:ext cx="4681538"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r>
              <a:rPr lang="fr-FR" altLang="fr-FR" sz="1800" dirty="0" smtClean="0">
                <a:solidFill>
                  <a:srgbClr val="948276"/>
                </a:solidFill>
              </a:rPr>
              <a:t>08/12/2021</a:t>
            </a:r>
            <a:endParaRPr lang="fr-FR" altLang="fr-FR" sz="1800" dirty="0">
              <a:solidFill>
                <a:srgbClr val="948276"/>
              </a:solidFill>
            </a:endParaRPr>
          </a:p>
        </p:txBody>
      </p:sp>
      <p:sp>
        <p:nvSpPr>
          <p:cNvPr id="15364" name="Line 10"/>
          <p:cNvSpPr>
            <a:spLocks noChangeShapeType="1"/>
          </p:cNvSpPr>
          <p:nvPr/>
        </p:nvSpPr>
        <p:spPr bwMode="auto">
          <a:xfrm>
            <a:off x="3132138" y="3571875"/>
            <a:ext cx="5327650" cy="0"/>
          </a:xfrm>
          <a:prstGeom prst="line">
            <a:avLst/>
          </a:prstGeom>
          <a:noFill/>
          <a:ln w="38100">
            <a:solidFill>
              <a:srgbClr val="47677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pic>
        <p:nvPicPr>
          <p:cNvPr id="15365" name="Image 3"/>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615950"/>
            <a:ext cx="2835275" cy="562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6" name="Image 2"/>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6734175" y="352425"/>
            <a:ext cx="1725613" cy="735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4"/>
          <p:cNvSpPr txBox="1">
            <a:spLocks noChangeArrowheads="1"/>
          </p:cNvSpPr>
          <p:nvPr/>
        </p:nvSpPr>
        <p:spPr bwMode="auto">
          <a:xfrm>
            <a:off x="2965450" y="2309813"/>
            <a:ext cx="5494338"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r" eaLnBrk="1" hangingPunct="1">
              <a:defRPr/>
            </a:pPr>
            <a:r>
              <a:rPr lang="fr-FR" altLang="fr-FR" sz="4000" b="1" kern="0" dirty="0" smtClean="0">
                <a:solidFill>
                  <a:srgbClr val="948276"/>
                </a:solidFill>
                <a:latin typeface="Trebuchet MS" panose="020B0603020202020204" pitchFamily="34" charset="0"/>
              </a:rPr>
              <a:t>Politique cyclable du Département du Doubs</a:t>
            </a: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527175" y="198438"/>
            <a:ext cx="7148513" cy="1143000"/>
          </a:xfrm>
        </p:spPr>
        <p:txBody>
          <a:bodyPr/>
          <a:lstStyle/>
          <a:p>
            <a:pPr algn="l" eaLnBrk="1" hangingPunct="1">
              <a:defRPr/>
            </a:pPr>
            <a:r>
              <a:rPr lang="fr-FR" altLang="fr-FR" sz="2000" b="1" dirty="0" smtClean="0">
                <a:solidFill>
                  <a:srgbClr val="47677F"/>
                </a:solidFill>
                <a:latin typeface="Trebuchet MS" panose="020B0603020202020204" pitchFamily="34" charset="0"/>
              </a:rPr>
              <a:t>Le Département du Doubs</a:t>
            </a:r>
            <a:r>
              <a:rPr lang="fr-FR" altLang="fr-FR" sz="2000" b="1" dirty="0" smtClean="0">
                <a:solidFill>
                  <a:srgbClr val="930F7E"/>
                </a:solidFill>
                <a:latin typeface="Trebuchet MS" panose="020B0603020202020204" pitchFamily="34" charset="0"/>
              </a:rPr>
              <a:t/>
            </a:r>
            <a:br>
              <a:rPr lang="fr-FR" altLang="fr-FR" sz="2000" b="1" dirty="0" smtClean="0">
                <a:solidFill>
                  <a:srgbClr val="930F7E"/>
                </a:solidFill>
                <a:latin typeface="Trebuchet MS" panose="020B0603020202020204" pitchFamily="34" charset="0"/>
              </a:rPr>
            </a:br>
            <a:r>
              <a:rPr lang="fr-FR" altLang="fr-FR" sz="2000" b="1" dirty="0" smtClean="0">
                <a:solidFill>
                  <a:srgbClr val="930F7E"/>
                </a:solidFill>
                <a:latin typeface="Trebuchet MS" panose="020B0603020202020204" pitchFamily="34" charset="0"/>
              </a:rPr>
              <a:t/>
            </a:r>
            <a:br>
              <a:rPr lang="fr-FR" altLang="fr-FR" sz="2000" b="1" dirty="0" smtClean="0">
                <a:solidFill>
                  <a:srgbClr val="930F7E"/>
                </a:solidFill>
                <a:latin typeface="Trebuchet MS" panose="020B0603020202020204" pitchFamily="34" charset="0"/>
              </a:rPr>
            </a:br>
            <a:r>
              <a:rPr lang="fr-FR" altLang="fr-FR" sz="2000" b="1" kern="1200" dirty="0" smtClean="0">
                <a:solidFill>
                  <a:srgbClr val="948276"/>
                </a:solidFill>
                <a:latin typeface="Trebuchet MS" panose="020B0603020202020204" pitchFamily="34" charset="0"/>
                <a:ea typeface="+mn-ea"/>
                <a:cs typeface="+mn-cs"/>
              </a:rPr>
              <a:t>Carte d’identité</a:t>
            </a:r>
            <a:endParaRPr lang="fr-FR" altLang="fr-FR" sz="2000" b="1" kern="1200" dirty="0">
              <a:solidFill>
                <a:srgbClr val="948276"/>
              </a:solidFill>
              <a:latin typeface="Trebuchet MS" panose="020B0603020202020204" pitchFamily="34" charset="0"/>
              <a:ea typeface="+mn-ea"/>
              <a:cs typeface="+mn-cs"/>
            </a:endParaRPr>
          </a:p>
        </p:txBody>
      </p:sp>
      <p:sp>
        <p:nvSpPr>
          <p:cNvPr id="16387" name="Text Box 4"/>
          <p:cNvSpPr txBox="1">
            <a:spLocks noChangeArrowheads="1"/>
          </p:cNvSpPr>
          <p:nvPr/>
        </p:nvSpPr>
        <p:spPr bwMode="auto">
          <a:xfrm>
            <a:off x="1527175" y="1550988"/>
            <a:ext cx="184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2000"/>
          </a:p>
        </p:txBody>
      </p:sp>
      <p:sp>
        <p:nvSpPr>
          <p:cNvPr id="16388" name="Line 9"/>
          <p:cNvSpPr>
            <a:spLocks noChangeShapeType="1"/>
          </p:cNvSpPr>
          <p:nvPr/>
        </p:nvSpPr>
        <p:spPr bwMode="auto">
          <a:xfrm>
            <a:off x="1619250" y="765175"/>
            <a:ext cx="6985000" cy="0"/>
          </a:xfrm>
          <a:prstGeom prst="line">
            <a:avLst/>
          </a:prstGeom>
          <a:noFill/>
          <a:ln w="38100">
            <a:solidFill>
              <a:srgbClr val="47677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6389" name="Rectangle 10"/>
          <p:cNvSpPr>
            <a:spLocks noChangeArrowheads="1"/>
          </p:cNvSpPr>
          <p:nvPr/>
        </p:nvSpPr>
        <p:spPr bwMode="auto">
          <a:xfrm>
            <a:off x="0" y="6165850"/>
            <a:ext cx="9144000" cy="692150"/>
          </a:xfrm>
          <a:prstGeom prst="rect">
            <a:avLst/>
          </a:prstGeom>
          <a:solidFill>
            <a:srgbClr val="94827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16390" name="Text Box 15"/>
          <p:cNvSpPr txBox="1">
            <a:spLocks noChangeArrowheads="1"/>
          </p:cNvSpPr>
          <p:nvPr/>
        </p:nvSpPr>
        <p:spPr bwMode="auto">
          <a:xfrm>
            <a:off x="1527176" y="1307083"/>
            <a:ext cx="5691802"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ts val="600"/>
              </a:spcBef>
              <a:spcAft>
                <a:spcPts val="600"/>
              </a:spcAft>
              <a:buFont typeface="Wingdings" panose="05000000000000000000" pitchFamily="2" charset="2"/>
              <a:buChar char="Ø"/>
            </a:pPr>
            <a:r>
              <a:rPr lang="fr-FR" altLang="fr-FR" sz="1600" dirty="0" smtClean="0">
                <a:solidFill>
                  <a:srgbClr val="47677F"/>
                </a:solidFill>
                <a:latin typeface="Trebuchet MS" panose="020B0603020202020204" pitchFamily="34" charset="0"/>
              </a:rPr>
              <a:t>Département frontalier avec la Suisse d’environ 5 200 km² (103 hab</a:t>
            </a:r>
            <a:r>
              <a:rPr lang="fr-FR" altLang="fr-FR" sz="1600" dirty="0">
                <a:solidFill>
                  <a:srgbClr val="47677F"/>
                </a:solidFill>
                <a:latin typeface="Trebuchet MS" panose="020B0603020202020204" pitchFamily="34" charset="0"/>
              </a:rPr>
              <a:t>.</a:t>
            </a:r>
            <a:r>
              <a:rPr lang="fr-FR" altLang="fr-FR" sz="1600" dirty="0" smtClean="0">
                <a:solidFill>
                  <a:srgbClr val="47677F"/>
                </a:solidFill>
                <a:latin typeface="Trebuchet MS" panose="020B0603020202020204" pitchFamily="34" charset="0"/>
              </a:rPr>
              <a:t>/km²) avec des secteurs allant de la plaine à la moyenne montagne (de 200 à 1 400 m d’altitude)</a:t>
            </a:r>
          </a:p>
          <a:p>
            <a:pPr algn="just" eaLnBrk="1" hangingPunct="1">
              <a:spcBef>
                <a:spcPts val="600"/>
              </a:spcBef>
              <a:spcAft>
                <a:spcPts val="600"/>
              </a:spcAft>
              <a:buFont typeface="Wingdings" panose="05000000000000000000" pitchFamily="2" charset="2"/>
              <a:buChar char="Ø"/>
            </a:pPr>
            <a:r>
              <a:rPr lang="fr-FR" altLang="fr-FR" sz="1600" dirty="0" smtClean="0">
                <a:solidFill>
                  <a:srgbClr val="47677F"/>
                </a:solidFill>
                <a:latin typeface="Trebuchet MS" panose="020B0603020202020204" pitchFamily="34" charset="0"/>
              </a:rPr>
              <a:t>2 agglomérations de taille moyenne :</a:t>
            </a:r>
          </a:p>
          <a:p>
            <a:pPr lvl="1" algn="just" eaLnBrk="1" hangingPunct="1">
              <a:spcBef>
                <a:spcPts val="600"/>
              </a:spcBef>
              <a:spcAft>
                <a:spcPts val="600"/>
              </a:spcAft>
              <a:buFont typeface="Wingdings" panose="05000000000000000000" pitchFamily="2" charset="2"/>
              <a:buChar char="Ø"/>
            </a:pPr>
            <a:r>
              <a:rPr lang="fr-FR" altLang="fr-FR" sz="1400" dirty="0" smtClean="0">
                <a:solidFill>
                  <a:srgbClr val="47677F"/>
                </a:solidFill>
                <a:latin typeface="Trebuchet MS" panose="020B0603020202020204" pitchFamily="34" charset="0"/>
              </a:rPr>
              <a:t>Besançon (</a:t>
            </a:r>
            <a:r>
              <a:rPr lang="fr-FR" altLang="fr-FR" sz="1400" dirty="0">
                <a:solidFill>
                  <a:srgbClr val="47677F"/>
                </a:solidFill>
                <a:latin typeface="Trebuchet MS" panose="020B0603020202020204" pitchFamily="34" charset="0"/>
              </a:rPr>
              <a:t>communauté </a:t>
            </a:r>
            <a:r>
              <a:rPr lang="fr-FR" altLang="fr-FR" sz="1400" dirty="0" smtClean="0">
                <a:solidFill>
                  <a:srgbClr val="47677F"/>
                </a:solidFill>
                <a:latin typeface="Trebuchet MS" panose="020B0603020202020204" pitchFamily="34" charset="0"/>
              </a:rPr>
              <a:t>urbaine d’environ 194 000 hab.)</a:t>
            </a:r>
          </a:p>
          <a:p>
            <a:pPr lvl="1" algn="just" eaLnBrk="1" hangingPunct="1">
              <a:spcBef>
                <a:spcPts val="600"/>
              </a:spcBef>
              <a:spcAft>
                <a:spcPts val="600"/>
              </a:spcAft>
              <a:buFont typeface="Wingdings" panose="05000000000000000000" pitchFamily="2" charset="2"/>
              <a:buChar char="Ø"/>
            </a:pPr>
            <a:r>
              <a:rPr lang="fr-FR" altLang="fr-FR" sz="1400" dirty="0">
                <a:solidFill>
                  <a:srgbClr val="47677F"/>
                </a:solidFill>
                <a:latin typeface="Trebuchet MS" panose="020B0603020202020204" pitchFamily="34" charset="0"/>
              </a:rPr>
              <a:t>Montbéliard (communauté d’agglo</a:t>
            </a:r>
            <a:r>
              <a:rPr lang="fr-FR" altLang="fr-FR" sz="1400" dirty="0" smtClean="0">
                <a:solidFill>
                  <a:srgbClr val="47677F"/>
                </a:solidFill>
                <a:latin typeface="Trebuchet MS" panose="020B0603020202020204" pitchFamily="34" charset="0"/>
              </a:rPr>
              <a:t>. d’environ 145 000 hab</a:t>
            </a:r>
            <a:r>
              <a:rPr lang="fr-FR" altLang="fr-FR" sz="1400" dirty="0">
                <a:solidFill>
                  <a:srgbClr val="47677F"/>
                </a:solidFill>
                <a:latin typeface="Trebuchet MS" panose="020B0603020202020204" pitchFamily="34" charset="0"/>
              </a:rPr>
              <a:t>.</a:t>
            </a:r>
            <a:r>
              <a:rPr lang="fr-FR" altLang="fr-FR" sz="1400" dirty="0" smtClean="0">
                <a:solidFill>
                  <a:srgbClr val="47677F"/>
                </a:solidFill>
                <a:latin typeface="Trebuchet MS" panose="020B0603020202020204" pitchFamily="34" charset="0"/>
              </a:rPr>
              <a:t>)</a:t>
            </a:r>
          </a:p>
          <a:p>
            <a:pPr marL="342900" lvl="1" indent="-342900" algn="just" eaLnBrk="1" hangingPunct="1">
              <a:spcBef>
                <a:spcPts val="600"/>
              </a:spcBef>
              <a:spcAft>
                <a:spcPts val="600"/>
              </a:spcAft>
              <a:buFont typeface="Wingdings" panose="05000000000000000000" pitchFamily="2" charset="2"/>
              <a:buChar char="Ø"/>
            </a:pPr>
            <a:r>
              <a:rPr lang="fr-FR" altLang="fr-FR" sz="1600" dirty="0">
                <a:solidFill>
                  <a:srgbClr val="47677F"/>
                </a:solidFill>
                <a:latin typeface="Trebuchet MS" panose="020B0603020202020204" pitchFamily="34" charset="0"/>
              </a:rPr>
              <a:t>Des </a:t>
            </a:r>
            <a:r>
              <a:rPr lang="fr-FR" altLang="fr-FR" sz="1600" dirty="0" smtClean="0">
                <a:solidFill>
                  <a:srgbClr val="47677F"/>
                </a:solidFill>
                <a:latin typeface="Trebuchet MS" panose="020B0603020202020204" pitchFamily="34" charset="0"/>
              </a:rPr>
              <a:t>secteurs ruraux organisés autour de bourgs ou de petites villes (Pontarlier, Morteau, Baume-les-Dames …)</a:t>
            </a:r>
          </a:p>
          <a:p>
            <a:pPr marL="342900" lvl="1" indent="-342900" algn="just" eaLnBrk="1" hangingPunct="1">
              <a:spcBef>
                <a:spcPts val="600"/>
              </a:spcBef>
              <a:spcAft>
                <a:spcPts val="600"/>
              </a:spcAft>
              <a:buFont typeface="Wingdings" panose="05000000000000000000" pitchFamily="2" charset="2"/>
              <a:buChar char="Ø"/>
            </a:pPr>
            <a:r>
              <a:rPr lang="fr-FR" altLang="fr-FR" sz="1600" dirty="0" smtClean="0">
                <a:solidFill>
                  <a:srgbClr val="47677F"/>
                </a:solidFill>
                <a:latin typeface="Trebuchet MS" panose="020B0603020202020204" pitchFamily="34" charset="0"/>
              </a:rPr>
              <a:t>Un réseau routier de 3 700 km avec deux infrastructures cyclables structurantes :</a:t>
            </a:r>
          </a:p>
          <a:p>
            <a:pPr marL="742950" lvl="2" indent="-342900" algn="just" eaLnBrk="1" hangingPunct="1">
              <a:spcBef>
                <a:spcPts val="600"/>
              </a:spcBef>
              <a:spcAft>
                <a:spcPts val="600"/>
              </a:spcAft>
              <a:buFont typeface="Wingdings" panose="05000000000000000000" pitchFamily="2" charset="2"/>
              <a:buChar char="Ø"/>
            </a:pPr>
            <a:r>
              <a:rPr lang="fr-FR" altLang="fr-FR" sz="1400" dirty="0" smtClean="0">
                <a:solidFill>
                  <a:srgbClr val="47677F"/>
                </a:solidFill>
                <a:latin typeface="Trebuchet MS" panose="020B0603020202020204" pitchFamily="34" charset="0"/>
              </a:rPr>
              <a:t>L’</a:t>
            </a:r>
            <a:r>
              <a:rPr lang="fr-FR" altLang="fr-FR" sz="1400" dirty="0" err="1" smtClean="0">
                <a:solidFill>
                  <a:srgbClr val="47677F"/>
                </a:solidFill>
                <a:latin typeface="Trebuchet MS" panose="020B0603020202020204" pitchFamily="34" charset="0"/>
              </a:rPr>
              <a:t>Eurovéloroute</a:t>
            </a:r>
            <a:r>
              <a:rPr lang="fr-FR" altLang="fr-FR" sz="1400" dirty="0" smtClean="0">
                <a:solidFill>
                  <a:srgbClr val="47677F"/>
                </a:solidFill>
                <a:latin typeface="Trebuchet MS" panose="020B0603020202020204" pitchFamily="34" charset="0"/>
              </a:rPr>
              <a:t> 6 (plus de 145 km de voie verte gérés par le Département)</a:t>
            </a:r>
          </a:p>
          <a:p>
            <a:pPr marL="742950" lvl="2" indent="-342900" algn="just" eaLnBrk="1" hangingPunct="1">
              <a:spcBef>
                <a:spcPts val="600"/>
              </a:spcBef>
              <a:spcAft>
                <a:spcPts val="600"/>
              </a:spcAft>
              <a:buFont typeface="Wingdings" panose="05000000000000000000" pitchFamily="2" charset="2"/>
              <a:buChar char="Ø"/>
            </a:pPr>
            <a:r>
              <a:rPr lang="fr-FR" altLang="fr-FR" sz="1400" dirty="0" smtClean="0">
                <a:solidFill>
                  <a:srgbClr val="47677F"/>
                </a:solidFill>
                <a:latin typeface="Trebuchet MS" panose="020B0603020202020204" pitchFamily="34" charset="0"/>
              </a:rPr>
              <a:t>Le chemin du train dans le Haut-Doubs (voie ferrée reconvertie en voie verte par le </a:t>
            </a:r>
            <a:r>
              <a:rPr lang="fr-FR" altLang="fr-FR" sz="1400" dirty="0" err="1" smtClean="0">
                <a:solidFill>
                  <a:srgbClr val="47677F"/>
                </a:solidFill>
                <a:latin typeface="Trebuchet MS" panose="020B0603020202020204" pitchFamily="34" charset="0"/>
              </a:rPr>
              <a:t>Dpt</a:t>
            </a:r>
            <a:r>
              <a:rPr lang="fr-FR" altLang="fr-FR" sz="1400" dirty="0" smtClean="0">
                <a:solidFill>
                  <a:srgbClr val="47677F"/>
                </a:solidFill>
                <a:latin typeface="Trebuchet MS" panose="020B0603020202020204" pitchFamily="34" charset="0"/>
              </a:rPr>
              <a:t> sur environ 25 km)</a:t>
            </a:r>
            <a:endParaRPr lang="fr-FR" altLang="fr-FR" sz="1400" dirty="0">
              <a:solidFill>
                <a:srgbClr val="47677F"/>
              </a:solidFill>
              <a:latin typeface="Trebuchet MS" panose="020B0603020202020204" pitchFamily="34" charset="0"/>
            </a:endParaRPr>
          </a:p>
          <a:p>
            <a:pPr algn="just" eaLnBrk="1" hangingPunct="1">
              <a:spcBef>
                <a:spcPts val="600"/>
              </a:spcBef>
              <a:spcAft>
                <a:spcPts val="600"/>
              </a:spcAft>
              <a:buFont typeface="Wingdings" panose="05000000000000000000" pitchFamily="2" charset="2"/>
              <a:buChar char="Ø"/>
            </a:pPr>
            <a:endParaRPr lang="fr-FR" altLang="fr-FR" sz="1600" dirty="0">
              <a:solidFill>
                <a:srgbClr val="47677F"/>
              </a:solidFill>
              <a:latin typeface="Trebuchet MS" panose="020B0603020202020204" pitchFamily="34" charset="0"/>
            </a:endParaRPr>
          </a:p>
        </p:txBody>
      </p:sp>
      <p:pic>
        <p:nvPicPr>
          <p:cNvPr id="16391" name="Image 2"/>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0" y="-1588"/>
            <a:ext cx="1200150" cy="1533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2" name="Image 9"/>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163513" y="6308725"/>
            <a:ext cx="1023937"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Image 2"/>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430630" y="1341438"/>
            <a:ext cx="1456711" cy="1943546"/>
          </a:xfrm>
          <a:prstGeom prst="rect">
            <a:avLst/>
          </a:prstGeom>
        </p:spPr>
      </p:pic>
      <p:pic>
        <p:nvPicPr>
          <p:cNvPr id="4" name="Image 3"/>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7342984" y="4335425"/>
            <a:ext cx="1632001" cy="1224000"/>
          </a:xfrm>
          <a:prstGeom prst="rect">
            <a:avLst/>
          </a:prstGeom>
        </p:spPr>
      </p:pic>
    </p:spTree>
    <p:extLst>
      <p:ext uri="{BB962C8B-B14F-4D97-AF65-F5344CB8AC3E}">
        <p14:creationId xmlns:p14="http://schemas.microsoft.com/office/powerpoint/2010/main" val="123702670"/>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527175" y="198438"/>
            <a:ext cx="7148513" cy="1143000"/>
          </a:xfrm>
        </p:spPr>
        <p:txBody>
          <a:bodyPr/>
          <a:lstStyle/>
          <a:p>
            <a:pPr algn="l" eaLnBrk="1" hangingPunct="1">
              <a:defRPr/>
            </a:pPr>
            <a:r>
              <a:rPr lang="fr-FR" altLang="fr-FR" sz="2000" b="1" dirty="0" smtClean="0">
                <a:solidFill>
                  <a:srgbClr val="47677F"/>
                </a:solidFill>
                <a:latin typeface="Trebuchet MS" panose="020B0603020202020204" pitchFamily="34" charset="0"/>
              </a:rPr>
              <a:t>La politique cyclable (rattachée à la Direction des routes)</a:t>
            </a:r>
            <a:r>
              <a:rPr lang="fr-FR" altLang="fr-FR" sz="2000" b="1" dirty="0" smtClean="0">
                <a:solidFill>
                  <a:srgbClr val="930F7E"/>
                </a:solidFill>
                <a:latin typeface="Trebuchet MS" panose="020B0603020202020204" pitchFamily="34" charset="0"/>
              </a:rPr>
              <a:t/>
            </a:r>
            <a:br>
              <a:rPr lang="fr-FR" altLang="fr-FR" sz="2000" b="1" dirty="0" smtClean="0">
                <a:solidFill>
                  <a:srgbClr val="930F7E"/>
                </a:solidFill>
                <a:latin typeface="Trebuchet MS" panose="020B0603020202020204" pitchFamily="34" charset="0"/>
              </a:rPr>
            </a:br>
            <a:r>
              <a:rPr lang="fr-FR" altLang="fr-FR" sz="2000" b="1" dirty="0" smtClean="0">
                <a:solidFill>
                  <a:srgbClr val="930F7E"/>
                </a:solidFill>
                <a:latin typeface="Trebuchet MS" panose="020B0603020202020204" pitchFamily="34" charset="0"/>
              </a:rPr>
              <a:t/>
            </a:r>
            <a:br>
              <a:rPr lang="fr-FR" altLang="fr-FR" sz="2000" b="1" dirty="0" smtClean="0">
                <a:solidFill>
                  <a:srgbClr val="930F7E"/>
                </a:solidFill>
                <a:latin typeface="Trebuchet MS" panose="020B0603020202020204" pitchFamily="34" charset="0"/>
              </a:rPr>
            </a:br>
            <a:r>
              <a:rPr lang="fr-FR" altLang="fr-FR" sz="2000" b="1" kern="1200" dirty="0" smtClean="0">
                <a:solidFill>
                  <a:srgbClr val="948276"/>
                </a:solidFill>
                <a:latin typeface="Trebuchet MS" panose="020B0603020202020204" pitchFamily="34" charset="0"/>
                <a:ea typeface="+mn-ea"/>
                <a:cs typeface="+mn-cs"/>
              </a:rPr>
              <a:t>Les objectifs (délibération de juin 2020)</a:t>
            </a:r>
            <a:endParaRPr lang="fr-FR" altLang="fr-FR" sz="2000" b="1" kern="1200" dirty="0">
              <a:solidFill>
                <a:srgbClr val="948276"/>
              </a:solidFill>
              <a:latin typeface="Trebuchet MS" panose="020B0603020202020204" pitchFamily="34" charset="0"/>
              <a:ea typeface="+mn-ea"/>
              <a:cs typeface="+mn-cs"/>
            </a:endParaRPr>
          </a:p>
        </p:txBody>
      </p:sp>
      <p:sp>
        <p:nvSpPr>
          <p:cNvPr id="16387" name="Text Box 4"/>
          <p:cNvSpPr txBox="1">
            <a:spLocks noChangeArrowheads="1"/>
          </p:cNvSpPr>
          <p:nvPr/>
        </p:nvSpPr>
        <p:spPr bwMode="auto">
          <a:xfrm>
            <a:off x="1527175" y="1550988"/>
            <a:ext cx="184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2000"/>
          </a:p>
        </p:txBody>
      </p:sp>
      <p:sp>
        <p:nvSpPr>
          <p:cNvPr id="16388" name="Line 9"/>
          <p:cNvSpPr>
            <a:spLocks noChangeShapeType="1"/>
          </p:cNvSpPr>
          <p:nvPr/>
        </p:nvSpPr>
        <p:spPr bwMode="auto">
          <a:xfrm>
            <a:off x="1619250" y="765175"/>
            <a:ext cx="6985000" cy="0"/>
          </a:xfrm>
          <a:prstGeom prst="line">
            <a:avLst/>
          </a:prstGeom>
          <a:noFill/>
          <a:ln w="38100">
            <a:solidFill>
              <a:srgbClr val="47677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6389" name="Rectangle 10"/>
          <p:cNvSpPr>
            <a:spLocks noChangeArrowheads="1"/>
          </p:cNvSpPr>
          <p:nvPr/>
        </p:nvSpPr>
        <p:spPr bwMode="auto">
          <a:xfrm>
            <a:off x="0" y="6165850"/>
            <a:ext cx="9144000" cy="692150"/>
          </a:xfrm>
          <a:prstGeom prst="rect">
            <a:avLst/>
          </a:prstGeom>
          <a:solidFill>
            <a:srgbClr val="94827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16390" name="Text Box 15"/>
          <p:cNvSpPr txBox="1">
            <a:spLocks noChangeArrowheads="1"/>
          </p:cNvSpPr>
          <p:nvPr/>
        </p:nvSpPr>
        <p:spPr bwMode="auto">
          <a:xfrm>
            <a:off x="1527175" y="1307083"/>
            <a:ext cx="4947383" cy="2769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ts val="600"/>
              </a:spcBef>
              <a:spcAft>
                <a:spcPts val="600"/>
              </a:spcAft>
              <a:buFont typeface="Wingdings" panose="05000000000000000000" pitchFamily="2" charset="2"/>
              <a:buChar char="Ø"/>
            </a:pPr>
            <a:r>
              <a:rPr lang="fr-FR" altLang="fr-FR" sz="1800" dirty="0" smtClean="0">
                <a:solidFill>
                  <a:srgbClr val="47677F"/>
                </a:solidFill>
                <a:latin typeface="Trebuchet MS" panose="020B0603020202020204" pitchFamily="34" charset="0"/>
              </a:rPr>
              <a:t>2 000 km d’itinéraires cyclables d’ici 2026 contre 800 aujourd’hui</a:t>
            </a:r>
          </a:p>
          <a:p>
            <a:pPr algn="just" eaLnBrk="1" hangingPunct="1">
              <a:spcBef>
                <a:spcPts val="600"/>
              </a:spcBef>
              <a:spcAft>
                <a:spcPts val="600"/>
              </a:spcAft>
              <a:buFont typeface="Wingdings" panose="05000000000000000000" pitchFamily="2" charset="2"/>
              <a:buChar char="Ø"/>
            </a:pPr>
            <a:r>
              <a:rPr lang="fr-FR" altLang="fr-FR" sz="1800" dirty="0" smtClean="0">
                <a:solidFill>
                  <a:srgbClr val="47677F"/>
                </a:solidFill>
                <a:latin typeface="Trebuchet MS" panose="020B0603020202020204" pitchFamily="34" charset="0"/>
              </a:rPr>
              <a:t>Favoriser tous les usages du vélo (quotidien, loisirs, itinéraires, sportif …) via le déploiement de « systèmes vélo » (infrastructures cyclables, services …)</a:t>
            </a:r>
          </a:p>
          <a:p>
            <a:pPr algn="just" eaLnBrk="1" hangingPunct="1">
              <a:spcBef>
                <a:spcPts val="600"/>
              </a:spcBef>
              <a:spcAft>
                <a:spcPts val="600"/>
              </a:spcAft>
              <a:buFont typeface="Wingdings" panose="05000000000000000000" pitchFamily="2" charset="2"/>
              <a:buChar char="Ø"/>
            </a:pPr>
            <a:r>
              <a:rPr lang="fr-FR" altLang="fr-FR" sz="1800" dirty="0" smtClean="0">
                <a:solidFill>
                  <a:srgbClr val="47677F"/>
                </a:solidFill>
                <a:latin typeface="Trebuchet MS" panose="020B0603020202020204" pitchFamily="34" charset="0"/>
              </a:rPr>
              <a:t>Un budget alloué sur 5 ans de 32,4 M€</a:t>
            </a:r>
          </a:p>
          <a:p>
            <a:pPr algn="just" eaLnBrk="1" hangingPunct="1">
              <a:spcBef>
                <a:spcPts val="600"/>
              </a:spcBef>
              <a:spcAft>
                <a:spcPts val="600"/>
              </a:spcAft>
              <a:buFont typeface="Wingdings" panose="05000000000000000000" pitchFamily="2" charset="2"/>
              <a:buChar char="Ø"/>
            </a:pPr>
            <a:endParaRPr lang="fr-FR" altLang="fr-FR" sz="1800" dirty="0">
              <a:solidFill>
                <a:srgbClr val="47677F"/>
              </a:solidFill>
              <a:latin typeface="Trebuchet MS" panose="020B0603020202020204" pitchFamily="34" charset="0"/>
            </a:endParaRPr>
          </a:p>
        </p:txBody>
      </p:sp>
      <p:pic>
        <p:nvPicPr>
          <p:cNvPr id="16391" name="Image 2"/>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0" y="-1588"/>
            <a:ext cx="1200150" cy="1533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2" name="Image 9"/>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163513" y="6308725"/>
            <a:ext cx="1023937"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2"/>
          <p:cNvSpPr txBox="1">
            <a:spLocks noChangeArrowheads="1"/>
          </p:cNvSpPr>
          <p:nvPr/>
        </p:nvSpPr>
        <p:spPr bwMode="auto">
          <a:xfrm>
            <a:off x="1527174" y="3737124"/>
            <a:ext cx="7148513"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eaLnBrk="1" hangingPunct="1">
              <a:defRPr/>
            </a:pPr>
            <a:r>
              <a:rPr lang="fr-FR" altLang="fr-FR" sz="2000" b="1" dirty="0">
                <a:solidFill>
                  <a:srgbClr val="948276"/>
                </a:solidFill>
                <a:latin typeface="Trebuchet MS" panose="020B0603020202020204" pitchFamily="34" charset="0"/>
                <a:ea typeface="+mn-ea"/>
                <a:cs typeface="+mn-cs"/>
              </a:rPr>
              <a:t>La mise en œuvre</a:t>
            </a:r>
          </a:p>
        </p:txBody>
      </p:sp>
      <p:sp>
        <p:nvSpPr>
          <p:cNvPr id="16394" name="Text Box 15"/>
          <p:cNvSpPr txBox="1">
            <a:spLocks noChangeArrowheads="1"/>
          </p:cNvSpPr>
          <p:nvPr/>
        </p:nvSpPr>
        <p:spPr bwMode="auto">
          <a:xfrm>
            <a:off x="1525288" y="4262696"/>
            <a:ext cx="4949269"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ts val="600"/>
              </a:spcBef>
              <a:spcAft>
                <a:spcPts val="600"/>
              </a:spcAft>
              <a:buFont typeface="Wingdings" panose="05000000000000000000" pitchFamily="2" charset="2"/>
              <a:buChar char="Ø"/>
            </a:pPr>
            <a:r>
              <a:rPr lang="fr-FR" altLang="fr-FR" sz="1800" dirty="0" smtClean="0">
                <a:solidFill>
                  <a:srgbClr val="47677F"/>
                </a:solidFill>
                <a:latin typeface="Trebuchet MS" panose="020B0603020202020204" pitchFamily="34" charset="0"/>
              </a:rPr>
              <a:t>Déclinaison opérationnelle en cours de finalisation après une large concertation des intercommunalités et collectivités voisines (+ de 30 réunions) menée au 1</a:t>
            </a:r>
            <a:r>
              <a:rPr lang="fr-FR" altLang="fr-FR" sz="1800" baseline="30000" dirty="0" smtClean="0">
                <a:solidFill>
                  <a:srgbClr val="47677F"/>
                </a:solidFill>
                <a:latin typeface="Trebuchet MS" panose="020B0603020202020204" pitchFamily="34" charset="0"/>
              </a:rPr>
              <a:t>er</a:t>
            </a:r>
            <a:r>
              <a:rPr lang="fr-FR" altLang="fr-FR" sz="1800" dirty="0" smtClean="0">
                <a:solidFill>
                  <a:srgbClr val="47677F"/>
                </a:solidFill>
                <a:latin typeface="Trebuchet MS" panose="020B0603020202020204" pitchFamily="34" charset="0"/>
              </a:rPr>
              <a:t> semestre 2021</a:t>
            </a:r>
          </a:p>
        </p:txBody>
      </p:sp>
      <p:pic>
        <p:nvPicPr>
          <p:cNvPr id="11" name="Image 1"/>
          <p:cNvPicPr>
            <a:picLocks noChangeAspect="1"/>
          </p:cNvPicPr>
          <p:nvPr/>
        </p:nvPicPr>
        <p:blipFill>
          <a:blip r:embed="rId5" cstate="email">
            <a:extLst>
              <a:ext uri="{28A0092B-C50C-407E-A947-70E740481C1C}">
                <a14:useLocalDpi xmlns:a14="http://schemas.microsoft.com/office/drawing/2010/main"/>
              </a:ext>
            </a:extLst>
          </a:blip>
          <a:srcRect/>
          <a:stretch>
            <a:fillRect/>
          </a:stretch>
        </p:blipFill>
        <p:spPr bwMode="auto">
          <a:xfrm>
            <a:off x="6625363" y="1425369"/>
            <a:ext cx="2412393" cy="3973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70802963"/>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527175" y="260648"/>
            <a:ext cx="7148513" cy="1143000"/>
          </a:xfrm>
        </p:spPr>
        <p:txBody>
          <a:bodyPr/>
          <a:lstStyle/>
          <a:p>
            <a:pPr algn="l" eaLnBrk="1" hangingPunct="1">
              <a:defRPr/>
            </a:pPr>
            <a:r>
              <a:rPr lang="fr-FR" altLang="fr-FR" sz="2000" b="1" dirty="0" smtClean="0">
                <a:solidFill>
                  <a:srgbClr val="47677F"/>
                </a:solidFill>
                <a:latin typeface="Trebuchet MS" panose="020B0603020202020204" pitchFamily="34" charset="0"/>
              </a:rPr>
              <a:t>Déclinaison de la politique cyclable</a:t>
            </a:r>
            <a:r>
              <a:rPr lang="fr-FR" altLang="fr-FR" sz="2000" b="1" dirty="0" smtClean="0">
                <a:solidFill>
                  <a:srgbClr val="930F7E"/>
                </a:solidFill>
                <a:latin typeface="Trebuchet MS" panose="020B0603020202020204" pitchFamily="34" charset="0"/>
              </a:rPr>
              <a:t/>
            </a:r>
            <a:br>
              <a:rPr lang="fr-FR" altLang="fr-FR" sz="2000" b="1" dirty="0" smtClean="0">
                <a:solidFill>
                  <a:srgbClr val="930F7E"/>
                </a:solidFill>
                <a:latin typeface="Trebuchet MS" panose="020B0603020202020204" pitchFamily="34" charset="0"/>
              </a:rPr>
            </a:br>
            <a:r>
              <a:rPr lang="fr-FR" altLang="fr-FR" sz="2000" b="1" dirty="0" smtClean="0">
                <a:solidFill>
                  <a:srgbClr val="930F7E"/>
                </a:solidFill>
                <a:latin typeface="Trebuchet MS" panose="020B0603020202020204" pitchFamily="34" charset="0"/>
              </a:rPr>
              <a:t/>
            </a:r>
            <a:br>
              <a:rPr lang="fr-FR" altLang="fr-FR" sz="2000" b="1" dirty="0" smtClean="0">
                <a:solidFill>
                  <a:srgbClr val="930F7E"/>
                </a:solidFill>
                <a:latin typeface="Trebuchet MS" panose="020B0603020202020204" pitchFamily="34" charset="0"/>
              </a:rPr>
            </a:br>
            <a:r>
              <a:rPr lang="fr-FR" altLang="fr-FR" sz="2000" b="1" kern="1200" dirty="0" smtClean="0">
                <a:solidFill>
                  <a:srgbClr val="948276"/>
                </a:solidFill>
                <a:latin typeface="Trebuchet MS" panose="020B0603020202020204" pitchFamily="34" charset="0"/>
              </a:rPr>
              <a:t>Aide financière et technique aux projets cyclables du territoire</a:t>
            </a:r>
            <a:endParaRPr lang="fr-FR" altLang="fr-FR" sz="2000" b="1" kern="1200" dirty="0">
              <a:solidFill>
                <a:srgbClr val="948276"/>
              </a:solidFill>
              <a:latin typeface="Trebuchet MS" panose="020B0603020202020204" pitchFamily="34" charset="0"/>
              <a:ea typeface="+mn-ea"/>
              <a:cs typeface="+mn-cs"/>
            </a:endParaRPr>
          </a:p>
        </p:txBody>
      </p:sp>
      <p:sp>
        <p:nvSpPr>
          <p:cNvPr id="16387" name="Text Box 4"/>
          <p:cNvSpPr txBox="1">
            <a:spLocks noChangeArrowheads="1"/>
          </p:cNvSpPr>
          <p:nvPr/>
        </p:nvSpPr>
        <p:spPr bwMode="auto">
          <a:xfrm>
            <a:off x="1527175" y="1550988"/>
            <a:ext cx="184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2000"/>
          </a:p>
        </p:txBody>
      </p:sp>
      <p:sp>
        <p:nvSpPr>
          <p:cNvPr id="16388" name="Line 9"/>
          <p:cNvSpPr>
            <a:spLocks noChangeShapeType="1"/>
          </p:cNvSpPr>
          <p:nvPr/>
        </p:nvSpPr>
        <p:spPr bwMode="auto">
          <a:xfrm>
            <a:off x="1619250" y="765175"/>
            <a:ext cx="6985000" cy="0"/>
          </a:xfrm>
          <a:prstGeom prst="line">
            <a:avLst/>
          </a:prstGeom>
          <a:noFill/>
          <a:ln w="38100">
            <a:solidFill>
              <a:srgbClr val="47677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6389" name="Rectangle 10"/>
          <p:cNvSpPr>
            <a:spLocks noChangeArrowheads="1"/>
          </p:cNvSpPr>
          <p:nvPr/>
        </p:nvSpPr>
        <p:spPr bwMode="auto">
          <a:xfrm>
            <a:off x="0" y="6165850"/>
            <a:ext cx="9144000" cy="692150"/>
          </a:xfrm>
          <a:prstGeom prst="rect">
            <a:avLst/>
          </a:prstGeom>
          <a:solidFill>
            <a:srgbClr val="94827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16390" name="Text Box 15"/>
          <p:cNvSpPr txBox="1">
            <a:spLocks noChangeArrowheads="1"/>
          </p:cNvSpPr>
          <p:nvPr/>
        </p:nvSpPr>
        <p:spPr bwMode="auto">
          <a:xfrm>
            <a:off x="1543682" y="1556792"/>
            <a:ext cx="5620606" cy="4370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ts val="600"/>
              </a:spcBef>
              <a:spcAft>
                <a:spcPts val="600"/>
              </a:spcAft>
              <a:buFont typeface="Wingdings" panose="05000000000000000000" pitchFamily="2" charset="2"/>
              <a:buChar char="Ø"/>
            </a:pPr>
            <a:r>
              <a:rPr lang="fr-FR" altLang="fr-FR" sz="1600" dirty="0" smtClean="0">
                <a:solidFill>
                  <a:srgbClr val="47677F"/>
                </a:solidFill>
                <a:latin typeface="Trebuchet MS" panose="020B0603020202020204" pitchFamily="34" charset="0"/>
              </a:rPr>
              <a:t>Définition d’un programme d’aide voté en mai 2021 avec différents type de projets éligibles :</a:t>
            </a:r>
          </a:p>
          <a:p>
            <a:pPr lvl="1" algn="just" eaLnBrk="1" hangingPunct="1">
              <a:spcBef>
                <a:spcPts val="600"/>
              </a:spcBef>
              <a:spcAft>
                <a:spcPts val="600"/>
              </a:spcAft>
              <a:buFont typeface="Wingdings" panose="05000000000000000000" pitchFamily="2" charset="2"/>
              <a:buChar char="Ø"/>
            </a:pPr>
            <a:r>
              <a:rPr lang="fr-FR" altLang="fr-FR" sz="1400" dirty="0">
                <a:solidFill>
                  <a:srgbClr val="47677F"/>
                </a:solidFill>
                <a:latin typeface="Trebuchet MS" panose="020B0603020202020204" pitchFamily="34" charset="0"/>
              </a:rPr>
              <a:t>I</a:t>
            </a:r>
            <a:r>
              <a:rPr lang="fr-FR" altLang="fr-FR" sz="1400" dirty="0" smtClean="0">
                <a:solidFill>
                  <a:srgbClr val="47677F"/>
                </a:solidFill>
                <a:latin typeface="Trebuchet MS" panose="020B0603020202020204" pitchFamily="34" charset="0"/>
              </a:rPr>
              <a:t>ngénierie (jusqu’à 30% d’un ETP)</a:t>
            </a:r>
          </a:p>
          <a:p>
            <a:pPr lvl="1" algn="just" eaLnBrk="1" hangingPunct="1">
              <a:spcBef>
                <a:spcPts val="600"/>
              </a:spcBef>
              <a:spcAft>
                <a:spcPts val="600"/>
              </a:spcAft>
              <a:buFont typeface="Wingdings" panose="05000000000000000000" pitchFamily="2" charset="2"/>
              <a:buChar char="Ø"/>
            </a:pPr>
            <a:r>
              <a:rPr lang="fr-FR" altLang="fr-FR" sz="1400" dirty="0" smtClean="0">
                <a:solidFill>
                  <a:srgbClr val="47677F"/>
                </a:solidFill>
                <a:latin typeface="Trebuchet MS" panose="020B0603020202020204" pitchFamily="34" charset="0"/>
              </a:rPr>
              <a:t>Études (schéma cyclable …) </a:t>
            </a:r>
          </a:p>
          <a:p>
            <a:pPr lvl="1" algn="just" eaLnBrk="1" hangingPunct="1">
              <a:spcBef>
                <a:spcPts val="600"/>
              </a:spcBef>
              <a:spcAft>
                <a:spcPts val="600"/>
              </a:spcAft>
              <a:buFont typeface="Wingdings" panose="05000000000000000000" pitchFamily="2" charset="2"/>
              <a:buChar char="Ø"/>
            </a:pPr>
            <a:r>
              <a:rPr lang="fr-FR" altLang="fr-FR" sz="1400" dirty="0" smtClean="0">
                <a:solidFill>
                  <a:srgbClr val="47677F"/>
                </a:solidFill>
                <a:latin typeface="Trebuchet MS" panose="020B0603020202020204" pitchFamily="34" charset="0"/>
              </a:rPr>
              <a:t>Infrastructures (pistes cyclables, voie vertes …)</a:t>
            </a:r>
          </a:p>
          <a:p>
            <a:pPr marL="342900" lvl="1" indent="-342900" algn="just" eaLnBrk="1" hangingPunct="1">
              <a:spcBef>
                <a:spcPts val="600"/>
              </a:spcBef>
              <a:spcAft>
                <a:spcPts val="600"/>
              </a:spcAft>
              <a:buFont typeface="Wingdings" panose="05000000000000000000" pitchFamily="2" charset="2"/>
              <a:buChar char="Ø"/>
            </a:pPr>
            <a:r>
              <a:rPr lang="fr-FR" altLang="fr-FR" sz="1600" dirty="0">
                <a:solidFill>
                  <a:srgbClr val="47677F"/>
                </a:solidFill>
                <a:latin typeface="Trebuchet MS" panose="020B0603020202020204" pitchFamily="34" charset="0"/>
              </a:rPr>
              <a:t>Budget annuel d’environ 1 M€ avec une répartition équitable entre secteurs urbains et ruraux (1/3 – 2/3) </a:t>
            </a:r>
          </a:p>
          <a:p>
            <a:pPr marL="342900" lvl="1" indent="-342900" algn="just" eaLnBrk="1" hangingPunct="1">
              <a:spcBef>
                <a:spcPts val="600"/>
              </a:spcBef>
              <a:spcAft>
                <a:spcPts val="600"/>
              </a:spcAft>
              <a:buFont typeface="Wingdings" panose="05000000000000000000" pitchFamily="2" charset="2"/>
              <a:buChar char="Ø"/>
            </a:pPr>
            <a:r>
              <a:rPr lang="fr-FR" altLang="fr-FR" sz="1600" dirty="0">
                <a:solidFill>
                  <a:srgbClr val="47677F"/>
                </a:solidFill>
                <a:latin typeface="Trebuchet MS" panose="020B0603020202020204" pitchFamily="34" charset="0"/>
              </a:rPr>
              <a:t>Après 6 mois de mise en œuvre, de nombreux projets cyclables accompagnés (schéma cyclable, infrastructures …) avec une forte appétence des secteurs urbains</a:t>
            </a:r>
          </a:p>
          <a:p>
            <a:pPr marL="342900" lvl="1" indent="-342900" algn="just" eaLnBrk="1" hangingPunct="1">
              <a:spcBef>
                <a:spcPts val="600"/>
              </a:spcBef>
              <a:spcAft>
                <a:spcPts val="600"/>
              </a:spcAft>
              <a:buFont typeface="Wingdings" panose="05000000000000000000" pitchFamily="2" charset="2"/>
              <a:buChar char="Ø"/>
            </a:pPr>
            <a:r>
              <a:rPr lang="fr-FR" altLang="fr-FR" sz="1600" dirty="0" smtClean="0">
                <a:solidFill>
                  <a:srgbClr val="47677F"/>
                </a:solidFill>
                <a:latin typeface="Trebuchet MS" panose="020B0603020202020204" pitchFamily="34" charset="0"/>
              </a:rPr>
              <a:t>Large</a:t>
            </a:r>
            <a:r>
              <a:rPr lang="fr-FR" altLang="fr-FR" sz="1600" dirty="0">
                <a:solidFill>
                  <a:srgbClr val="47677F"/>
                </a:solidFill>
                <a:latin typeface="Trebuchet MS" panose="020B0603020202020204" pitchFamily="34" charset="0"/>
              </a:rPr>
              <a:t> </a:t>
            </a:r>
            <a:r>
              <a:rPr lang="fr-FR" altLang="fr-FR" sz="1600" dirty="0" smtClean="0">
                <a:solidFill>
                  <a:srgbClr val="47677F"/>
                </a:solidFill>
                <a:latin typeface="Trebuchet MS" panose="020B0603020202020204" pitchFamily="34" charset="0"/>
              </a:rPr>
              <a:t>communication autour de ce programme qui entre de nombreuses sollicitations pour avis/conseils de la part des communes/</a:t>
            </a:r>
            <a:r>
              <a:rPr lang="fr-FR" altLang="fr-FR" sz="1600" dirty="0" err="1" smtClean="0">
                <a:solidFill>
                  <a:srgbClr val="47677F"/>
                </a:solidFill>
                <a:latin typeface="Trebuchet MS" panose="020B0603020202020204" pitchFamily="34" charset="0"/>
              </a:rPr>
              <a:t>intercos</a:t>
            </a:r>
            <a:endParaRPr lang="fr-FR" altLang="fr-FR" sz="1600" dirty="0" smtClean="0">
              <a:solidFill>
                <a:srgbClr val="47677F"/>
              </a:solidFill>
              <a:latin typeface="Trebuchet MS" panose="020B0603020202020204" pitchFamily="34" charset="0"/>
            </a:endParaRPr>
          </a:p>
        </p:txBody>
      </p:sp>
      <p:pic>
        <p:nvPicPr>
          <p:cNvPr id="16391" name="Image 2"/>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0" y="-1588"/>
            <a:ext cx="1200150" cy="1533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2" name="Image 9"/>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163513" y="6308725"/>
            <a:ext cx="1023937"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Image 11"/>
          <p:cNvPicPr/>
          <p:nvPr/>
        </p:nvPicPr>
        <p:blipFill rotWithShape="1">
          <a:blip r:embed="rId5" cstate="email">
            <a:extLst>
              <a:ext uri="{28A0092B-C50C-407E-A947-70E740481C1C}">
                <a14:useLocalDpi xmlns:a14="http://schemas.microsoft.com/office/drawing/2010/main"/>
              </a:ext>
            </a:extLst>
          </a:blip>
          <a:srcRect r="3893"/>
          <a:stretch/>
        </p:blipFill>
        <p:spPr bwMode="auto">
          <a:xfrm rot="21097869">
            <a:off x="7392191" y="1830448"/>
            <a:ext cx="1241007" cy="1744659"/>
          </a:xfrm>
          <a:prstGeom prst="rect">
            <a:avLst/>
          </a:prstGeom>
          <a:noFill/>
          <a:ln>
            <a:noFill/>
          </a:ln>
          <a:extLst>
            <a:ext uri="{53640926-AAD7-44D8-BBD7-CCE9431645EC}">
              <a14:shadowObscured xmlns:a14="http://schemas.microsoft.com/office/drawing/2010/main"/>
            </a:ext>
          </a:extLst>
        </p:spPr>
      </p:pic>
      <p:pic>
        <p:nvPicPr>
          <p:cNvPr id="14" name="Image 13" descr="https://cdn-s-www.estrepublicain.fr/images/4AA83A93-0D5E-4BD3-9B0B-0489E0EB796F/NW_detail_M/title-1620059139.jpg"/>
          <p:cNvPicPr>
            <a:picLocks noChangeAspect="1"/>
          </p:cNvPicPr>
          <p:nvPr/>
        </p:nvPicPr>
        <p:blipFill>
          <a:blip r:embed="rId6" cstate="email">
            <a:extLst>
              <a:ext uri="{28A0092B-C50C-407E-A947-70E740481C1C}">
                <a14:useLocalDpi xmlns:a14="http://schemas.microsoft.com/office/drawing/2010/main"/>
              </a:ext>
            </a:extLst>
          </a:blip>
          <a:srcRect/>
          <a:stretch>
            <a:fillRect/>
          </a:stretch>
        </p:blipFill>
        <p:spPr bwMode="auto">
          <a:xfrm>
            <a:off x="7305735" y="4221088"/>
            <a:ext cx="1552801" cy="1019894"/>
          </a:xfrm>
          <a:prstGeom prst="rect">
            <a:avLst/>
          </a:prstGeom>
          <a:noFill/>
          <a:ln>
            <a:noFill/>
          </a:ln>
        </p:spPr>
      </p:pic>
    </p:spTree>
    <p:extLst>
      <p:ext uri="{BB962C8B-B14F-4D97-AF65-F5344CB8AC3E}">
        <p14:creationId xmlns:p14="http://schemas.microsoft.com/office/powerpoint/2010/main" val="192928651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527175" y="198438"/>
            <a:ext cx="7148513" cy="1143000"/>
          </a:xfrm>
        </p:spPr>
        <p:txBody>
          <a:bodyPr/>
          <a:lstStyle/>
          <a:p>
            <a:pPr algn="l" eaLnBrk="1" hangingPunct="1">
              <a:defRPr/>
            </a:pPr>
            <a:r>
              <a:rPr lang="fr-FR" altLang="fr-FR" sz="2000" b="1" dirty="0" smtClean="0">
                <a:solidFill>
                  <a:srgbClr val="47677F"/>
                </a:solidFill>
                <a:latin typeface="Trebuchet MS" panose="020B0603020202020204" pitchFamily="34" charset="0"/>
              </a:rPr>
              <a:t>Déclinaison de la politique cyclable</a:t>
            </a:r>
            <a:r>
              <a:rPr lang="fr-FR" altLang="fr-FR" sz="2000" b="1" dirty="0" smtClean="0">
                <a:solidFill>
                  <a:srgbClr val="930F7E"/>
                </a:solidFill>
                <a:latin typeface="Trebuchet MS" panose="020B0603020202020204" pitchFamily="34" charset="0"/>
              </a:rPr>
              <a:t/>
            </a:r>
            <a:br>
              <a:rPr lang="fr-FR" altLang="fr-FR" sz="2000" b="1" dirty="0" smtClean="0">
                <a:solidFill>
                  <a:srgbClr val="930F7E"/>
                </a:solidFill>
                <a:latin typeface="Trebuchet MS" panose="020B0603020202020204" pitchFamily="34" charset="0"/>
              </a:rPr>
            </a:br>
            <a:r>
              <a:rPr lang="fr-FR" altLang="fr-FR" sz="2000" b="1" dirty="0" smtClean="0">
                <a:solidFill>
                  <a:srgbClr val="930F7E"/>
                </a:solidFill>
                <a:latin typeface="Trebuchet MS" panose="020B0603020202020204" pitchFamily="34" charset="0"/>
              </a:rPr>
              <a:t/>
            </a:r>
            <a:br>
              <a:rPr lang="fr-FR" altLang="fr-FR" sz="2000" b="1" dirty="0" smtClean="0">
                <a:solidFill>
                  <a:srgbClr val="930F7E"/>
                </a:solidFill>
                <a:latin typeface="Trebuchet MS" panose="020B0603020202020204" pitchFamily="34" charset="0"/>
              </a:rPr>
            </a:br>
            <a:r>
              <a:rPr lang="fr-FR" altLang="fr-FR" sz="2000" b="1" kern="1200" dirty="0" smtClean="0">
                <a:solidFill>
                  <a:srgbClr val="948276"/>
                </a:solidFill>
                <a:latin typeface="Trebuchet MS" panose="020B0603020202020204" pitchFamily="34" charset="0"/>
              </a:rPr>
              <a:t>Des projets portés sous MOA Départementale</a:t>
            </a:r>
            <a:endParaRPr lang="fr-FR" altLang="fr-FR" sz="2000" b="1" kern="1200" dirty="0">
              <a:solidFill>
                <a:srgbClr val="948276"/>
              </a:solidFill>
              <a:latin typeface="Trebuchet MS" panose="020B0603020202020204" pitchFamily="34" charset="0"/>
              <a:ea typeface="+mn-ea"/>
              <a:cs typeface="+mn-cs"/>
            </a:endParaRPr>
          </a:p>
        </p:txBody>
      </p:sp>
      <p:sp>
        <p:nvSpPr>
          <p:cNvPr id="16387" name="Text Box 4"/>
          <p:cNvSpPr txBox="1">
            <a:spLocks noChangeArrowheads="1"/>
          </p:cNvSpPr>
          <p:nvPr/>
        </p:nvSpPr>
        <p:spPr bwMode="auto">
          <a:xfrm>
            <a:off x="1527175" y="1550988"/>
            <a:ext cx="184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2000"/>
          </a:p>
        </p:txBody>
      </p:sp>
      <p:sp>
        <p:nvSpPr>
          <p:cNvPr id="16388" name="Line 9"/>
          <p:cNvSpPr>
            <a:spLocks noChangeShapeType="1"/>
          </p:cNvSpPr>
          <p:nvPr/>
        </p:nvSpPr>
        <p:spPr bwMode="auto">
          <a:xfrm>
            <a:off x="1619250" y="765175"/>
            <a:ext cx="6985000" cy="0"/>
          </a:xfrm>
          <a:prstGeom prst="line">
            <a:avLst/>
          </a:prstGeom>
          <a:noFill/>
          <a:ln w="38100">
            <a:solidFill>
              <a:srgbClr val="47677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6389" name="Rectangle 10"/>
          <p:cNvSpPr>
            <a:spLocks noChangeArrowheads="1"/>
          </p:cNvSpPr>
          <p:nvPr/>
        </p:nvSpPr>
        <p:spPr bwMode="auto">
          <a:xfrm>
            <a:off x="0" y="6165850"/>
            <a:ext cx="9144000" cy="692150"/>
          </a:xfrm>
          <a:prstGeom prst="rect">
            <a:avLst/>
          </a:prstGeom>
          <a:solidFill>
            <a:srgbClr val="94827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16390" name="Text Box 15"/>
          <p:cNvSpPr txBox="1">
            <a:spLocks noChangeArrowheads="1"/>
          </p:cNvSpPr>
          <p:nvPr/>
        </p:nvSpPr>
        <p:spPr bwMode="auto">
          <a:xfrm>
            <a:off x="1547664" y="1442252"/>
            <a:ext cx="5725483"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ts val="600"/>
              </a:spcBef>
              <a:spcAft>
                <a:spcPts val="600"/>
              </a:spcAft>
              <a:buFont typeface="Wingdings" panose="05000000000000000000" pitchFamily="2" charset="2"/>
              <a:buChar char="Ø"/>
            </a:pPr>
            <a:r>
              <a:rPr lang="fr-FR" altLang="fr-FR" sz="1600" b="1" dirty="0" smtClean="0">
                <a:solidFill>
                  <a:srgbClr val="47677F"/>
                </a:solidFill>
                <a:latin typeface="Trebuchet MS" panose="020B0603020202020204" pitchFamily="34" charset="0"/>
              </a:rPr>
              <a:t>Du </a:t>
            </a:r>
            <a:r>
              <a:rPr lang="fr-FR" altLang="fr-FR" sz="1600" b="1" dirty="0">
                <a:solidFill>
                  <a:srgbClr val="47677F"/>
                </a:solidFill>
                <a:latin typeface="Trebuchet MS" panose="020B0603020202020204" pitchFamily="34" charset="0"/>
              </a:rPr>
              <a:t>jalonnement </a:t>
            </a:r>
            <a:r>
              <a:rPr lang="fr-FR" altLang="fr-FR" sz="1600" b="1" dirty="0" smtClean="0">
                <a:solidFill>
                  <a:srgbClr val="47677F"/>
                </a:solidFill>
                <a:latin typeface="Trebuchet MS" panose="020B0603020202020204" pitchFamily="34" charset="0"/>
              </a:rPr>
              <a:t>cyclable </a:t>
            </a:r>
            <a:r>
              <a:rPr lang="fr-FR" altLang="fr-FR" sz="1600" dirty="0" smtClean="0">
                <a:solidFill>
                  <a:srgbClr val="47677F"/>
                </a:solidFill>
                <a:latin typeface="Trebuchet MS" panose="020B0603020202020204" pitchFamily="34" charset="0"/>
              </a:rPr>
              <a:t>: </a:t>
            </a:r>
            <a:r>
              <a:rPr lang="fr-FR" altLang="fr-FR" sz="1600" dirty="0">
                <a:solidFill>
                  <a:srgbClr val="47677F"/>
                </a:solidFill>
                <a:latin typeface="Trebuchet MS" panose="020B0603020202020204" pitchFamily="34" charset="0"/>
              </a:rPr>
              <a:t>itinéraire </a:t>
            </a:r>
            <a:r>
              <a:rPr lang="fr-FR" altLang="fr-FR" sz="1600" dirty="0" smtClean="0">
                <a:solidFill>
                  <a:srgbClr val="47677F"/>
                </a:solidFill>
                <a:latin typeface="Trebuchet MS" panose="020B0603020202020204" pitchFamily="34" charset="0"/>
              </a:rPr>
              <a:t>entre l’EV6 et le Haut-Doubs</a:t>
            </a:r>
            <a:endParaRPr lang="fr-FR" altLang="fr-FR" sz="1600" dirty="0">
              <a:solidFill>
                <a:srgbClr val="47677F"/>
              </a:solidFill>
              <a:latin typeface="Trebuchet MS" panose="020B0603020202020204" pitchFamily="34" charset="0"/>
            </a:endParaRPr>
          </a:p>
          <a:p>
            <a:pPr algn="just" eaLnBrk="1" hangingPunct="1">
              <a:spcBef>
                <a:spcPts val="600"/>
              </a:spcBef>
              <a:spcAft>
                <a:spcPts val="600"/>
              </a:spcAft>
              <a:buFont typeface="Wingdings" panose="05000000000000000000" pitchFamily="2" charset="2"/>
              <a:buChar char="Ø"/>
            </a:pPr>
            <a:r>
              <a:rPr lang="fr-FR" altLang="fr-FR" sz="1600" b="1" dirty="0" smtClean="0">
                <a:solidFill>
                  <a:srgbClr val="47677F"/>
                </a:solidFill>
                <a:latin typeface="Trebuchet MS" panose="020B0603020202020204" pitchFamily="34" charset="0"/>
              </a:rPr>
              <a:t>Des infrastructures </a:t>
            </a:r>
            <a:r>
              <a:rPr lang="fr-FR" altLang="fr-FR" sz="1600" dirty="0" smtClean="0">
                <a:solidFill>
                  <a:srgbClr val="47677F"/>
                </a:solidFill>
                <a:latin typeface="Trebuchet MS" panose="020B0603020202020204" pitchFamily="34" charset="0"/>
              </a:rPr>
              <a:t>: </a:t>
            </a:r>
          </a:p>
          <a:p>
            <a:pPr lvl="1" algn="just" eaLnBrk="1" hangingPunct="1">
              <a:spcBef>
                <a:spcPts val="600"/>
              </a:spcBef>
              <a:spcAft>
                <a:spcPts val="600"/>
              </a:spcAft>
              <a:buFont typeface="Wingdings" panose="05000000000000000000" pitchFamily="2" charset="2"/>
              <a:buChar char="Ø"/>
            </a:pPr>
            <a:r>
              <a:rPr lang="fr-FR" altLang="fr-FR" sz="1400" dirty="0" smtClean="0">
                <a:solidFill>
                  <a:srgbClr val="47677F"/>
                </a:solidFill>
                <a:latin typeface="Trebuchet MS" panose="020B0603020202020204" pitchFamily="34" charset="0"/>
              </a:rPr>
              <a:t>Passage en site propre de 4 km de l’EV6 au sud de Montbéliard (finalisation en 2022 - 2,5 M€), </a:t>
            </a:r>
          </a:p>
          <a:p>
            <a:pPr lvl="1" algn="just" eaLnBrk="1" hangingPunct="1">
              <a:spcBef>
                <a:spcPts val="600"/>
              </a:spcBef>
              <a:spcAft>
                <a:spcPts val="600"/>
              </a:spcAft>
              <a:buFont typeface="Wingdings" panose="05000000000000000000" pitchFamily="2" charset="2"/>
              <a:buChar char="Ø"/>
            </a:pPr>
            <a:r>
              <a:rPr lang="fr-FR" altLang="fr-FR" sz="1400" dirty="0" smtClean="0">
                <a:solidFill>
                  <a:srgbClr val="47677F"/>
                </a:solidFill>
                <a:latin typeface="Trebuchet MS" panose="020B0603020202020204" pitchFamily="34" charset="0"/>
              </a:rPr>
              <a:t>Création d’une voie verte sur une ancienne voie ferrée dans le secteur d’Ornans (travaux en 2022 - 650 k€), </a:t>
            </a:r>
          </a:p>
          <a:p>
            <a:pPr lvl="1" algn="just" eaLnBrk="1" hangingPunct="1">
              <a:spcBef>
                <a:spcPts val="600"/>
              </a:spcBef>
              <a:spcAft>
                <a:spcPts val="600"/>
              </a:spcAft>
              <a:buFont typeface="Wingdings" panose="05000000000000000000" pitchFamily="2" charset="2"/>
              <a:buChar char="Ø"/>
            </a:pPr>
            <a:r>
              <a:rPr lang="fr-FR" altLang="fr-FR" sz="1400" dirty="0" smtClean="0">
                <a:solidFill>
                  <a:srgbClr val="47677F"/>
                </a:solidFill>
                <a:latin typeface="Trebuchet MS" panose="020B0603020202020204" pitchFamily="34" charset="0"/>
              </a:rPr>
              <a:t>Prise en compte de la problématique cyclable dans la restauration des ouvrages d’arts …</a:t>
            </a:r>
          </a:p>
          <a:p>
            <a:pPr lvl="1" algn="just" eaLnBrk="1" hangingPunct="1">
              <a:spcBef>
                <a:spcPts val="600"/>
              </a:spcBef>
              <a:spcAft>
                <a:spcPts val="600"/>
              </a:spcAft>
              <a:buFont typeface="Wingdings" panose="05000000000000000000" pitchFamily="2" charset="2"/>
              <a:buChar char="Ø"/>
            </a:pPr>
            <a:r>
              <a:rPr lang="fr-FR" altLang="fr-FR" sz="1400" dirty="0">
                <a:solidFill>
                  <a:srgbClr val="47677F"/>
                </a:solidFill>
                <a:latin typeface="Trebuchet MS" panose="020B0603020202020204" pitchFamily="34" charset="0"/>
              </a:rPr>
              <a:t>Sur la base d’une MAJ du schéma cyclable départemental, engagement par le Département d’études d’opportunité sur plusieurs itinéraires à fort potentiel (domicile/travail mais aussi touristique)</a:t>
            </a:r>
          </a:p>
          <a:p>
            <a:pPr marL="342900" lvl="1" indent="-342900" algn="just" eaLnBrk="1" hangingPunct="1">
              <a:spcBef>
                <a:spcPts val="600"/>
              </a:spcBef>
              <a:spcAft>
                <a:spcPts val="600"/>
              </a:spcAft>
              <a:buFont typeface="Wingdings" panose="05000000000000000000" pitchFamily="2" charset="2"/>
              <a:buChar char="Ø"/>
            </a:pPr>
            <a:r>
              <a:rPr lang="fr-FR" altLang="fr-FR" sz="1600" b="1" dirty="0">
                <a:solidFill>
                  <a:srgbClr val="47677F"/>
                </a:solidFill>
                <a:latin typeface="Trebuchet MS" panose="020B0603020202020204" pitchFamily="34" charset="0"/>
              </a:rPr>
              <a:t>Des services </a:t>
            </a:r>
          </a:p>
          <a:p>
            <a:pPr lvl="1" algn="just" eaLnBrk="1" hangingPunct="1">
              <a:spcBef>
                <a:spcPts val="600"/>
              </a:spcBef>
              <a:spcAft>
                <a:spcPts val="600"/>
              </a:spcAft>
              <a:buFont typeface="Wingdings" panose="05000000000000000000" pitchFamily="2" charset="2"/>
              <a:buChar char="Ø"/>
            </a:pPr>
            <a:r>
              <a:rPr lang="fr-FR" altLang="fr-FR" sz="1400" dirty="0" smtClean="0">
                <a:solidFill>
                  <a:srgbClr val="47677F"/>
                </a:solidFill>
                <a:latin typeface="Trebuchet MS" panose="020B0603020202020204" pitchFamily="34" charset="0"/>
              </a:rPr>
              <a:t>Projet de montée </a:t>
            </a:r>
            <a:r>
              <a:rPr lang="fr-FR" altLang="fr-FR" sz="1400" dirty="0">
                <a:solidFill>
                  <a:srgbClr val="47677F"/>
                </a:solidFill>
                <a:latin typeface="Trebuchet MS" panose="020B0603020202020204" pitchFamily="34" charset="0"/>
              </a:rPr>
              <a:t>en gamme de l’</a:t>
            </a:r>
            <a:r>
              <a:rPr lang="fr-FR" altLang="fr-FR" sz="1400" dirty="0" err="1">
                <a:solidFill>
                  <a:srgbClr val="47677F"/>
                </a:solidFill>
                <a:latin typeface="Trebuchet MS" panose="020B0603020202020204" pitchFamily="34" charset="0"/>
              </a:rPr>
              <a:t>Eurovéloroute</a:t>
            </a:r>
            <a:r>
              <a:rPr lang="fr-FR" altLang="fr-FR" sz="1400" dirty="0">
                <a:solidFill>
                  <a:srgbClr val="47677F"/>
                </a:solidFill>
                <a:latin typeface="Trebuchet MS" panose="020B0603020202020204" pitchFamily="34" charset="0"/>
              </a:rPr>
              <a:t> </a:t>
            </a:r>
            <a:r>
              <a:rPr lang="fr-FR" altLang="fr-FR" sz="1400" dirty="0" smtClean="0">
                <a:solidFill>
                  <a:srgbClr val="47677F"/>
                </a:solidFill>
                <a:latin typeface="Trebuchet MS" panose="020B0603020202020204" pitchFamily="34" charset="0"/>
              </a:rPr>
              <a:t>6 (abri …)</a:t>
            </a:r>
            <a:endParaRPr lang="fr-FR" altLang="fr-FR" sz="1400" dirty="0">
              <a:solidFill>
                <a:srgbClr val="47677F"/>
              </a:solidFill>
              <a:latin typeface="Trebuchet MS" panose="020B0603020202020204" pitchFamily="34" charset="0"/>
            </a:endParaRPr>
          </a:p>
        </p:txBody>
      </p:sp>
      <p:pic>
        <p:nvPicPr>
          <p:cNvPr id="16391" name="Image 2"/>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0" y="-1588"/>
            <a:ext cx="1200150" cy="1533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2" name="Image 9"/>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163513" y="6308725"/>
            <a:ext cx="1023937"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4"/>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bwMode="auto">
          <a:xfrm>
            <a:off x="7398045" y="1484784"/>
            <a:ext cx="1638451" cy="1125889"/>
          </a:xfrm>
          <a:prstGeom prst="rect">
            <a:avLst/>
          </a:prstGeom>
          <a:extLst/>
        </p:spPr>
      </p:pic>
      <p:pic>
        <p:nvPicPr>
          <p:cNvPr id="2" name="Image 1"/>
          <p:cNvPicPr>
            <a:picLocks noChangeAspect="1"/>
          </p:cNvPicPr>
          <p:nvPr/>
        </p:nvPicPr>
        <p:blipFill rotWithShape="1">
          <a:blip r:embed="rId6" cstate="email">
            <a:extLst>
              <a:ext uri="{28A0092B-C50C-407E-A947-70E740481C1C}">
                <a14:useLocalDpi xmlns:a14="http://schemas.microsoft.com/office/drawing/2010/main"/>
              </a:ext>
            </a:extLst>
          </a:blip>
          <a:srcRect/>
          <a:stretch/>
        </p:blipFill>
        <p:spPr>
          <a:xfrm>
            <a:off x="7398045" y="3024353"/>
            <a:ext cx="1638451" cy="1132022"/>
          </a:xfrm>
          <a:prstGeom prst="rect">
            <a:avLst/>
          </a:prstGeom>
        </p:spPr>
      </p:pic>
      <p:pic>
        <p:nvPicPr>
          <p:cNvPr id="3" name="Image 2"/>
          <p:cNvPicPr>
            <a:picLocks noChangeAspect="1"/>
          </p:cNvPicPr>
          <p:nvPr/>
        </p:nvPicPr>
        <p:blipFill rotWithShape="1">
          <a:blip r:embed="rId7" cstate="email">
            <a:extLst>
              <a:ext uri="{28A0092B-C50C-407E-A947-70E740481C1C}">
                <a14:useLocalDpi xmlns:a14="http://schemas.microsoft.com/office/drawing/2010/main"/>
              </a:ext>
            </a:extLst>
          </a:blip>
          <a:srcRect/>
          <a:stretch/>
        </p:blipFill>
        <p:spPr>
          <a:xfrm>
            <a:off x="7596336" y="4477749"/>
            <a:ext cx="1296000" cy="1497601"/>
          </a:xfrm>
          <a:prstGeom prst="rect">
            <a:avLst/>
          </a:prstGeom>
        </p:spPr>
      </p:pic>
    </p:spTree>
    <p:extLst>
      <p:ext uri="{BB962C8B-B14F-4D97-AF65-F5344CB8AC3E}">
        <p14:creationId xmlns:p14="http://schemas.microsoft.com/office/powerpoint/2010/main" val="78718745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527175" y="116632"/>
            <a:ext cx="7148513" cy="1143000"/>
          </a:xfrm>
        </p:spPr>
        <p:txBody>
          <a:bodyPr/>
          <a:lstStyle/>
          <a:p>
            <a:pPr algn="l" eaLnBrk="1" hangingPunct="1">
              <a:defRPr/>
            </a:pPr>
            <a:r>
              <a:rPr lang="fr-FR" altLang="fr-FR" sz="2000" b="1" dirty="0" smtClean="0">
                <a:solidFill>
                  <a:srgbClr val="47677F"/>
                </a:solidFill>
                <a:latin typeface="Trebuchet MS" panose="020B0603020202020204" pitchFamily="34" charset="0"/>
              </a:rPr>
              <a:t>Déclinaison de la politique cyclable</a:t>
            </a:r>
            <a:r>
              <a:rPr lang="fr-FR" altLang="fr-FR" sz="2000" b="1" dirty="0" smtClean="0">
                <a:solidFill>
                  <a:srgbClr val="930F7E"/>
                </a:solidFill>
                <a:latin typeface="Trebuchet MS" panose="020B0603020202020204" pitchFamily="34" charset="0"/>
              </a:rPr>
              <a:t/>
            </a:r>
            <a:br>
              <a:rPr lang="fr-FR" altLang="fr-FR" sz="2000" b="1" dirty="0" smtClean="0">
                <a:solidFill>
                  <a:srgbClr val="930F7E"/>
                </a:solidFill>
                <a:latin typeface="Trebuchet MS" panose="020B0603020202020204" pitchFamily="34" charset="0"/>
              </a:rPr>
            </a:br>
            <a:r>
              <a:rPr lang="fr-FR" altLang="fr-FR" sz="2000" b="1" dirty="0" smtClean="0">
                <a:solidFill>
                  <a:srgbClr val="930F7E"/>
                </a:solidFill>
                <a:latin typeface="Trebuchet MS" panose="020B0603020202020204" pitchFamily="34" charset="0"/>
              </a:rPr>
              <a:t/>
            </a:r>
            <a:br>
              <a:rPr lang="fr-FR" altLang="fr-FR" sz="2000" b="1" dirty="0" smtClean="0">
                <a:solidFill>
                  <a:srgbClr val="930F7E"/>
                </a:solidFill>
                <a:latin typeface="Trebuchet MS" panose="020B0603020202020204" pitchFamily="34" charset="0"/>
              </a:rPr>
            </a:br>
            <a:r>
              <a:rPr lang="fr-FR" altLang="fr-FR" sz="2000" b="1" kern="1200" dirty="0" smtClean="0">
                <a:solidFill>
                  <a:srgbClr val="948276"/>
                </a:solidFill>
                <a:latin typeface="Trebuchet MS" panose="020B0603020202020204" pitchFamily="34" charset="0"/>
              </a:rPr>
              <a:t>Accompagnement des bourgs-centres du Département</a:t>
            </a:r>
            <a:endParaRPr lang="fr-FR" altLang="fr-FR" sz="2000" b="1" kern="1200" dirty="0">
              <a:solidFill>
                <a:srgbClr val="948276"/>
              </a:solidFill>
              <a:latin typeface="Trebuchet MS" panose="020B0603020202020204" pitchFamily="34" charset="0"/>
              <a:ea typeface="+mn-ea"/>
              <a:cs typeface="+mn-cs"/>
            </a:endParaRPr>
          </a:p>
        </p:txBody>
      </p:sp>
      <p:sp>
        <p:nvSpPr>
          <p:cNvPr id="16387" name="Text Box 4"/>
          <p:cNvSpPr txBox="1">
            <a:spLocks noChangeArrowheads="1"/>
          </p:cNvSpPr>
          <p:nvPr/>
        </p:nvSpPr>
        <p:spPr bwMode="auto">
          <a:xfrm>
            <a:off x="1527175" y="1550988"/>
            <a:ext cx="184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2000"/>
          </a:p>
        </p:txBody>
      </p:sp>
      <p:sp>
        <p:nvSpPr>
          <p:cNvPr id="16388" name="Line 9"/>
          <p:cNvSpPr>
            <a:spLocks noChangeShapeType="1"/>
          </p:cNvSpPr>
          <p:nvPr/>
        </p:nvSpPr>
        <p:spPr bwMode="auto">
          <a:xfrm>
            <a:off x="1619250" y="765175"/>
            <a:ext cx="6985000" cy="0"/>
          </a:xfrm>
          <a:prstGeom prst="line">
            <a:avLst/>
          </a:prstGeom>
          <a:noFill/>
          <a:ln w="38100">
            <a:solidFill>
              <a:srgbClr val="47677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6389" name="Rectangle 10"/>
          <p:cNvSpPr>
            <a:spLocks noChangeArrowheads="1"/>
          </p:cNvSpPr>
          <p:nvPr/>
        </p:nvSpPr>
        <p:spPr bwMode="auto">
          <a:xfrm>
            <a:off x="0" y="6165850"/>
            <a:ext cx="9144000" cy="692150"/>
          </a:xfrm>
          <a:prstGeom prst="rect">
            <a:avLst/>
          </a:prstGeom>
          <a:solidFill>
            <a:srgbClr val="94827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16390" name="Text Box 15"/>
          <p:cNvSpPr txBox="1">
            <a:spLocks noChangeArrowheads="1"/>
          </p:cNvSpPr>
          <p:nvPr/>
        </p:nvSpPr>
        <p:spPr bwMode="auto">
          <a:xfrm>
            <a:off x="1609725" y="1496960"/>
            <a:ext cx="4917033" cy="4216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ts val="600"/>
              </a:spcBef>
              <a:spcAft>
                <a:spcPts val="600"/>
              </a:spcAft>
              <a:buFont typeface="Wingdings" panose="05000000000000000000" pitchFamily="2" charset="2"/>
              <a:buChar char="Ø"/>
            </a:pPr>
            <a:r>
              <a:rPr lang="fr-FR" altLang="fr-FR" sz="1800" b="1" u="sng" dirty="0" smtClean="0">
                <a:solidFill>
                  <a:srgbClr val="47677F"/>
                </a:solidFill>
                <a:latin typeface="Trebuchet MS" panose="020B0603020202020204" pitchFamily="34" charset="0"/>
              </a:rPr>
              <a:t>Objectifs</a:t>
            </a:r>
            <a:r>
              <a:rPr lang="fr-FR" altLang="fr-FR" sz="1800" dirty="0" smtClean="0">
                <a:solidFill>
                  <a:srgbClr val="47677F"/>
                </a:solidFill>
                <a:latin typeface="Trebuchet MS" panose="020B0603020202020204" pitchFamily="34" charset="0"/>
              </a:rPr>
              <a:t> : </a:t>
            </a:r>
          </a:p>
          <a:p>
            <a:pPr lvl="1" algn="just" eaLnBrk="1" hangingPunct="1">
              <a:spcBef>
                <a:spcPts val="600"/>
              </a:spcBef>
              <a:spcAft>
                <a:spcPts val="600"/>
              </a:spcAft>
              <a:buFont typeface="Wingdings" panose="05000000000000000000" pitchFamily="2" charset="2"/>
              <a:buChar char="Ø"/>
            </a:pPr>
            <a:r>
              <a:rPr lang="fr-FR" altLang="fr-FR" sz="1600" dirty="0" smtClean="0">
                <a:solidFill>
                  <a:srgbClr val="47677F"/>
                </a:solidFill>
                <a:latin typeface="Trebuchet MS" panose="020B0603020202020204" pitchFamily="34" charset="0"/>
              </a:rPr>
              <a:t>Accompagner le déploiement de systèmes-vélo dans 3 bourgs-centres par an (rayon de 8/10 km) pour permettre un report modal conséquent vers le vélo</a:t>
            </a:r>
          </a:p>
          <a:p>
            <a:pPr lvl="1" algn="just" eaLnBrk="1" hangingPunct="1">
              <a:spcBef>
                <a:spcPts val="600"/>
              </a:spcBef>
              <a:spcAft>
                <a:spcPts val="600"/>
              </a:spcAft>
              <a:buFont typeface="Wingdings" panose="05000000000000000000" pitchFamily="2" charset="2"/>
              <a:buChar char="Ø"/>
            </a:pPr>
            <a:r>
              <a:rPr lang="fr-FR" altLang="fr-FR" sz="1600" dirty="0" smtClean="0">
                <a:solidFill>
                  <a:srgbClr val="47677F"/>
                </a:solidFill>
                <a:latin typeface="Trebuchet MS" panose="020B0603020202020204" pitchFamily="34" charset="0"/>
              </a:rPr>
              <a:t>Elaboration d’un cahier des charges type mis à disposition des collectivités (diagnostic, définition d’un plan d’action partagé …)</a:t>
            </a:r>
          </a:p>
          <a:p>
            <a:pPr marL="342900" lvl="2" indent="-342900" algn="just" eaLnBrk="1" hangingPunct="1">
              <a:spcBef>
                <a:spcPts val="600"/>
              </a:spcBef>
              <a:spcAft>
                <a:spcPts val="600"/>
              </a:spcAft>
              <a:buFont typeface="Wingdings" panose="05000000000000000000" pitchFamily="2" charset="2"/>
              <a:buChar char="Ø"/>
            </a:pPr>
            <a:r>
              <a:rPr lang="fr-FR" altLang="fr-FR" sz="1800" b="1" u="sng" dirty="0" smtClean="0">
                <a:solidFill>
                  <a:srgbClr val="47677F"/>
                </a:solidFill>
                <a:latin typeface="Trebuchet MS" panose="020B0603020202020204" pitchFamily="34" charset="0"/>
              </a:rPr>
              <a:t>Accompagnement envisagé</a:t>
            </a:r>
            <a:endParaRPr lang="fr-FR" altLang="fr-FR" sz="1800" b="1" u="sng" dirty="0">
              <a:solidFill>
                <a:srgbClr val="47677F"/>
              </a:solidFill>
              <a:latin typeface="Trebuchet MS" panose="020B0603020202020204" pitchFamily="34" charset="0"/>
            </a:endParaRPr>
          </a:p>
          <a:p>
            <a:pPr lvl="1" algn="just" eaLnBrk="1" hangingPunct="1">
              <a:spcBef>
                <a:spcPts val="600"/>
              </a:spcBef>
              <a:spcAft>
                <a:spcPts val="600"/>
              </a:spcAft>
              <a:buFont typeface="Wingdings" panose="05000000000000000000" pitchFamily="2" charset="2"/>
              <a:buChar char="Ø"/>
            </a:pPr>
            <a:r>
              <a:rPr lang="fr-FR" altLang="fr-FR" sz="1600" dirty="0" smtClean="0">
                <a:solidFill>
                  <a:srgbClr val="47677F"/>
                </a:solidFill>
                <a:latin typeface="Trebuchet MS" panose="020B0603020202020204" pitchFamily="34" charset="0"/>
              </a:rPr>
              <a:t>Soutien financier des actions identifiées : proposition d’un accompagnement à hauteur de 50 % des plans d’actions (en cours de validation)</a:t>
            </a:r>
            <a:endParaRPr lang="fr-FR" altLang="fr-FR" sz="1600" dirty="0">
              <a:solidFill>
                <a:srgbClr val="47677F"/>
              </a:solidFill>
              <a:latin typeface="Trebuchet MS" panose="020B0603020202020204" pitchFamily="34" charset="0"/>
            </a:endParaRPr>
          </a:p>
        </p:txBody>
      </p:sp>
      <p:pic>
        <p:nvPicPr>
          <p:cNvPr id="16391" name="Image 2"/>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0" y="-1588"/>
            <a:ext cx="1200150" cy="1533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2" name="Image 9"/>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163513" y="6308725"/>
            <a:ext cx="1023937"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Image 1"/>
          <p:cNvPicPr>
            <a:picLocks noChangeAspect="1"/>
          </p:cNvPicPr>
          <p:nvPr/>
        </p:nvPicPr>
        <p:blipFill>
          <a:blip r:embed="rId5" cstate="email">
            <a:extLst>
              <a:ext uri="{28A0092B-C50C-407E-A947-70E740481C1C}">
                <a14:useLocalDpi xmlns:a14="http://schemas.microsoft.com/office/drawing/2010/main"/>
              </a:ext>
            </a:extLst>
          </a:blip>
          <a:srcRect/>
          <a:stretch>
            <a:fillRect/>
          </a:stretch>
        </p:blipFill>
        <p:spPr bwMode="auto">
          <a:xfrm>
            <a:off x="436712" y="2035522"/>
            <a:ext cx="1173013" cy="1386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Image 9"/>
          <p:cNvPicPr>
            <a:picLocks noChangeAspect="1"/>
          </p:cNvPicPr>
          <p:nvPr/>
        </p:nvPicPr>
        <p:blipFill rotWithShape="1">
          <a:blip r:embed="rId6" cstate="email">
            <a:extLst>
              <a:ext uri="{28A0092B-C50C-407E-A947-70E740481C1C}">
                <a14:useLocalDpi xmlns:a14="http://schemas.microsoft.com/office/drawing/2010/main"/>
              </a:ext>
            </a:extLst>
          </a:blip>
          <a:srcRect/>
          <a:stretch/>
        </p:blipFill>
        <p:spPr>
          <a:xfrm rot="309901">
            <a:off x="6879543" y="1687674"/>
            <a:ext cx="1948766" cy="158417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2" name="Image 11"/>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rot="21391100">
            <a:off x="6773926" y="4191707"/>
            <a:ext cx="2160000" cy="143856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361058889"/>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527175" y="198438"/>
            <a:ext cx="7148513" cy="1143000"/>
          </a:xfrm>
        </p:spPr>
        <p:txBody>
          <a:bodyPr/>
          <a:lstStyle/>
          <a:p>
            <a:pPr algn="l" eaLnBrk="1" hangingPunct="1">
              <a:defRPr/>
            </a:pPr>
            <a:r>
              <a:rPr lang="fr-FR" altLang="fr-FR" sz="2000" b="1" dirty="0" smtClean="0">
                <a:solidFill>
                  <a:srgbClr val="47677F"/>
                </a:solidFill>
                <a:latin typeface="Trebuchet MS" panose="020B0603020202020204" pitchFamily="34" charset="0"/>
              </a:rPr>
              <a:t>Déclinaison de la politique cyclable</a:t>
            </a:r>
            <a:r>
              <a:rPr lang="fr-FR" altLang="fr-FR" sz="2000" b="1" dirty="0" smtClean="0">
                <a:solidFill>
                  <a:srgbClr val="930F7E"/>
                </a:solidFill>
                <a:latin typeface="Trebuchet MS" panose="020B0603020202020204" pitchFamily="34" charset="0"/>
              </a:rPr>
              <a:t/>
            </a:r>
            <a:br>
              <a:rPr lang="fr-FR" altLang="fr-FR" sz="2000" b="1" dirty="0" smtClean="0">
                <a:solidFill>
                  <a:srgbClr val="930F7E"/>
                </a:solidFill>
                <a:latin typeface="Trebuchet MS" panose="020B0603020202020204" pitchFamily="34" charset="0"/>
              </a:rPr>
            </a:br>
            <a:r>
              <a:rPr lang="fr-FR" altLang="fr-FR" sz="2000" b="1" dirty="0" smtClean="0">
                <a:solidFill>
                  <a:srgbClr val="930F7E"/>
                </a:solidFill>
                <a:latin typeface="Trebuchet MS" panose="020B0603020202020204" pitchFamily="34" charset="0"/>
              </a:rPr>
              <a:t/>
            </a:r>
            <a:br>
              <a:rPr lang="fr-FR" altLang="fr-FR" sz="2000" b="1" dirty="0" smtClean="0">
                <a:solidFill>
                  <a:srgbClr val="930F7E"/>
                </a:solidFill>
                <a:latin typeface="Trebuchet MS" panose="020B0603020202020204" pitchFamily="34" charset="0"/>
              </a:rPr>
            </a:br>
            <a:r>
              <a:rPr lang="fr-FR" altLang="fr-FR" sz="2000" b="1" kern="1200" dirty="0" smtClean="0">
                <a:solidFill>
                  <a:srgbClr val="948276"/>
                </a:solidFill>
                <a:latin typeface="Trebuchet MS" panose="020B0603020202020204" pitchFamily="34" charset="0"/>
              </a:rPr>
              <a:t>Déploiement du système « point-nœud  »</a:t>
            </a:r>
            <a:endParaRPr lang="fr-FR" altLang="fr-FR" sz="2000" b="1" kern="1200" dirty="0">
              <a:solidFill>
                <a:srgbClr val="948276"/>
              </a:solidFill>
              <a:latin typeface="Trebuchet MS" panose="020B0603020202020204" pitchFamily="34" charset="0"/>
              <a:ea typeface="+mn-ea"/>
              <a:cs typeface="+mn-cs"/>
            </a:endParaRPr>
          </a:p>
        </p:txBody>
      </p:sp>
      <p:sp>
        <p:nvSpPr>
          <p:cNvPr id="16387" name="Text Box 4"/>
          <p:cNvSpPr txBox="1">
            <a:spLocks noChangeArrowheads="1"/>
          </p:cNvSpPr>
          <p:nvPr/>
        </p:nvSpPr>
        <p:spPr bwMode="auto">
          <a:xfrm>
            <a:off x="1527175" y="1550988"/>
            <a:ext cx="184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2000"/>
          </a:p>
        </p:txBody>
      </p:sp>
      <p:sp>
        <p:nvSpPr>
          <p:cNvPr id="16388" name="Line 9"/>
          <p:cNvSpPr>
            <a:spLocks noChangeShapeType="1"/>
          </p:cNvSpPr>
          <p:nvPr/>
        </p:nvSpPr>
        <p:spPr bwMode="auto">
          <a:xfrm>
            <a:off x="1619250" y="765175"/>
            <a:ext cx="6985000" cy="0"/>
          </a:xfrm>
          <a:prstGeom prst="line">
            <a:avLst/>
          </a:prstGeom>
          <a:noFill/>
          <a:ln w="38100">
            <a:solidFill>
              <a:srgbClr val="47677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6389" name="Rectangle 10"/>
          <p:cNvSpPr>
            <a:spLocks noChangeArrowheads="1"/>
          </p:cNvSpPr>
          <p:nvPr/>
        </p:nvSpPr>
        <p:spPr bwMode="auto">
          <a:xfrm>
            <a:off x="0" y="6165850"/>
            <a:ext cx="9144000" cy="692150"/>
          </a:xfrm>
          <a:prstGeom prst="rect">
            <a:avLst/>
          </a:prstGeom>
          <a:solidFill>
            <a:srgbClr val="94827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pic>
        <p:nvPicPr>
          <p:cNvPr id="16391" name="Image 2"/>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0" y="-1588"/>
            <a:ext cx="1200150" cy="1533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2" name="Image 9"/>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163513" y="6308725"/>
            <a:ext cx="1023937"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Image 8"/>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bwMode="auto">
          <a:xfrm rot="20466958">
            <a:off x="208087" y="2017076"/>
            <a:ext cx="1313657" cy="1063638"/>
          </a:xfrm>
          <a:prstGeom prst="rect">
            <a:avLst/>
          </a:prstGeom>
          <a:noFill/>
          <a:ln>
            <a:noFill/>
          </a:ln>
          <a:extLst>
            <a:ext uri="{53640926-AAD7-44D8-BBD7-CCE9431645EC}">
              <a14:shadowObscured xmlns:a14="http://schemas.microsoft.com/office/drawing/2010/main"/>
            </a:ext>
          </a:extLst>
        </p:spPr>
      </p:pic>
      <p:pic>
        <p:nvPicPr>
          <p:cNvPr id="3" name="Image 2"/>
          <p:cNvPicPr>
            <a:picLocks noChangeAspect="1"/>
          </p:cNvPicPr>
          <p:nvPr/>
        </p:nvPicPr>
        <p:blipFill rotWithShape="1">
          <a:blip r:embed="rId6" cstate="email">
            <a:extLst>
              <a:ext uri="{28A0092B-C50C-407E-A947-70E740481C1C}">
                <a14:useLocalDpi xmlns:a14="http://schemas.microsoft.com/office/drawing/2010/main"/>
              </a:ext>
            </a:extLst>
          </a:blip>
          <a:srcRect/>
          <a:stretch/>
        </p:blipFill>
        <p:spPr>
          <a:xfrm rot="659805">
            <a:off x="254504" y="4609609"/>
            <a:ext cx="1197480" cy="1016699"/>
          </a:xfrm>
          <a:prstGeom prst="rect">
            <a:avLst/>
          </a:prstGeom>
        </p:spPr>
      </p:pic>
      <p:sp>
        <p:nvSpPr>
          <p:cNvPr id="12" name="Rectangle 2"/>
          <p:cNvSpPr>
            <a:spLocks noChangeArrowheads="1"/>
          </p:cNvSpPr>
          <p:nvPr/>
        </p:nvSpPr>
        <p:spPr bwMode="auto">
          <a:xfrm>
            <a:off x="1527175" y="1344650"/>
            <a:ext cx="7077075" cy="477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342900" lvl="1" indent="-342900" algn="just" eaLnBrk="1" hangingPunct="1">
              <a:spcBef>
                <a:spcPts val="600"/>
              </a:spcBef>
              <a:spcAft>
                <a:spcPts val="600"/>
              </a:spcAft>
              <a:buFont typeface="Wingdings" panose="05000000000000000000" pitchFamily="2" charset="2"/>
              <a:buChar char="Ø"/>
              <a:defRPr/>
            </a:pPr>
            <a:r>
              <a:rPr lang="fr-FR" altLang="fr-FR" sz="1600" b="1" u="sng" dirty="0">
                <a:solidFill>
                  <a:srgbClr val="47677F"/>
                </a:solidFill>
                <a:latin typeface="Trebuchet MS" panose="020B0603020202020204" pitchFamily="34" charset="0"/>
              </a:rPr>
              <a:t>Le </a:t>
            </a:r>
            <a:r>
              <a:rPr lang="fr-FR" altLang="fr-FR" sz="1600" b="1" u="sng" dirty="0" smtClean="0">
                <a:solidFill>
                  <a:srgbClr val="47677F"/>
                </a:solidFill>
                <a:latin typeface="Trebuchet MS" panose="020B0603020202020204" pitchFamily="34" charset="0"/>
              </a:rPr>
              <a:t>principe</a:t>
            </a:r>
            <a:endParaRPr lang="fr-FR" altLang="fr-FR" sz="1600" b="1" u="sng" dirty="0">
              <a:solidFill>
                <a:srgbClr val="47677F"/>
              </a:solidFill>
              <a:latin typeface="Trebuchet MS" panose="020B0603020202020204" pitchFamily="34" charset="0"/>
            </a:endParaRPr>
          </a:p>
          <a:p>
            <a:pPr marL="1028700" lvl="1" algn="just" eaLnBrk="1" hangingPunct="1">
              <a:spcBef>
                <a:spcPts val="600"/>
              </a:spcBef>
              <a:spcAft>
                <a:spcPts val="600"/>
              </a:spcAft>
              <a:buFont typeface="Wingdings" panose="05000000000000000000" pitchFamily="2" charset="2"/>
              <a:buChar char="Ø"/>
              <a:defRPr/>
            </a:pPr>
            <a:r>
              <a:rPr lang="fr-FR" altLang="fr-FR" sz="1600" dirty="0" smtClean="0">
                <a:solidFill>
                  <a:srgbClr val="47677F"/>
                </a:solidFill>
                <a:latin typeface="Trebuchet MS" panose="020B0603020202020204" pitchFamily="34" charset="0"/>
              </a:rPr>
              <a:t>Déployé sur l’ensemble des Pays-Bas</a:t>
            </a:r>
          </a:p>
          <a:p>
            <a:pPr marL="1028700" lvl="1" algn="just" eaLnBrk="1" hangingPunct="1">
              <a:spcBef>
                <a:spcPts val="600"/>
              </a:spcBef>
              <a:spcAft>
                <a:spcPts val="600"/>
              </a:spcAft>
              <a:buFont typeface="Wingdings" panose="05000000000000000000" pitchFamily="2" charset="2"/>
              <a:buChar char="Ø"/>
              <a:defRPr/>
            </a:pPr>
            <a:r>
              <a:rPr lang="fr-FR" altLang="fr-FR" sz="1600" dirty="0" smtClean="0">
                <a:solidFill>
                  <a:srgbClr val="47677F"/>
                </a:solidFill>
                <a:latin typeface="Trebuchet MS" panose="020B0603020202020204" pitchFamily="34" charset="0"/>
              </a:rPr>
              <a:t>Un numéro attribué de façon aléatoire à chaque carrefour</a:t>
            </a:r>
          </a:p>
          <a:p>
            <a:pPr marL="1028700" lvl="1" algn="just" eaLnBrk="1" hangingPunct="1">
              <a:spcBef>
                <a:spcPts val="600"/>
              </a:spcBef>
              <a:spcAft>
                <a:spcPts val="600"/>
              </a:spcAft>
              <a:buFont typeface="Wingdings" panose="05000000000000000000" pitchFamily="2" charset="2"/>
              <a:buChar char="Ø"/>
              <a:defRPr/>
            </a:pPr>
            <a:r>
              <a:rPr lang="fr-FR" altLang="fr-FR" sz="1600" dirty="0" smtClean="0">
                <a:solidFill>
                  <a:srgbClr val="47677F"/>
                </a:solidFill>
                <a:latin typeface="Trebuchet MS" panose="020B0603020202020204" pitchFamily="34" charset="0"/>
              </a:rPr>
              <a:t>Des panneaux indiquant uniquement le numéro du prochain carrefour et sa direction</a:t>
            </a:r>
          </a:p>
          <a:p>
            <a:pPr marL="342900" lvl="1" indent="-342900" algn="just" eaLnBrk="1" hangingPunct="1">
              <a:spcBef>
                <a:spcPts val="600"/>
              </a:spcBef>
              <a:spcAft>
                <a:spcPts val="600"/>
              </a:spcAft>
              <a:buFont typeface="Wingdings" panose="05000000000000000000" pitchFamily="2" charset="2"/>
              <a:buChar char="Ø"/>
              <a:defRPr/>
            </a:pPr>
            <a:r>
              <a:rPr lang="fr-FR" altLang="fr-FR" sz="1600" b="1" u="sng" dirty="0">
                <a:solidFill>
                  <a:srgbClr val="47677F"/>
                </a:solidFill>
                <a:latin typeface="Trebuchet MS" panose="020B0603020202020204" pitchFamily="34" charset="0"/>
              </a:rPr>
              <a:t>Avantages </a:t>
            </a:r>
          </a:p>
          <a:p>
            <a:pPr marL="1028700" lvl="1" algn="just" eaLnBrk="1" hangingPunct="1">
              <a:spcBef>
                <a:spcPts val="600"/>
              </a:spcBef>
              <a:spcAft>
                <a:spcPts val="600"/>
              </a:spcAft>
              <a:buFont typeface="Wingdings" panose="05000000000000000000" pitchFamily="2" charset="2"/>
              <a:buChar char="Ø"/>
              <a:defRPr/>
            </a:pPr>
            <a:r>
              <a:rPr lang="fr-FR" altLang="fr-FR" sz="1600" dirty="0">
                <a:solidFill>
                  <a:srgbClr val="47677F"/>
                </a:solidFill>
                <a:latin typeface="Trebuchet MS" panose="020B0603020202020204" pitchFamily="34" charset="0"/>
              </a:rPr>
              <a:t>Se créer des itinéraires à la carte sans s’enfermer dans des boucles définies</a:t>
            </a:r>
          </a:p>
          <a:p>
            <a:pPr marL="1028700" lvl="1" algn="just" eaLnBrk="1" hangingPunct="1">
              <a:spcBef>
                <a:spcPts val="600"/>
              </a:spcBef>
              <a:spcAft>
                <a:spcPts val="600"/>
              </a:spcAft>
              <a:buFont typeface="Wingdings" panose="05000000000000000000" pitchFamily="2" charset="2"/>
              <a:buChar char="Ø"/>
              <a:defRPr/>
            </a:pPr>
            <a:r>
              <a:rPr lang="fr-FR" altLang="fr-FR" sz="1600" dirty="0">
                <a:solidFill>
                  <a:srgbClr val="47677F"/>
                </a:solidFill>
                <a:latin typeface="Trebuchet MS" panose="020B0603020202020204" pitchFamily="34" charset="0"/>
              </a:rPr>
              <a:t>Un système simple permettant de couvrir l’ensemble d’un </a:t>
            </a:r>
            <a:r>
              <a:rPr lang="fr-FR" altLang="fr-FR" sz="1600" dirty="0" smtClean="0">
                <a:solidFill>
                  <a:srgbClr val="47677F"/>
                </a:solidFill>
                <a:latin typeface="Trebuchet MS" panose="020B0603020202020204" pitchFamily="34" charset="0"/>
              </a:rPr>
              <a:t>territoire</a:t>
            </a:r>
          </a:p>
          <a:p>
            <a:pPr marL="342900" lvl="1" indent="-342900" algn="just" eaLnBrk="1" hangingPunct="1">
              <a:spcBef>
                <a:spcPts val="600"/>
              </a:spcBef>
              <a:spcAft>
                <a:spcPts val="600"/>
              </a:spcAft>
              <a:buFont typeface="Wingdings" panose="05000000000000000000" pitchFamily="2" charset="2"/>
              <a:buChar char="Ø"/>
              <a:defRPr/>
            </a:pPr>
            <a:r>
              <a:rPr lang="fr-FR" altLang="fr-FR" sz="1600" b="1" u="sng" dirty="0">
                <a:solidFill>
                  <a:srgbClr val="47677F"/>
                </a:solidFill>
                <a:latin typeface="Trebuchet MS" panose="020B0603020202020204" pitchFamily="34" charset="0"/>
              </a:rPr>
              <a:t>Le déploiement</a:t>
            </a:r>
          </a:p>
          <a:p>
            <a:pPr marL="1028700" lvl="1" algn="just" eaLnBrk="1" hangingPunct="1">
              <a:spcBef>
                <a:spcPts val="600"/>
              </a:spcBef>
              <a:spcAft>
                <a:spcPts val="600"/>
              </a:spcAft>
              <a:buFont typeface="Wingdings" panose="05000000000000000000" pitchFamily="2" charset="2"/>
              <a:buChar char="Ø"/>
              <a:defRPr/>
            </a:pPr>
            <a:r>
              <a:rPr lang="fr-FR" altLang="fr-FR" sz="1600" dirty="0">
                <a:solidFill>
                  <a:srgbClr val="47677F"/>
                </a:solidFill>
                <a:latin typeface="Trebuchet MS" panose="020B0603020202020204" pitchFamily="34" charset="0"/>
              </a:rPr>
              <a:t>Définition d’une méthodologie </a:t>
            </a:r>
            <a:r>
              <a:rPr lang="fr-FR" altLang="fr-FR" sz="1600" dirty="0" smtClean="0">
                <a:solidFill>
                  <a:srgbClr val="47677F"/>
                </a:solidFill>
                <a:latin typeface="Trebuchet MS" panose="020B0603020202020204" pitchFamily="34" charset="0"/>
              </a:rPr>
              <a:t>en collaboration avec l’Université de Franche-Comté et application sur 2 zones test représentatives du Département + développement d’outils</a:t>
            </a:r>
          </a:p>
        </p:txBody>
      </p:sp>
    </p:spTree>
    <p:extLst>
      <p:ext uri="{BB962C8B-B14F-4D97-AF65-F5344CB8AC3E}">
        <p14:creationId xmlns:p14="http://schemas.microsoft.com/office/powerpoint/2010/main" val="3751615630"/>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527175" y="198438"/>
            <a:ext cx="7148513" cy="1143000"/>
          </a:xfrm>
        </p:spPr>
        <p:txBody>
          <a:bodyPr/>
          <a:lstStyle/>
          <a:p>
            <a:pPr algn="l" eaLnBrk="1" hangingPunct="1">
              <a:defRPr/>
            </a:pPr>
            <a:r>
              <a:rPr lang="fr-FR" altLang="fr-FR" sz="2000" b="1" dirty="0" smtClean="0">
                <a:solidFill>
                  <a:srgbClr val="47677F"/>
                </a:solidFill>
                <a:latin typeface="Trebuchet MS" panose="020B0603020202020204" pitchFamily="34" charset="0"/>
              </a:rPr>
              <a:t>Déclinaison de la politique cyclable</a:t>
            </a:r>
            <a:r>
              <a:rPr lang="fr-FR" altLang="fr-FR" sz="2000" b="1" dirty="0" smtClean="0">
                <a:solidFill>
                  <a:srgbClr val="930F7E"/>
                </a:solidFill>
                <a:latin typeface="Trebuchet MS" panose="020B0603020202020204" pitchFamily="34" charset="0"/>
              </a:rPr>
              <a:t/>
            </a:r>
            <a:br>
              <a:rPr lang="fr-FR" altLang="fr-FR" sz="2000" b="1" dirty="0" smtClean="0">
                <a:solidFill>
                  <a:srgbClr val="930F7E"/>
                </a:solidFill>
                <a:latin typeface="Trebuchet MS" panose="020B0603020202020204" pitchFamily="34" charset="0"/>
              </a:rPr>
            </a:br>
            <a:r>
              <a:rPr lang="fr-FR" altLang="fr-FR" sz="2000" b="1" dirty="0" smtClean="0">
                <a:solidFill>
                  <a:srgbClr val="930F7E"/>
                </a:solidFill>
                <a:latin typeface="Trebuchet MS" panose="020B0603020202020204" pitchFamily="34" charset="0"/>
              </a:rPr>
              <a:t/>
            </a:r>
            <a:br>
              <a:rPr lang="fr-FR" altLang="fr-FR" sz="2000" b="1" dirty="0" smtClean="0">
                <a:solidFill>
                  <a:srgbClr val="930F7E"/>
                </a:solidFill>
                <a:latin typeface="Trebuchet MS" panose="020B0603020202020204" pitchFamily="34" charset="0"/>
              </a:rPr>
            </a:br>
            <a:r>
              <a:rPr lang="fr-FR" altLang="fr-FR" sz="2000" b="1" kern="1200" dirty="0">
                <a:solidFill>
                  <a:srgbClr val="948276"/>
                </a:solidFill>
                <a:latin typeface="Trebuchet MS" panose="020B0603020202020204" pitchFamily="34" charset="0"/>
              </a:rPr>
              <a:t>D</a:t>
            </a:r>
            <a:r>
              <a:rPr lang="fr-FR" altLang="fr-FR" sz="2000" b="1" kern="1200" dirty="0" smtClean="0">
                <a:solidFill>
                  <a:srgbClr val="948276"/>
                </a:solidFill>
                <a:latin typeface="Trebuchet MS" panose="020B0603020202020204" pitchFamily="34" charset="0"/>
              </a:rPr>
              <a:t>iversification de l’offre VTT</a:t>
            </a:r>
            <a:endParaRPr lang="fr-FR" altLang="fr-FR" sz="2000" b="1" kern="1200" dirty="0">
              <a:solidFill>
                <a:srgbClr val="948276"/>
              </a:solidFill>
              <a:latin typeface="Trebuchet MS" panose="020B0603020202020204" pitchFamily="34" charset="0"/>
              <a:ea typeface="+mn-ea"/>
              <a:cs typeface="+mn-cs"/>
            </a:endParaRPr>
          </a:p>
        </p:txBody>
      </p:sp>
      <p:sp>
        <p:nvSpPr>
          <p:cNvPr id="16387" name="Text Box 4"/>
          <p:cNvSpPr txBox="1">
            <a:spLocks noChangeArrowheads="1"/>
          </p:cNvSpPr>
          <p:nvPr/>
        </p:nvSpPr>
        <p:spPr bwMode="auto">
          <a:xfrm>
            <a:off x="1527175" y="1550988"/>
            <a:ext cx="184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2000"/>
          </a:p>
        </p:txBody>
      </p:sp>
      <p:sp>
        <p:nvSpPr>
          <p:cNvPr id="16388" name="Line 9"/>
          <p:cNvSpPr>
            <a:spLocks noChangeShapeType="1"/>
          </p:cNvSpPr>
          <p:nvPr/>
        </p:nvSpPr>
        <p:spPr bwMode="auto">
          <a:xfrm>
            <a:off x="1619250" y="765175"/>
            <a:ext cx="6985000" cy="0"/>
          </a:xfrm>
          <a:prstGeom prst="line">
            <a:avLst/>
          </a:prstGeom>
          <a:noFill/>
          <a:ln w="38100">
            <a:solidFill>
              <a:srgbClr val="47677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6389" name="Rectangle 10"/>
          <p:cNvSpPr>
            <a:spLocks noChangeArrowheads="1"/>
          </p:cNvSpPr>
          <p:nvPr/>
        </p:nvSpPr>
        <p:spPr bwMode="auto">
          <a:xfrm>
            <a:off x="0" y="6165850"/>
            <a:ext cx="9144000" cy="692150"/>
          </a:xfrm>
          <a:prstGeom prst="rect">
            <a:avLst/>
          </a:prstGeom>
          <a:solidFill>
            <a:srgbClr val="94827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16390" name="Text Box 15"/>
          <p:cNvSpPr txBox="1">
            <a:spLocks noChangeArrowheads="1"/>
          </p:cNvSpPr>
          <p:nvPr/>
        </p:nvSpPr>
        <p:spPr bwMode="auto">
          <a:xfrm>
            <a:off x="1079500" y="1291901"/>
            <a:ext cx="69850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1" algn="just" eaLnBrk="1" hangingPunct="1">
              <a:spcBef>
                <a:spcPts val="600"/>
              </a:spcBef>
              <a:spcAft>
                <a:spcPts val="600"/>
              </a:spcAft>
              <a:buFont typeface="Wingdings" panose="05000000000000000000" pitchFamily="2" charset="2"/>
              <a:buChar char="Ø"/>
            </a:pPr>
            <a:r>
              <a:rPr lang="fr-FR" altLang="fr-FR" sz="1800" dirty="0" smtClean="0">
                <a:solidFill>
                  <a:srgbClr val="47677F"/>
                </a:solidFill>
                <a:latin typeface="Trebuchet MS" panose="020B0603020202020204" pitchFamily="34" charset="0"/>
              </a:rPr>
              <a:t>Engagement </a:t>
            </a:r>
            <a:r>
              <a:rPr lang="fr-FR" altLang="fr-FR" sz="1800" dirty="0">
                <a:solidFill>
                  <a:srgbClr val="47677F"/>
                </a:solidFill>
                <a:latin typeface="Trebuchet MS" panose="020B0603020202020204" pitchFamily="34" charset="0"/>
              </a:rPr>
              <a:t>d’une étude </a:t>
            </a:r>
            <a:r>
              <a:rPr lang="fr-FR" altLang="fr-FR" sz="1800" dirty="0" smtClean="0">
                <a:solidFill>
                  <a:srgbClr val="47677F"/>
                </a:solidFill>
                <a:latin typeface="Trebuchet MS" panose="020B0603020202020204" pitchFamily="34" charset="0"/>
              </a:rPr>
              <a:t>par le Département pour diagnostiquer l’offre existante, fixer des orientations stratégiques et poser les bases d’un nouveau partenariat avec les acteurs locaux</a:t>
            </a:r>
          </a:p>
        </p:txBody>
      </p:sp>
      <p:pic>
        <p:nvPicPr>
          <p:cNvPr id="16391" name="Image 2"/>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0" y="-1588"/>
            <a:ext cx="1200150" cy="1533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2" name="Image 9"/>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163513" y="6308725"/>
            <a:ext cx="1023937"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1527175" y="2546470"/>
            <a:ext cx="4009752" cy="400110"/>
          </a:xfrm>
          <a:prstGeom prst="rect">
            <a:avLst/>
          </a:prstGeom>
        </p:spPr>
        <p:txBody>
          <a:bodyPr wrap="none">
            <a:spAutoFit/>
          </a:bodyPr>
          <a:lstStyle/>
          <a:p>
            <a:r>
              <a:rPr lang="fr-FR" altLang="fr-FR" sz="2000" b="1" dirty="0">
                <a:solidFill>
                  <a:srgbClr val="948276"/>
                </a:solidFill>
                <a:latin typeface="Trebuchet MS" panose="020B0603020202020204" pitchFamily="34" charset="0"/>
              </a:rPr>
              <a:t>Volet </a:t>
            </a:r>
            <a:r>
              <a:rPr lang="fr-FR" altLang="fr-FR" sz="2000" b="1" dirty="0" smtClean="0">
                <a:solidFill>
                  <a:srgbClr val="948276"/>
                </a:solidFill>
                <a:latin typeface="Trebuchet MS" panose="020B0603020202020204" pitchFamily="34" charset="0"/>
              </a:rPr>
              <a:t>animation/communication</a:t>
            </a:r>
            <a:endParaRPr lang="fr-FR" sz="2000" dirty="0"/>
          </a:p>
        </p:txBody>
      </p:sp>
      <p:sp>
        <p:nvSpPr>
          <p:cNvPr id="10" name="Text Box 15"/>
          <p:cNvSpPr txBox="1">
            <a:spLocks noChangeArrowheads="1"/>
          </p:cNvSpPr>
          <p:nvPr/>
        </p:nvSpPr>
        <p:spPr bwMode="auto">
          <a:xfrm>
            <a:off x="1079500" y="3000820"/>
            <a:ext cx="6985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1" algn="just" eaLnBrk="1" hangingPunct="1">
              <a:spcBef>
                <a:spcPts val="600"/>
              </a:spcBef>
              <a:spcAft>
                <a:spcPts val="600"/>
              </a:spcAft>
              <a:buFont typeface="Wingdings" panose="05000000000000000000" pitchFamily="2" charset="2"/>
              <a:buChar char="Ø"/>
            </a:pPr>
            <a:r>
              <a:rPr lang="fr-FR" altLang="fr-FR" sz="1600" dirty="0" smtClean="0">
                <a:solidFill>
                  <a:srgbClr val="47677F"/>
                </a:solidFill>
                <a:latin typeface="Trebuchet MS" panose="020B0603020202020204" pitchFamily="34" charset="0"/>
              </a:rPr>
              <a:t>Accompagnement par le Département des évènements portés par les collectivités locales et faisant la promotion du vélo (Slow-Up …)</a:t>
            </a:r>
          </a:p>
        </p:txBody>
      </p:sp>
      <p:sp>
        <p:nvSpPr>
          <p:cNvPr id="3" name="AutoShape 2" descr="Station VTT de Métabief - Office de tourisme de Métabief"/>
          <p:cNvSpPr>
            <a:spLocks noChangeAspect="1" noChangeArrowheads="1"/>
          </p:cNvSpPr>
          <p:nvPr/>
        </p:nvSpPr>
        <p:spPr bwMode="auto">
          <a:xfrm>
            <a:off x="155575" y="-609600"/>
            <a:ext cx="3609975" cy="12763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4" name="Image 3"/>
          <p:cNvPicPr>
            <a:picLocks noChangeAspect="1"/>
          </p:cNvPicPr>
          <p:nvPr/>
        </p:nvPicPr>
        <p:blipFill>
          <a:blip r:embed="rId5"/>
          <a:stretch>
            <a:fillRect/>
          </a:stretch>
        </p:blipFill>
        <p:spPr>
          <a:xfrm>
            <a:off x="566786" y="4069613"/>
            <a:ext cx="4312333" cy="1513299"/>
          </a:xfrm>
          <a:prstGeom prst="rect">
            <a:avLst/>
          </a:prstGeom>
        </p:spPr>
      </p:pic>
      <p:pic>
        <p:nvPicPr>
          <p:cNvPr id="5" name="Image 4"/>
          <p:cNvPicPr>
            <a:picLocks noChangeAspect="1"/>
          </p:cNvPicPr>
          <p:nvPr/>
        </p:nvPicPr>
        <p:blipFill>
          <a:blip r:embed="rId6"/>
          <a:stretch>
            <a:fillRect/>
          </a:stretch>
        </p:blipFill>
        <p:spPr>
          <a:xfrm>
            <a:off x="5898561" y="3983299"/>
            <a:ext cx="2705100" cy="1685925"/>
          </a:xfrm>
          <a:prstGeom prst="rect">
            <a:avLst/>
          </a:prstGeom>
        </p:spPr>
      </p:pic>
    </p:spTree>
    <p:extLst>
      <p:ext uri="{BB962C8B-B14F-4D97-AF65-F5344CB8AC3E}">
        <p14:creationId xmlns:p14="http://schemas.microsoft.com/office/powerpoint/2010/main" val="2150281205"/>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527175" y="198438"/>
            <a:ext cx="7148513" cy="1143000"/>
          </a:xfrm>
        </p:spPr>
        <p:txBody>
          <a:bodyPr/>
          <a:lstStyle/>
          <a:p>
            <a:pPr algn="l" eaLnBrk="1" hangingPunct="1">
              <a:defRPr/>
            </a:pPr>
            <a:r>
              <a:rPr lang="fr-FR" altLang="fr-FR" sz="2000" b="1" dirty="0" smtClean="0">
                <a:solidFill>
                  <a:srgbClr val="47677F"/>
                </a:solidFill>
                <a:latin typeface="Trebuchet MS" panose="020B0603020202020204" pitchFamily="34" charset="0"/>
              </a:rPr>
              <a:t>Déclinaison de la politique cyclable</a:t>
            </a:r>
            <a:r>
              <a:rPr lang="fr-FR" altLang="fr-FR" sz="2000" b="1" dirty="0" smtClean="0">
                <a:solidFill>
                  <a:srgbClr val="930F7E"/>
                </a:solidFill>
                <a:latin typeface="Trebuchet MS" panose="020B0603020202020204" pitchFamily="34" charset="0"/>
              </a:rPr>
              <a:t/>
            </a:r>
            <a:br>
              <a:rPr lang="fr-FR" altLang="fr-FR" sz="2000" b="1" dirty="0" smtClean="0">
                <a:solidFill>
                  <a:srgbClr val="930F7E"/>
                </a:solidFill>
                <a:latin typeface="Trebuchet MS" panose="020B0603020202020204" pitchFamily="34" charset="0"/>
              </a:rPr>
            </a:br>
            <a:r>
              <a:rPr lang="fr-FR" altLang="fr-FR" sz="2000" b="1" dirty="0" smtClean="0">
                <a:solidFill>
                  <a:srgbClr val="930F7E"/>
                </a:solidFill>
                <a:latin typeface="Trebuchet MS" panose="020B0603020202020204" pitchFamily="34" charset="0"/>
              </a:rPr>
              <a:t/>
            </a:r>
            <a:br>
              <a:rPr lang="fr-FR" altLang="fr-FR" sz="2000" b="1" dirty="0" smtClean="0">
                <a:solidFill>
                  <a:srgbClr val="930F7E"/>
                </a:solidFill>
                <a:latin typeface="Trebuchet MS" panose="020B0603020202020204" pitchFamily="34" charset="0"/>
              </a:rPr>
            </a:br>
            <a:r>
              <a:rPr lang="fr-FR" altLang="fr-FR" sz="2000" b="1" kern="1200" dirty="0" smtClean="0">
                <a:solidFill>
                  <a:srgbClr val="948276"/>
                </a:solidFill>
                <a:latin typeface="Trebuchet MS" panose="020B0603020202020204" pitchFamily="34" charset="0"/>
              </a:rPr>
              <a:t>Des actions internes</a:t>
            </a:r>
            <a:endParaRPr lang="fr-FR" altLang="fr-FR" sz="2000" b="1" kern="1200" dirty="0">
              <a:solidFill>
                <a:srgbClr val="948276"/>
              </a:solidFill>
              <a:latin typeface="Trebuchet MS" panose="020B0603020202020204" pitchFamily="34" charset="0"/>
              <a:ea typeface="+mn-ea"/>
              <a:cs typeface="+mn-cs"/>
            </a:endParaRPr>
          </a:p>
        </p:txBody>
      </p:sp>
      <p:sp>
        <p:nvSpPr>
          <p:cNvPr id="16387" name="Text Box 4"/>
          <p:cNvSpPr txBox="1">
            <a:spLocks noChangeArrowheads="1"/>
          </p:cNvSpPr>
          <p:nvPr/>
        </p:nvSpPr>
        <p:spPr bwMode="auto">
          <a:xfrm>
            <a:off x="1527175" y="1550988"/>
            <a:ext cx="184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2000"/>
          </a:p>
        </p:txBody>
      </p:sp>
      <p:sp>
        <p:nvSpPr>
          <p:cNvPr id="16388" name="Line 9"/>
          <p:cNvSpPr>
            <a:spLocks noChangeShapeType="1"/>
          </p:cNvSpPr>
          <p:nvPr/>
        </p:nvSpPr>
        <p:spPr bwMode="auto">
          <a:xfrm>
            <a:off x="1619250" y="765175"/>
            <a:ext cx="6985000" cy="0"/>
          </a:xfrm>
          <a:prstGeom prst="line">
            <a:avLst/>
          </a:prstGeom>
          <a:noFill/>
          <a:ln w="38100">
            <a:solidFill>
              <a:srgbClr val="47677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6389" name="Rectangle 10"/>
          <p:cNvSpPr>
            <a:spLocks noChangeArrowheads="1"/>
          </p:cNvSpPr>
          <p:nvPr/>
        </p:nvSpPr>
        <p:spPr bwMode="auto">
          <a:xfrm>
            <a:off x="0" y="6165850"/>
            <a:ext cx="9144000" cy="692150"/>
          </a:xfrm>
          <a:prstGeom prst="rect">
            <a:avLst/>
          </a:prstGeom>
          <a:solidFill>
            <a:srgbClr val="94827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16390" name="Text Box 15"/>
          <p:cNvSpPr txBox="1">
            <a:spLocks noChangeArrowheads="1"/>
          </p:cNvSpPr>
          <p:nvPr/>
        </p:nvSpPr>
        <p:spPr bwMode="auto">
          <a:xfrm>
            <a:off x="1537493" y="1471531"/>
            <a:ext cx="7148513" cy="4062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ts val="600"/>
              </a:spcBef>
              <a:spcAft>
                <a:spcPts val="600"/>
              </a:spcAft>
              <a:buFont typeface="Wingdings" panose="05000000000000000000" pitchFamily="2" charset="2"/>
              <a:buChar char="Ø"/>
            </a:pPr>
            <a:r>
              <a:rPr lang="fr-FR" altLang="fr-FR" sz="1800" b="1" u="sng" dirty="0" smtClean="0">
                <a:solidFill>
                  <a:srgbClr val="47677F"/>
                </a:solidFill>
                <a:latin typeface="Trebuchet MS" panose="020B0603020202020204" pitchFamily="34" charset="0"/>
              </a:rPr>
              <a:t>Label « Accueil Vélo » </a:t>
            </a:r>
          </a:p>
          <a:p>
            <a:pPr lvl="1" algn="just" eaLnBrk="1" hangingPunct="1">
              <a:spcBef>
                <a:spcPts val="600"/>
              </a:spcBef>
              <a:spcAft>
                <a:spcPts val="600"/>
              </a:spcAft>
              <a:buFont typeface="Wingdings" panose="05000000000000000000" pitchFamily="2" charset="2"/>
              <a:buChar char="Ø"/>
            </a:pPr>
            <a:r>
              <a:rPr lang="fr-FR" altLang="fr-FR" sz="1800" dirty="0" smtClean="0">
                <a:solidFill>
                  <a:srgbClr val="47677F"/>
                </a:solidFill>
                <a:latin typeface="Trebuchet MS" panose="020B0603020202020204" pitchFamily="34" charset="0"/>
              </a:rPr>
              <a:t>Prise </a:t>
            </a:r>
            <a:r>
              <a:rPr lang="fr-FR" altLang="fr-FR" sz="1800" dirty="0">
                <a:solidFill>
                  <a:srgbClr val="47677F"/>
                </a:solidFill>
                <a:latin typeface="Trebuchet MS" panose="020B0603020202020204" pitchFamily="34" charset="0"/>
              </a:rPr>
              <a:t>en charge à 50 % de la labélisation par Doubs Tourisme (soit 100 € par prestataire)</a:t>
            </a:r>
          </a:p>
          <a:p>
            <a:pPr lvl="1" algn="just" eaLnBrk="1" hangingPunct="1">
              <a:spcBef>
                <a:spcPts val="600"/>
              </a:spcBef>
              <a:spcAft>
                <a:spcPts val="600"/>
              </a:spcAft>
              <a:buFont typeface="Wingdings" panose="05000000000000000000" pitchFamily="2" charset="2"/>
              <a:buChar char="Ø"/>
            </a:pPr>
            <a:r>
              <a:rPr lang="fr-FR" altLang="fr-FR" sz="1800" dirty="0" smtClean="0">
                <a:solidFill>
                  <a:srgbClr val="47677F"/>
                </a:solidFill>
                <a:latin typeface="Trebuchet MS" panose="020B0603020202020204" pitchFamily="34" charset="0"/>
              </a:rPr>
              <a:t>17 nouvelles labélisations à la mi-septembre (sur 38)</a:t>
            </a:r>
          </a:p>
          <a:p>
            <a:pPr marL="342900" lvl="1" indent="-342900" algn="just" eaLnBrk="1" hangingPunct="1">
              <a:spcBef>
                <a:spcPts val="600"/>
              </a:spcBef>
              <a:spcAft>
                <a:spcPts val="600"/>
              </a:spcAft>
              <a:buFont typeface="Wingdings" panose="05000000000000000000" pitchFamily="2" charset="2"/>
              <a:buChar char="Ø"/>
            </a:pPr>
            <a:r>
              <a:rPr lang="fr-FR" altLang="fr-FR" sz="1800" b="1" u="sng" dirty="0" smtClean="0">
                <a:solidFill>
                  <a:srgbClr val="47677F"/>
                </a:solidFill>
                <a:latin typeface="Trebuchet MS" panose="020B0603020202020204" pitchFamily="34" charset="0"/>
              </a:rPr>
              <a:t>VAE </a:t>
            </a:r>
            <a:r>
              <a:rPr lang="fr-FR" altLang="fr-FR" sz="1800" b="1" u="sng" dirty="0">
                <a:solidFill>
                  <a:srgbClr val="47677F"/>
                </a:solidFill>
                <a:latin typeface="Trebuchet MS" panose="020B0603020202020204" pitchFamily="34" charset="0"/>
              </a:rPr>
              <a:t>de service / </a:t>
            </a:r>
            <a:r>
              <a:rPr lang="fr-FR" altLang="fr-FR" sz="1800" b="1" u="sng" dirty="0" smtClean="0">
                <a:solidFill>
                  <a:srgbClr val="47677F"/>
                </a:solidFill>
                <a:latin typeface="Trebuchet MS" panose="020B0603020202020204" pitchFamily="34" charset="0"/>
              </a:rPr>
              <a:t>Abri-vélo</a:t>
            </a:r>
            <a:endParaRPr lang="fr-FR" altLang="fr-FR" sz="1800" b="1" u="sng" dirty="0">
              <a:solidFill>
                <a:srgbClr val="47677F"/>
              </a:solidFill>
              <a:latin typeface="Trebuchet MS" panose="020B0603020202020204" pitchFamily="34" charset="0"/>
            </a:endParaRPr>
          </a:p>
          <a:p>
            <a:pPr lvl="1" algn="just" eaLnBrk="1" hangingPunct="1">
              <a:spcBef>
                <a:spcPts val="600"/>
              </a:spcBef>
              <a:spcAft>
                <a:spcPts val="600"/>
              </a:spcAft>
              <a:buFont typeface="Wingdings" panose="05000000000000000000" pitchFamily="2" charset="2"/>
              <a:buChar char="Ø"/>
            </a:pPr>
            <a:r>
              <a:rPr lang="fr-FR" altLang="fr-FR" sz="1800" dirty="0" smtClean="0">
                <a:solidFill>
                  <a:srgbClr val="47677F"/>
                </a:solidFill>
                <a:latin typeface="Trebuchet MS" panose="020B0603020202020204" pitchFamily="34" charset="0"/>
              </a:rPr>
              <a:t>Mise à disposition de VAE de service aux agents du Département qui le souhaite (objectif d’acquérir 200 vélos ; pour info, environ 2 500 agents dans la collectivité)</a:t>
            </a:r>
          </a:p>
          <a:p>
            <a:pPr lvl="1" algn="just" eaLnBrk="1" hangingPunct="1">
              <a:spcBef>
                <a:spcPts val="600"/>
              </a:spcBef>
              <a:spcAft>
                <a:spcPts val="600"/>
              </a:spcAft>
              <a:buFont typeface="Wingdings" panose="05000000000000000000" pitchFamily="2" charset="2"/>
              <a:buChar char="Ø"/>
            </a:pPr>
            <a:r>
              <a:rPr lang="fr-FR" altLang="fr-FR" sz="1800" dirty="0" smtClean="0">
                <a:solidFill>
                  <a:srgbClr val="47677F"/>
                </a:solidFill>
                <a:latin typeface="Trebuchet MS" panose="020B0603020202020204" pitchFamily="34" charset="0"/>
              </a:rPr>
              <a:t>Mise à niveau des bâtiments départementaux pour l’accueil des vélos (plus de 90 sites)</a:t>
            </a:r>
          </a:p>
          <a:p>
            <a:pPr marL="342900" lvl="1" indent="-342900" algn="just" eaLnBrk="1" hangingPunct="1">
              <a:spcBef>
                <a:spcPts val="600"/>
              </a:spcBef>
              <a:spcAft>
                <a:spcPts val="600"/>
              </a:spcAft>
              <a:buFont typeface="Wingdings" panose="05000000000000000000" pitchFamily="2" charset="2"/>
              <a:buChar char="Ø"/>
            </a:pPr>
            <a:r>
              <a:rPr lang="fr-FR" altLang="fr-FR" sz="1800" b="1" u="sng" dirty="0" smtClean="0">
                <a:solidFill>
                  <a:srgbClr val="47677F"/>
                </a:solidFill>
                <a:latin typeface="Trebuchet MS" panose="020B0603020202020204" pitchFamily="34" charset="0"/>
              </a:rPr>
              <a:t>Plan de mobilité et forfait </a:t>
            </a:r>
            <a:r>
              <a:rPr lang="fr-FR" altLang="fr-FR" sz="1800" b="1" u="sng" dirty="0">
                <a:solidFill>
                  <a:srgbClr val="47677F"/>
                </a:solidFill>
                <a:latin typeface="Trebuchet MS" panose="020B0603020202020204" pitchFamily="34" charset="0"/>
              </a:rPr>
              <a:t>mobilité depuis </a:t>
            </a:r>
            <a:r>
              <a:rPr lang="fr-FR" altLang="fr-FR" sz="1800" b="1" u="sng" dirty="0" smtClean="0">
                <a:solidFill>
                  <a:srgbClr val="47677F"/>
                </a:solidFill>
                <a:latin typeface="Trebuchet MS" panose="020B0603020202020204" pitchFamily="34" charset="0"/>
              </a:rPr>
              <a:t>2021</a:t>
            </a:r>
            <a:endParaRPr lang="fr-FR" altLang="fr-FR" sz="1200" dirty="0" smtClean="0">
              <a:solidFill>
                <a:srgbClr val="47677F"/>
              </a:solidFill>
              <a:latin typeface="Trebuchet MS" panose="020B0603020202020204" pitchFamily="34" charset="0"/>
            </a:endParaRPr>
          </a:p>
        </p:txBody>
      </p:sp>
      <p:pic>
        <p:nvPicPr>
          <p:cNvPr id="16391" name="Image 2"/>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0" y="-1588"/>
            <a:ext cx="1200150" cy="1533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2" name="Image 9"/>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163513" y="6308725"/>
            <a:ext cx="1023937"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 4"/>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12645" y="1888725"/>
            <a:ext cx="1006400" cy="1340768"/>
          </a:xfrm>
          <a:prstGeom prst="rect">
            <a:avLst/>
          </a:prstGeom>
        </p:spPr>
      </p:pic>
      <p:pic>
        <p:nvPicPr>
          <p:cNvPr id="14" name="Image 13" descr="\\doubs.fr\partages\DRIT\SCIR\Politique Cyclable\Photos\Remise VAE - Département\154153_Remise des velos electriques VAE aux agents.jpg"/>
          <p:cNvPicPr>
            <a:picLocks noChangeAspect="1"/>
          </p:cNvPicPr>
          <p:nvPr/>
        </p:nvPicPr>
        <p:blipFill>
          <a:blip r:embed="rId6" cstate="email">
            <a:extLst>
              <a:ext uri="{28A0092B-C50C-407E-A947-70E740481C1C}">
                <a14:useLocalDpi xmlns:a14="http://schemas.microsoft.com/office/drawing/2010/main"/>
              </a:ext>
            </a:extLst>
          </a:blip>
          <a:srcRect/>
          <a:stretch>
            <a:fillRect/>
          </a:stretch>
        </p:blipFill>
        <p:spPr bwMode="auto">
          <a:xfrm>
            <a:off x="163513" y="3894514"/>
            <a:ext cx="1511619" cy="1008000"/>
          </a:xfrm>
          <a:prstGeom prst="rect">
            <a:avLst/>
          </a:prstGeom>
          <a:noFill/>
          <a:ln>
            <a:noFill/>
          </a:ln>
        </p:spPr>
      </p:pic>
    </p:spTree>
    <p:extLst>
      <p:ext uri="{BB962C8B-B14F-4D97-AF65-F5344CB8AC3E}">
        <p14:creationId xmlns:p14="http://schemas.microsoft.com/office/powerpoint/2010/main" val="4253074149"/>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Modèle par défaut">
  <a:themeElements>
    <a:clrScheme name="Personnalisé 3">
      <a:dk1>
        <a:srgbClr val="000000"/>
      </a:dk1>
      <a:lt1>
        <a:srgbClr val="FFFFFF"/>
      </a:lt1>
      <a:dk2>
        <a:srgbClr val="968478"/>
      </a:dk2>
      <a:lt2>
        <a:srgbClr val="808080"/>
      </a:lt2>
      <a:accent1>
        <a:srgbClr val="47677F"/>
      </a:accent1>
      <a:accent2>
        <a:srgbClr val="A4C864"/>
      </a:accent2>
      <a:accent3>
        <a:srgbClr val="968478"/>
      </a:accent3>
      <a:accent4>
        <a:srgbClr val="000000"/>
      </a:accent4>
      <a:accent5>
        <a:srgbClr val="DAEDEF"/>
      </a:accent5>
      <a:accent6>
        <a:srgbClr val="2D2D8A"/>
      </a:accent6>
      <a:hlink>
        <a:srgbClr val="47677F"/>
      </a:hlink>
      <a:folHlink>
        <a:srgbClr val="A4C864"/>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369B55E448044895B6B918F3B66856" ma:contentTypeVersion="1" ma:contentTypeDescription="Crée un document." ma:contentTypeScope="" ma:versionID="409d7ffb77d0ef47f89b965c584dab60">
  <xsd:schema xmlns:xsd="http://www.w3.org/2001/XMLSchema" xmlns:xs="http://www.w3.org/2001/XMLSchema" xmlns:p="http://schemas.microsoft.com/office/2006/metadata/properties" xmlns:ns1="http://schemas.microsoft.com/sharepoint/v3" targetNamespace="http://schemas.microsoft.com/office/2006/metadata/properties" ma:root="true" ma:fieldsID="62e97f2b4d9f3aeac32dd39fbd04568e"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Date de début de planification" ma:description="La colonne de site Date de début de planification est créée par la fonctionnalité de publication. Elle permet de spécifier les date et heure auxquelles cette page apparaîtra la première fois aux visiteurs du site." ma:internalName="PublishingStartDate">
      <xsd:simpleType>
        <xsd:restriction base="dms:Unknown"/>
      </xsd:simpleType>
    </xsd:element>
    <xsd:element name="PublishingExpirationDate" ma:index="9" nillable="true" ma:displayName="Date de fin de planification" ma:description="La colonne de site Date de fin de planification est créée par la fonctionnalité de publication. Elle permet de spécifier les date et heure auxquelles cette page n'apparaîtra plus aux visiteurs du sit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456FB5F3-3D80-4D15-82BB-B1A34776C581}">
  <ds:schemaRefs>
    <ds:schemaRef ds:uri="http://schemas.microsoft.com/office/2006/metadata/longProperties"/>
  </ds:schemaRefs>
</ds:datastoreItem>
</file>

<file path=customXml/itemProps2.xml><?xml version="1.0" encoding="utf-8"?>
<ds:datastoreItem xmlns:ds="http://schemas.openxmlformats.org/officeDocument/2006/customXml" ds:itemID="{ADD11FE6-0F27-40A1-ADD3-A27B81BEB0D8}">
  <ds:schemaRefs>
    <ds:schemaRef ds:uri="http://schemas.microsoft.com/sharepoint/v3/contenttype/forms"/>
  </ds:schemaRefs>
</ds:datastoreItem>
</file>

<file path=customXml/itemProps3.xml><?xml version="1.0" encoding="utf-8"?>
<ds:datastoreItem xmlns:ds="http://schemas.openxmlformats.org/officeDocument/2006/customXml" ds:itemID="{8CAFF6F4-E0EF-4949-BF82-0A3BBDB683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25DCB696-F898-48A3-B5B8-AF4742AA3B6B}">
  <ds:schemaRefs>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2739</TotalTime>
  <Words>844</Words>
  <Application>Microsoft Office PowerPoint</Application>
  <PresentationFormat>Affichage à l'écran (4:3)</PresentationFormat>
  <Paragraphs>71</Paragraphs>
  <Slides>9</Slides>
  <Notes>8</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9</vt:i4>
      </vt:variant>
    </vt:vector>
  </HeadingPairs>
  <TitlesOfParts>
    <vt:vector size="13" baseType="lpstr">
      <vt:lpstr>Arial</vt:lpstr>
      <vt:lpstr>Trebuchet MS</vt:lpstr>
      <vt:lpstr>Wingdings</vt:lpstr>
      <vt:lpstr>Modèle par défaut</vt:lpstr>
      <vt:lpstr>Webinaire du CEREMA – Développer l’usage du vélo en territoires peu denses </vt:lpstr>
      <vt:lpstr>Le Département du Doubs  Carte d’identité</vt:lpstr>
      <vt:lpstr>La politique cyclable (rattachée à la Direction des routes)  Les objectifs (délibération de juin 2020)</vt:lpstr>
      <vt:lpstr>Déclinaison de la politique cyclable  Aide financière et technique aux projets cyclables du territoire</vt:lpstr>
      <vt:lpstr>Déclinaison de la politique cyclable  Des projets portés sous MOA Départementale</vt:lpstr>
      <vt:lpstr>Déclinaison de la politique cyclable  Accompagnement des bourgs-centres du Département</vt:lpstr>
      <vt:lpstr>Déclinaison de la politique cyclable  Déploiement du système « point-nœud  »</vt:lpstr>
      <vt:lpstr>Déclinaison de la politique cyclable  Diversification de l’offre VTT</vt:lpstr>
      <vt:lpstr>Déclinaison de la politique cyclable  Des actions internes</vt:lpstr>
    </vt:vector>
  </TitlesOfParts>
  <Company>conseil general du doubs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Modele_diaporama_2014_06_30</dc:title>
  <dc:creator>Conseil général du Doubs</dc:creator>
  <cp:lastModifiedBy>PILLET Arnaud</cp:lastModifiedBy>
  <cp:revision>299</cp:revision>
  <dcterms:created xsi:type="dcterms:W3CDTF">2010-10-19T14:33:21Z</dcterms:created>
  <dcterms:modified xsi:type="dcterms:W3CDTF">2021-11-30T10:49:32Z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ementGuideTaxHTField">
    <vt:lpwstr/>
  </property>
  <property fmtid="{D5CDD505-2E9C-101B-9397-08002B2CF9AE}" pid="3" name="Classement">
    <vt:lpwstr/>
  </property>
  <property fmtid="{D5CDD505-2E9C-101B-9397-08002B2CF9AE}" pid="4" name="ClassementFichesTaxHTField">
    <vt:lpwstr/>
  </property>
  <property fmtid="{D5CDD505-2E9C-101B-9397-08002B2CF9AE}" pid="5" name="ClassementProcedureTaxHTField">
    <vt:lpwstr/>
  </property>
  <property fmtid="{D5CDD505-2E9C-101B-9397-08002B2CF9AE}" pid="6" name="ClassementProcedure">
    <vt:lpwstr/>
  </property>
  <property fmtid="{D5CDD505-2E9C-101B-9397-08002B2CF9AE}" pid="7" name="ClassementTaxHTField0">
    <vt:lpwstr/>
  </property>
  <property fmtid="{D5CDD505-2E9C-101B-9397-08002B2CF9AE}" pid="8" name="display_urn:schemas-microsoft-com:office:office#Auteur">
    <vt:lpwstr>Parriaux Jérôme</vt:lpwstr>
  </property>
  <property fmtid="{D5CDD505-2E9C-101B-9397-08002B2CF9AE}" pid="9" name="ContentTypeId">
    <vt:lpwstr>0x010100B3369B55E448044895B6B918F3B66856</vt:lpwstr>
  </property>
  <property fmtid="{D5CDD505-2E9C-101B-9397-08002B2CF9AE}" pid="10" name="ClassementModele">
    <vt:lpwstr>287;#Diaporama|70f3b328-40ee-4035-aa41-3d42a6456da1</vt:lpwstr>
  </property>
  <property fmtid="{D5CDD505-2E9C-101B-9397-08002B2CF9AE}" pid="11" name="ClassementFiches">
    <vt:lpwstr/>
  </property>
  <property fmtid="{D5CDD505-2E9C-101B-9397-08002B2CF9AE}" pid="12" name="ClassementGuide">
    <vt:lpwstr/>
  </property>
  <property fmtid="{D5CDD505-2E9C-101B-9397-08002B2CF9AE}" pid="13" name="TaxCatchAll">
    <vt:lpwstr>287;#Diaporama|70f3b328-40ee-4035-aa41-3d42a6456da1</vt:lpwstr>
  </property>
</Properties>
</file>