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5" r:id="rId2"/>
    <p:sldId id="327" r:id="rId3"/>
    <p:sldId id="330" r:id="rId4"/>
    <p:sldId id="328" r:id="rId5"/>
    <p:sldId id="332" r:id="rId6"/>
    <p:sldId id="333" r:id="rId7"/>
    <p:sldId id="331" r:id="rId8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75D29"/>
    <a:srgbClr val="CACA36"/>
    <a:srgbClr val="0066CC"/>
    <a:srgbClr val="FFFF00"/>
    <a:srgbClr val="99FFCC"/>
    <a:srgbClr val="99DAFF"/>
    <a:srgbClr val="EB6A20"/>
    <a:srgbClr val="ED5999"/>
    <a:srgbClr val="E51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3A9F7-C7D2-A4ED-9BFF-826EEB19812F}" v="38" dt="2025-06-09T13:17:31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52" autoAdjust="0"/>
  </p:normalViewPr>
  <p:slideViewPr>
    <p:cSldViewPr snapToGrid="0">
      <p:cViewPr varScale="1">
        <p:scale>
          <a:sx n="52" d="100"/>
          <a:sy n="52" d="100"/>
        </p:scale>
        <p:origin x="86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9B611-CF8C-426F-82F2-788900771E71}" type="doc">
      <dgm:prSet loTypeId="urn:microsoft.com/office/officeart/2005/8/layout/hierarchy1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DE049174-BC1E-4D63-8CFC-EDADB0CBDBA9}">
      <dgm:prSet phldrT="[Texte]" phldr="0"/>
      <dgm:spPr/>
      <dgm:t>
        <a:bodyPr/>
        <a:lstStyle/>
        <a:p>
          <a:pPr algn="ctr" rtl="0"/>
          <a:r>
            <a:rPr lang="fr-FR" b="1" u="sng" dirty="0">
              <a:latin typeface="Arial"/>
            </a:rPr>
            <a:t>Pôle Etudes et </a:t>
          </a:r>
          <a:r>
            <a:rPr lang="fr-FR" b="1" u="sng" dirty="0" smtClean="0">
              <a:latin typeface="Arial"/>
            </a:rPr>
            <a:t>projets </a:t>
          </a:r>
          <a:r>
            <a:rPr lang="fr-FR" b="1" u="sng" dirty="0">
              <a:solidFill>
                <a:srgbClr val="000000"/>
              </a:solidFill>
              <a:latin typeface="Arial"/>
            </a:rPr>
            <a:t>de </a:t>
          </a:r>
          <a:r>
            <a:rPr lang="fr-FR" b="1" u="sng" dirty="0">
              <a:latin typeface="Arial"/>
            </a:rPr>
            <a:t>déplacements</a:t>
          </a:r>
          <a:r>
            <a:rPr lang="fr-FR" u="sng" dirty="0">
              <a:latin typeface="Arial"/>
            </a:rPr>
            <a:t/>
          </a:r>
          <a:br>
            <a:rPr lang="fr-FR" u="sng" dirty="0">
              <a:latin typeface="Arial"/>
            </a:rPr>
          </a:br>
          <a:r>
            <a:rPr lang="fr-FR" dirty="0">
              <a:latin typeface="Arial"/>
            </a:rPr>
            <a:t>Virginie OBER</a:t>
          </a:r>
          <a:endParaRPr lang="fr-FR" dirty="0"/>
        </a:p>
      </dgm:t>
    </dgm:pt>
    <dgm:pt modelId="{D54A91A9-98AB-4546-9B5A-A382BB0F7BCA}" type="parTrans" cxnId="{92962834-63FB-4BA4-90EB-CF3C80C0D39C}">
      <dgm:prSet/>
      <dgm:spPr/>
      <dgm:t>
        <a:bodyPr/>
        <a:lstStyle/>
        <a:p>
          <a:endParaRPr lang="fr-FR"/>
        </a:p>
      </dgm:t>
    </dgm:pt>
    <dgm:pt modelId="{4A2B4921-DC05-43ED-8098-D401EC9068E0}" type="sibTrans" cxnId="{92962834-63FB-4BA4-90EB-CF3C80C0D39C}">
      <dgm:prSet/>
      <dgm:spPr/>
      <dgm:t>
        <a:bodyPr/>
        <a:lstStyle/>
        <a:p>
          <a:endParaRPr lang="fr-FR"/>
        </a:p>
      </dgm:t>
    </dgm:pt>
    <dgm:pt modelId="{AD6E1072-1CC6-4330-8DB7-4D872E6A4E3B}">
      <dgm:prSet phldrT="[Texte]" phldr="0"/>
      <dgm:spPr/>
      <dgm:t>
        <a:bodyPr/>
        <a:lstStyle/>
        <a:p>
          <a:pPr rtl="0"/>
          <a:r>
            <a:rPr lang="fr-FR" b="1" i="0" dirty="0">
              <a:latin typeface="Calibri"/>
              <a:ea typeface="Calibri"/>
              <a:cs typeface="Calibri"/>
            </a:rPr>
            <a:t>Stratégie d'aménagement, circulation et lisibilité de </a:t>
          </a:r>
          <a:br>
            <a:rPr lang="fr-FR" b="1" i="0" dirty="0">
              <a:latin typeface="Calibri"/>
              <a:ea typeface="Calibri"/>
              <a:cs typeface="Calibri"/>
            </a:rPr>
          </a:br>
          <a:r>
            <a:rPr lang="fr-FR" b="1" i="0" dirty="0">
              <a:latin typeface="Calibri"/>
              <a:ea typeface="Calibri"/>
              <a:cs typeface="Calibri"/>
            </a:rPr>
            <a:t>l'espace </a:t>
          </a:r>
          <a:r>
            <a:rPr lang="fr-FR" b="1" i="0" dirty="0">
              <a:latin typeface="Arial"/>
            </a:rPr>
            <a:t>public</a:t>
          </a:r>
          <a:r>
            <a:rPr lang="fr-FR" dirty="0">
              <a:latin typeface="Arial"/>
            </a:rPr>
            <a:t/>
          </a:r>
          <a:br>
            <a:rPr lang="fr-FR" dirty="0">
              <a:latin typeface="Arial"/>
            </a:rPr>
          </a:br>
          <a:r>
            <a:rPr lang="fr-FR" dirty="0">
              <a:latin typeface="Calibri"/>
              <a:ea typeface="Calibri"/>
              <a:cs typeface="Calibri"/>
            </a:rPr>
            <a:t>Cédric </a:t>
          </a:r>
          <a:r>
            <a:rPr lang="fr-FR" dirty="0">
              <a:latin typeface="Arial"/>
            </a:rPr>
            <a:t>DEVUN</a:t>
          </a:r>
          <a:br>
            <a:rPr lang="fr-FR" dirty="0">
              <a:latin typeface="Arial"/>
            </a:rPr>
          </a:br>
          <a:r>
            <a:rPr lang="fr-FR" dirty="0">
              <a:latin typeface="Calibri"/>
              <a:ea typeface="Calibri"/>
              <a:cs typeface="Calibri"/>
            </a:rPr>
            <a:t>Jean-David ESTELE</a:t>
          </a:r>
          <a:r>
            <a:rPr lang="fr-FR" dirty="0">
              <a:solidFill>
                <a:srgbClr val="000000"/>
              </a:solidFill>
              <a:latin typeface="Calibri"/>
              <a:ea typeface="Calibri"/>
              <a:cs typeface="Calibri"/>
            </a:rPr>
            <a:t/>
          </a:r>
          <a:br>
            <a:rPr lang="fr-FR" dirty="0">
              <a:solidFill>
                <a:srgbClr val="000000"/>
              </a:solidFill>
              <a:latin typeface="Calibri"/>
              <a:ea typeface="Calibri"/>
              <a:cs typeface="Calibri"/>
            </a:rPr>
          </a:br>
          <a:r>
            <a:rPr lang="fr-FR" dirty="0" err="1">
              <a:latin typeface="Arial"/>
            </a:rPr>
            <a:t>Kobika</a:t>
          </a:r>
          <a:r>
            <a:rPr lang="fr-FR" dirty="0">
              <a:latin typeface="Arial"/>
            </a:rPr>
            <a:t> LOUTOBY</a:t>
          </a:r>
          <a:br>
            <a:rPr lang="fr-FR" dirty="0">
              <a:latin typeface="Arial"/>
            </a:rPr>
          </a:br>
          <a:r>
            <a:rPr lang="fr-FR" dirty="0">
              <a:latin typeface="Arial"/>
            </a:rPr>
            <a:t>Christophe NADAL</a:t>
          </a:r>
          <a:endParaRPr lang="fr-FR" dirty="0">
            <a:solidFill>
              <a:srgbClr val="000000"/>
            </a:solidFill>
            <a:latin typeface="Arial"/>
          </a:endParaRPr>
        </a:p>
      </dgm:t>
    </dgm:pt>
    <dgm:pt modelId="{3952ED94-7241-4A0B-9E42-216222D5F25B}" type="parTrans" cxnId="{610355C1-849B-4C32-BB6C-D4B5B690B699}">
      <dgm:prSet/>
      <dgm:spPr/>
      <dgm:t>
        <a:bodyPr/>
        <a:lstStyle/>
        <a:p>
          <a:endParaRPr lang="fr-FR"/>
        </a:p>
      </dgm:t>
    </dgm:pt>
    <dgm:pt modelId="{0C0CF7E7-CC1E-47A2-A1B8-99CF72E9782E}" type="sibTrans" cxnId="{610355C1-849B-4C32-BB6C-D4B5B690B699}">
      <dgm:prSet/>
      <dgm:spPr/>
      <dgm:t>
        <a:bodyPr/>
        <a:lstStyle/>
        <a:p>
          <a:endParaRPr lang="fr-FR"/>
        </a:p>
      </dgm:t>
    </dgm:pt>
    <dgm:pt modelId="{C9F4C684-9CC0-4758-B9F0-C1D4CB2ABE64}">
      <dgm:prSet phldr="0"/>
      <dgm:spPr/>
      <dgm:t>
        <a:bodyPr/>
        <a:lstStyle/>
        <a:p>
          <a:pPr rtl="0"/>
          <a:r>
            <a:rPr lang="fr-FR" b="1" dirty="0">
              <a:solidFill>
                <a:schemeClr val="accent6"/>
              </a:solidFill>
              <a:latin typeface="Arial"/>
              <a:cs typeface="Arial"/>
            </a:rPr>
            <a:t>Service Sécurité des déplacements et </a:t>
          </a:r>
          <a:r>
            <a:rPr lang="fr-FR" b="1" dirty="0" smtClean="0">
              <a:solidFill>
                <a:schemeClr val="accent6"/>
              </a:solidFill>
              <a:latin typeface="Arial"/>
              <a:cs typeface="Arial"/>
            </a:rPr>
            <a:t>apaisement de la circulation</a:t>
          </a:r>
          <a:r>
            <a:rPr lang="fr-FR" b="1" dirty="0">
              <a:solidFill>
                <a:schemeClr val="accent6"/>
              </a:solidFill>
              <a:latin typeface="Arial"/>
              <a:cs typeface="Arial"/>
            </a:rPr>
            <a:t/>
          </a:r>
          <a:br>
            <a:rPr lang="fr-FR" b="1" dirty="0">
              <a:solidFill>
                <a:schemeClr val="accent6"/>
              </a:solidFill>
              <a:latin typeface="Arial"/>
              <a:cs typeface="Arial"/>
            </a:rPr>
          </a:br>
          <a:r>
            <a:rPr lang="fr-FR" b="0" i="1" dirty="0" err="1">
              <a:latin typeface="Arial"/>
              <a:cs typeface="Arial"/>
            </a:rPr>
            <a:t>Interim</a:t>
          </a:r>
          <a:r>
            <a:rPr lang="fr-FR" b="0" i="1" dirty="0">
              <a:latin typeface="Arial"/>
              <a:cs typeface="Arial"/>
            </a:rPr>
            <a:t> : Kobika LOUTOBY</a:t>
          </a:r>
        </a:p>
      </dgm:t>
    </dgm:pt>
    <dgm:pt modelId="{36E6FF02-09F8-4903-B85E-8A203CF5AD60}" type="parTrans" cxnId="{CA79C6AD-47E4-42C8-A310-572DF5FB3511}">
      <dgm:prSet/>
      <dgm:spPr/>
      <dgm:t>
        <a:bodyPr/>
        <a:lstStyle/>
        <a:p>
          <a:endParaRPr lang="fr-FR"/>
        </a:p>
      </dgm:t>
    </dgm:pt>
    <dgm:pt modelId="{03C63251-5638-4B17-AF60-089AC45D5303}" type="sibTrans" cxnId="{CA79C6AD-47E4-42C8-A310-572DF5FB3511}">
      <dgm:prSet/>
      <dgm:spPr/>
      <dgm:t>
        <a:bodyPr/>
        <a:lstStyle/>
        <a:p>
          <a:endParaRPr lang="fr-FR"/>
        </a:p>
      </dgm:t>
    </dgm:pt>
    <dgm:pt modelId="{BA55A9AF-2A07-49F7-B732-C3852325B251}">
      <dgm:prSet phldr="0"/>
      <dgm:spPr/>
      <dgm:t>
        <a:bodyPr/>
        <a:lstStyle/>
        <a:p>
          <a:pPr rtl="0"/>
          <a:r>
            <a:rPr lang="fr-FR" b="1" dirty="0">
              <a:latin typeface="Arial"/>
            </a:rPr>
            <a:t>Service Stationnement et parc en ouvrage</a:t>
          </a:r>
          <a:r>
            <a:rPr lang="fr-FR" dirty="0">
              <a:latin typeface="Arial"/>
            </a:rPr>
            <a:t/>
          </a:r>
          <a:br>
            <a:rPr lang="fr-FR" dirty="0">
              <a:latin typeface="Arial"/>
            </a:rPr>
          </a:br>
          <a:r>
            <a:rPr lang="fr-FR" dirty="0">
              <a:latin typeface="Arial"/>
            </a:rPr>
            <a:t/>
          </a:r>
          <a:br>
            <a:rPr lang="fr-FR" dirty="0">
              <a:latin typeface="Arial"/>
            </a:rPr>
          </a:br>
          <a:r>
            <a:rPr lang="fr-FR" dirty="0">
              <a:latin typeface="Arial"/>
            </a:rPr>
            <a:t>Bruno LAURENS</a:t>
          </a:r>
        </a:p>
      </dgm:t>
    </dgm:pt>
    <dgm:pt modelId="{A27080DF-0950-43AB-ACEF-AEC893AC5E83}" type="parTrans" cxnId="{40F59E8E-FAC5-440D-8268-A66514BD80EA}">
      <dgm:prSet/>
      <dgm:spPr/>
      <dgm:t>
        <a:bodyPr/>
        <a:lstStyle/>
        <a:p>
          <a:endParaRPr lang="fr-FR"/>
        </a:p>
      </dgm:t>
    </dgm:pt>
    <dgm:pt modelId="{A9C68C77-0B81-4983-88D0-5122A8384E33}" type="sibTrans" cxnId="{40F59E8E-FAC5-440D-8268-A66514BD80EA}">
      <dgm:prSet/>
      <dgm:spPr/>
      <dgm:t>
        <a:bodyPr/>
        <a:lstStyle/>
        <a:p>
          <a:endParaRPr lang="fr-FR"/>
        </a:p>
      </dgm:t>
    </dgm:pt>
    <dgm:pt modelId="{7C5E302B-5D92-4A4E-9C83-F621A6FB1893}">
      <dgm:prSet phldr="0"/>
      <dgm:spPr/>
      <dgm:t>
        <a:bodyPr/>
        <a:lstStyle/>
        <a:p>
          <a:pPr rtl="0"/>
          <a:r>
            <a:rPr lang="fr-FR" b="1" dirty="0">
              <a:latin typeface="Arial"/>
            </a:rPr>
            <a:t>Cellule Expertise, circulation et études multimodales</a:t>
          </a:r>
          <a:r>
            <a:rPr lang="fr-FR" dirty="0">
              <a:latin typeface="Arial"/>
            </a:rPr>
            <a:t/>
          </a:r>
          <a:br>
            <a:rPr lang="fr-FR" dirty="0">
              <a:latin typeface="Arial"/>
            </a:rPr>
          </a:br>
          <a:r>
            <a:rPr lang="fr-FR" dirty="0">
              <a:latin typeface="Arial"/>
            </a:rPr>
            <a:t/>
          </a:r>
          <a:br>
            <a:rPr lang="fr-FR" dirty="0">
              <a:latin typeface="Arial"/>
            </a:rPr>
          </a:br>
          <a:r>
            <a:rPr lang="fr-FR" dirty="0" smtClean="0">
              <a:latin typeface="Arial"/>
            </a:rPr>
            <a:t>Bernard HERRET</a:t>
          </a:r>
          <a:endParaRPr lang="fr-FR" dirty="0">
            <a:latin typeface="Arial"/>
          </a:endParaRPr>
        </a:p>
      </dgm:t>
    </dgm:pt>
    <dgm:pt modelId="{F7B01F82-461C-4656-A547-4A0B4BAE108C}" type="parTrans" cxnId="{679C9114-341A-42AB-ACB8-472D68796487}">
      <dgm:prSet/>
      <dgm:spPr/>
      <dgm:t>
        <a:bodyPr/>
        <a:lstStyle/>
        <a:p>
          <a:endParaRPr lang="fr-FR"/>
        </a:p>
      </dgm:t>
    </dgm:pt>
    <dgm:pt modelId="{A63A91AF-0882-46FF-BCC6-83BF303D855E}" type="sibTrans" cxnId="{679C9114-341A-42AB-ACB8-472D68796487}">
      <dgm:prSet/>
      <dgm:spPr/>
      <dgm:t>
        <a:bodyPr/>
        <a:lstStyle/>
        <a:p>
          <a:endParaRPr lang="fr-FR"/>
        </a:p>
      </dgm:t>
    </dgm:pt>
    <dgm:pt modelId="{4F80EDFE-ADAB-49AF-8786-035B076A6587}">
      <dgm:prSet phldr="0"/>
      <dgm:spPr/>
      <dgm:t>
        <a:bodyPr/>
        <a:lstStyle/>
        <a:p>
          <a:pPr rtl="0"/>
          <a:r>
            <a:rPr lang="fr-FR" b="1" dirty="0">
              <a:latin typeface="Arial"/>
            </a:rPr>
            <a:t>Accidentologie, apaisement et usagers vulnérables </a:t>
          </a:r>
          <a:br>
            <a:rPr lang="fr-FR" b="1" dirty="0">
              <a:latin typeface="Arial"/>
            </a:rPr>
          </a:br>
          <a:r>
            <a:rPr lang="fr-FR" b="1" dirty="0">
              <a:latin typeface="Arial"/>
            </a:rPr>
            <a:t>(2RM</a:t>
          </a:r>
          <a:r>
            <a:rPr lang="fr-FR" b="1" dirty="0">
              <a:solidFill>
                <a:srgbClr val="000000"/>
              </a:solidFill>
              <a:latin typeface="Arial"/>
            </a:rPr>
            <a:t>, </a:t>
          </a:r>
          <a:r>
            <a:rPr lang="fr-FR" b="1" dirty="0">
              <a:latin typeface="Arial"/>
            </a:rPr>
            <a:t>écoles</a:t>
          </a:r>
          <a:r>
            <a:rPr lang="fr-FR" b="1" dirty="0">
              <a:solidFill>
                <a:srgbClr val="000000"/>
              </a:solidFill>
              <a:latin typeface="Arial"/>
            </a:rPr>
            <a:t>)</a:t>
          </a:r>
          <a:r>
            <a:rPr lang="fr-FR" dirty="0">
              <a:latin typeface="Arial"/>
            </a:rPr>
            <a:t/>
          </a:r>
          <a:br>
            <a:rPr lang="fr-FR" dirty="0">
              <a:latin typeface="Arial"/>
            </a:rPr>
          </a:br>
          <a:r>
            <a:rPr lang="fr-FR" dirty="0">
              <a:solidFill>
                <a:srgbClr val="000000"/>
              </a:solidFill>
              <a:latin typeface="Calibri"/>
              <a:ea typeface="Calibri"/>
              <a:cs typeface="Calibri"/>
            </a:rPr>
            <a:t>Valentin RIOCROS</a:t>
          </a:r>
          <a:r>
            <a:rPr lang="fr-FR" dirty="0">
              <a:latin typeface="Arial"/>
            </a:rPr>
            <a:t/>
          </a:r>
          <a:br>
            <a:rPr lang="fr-FR" dirty="0">
              <a:latin typeface="Arial"/>
            </a:rPr>
          </a:br>
          <a:r>
            <a:rPr lang="fr-FR" dirty="0">
              <a:latin typeface="Arial"/>
            </a:rPr>
            <a:t>Armelle ROUBELET</a:t>
          </a:r>
          <a:r>
            <a:rPr lang="fr-FR" dirty="0">
              <a:solidFill>
                <a:srgbClr val="000000"/>
              </a:solidFill>
              <a:latin typeface="Arial"/>
            </a:rPr>
            <a:t/>
          </a:r>
          <a:br>
            <a:rPr lang="fr-FR" dirty="0">
              <a:solidFill>
                <a:srgbClr val="000000"/>
              </a:solidFill>
              <a:latin typeface="Arial"/>
            </a:rPr>
          </a:br>
          <a:r>
            <a:rPr lang="fr-FR" b="0" dirty="0">
              <a:solidFill>
                <a:srgbClr val="000000"/>
              </a:solidFill>
              <a:latin typeface="Calibri"/>
              <a:ea typeface="Calibri"/>
              <a:cs typeface="Calibri"/>
            </a:rPr>
            <a:t>Laura </a:t>
          </a:r>
          <a:r>
            <a:rPr lang="fr-FR" b="0" dirty="0">
              <a:latin typeface="Arial"/>
              <a:cs typeface="Arial"/>
            </a:rPr>
            <a:t>SIFFRE</a:t>
          </a:r>
        </a:p>
      </dgm:t>
    </dgm:pt>
    <dgm:pt modelId="{AE7E27C6-FA23-4EC5-8C06-0B95703FB8E8}" type="parTrans" cxnId="{6D2C7415-A7FD-4183-9C23-FB96E6CDC6C2}">
      <dgm:prSet/>
      <dgm:spPr/>
      <dgm:t>
        <a:bodyPr/>
        <a:lstStyle/>
        <a:p>
          <a:endParaRPr lang="fr-FR"/>
        </a:p>
      </dgm:t>
    </dgm:pt>
    <dgm:pt modelId="{B92BB7B1-A645-4E9A-9D2D-8F483C79A061}" type="sibTrans" cxnId="{6D2C7415-A7FD-4183-9C23-FB96E6CDC6C2}">
      <dgm:prSet/>
      <dgm:spPr/>
      <dgm:t>
        <a:bodyPr/>
        <a:lstStyle/>
        <a:p>
          <a:endParaRPr lang="fr-FR"/>
        </a:p>
      </dgm:t>
    </dgm:pt>
    <dgm:pt modelId="{8E20316B-5F8B-40F2-B573-20CD6D467B2A}">
      <dgm:prSet phldr="0"/>
      <dgm:spPr/>
      <dgm:t>
        <a:bodyPr/>
        <a:lstStyle/>
        <a:p>
          <a:r>
            <a:rPr lang="fr-FR" b="1" dirty="0">
              <a:latin typeface="Arial"/>
              <a:cs typeface="Arial"/>
            </a:rPr>
            <a:t>Service</a:t>
          </a:r>
          <a:r>
            <a:rPr lang="fr-FR" b="1" dirty="0">
              <a:latin typeface="Arial"/>
            </a:rPr>
            <a:t> Modes doux et accessibilité</a:t>
          </a:r>
          <a:r>
            <a:rPr lang="fr-FR" b="1" dirty="0">
              <a:solidFill>
                <a:srgbClr val="000000"/>
              </a:solidFill>
              <a:latin typeface="Arial"/>
            </a:rPr>
            <a:t/>
          </a:r>
          <a:br>
            <a:rPr lang="fr-FR" b="1" dirty="0">
              <a:solidFill>
                <a:srgbClr val="000000"/>
              </a:solidFill>
              <a:latin typeface="Arial"/>
            </a:rPr>
          </a:br>
          <a:r>
            <a:rPr lang="fr-FR" b="1" dirty="0">
              <a:latin typeface="Arial"/>
            </a:rPr>
            <a:t/>
          </a:r>
          <a:br>
            <a:rPr lang="fr-FR" b="1" dirty="0">
              <a:latin typeface="Arial"/>
            </a:rPr>
          </a:br>
          <a:r>
            <a:rPr lang="fr-FR" dirty="0">
              <a:latin typeface="Arial"/>
            </a:rPr>
            <a:t>François JULIEN</a:t>
          </a:r>
          <a:endParaRPr lang="fr-FR" dirty="0"/>
        </a:p>
      </dgm:t>
    </dgm:pt>
    <dgm:pt modelId="{D84B3DF2-27D0-4C72-A610-C2CB9F1030CB}" type="parTrans" cxnId="{75F5E2C9-D2CA-4A16-A164-01515496D013}">
      <dgm:prSet/>
      <dgm:spPr/>
      <dgm:t>
        <a:bodyPr/>
        <a:lstStyle/>
        <a:p>
          <a:endParaRPr lang="fr-FR"/>
        </a:p>
      </dgm:t>
    </dgm:pt>
    <dgm:pt modelId="{A8E8DD8A-B785-4832-9028-8A69C656E2D2}" type="sibTrans" cxnId="{75F5E2C9-D2CA-4A16-A164-01515496D013}">
      <dgm:prSet/>
      <dgm:spPr/>
      <dgm:t>
        <a:bodyPr/>
        <a:lstStyle/>
        <a:p>
          <a:endParaRPr lang="fr-FR"/>
        </a:p>
      </dgm:t>
    </dgm:pt>
    <dgm:pt modelId="{35DAC6BA-8F42-4F87-829A-2E662D0219DF}" type="pres">
      <dgm:prSet presAssocID="{9849B611-CF8C-426F-82F2-788900771E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B700D1A-6652-411C-860C-384F0C5F3906}" type="pres">
      <dgm:prSet presAssocID="{DE049174-BC1E-4D63-8CFC-EDADB0CBDBA9}" presName="hierRoot1" presStyleCnt="0"/>
      <dgm:spPr/>
    </dgm:pt>
    <dgm:pt modelId="{E8E6F9A8-49E1-45DC-AB4F-CDD1207325F6}" type="pres">
      <dgm:prSet presAssocID="{DE049174-BC1E-4D63-8CFC-EDADB0CBDBA9}" presName="composite" presStyleCnt="0"/>
      <dgm:spPr/>
    </dgm:pt>
    <dgm:pt modelId="{67BC8A1E-2EE2-4B87-AF4A-E3BA5D7C8CA1}" type="pres">
      <dgm:prSet presAssocID="{DE049174-BC1E-4D63-8CFC-EDADB0CBDBA9}" presName="background" presStyleLbl="node0" presStyleIdx="0" presStyleCnt="1"/>
      <dgm:spPr/>
    </dgm:pt>
    <dgm:pt modelId="{708C0416-E0BE-48AD-832E-AB8677CDEF9E}" type="pres">
      <dgm:prSet presAssocID="{DE049174-BC1E-4D63-8CFC-EDADB0CBDBA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4B0E0B1-5898-4B49-8397-8B168F41C859}" type="pres">
      <dgm:prSet presAssocID="{DE049174-BC1E-4D63-8CFC-EDADB0CBDBA9}" presName="hierChild2" presStyleCnt="0"/>
      <dgm:spPr/>
    </dgm:pt>
    <dgm:pt modelId="{6DD66BC1-9B41-4B85-93DA-4A3C099AF976}" type="pres">
      <dgm:prSet presAssocID="{36E6FF02-09F8-4903-B85E-8A203CF5AD60}" presName="Name10" presStyleLbl="parChTrans1D2" presStyleIdx="0" presStyleCnt="4"/>
      <dgm:spPr/>
      <dgm:t>
        <a:bodyPr/>
        <a:lstStyle/>
        <a:p>
          <a:endParaRPr lang="fr-FR"/>
        </a:p>
      </dgm:t>
    </dgm:pt>
    <dgm:pt modelId="{8115E28D-0DA6-438E-BB32-647362322D39}" type="pres">
      <dgm:prSet presAssocID="{C9F4C684-9CC0-4758-B9F0-C1D4CB2ABE64}" presName="hierRoot2" presStyleCnt="0"/>
      <dgm:spPr/>
    </dgm:pt>
    <dgm:pt modelId="{ACCFF40E-D012-4DC0-B5B8-4E13B9493C71}" type="pres">
      <dgm:prSet presAssocID="{C9F4C684-9CC0-4758-B9F0-C1D4CB2ABE64}" presName="composite2" presStyleCnt="0"/>
      <dgm:spPr/>
    </dgm:pt>
    <dgm:pt modelId="{AD665A69-9DD6-4722-99B2-3E5471E17A9D}" type="pres">
      <dgm:prSet presAssocID="{C9F4C684-9CC0-4758-B9F0-C1D4CB2ABE64}" presName="background2" presStyleLbl="node2" presStyleIdx="0" presStyleCnt="4"/>
      <dgm:spPr/>
    </dgm:pt>
    <dgm:pt modelId="{7105AD52-DFB3-4FCC-8FD4-2BB05A431474}" type="pres">
      <dgm:prSet presAssocID="{C9F4C684-9CC0-4758-B9F0-C1D4CB2ABE64}" presName="text2" presStyleLbl="fgAcc2" presStyleIdx="0" presStyleCnt="4" custScaleX="1051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ECDAB95-912C-4564-B736-7E5152FA8988}" type="pres">
      <dgm:prSet presAssocID="{C9F4C684-9CC0-4758-B9F0-C1D4CB2ABE64}" presName="hierChild3" presStyleCnt="0"/>
      <dgm:spPr/>
    </dgm:pt>
    <dgm:pt modelId="{DADB6825-38B8-4350-AB87-C4D715BD6723}" type="pres">
      <dgm:prSet presAssocID="{3952ED94-7241-4A0B-9E42-216222D5F25B}" presName="Name17" presStyleLbl="parChTrans1D3" presStyleIdx="0" presStyleCnt="2"/>
      <dgm:spPr/>
      <dgm:t>
        <a:bodyPr/>
        <a:lstStyle/>
        <a:p>
          <a:endParaRPr lang="fr-FR"/>
        </a:p>
      </dgm:t>
    </dgm:pt>
    <dgm:pt modelId="{3B35634E-C8A5-419E-9D09-092613948D91}" type="pres">
      <dgm:prSet presAssocID="{AD6E1072-1CC6-4330-8DB7-4D872E6A4E3B}" presName="hierRoot3" presStyleCnt="0"/>
      <dgm:spPr/>
    </dgm:pt>
    <dgm:pt modelId="{68B0C9CD-8BC1-49D2-AAD0-F25C6F8945DB}" type="pres">
      <dgm:prSet presAssocID="{AD6E1072-1CC6-4330-8DB7-4D872E6A4E3B}" presName="composite3" presStyleCnt="0"/>
      <dgm:spPr/>
    </dgm:pt>
    <dgm:pt modelId="{62165FCA-E479-478F-8A18-5128799C9D19}" type="pres">
      <dgm:prSet presAssocID="{AD6E1072-1CC6-4330-8DB7-4D872E6A4E3B}" presName="background3" presStyleLbl="node3" presStyleIdx="0" presStyleCnt="2"/>
      <dgm:spPr/>
    </dgm:pt>
    <dgm:pt modelId="{24E87F8D-5909-4FD2-B4E9-B6318AFA1F82}" type="pres">
      <dgm:prSet presAssocID="{AD6E1072-1CC6-4330-8DB7-4D872E6A4E3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FE6798-B882-40D9-B715-85A29593A4E5}" type="pres">
      <dgm:prSet presAssocID="{AD6E1072-1CC6-4330-8DB7-4D872E6A4E3B}" presName="hierChild4" presStyleCnt="0"/>
      <dgm:spPr/>
    </dgm:pt>
    <dgm:pt modelId="{A3E4B2B2-3635-4CA0-82F5-B65219FD20A6}" type="pres">
      <dgm:prSet presAssocID="{AE7E27C6-FA23-4EC5-8C06-0B95703FB8E8}" presName="Name17" presStyleLbl="parChTrans1D3" presStyleIdx="1" presStyleCnt="2"/>
      <dgm:spPr/>
      <dgm:t>
        <a:bodyPr/>
        <a:lstStyle/>
        <a:p>
          <a:endParaRPr lang="fr-FR"/>
        </a:p>
      </dgm:t>
    </dgm:pt>
    <dgm:pt modelId="{6F6833E0-3D12-4C2F-B82A-D38DDBE138C2}" type="pres">
      <dgm:prSet presAssocID="{4F80EDFE-ADAB-49AF-8786-035B076A6587}" presName="hierRoot3" presStyleCnt="0"/>
      <dgm:spPr/>
    </dgm:pt>
    <dgm:pt modelId="{88D2A433-B6AC-4D0A-818F-B7B3B516816A}" type="pres">
      <dgm:prSet presAssocID="{4F80EDFE-ADAB-49AF-8786-035B076A6587}" presName="composite3" presStyleCnt="0"/>
      <dgm:spPr/>
    </dgm:pt>
    <dgm:pt modelId="{DEBD1664-0568-4912-BD21-125FBFB10568}" type="pres">
      <dgm:prSet presAssocID="{4F80EDFE-ADAB-49AF-8786-035B076A6587}" presName="background3" presStyleLbl="node3" presStyleIdx="1" presStyleCnt="2"/>
      <dgm:spPr/>
    </dgm:pt>
    <dgm:pt modelId="{EF2A3184-C920-455C-B5C5-D56F6CEF73AB}" type="pres">
      <dgm:prSet presAssocID="{4F80EDFE-ADAB-49AF-8786-035B076A658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03000C-2F88-4400-A588-7879A6302B8C}" type="pres">
      <dgm:prSet presAssocID="{4F80EDFE-ADAB-49AF-8786-035B076A6587}" presName="hierChild4" presStyleCnt="0"/>
      <dgm:spPr/>
    </dgm:pt>
    <dgm:pt modelId="{C9EA7E1F-9D62-46A5-8AF6-4C088AF98685}" type="pres">
      <dgm:prSet presAssocID="{D84B3DF2-27D0-4C72-A610-C2CB9F1030CB}" presName="Name10" presStyleLbl="parChTrans1D2" presStyleIdx="1" presStyleCnt="4"/>
      <dgm:spPr/>
      <dgm:t>
        <a:bodyPr/>
        <a:lstStyle/>
        <a:p>
          <a:endParaRPr lang="fr-FR"/>
        </a:p>
      </dgm:t>
    </dgm:pt>
    <dgm:pt modelId="{4479F05B-2E37-4039-9101-8141C050A634}" type="pres">
      <dgm:prSet presAssocID="{8E20316B-5F8B-40F2-B573-20CD6D467B2A}" presName="hierRoot2" presStyleCnt="0"/>
      <dgm:spPr/>
    </dgm:pt>
    <dgm:pt modelId="{B196ECD2-A963-4A7C-A175-53DFF7F6DB3A}" type="pres">
      <dgm:prSet presAssocID="{8E20316B-5F8B-40F2-B573-20CD6D467B2A}" presName="composite2" presStyleCnt="0"/>
      <dgm:spPr/>
    </dgm:pt>
    <dgm:pt modelId="{34FBADF3-C2B9-4DF5-A36F-27697FFDED26}" type="pres">
      <dgm:prSet presAssocID="{8E20316B-5F8B-40F2-B573-20CD6D467B2A}" presName="background2" presStyleLbl="node2" presStyleIdx="1" presStyleCnt="4"/>
      <dgm:spPr/>
    </dgm:pt>
    <dgm:pt modelId="{F240BC9B-CBB0-43F8-A0F5-48B9C4858384}" type="pres">
      <dgm:prSet presAssocID="{8E20316B-5F8B-40F2-B573-20CD6D467B2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24BC07E-BD38-4E0E-B8EC-00AF80D3BC05}" type="pres">
      <dgm:prSet presAssocID="{8E20316B-5F8B-40F2-B573-20CD6D467B2A}" presName="hierChild3" presStyleCnt="0"/>
      <dgm:spPr/>
    </dgm:pt>
    <dgm:pt modelId="{9C9B2EDC-0455-4EE3-A6D7-1C67D79F627D}" type="pres">
      <dgm:prSet presAssocID="{A27080DF-0950-43AB-ACEF-AEC893AC5E83}" presName="Name10" presStyleLbl="parChTrans1D2" presStyleIdx="2" presStyleCnt="4"/>
      <dgm:spPr/>
      <dgm:t>
        <a:bodyPr/>
        <a:lstStyle/>
        <a:p>
          <a:endParaRPr lang="fr-FR"/>
        </a:p>
      </dgm:t>
    </dgm:pt>
    <dgm:pt modelId="{98CBD92D-4576-4EC7-99E0-8722CDA75E1E}" type="pres">
      <dgm:prSet presAssocID="{BA55A9AF-2A07-49F7-B732-C3852325B251}" presName="hierRoot2" presStyleCnt="0"/>
      <dgm:spPr/>
    </dgm:pt>
    <dgm:pt modelId="{F3DA94F2-2A66-47DD-836B-40639B11B59B}" type="pres">
      <dgm:prSet presAssocID="{BA55A9AF-2A07-49F7-B732-C3852325B251}" presName="composite2" presStyleCnt="0"/>
      <dgm:spPr/>
    </dgm:pt>
    <dgm:pt modelId="{898BCA44-D59E-4540-9CBC-26CA5718F28C}" type="pres">
      <dgm:prSet presAssocID="{BA55A9AF-2A07-49F7-B732-C3852325B251}" presName="background2" presStyleLbl="node2" presStyleIdx="2" presStyleCnt="4"/>
      <dgm:spPr/>
    </dgm:pt>
    <dgm:pt modelId="{EB15C843-04F1-435D-BDE1-392D4F2AD32C}" type="pres">
      <dgm:prSet presAssocID="{BA55A9AF-2A07-49F7-B732-C3852325B251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74A4D46-4C6A-406F-816C-57385F780152}" type="pres">
      <dgm:prSet presAssocID="{BA55A9AF-2A07-49F7-B732-C3852325B251}" presName="hierChild3" presStyleCnt="0"/>
      <dgm:spPr/>
    </dgm:pt>
    <dgm:pt modelId="{3F86B4C0-1480-4A4E-B842-7B545DDDD324}" type="pres">
      <dgm:prSet presAssocID="{F7B01F82-461C-4656-A547-4A0B4BAE108C}" presName="Name10" presStyleLbl="parChTrans1D2" presStyleIdx="3" presStyleCnt="4"/>
      <dgm:spPr/>
      <dgm:t>
        <a:bodyPr/>
        <a:lstStyle/>
        <a:p>
          <a:endParaRPr lang="fr-FR"/>
        </a:p>
      </dgm:t>
    </dgm:pt>
    <dgm:pt modelId="{B689773A-4C01-4B38-8F9A-8CA4624D6754}" type="pres">
      <dgm:prSet presAssocID="{7C5E302B-5D92-4A4E-9C83-F621A6FB1893}" presName="hierRoot2" presStyleCnt="0"/>
      <dgm:spPr/>
    </dgm:pt>
    <dgm:pt modelId="{D5283FA7-4315-46B0-833C-4641ABB493C9}" type="pres">
      <dgm:prSet presAssocID="{7C5E302B-5D92-4A4E-9C83-F621A6FB1893}" presName="composite2" presStyleCnt="0"/>
      <dgm:spPr/>
    </dgm:pt>
    <dgm:pt modelId="{153A966A-551D-4B8C-9699-FFAA3FBD98A2}" type="pres">
      <dgm:prSet presAssocID="{7C5E302B-5D92-4A4E-9C83-F621A6FB1893}" presName="background2" presStyleLbl="node2" presStyleIdx="3" presStyleCnt="4"/>
      <dgm:spPr/>
    </dgm:pt>
    <dgm:pt modelId="{2471E517-E0CE-4BAE-AAF0-F5CA0DB47201}" type="pres">
      <dgm:prSet presAssocID="{7C5E302B-5D92-4A4E-9C83-F621A6FB189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270D2BA-5290-42B2-8F19-1E56433A5B69}" type="pres">
      <dgm:prSet presAssocID="{7C5E302B-5D92-4A4E-9C83-F621A6FB1893}" presName="hierChild3" presStyleCnt="0"/>
      <dgm:spPr/>
    </dgm:pt>
  </dgm:ptLst>
  <dgm:cxnLst>
    <dgm:cxn modelId="{CCF7CF60-39B1-4678-93F7-11CE1333759A}" type="presOf" srcId="{A27080DF-0950-43AB-ACEF-AEC893AC5E83}" destId="{9C9B2EDC-0455-4EE3-A6D7-1C67D79F627D}" srcOrd="0" destOrd="0" presId="urn:microsoft.com/office/officeart/2005/8/layout/hierarchy1"/>
    <dgm:cxn modelId="{92962834-63FB-4BA4-90EB-CF3C80C0D39C}" srcId="{9849B611-CF8C-426F-82F2-788900771E71}" destId="{DE049174-BC1E-4D63-8CFC-EDADB0CBDBA9}" srcOrd="0" destOrd="0" parTransId="{D54A91A9-98AB-4546-9B5A-A382BB0F7BCA}" sibTransId="{4A2B4921-DC05-43ED-8098-D401EC9068E0}"/>
    <dgm:cxn modelId="{CA79C6AD-47E4-42C8-A310-572DF5FB3511}" srcId="{DE049174-BC1E-4D63-8CFC-EDADB0CBDBA9}" destId="{C9F4C684-9CC0-4758-B9F0-C1D4CB2ABE64}" srcOrd="0" destOrd="0" parTransId="{36E6FF02-09F8-4903-B85E-8A203CF5AD60}" sibTransId="{03C63251-5638-4B17-AF60-089AC45D5303}"/>
    <dgm:cxn modelId="{285D5D0D-3E1A-4D0B-9D6E-476736319CD2}" type="presOf" srcId="{DE049174-BC1E-4D63-8CFC-EDADB0CBDBA9}" destId="{708C0416-E0BE-48AD-832E-AB8677CDEF9E}" srcOrd="0" destOrd="0" presId="urn:microsoft.com/office/officeart/2005/8/layout/hierarchy1"/>
    <dgm:cxn modelId="{679C9114-341A-42AB-ACB8-472D68796487}" srcId="{DE049174-BC1E-4D63-8CFC-EDADB0CBDBA9}" destId="{7C5E302B-5D92-4A4E-9C83-F621A6FB1893}" srcOrd="3" destOrd="0" parTransId="{F7B01F82-461C-4656-A547-4A0B4BAE108C}" sibTransId="{A63A91AF-0882-46FF-BCC6-83BF303D855E}"/>
    <dgm:cxn modelId="{01BFD45C-88EA-4985-9234-08165BF77438}" type="presOf" srcId="{8E20316B-5F8B-40F2-B573-20CD6D467B2A}" destId="{F240BC9B-CBB0-43F8-A0F5-48B9C4858384}" srcOrd="0" destOrd="0" presId="urn:microsoft.com/office/officeart/2005/8/layout/hierarchy1"/>
    <dgm:cxn modelId="{58D9F3F9-D390-485D-A0EB-4E1F72FF29A9}" type="presOf" srcId="{3952ED94-7241-4A0B-9E42-216222D5F25B}" destId="{DADB6825-38B8-4350-AB87-C4D715BD6723}" srcOrd="0" destOrd="0" presId="urn:microsoft.com/office/officeart/2005/8/layout/hierarchy1"/>
    <dgm:cxn modelId="{E0746159-170B-451B-A144-FD6776FF9428}" type="presOf" srcId="{36E6FF02-09F8-4903-B85E-8A203CF5AD60}" destId="{6DD66BC1-9B41-4B85-93DA-4A3C099AF976}" srcOrd="0" destOrd="0" presId="urn:microsoft.com/office/officeart/2005/8/layout/hierarchy1"/>
    <dgm:cxn modelId="{AA14839B-98BC-46F1-AB05-4D6FEB8B5BDF}" type="presOf" srcId="{BA55A9AF-2A07-49F7-B732-C3852325B251}" destId="{EB15C843-04F1-435D-BDE1-392D4F2AD32C}" srcOrd="0" destOrd="0" presId="urn:microsoft.com/office/officeart/2005/8/layout/hierarchy1"/>
    <dgm:cxn modelId="{610355C1-849B-4C32-BB6C-D4B5B690B699}" srcId="{C9F4C684-9CC0-4758-B9F0-C1D4CB2ABE64}" destId="{AD6E1072-1CC6-4330-8DB7-4D872E6A4E3B}" srcOrd="0" destOrd="0" parTransId="{3952ED94-7241-4A0B-9E42-216222D5F25B}" sibTransId="{0C0CF7E7-CC1E-47A2-A1B8-99CF72E9782E}"/>
    <dgm:cxn modelId="{D0596F1B-1612-458B-87E2-CC8F1201E770}" type="presOf" srcId="{C9F4C684-9CC0-4758-B9F0-C1D4CB2ABE64}" destId="{7105AD52-DFB3-4FCC-8FD4-2BB05A431474}" srcOrd="0" destOrd="0" presId="urn:microsoft.com/office/officeart/2005/8/layout/hierarchy1"/>
    <dgm:cxn modelId="{5B5D8B33-741B-40A0-81B3-E254BBC513ED}" type="presOf" srcId="{4F80EDFE-ADAB-49AF-8786-035B076A6587}" destId="{EF2A3184-C920-455C-B5C5-D56F6CEF73AB}" srcOrd="0" destOrd="0" presId="urn:microsoft.com/office/officeart/2005/8/layout/hierarchy1"/>
    <dgm:cxn modelId="{D11D53E0-DD6E-43A0-8812-BC57A9420300}" type="presOf" srcId="{D84B3DF2-27D0-4C72-A610-C2CB9F1030CB}" destId="{C9EA7E1F-9D62-46A5-8AF6-4C088AF98685}" srcOrd="0" destOrd="0" presId="urn:microsoft.com/office/officeart/2005/8/layout/hierarchy1"/>
    <dgm:cxn modelId="{5BD46255-62E6-4E17-A06C-3A15E43C0303}" type="presOf" srcId="{9849B611-CF8C-426F-82F2-788900771E71}" destId="{35DAC6BA-8F42-4F87-829A-2E662D0219DF}" srcOrd="0" destOrd="0" presId="urn:microsoft.com/office/officeart/2005/8/layout/hierarchy1"/>
    <dgm:cxn modelId="{40F59E8E-FAC5-440D-8268-A66514BD80EA}" srcId="{DE049174-BC1E-4D63-8CFC-EDADB0CBDBA9}" destId="{BA55A9AF-2A07-49F7-B732-C3852325B251}" srcOrd="2" destOrd="0" parTransId="{A27080DF-0950-43AB-ACEF-AEC893AC5E83}" sibTransId="{A9C68C77-0B81-4983-88D0-5122A8384E33}"/>
    <dgm:cxn modelId="{75F5E2C9-D2CA-4A16-A164-01515496D013}" srcId="{DE049174-BC1E-4D63-8CFC-EDADB0CBDBA9}" destId="{8E20316B-5F8B-40F2-B573-20CD6D467B2A}" srcOrd="1" destOrd="0" parTransId="{D84B3DF2-27D0-4C72-A610-C2CB9F1030CB}" sibTransId="{A8E8DD8A-B785-4832-9028-8A69C656E2D2}"/>
    <dgm:cxn modelId="{1F79247F-BB77-4B67-8B65-B828F5559859}" type="presOf" srcId="{AD6E1072-1CC6-4330-8DB7-4D872E6A4E3B}" destId="{24E87F8D-5909-4FD2-B4E9-B6318AFA1F82}" srcOrd="0" destOrd="0" presId="urn:microsoft.com/office/officeart/2005/8/layout/hierarchy1"/>
    <dgm:cxn modelId="{63F8E1F8-9BB8-4712-BC03-5DAD45EF6552}" type="presOf" srcId="{7C5E302B-5D92-4A4E-9C83-F621A6FB1893}" destId="{2471E517-E0CE-4BAE-AAF0-F5CA0DB47201}" srcOrd="0" destOrd="0" presId="urn:microsoft.com/office/officeart/2005/8/layout/hierarchy1"/>
    <dgm:cxn modelId="{6D2C7415-A7FD-4183-9C23-FB96E6CDC6C2}" srcId="{C9F4C684-9CC0-4758-B9F0-C1D4CB2ABE64}" destId="{4F80EDFE-ADAB-49AF-8786-035B076A6587}" srcOrd="1" destOrd="0" parTransId="{AE7E27C6-FA23-4EC5-8C06-0B95703FB8E8}" sibTransId="{B92BB7B1-A645-4E9A-9D2D-8F483C79A061}"/>
    <dgm:cxn modelId="{15060459-697C-4DAC-93A0-6DFDE84F9774}" type="presOf" srcId="{AE7E27C6-FA23-4EC5-8C06-0B95703FB8E8}" destId="{A3E4B2B2-3635-4CA0-82F5-B65219FD20A6}" srcOrd="0" destOrd="0" presId="urn:microsoft.com/office/officeart/2005/8/layout/hierarchy1"/>
    <dgm:cxn modelId="{7B92A836-86C0-42EF-8F3B-4A0CD840683B}" type="presOf" srcId="{F7B01F82-461C-4656-A547-4A0B4BAE108C}" destId="{3F86B4C0-1480-4A4E-B842-7B545DDDD324}" srcOrd="0" destOrd="0" presId="urn:microsoft.com/office/officeart/2005/8/layout/hierarchy1"/>
    <dgm:cxn modelId="{8756DF2B-1A60-463F-A958-52243E05C617}" type="presParOf" srcId="{35DAC6BA-8F42-4F87-829A-2E662D0219DF}" destId="{1B700D1A-6652-411C-860C-384F0C5F3906}" srcOrd="0" destOrd="0" presId="urn:microsoft.com/office/officeart/2005/8/layout/hierarchy1"/>
    <dgm:cxn modelId="{DBC67CAA-811D-4B52-844D-E0EC2B2F5B10}" type="presParOf" srcId="{1B700D1A-6652-411C-860C-384F0C5F3906}" destId="{E8E6F9A8-49E1-45DC-AB4F-CDD1207325F6}" srcOrd="0" destOrd="0" presId="urn:microsoft.com/office/officeart/2005/8/layout/hierarchy1"/>
    <dgm:cxn modelId="{D7834C16-F15F-4D1D-B8D9-9B997929007E}" type="presParOf" srcId="{E8E6F9A8-49E1-45DC-AB4F-CDD1207325F6}" destId="{67BC8A1E-2EE2-4B87-AF4A-E3BA5D7C8CA1}" srcOrd="0" destOrd="0" presId="urn:microsoft.com/office/officeart/2005/8/layout/hierarchy1"/>
    <dgm:cxn modelId="{333BF42C-B6DC-415F-A4BD-D0F55EE9D3AB}" type="presParOf" srcId="{E8E6F9A8-49E1-45DC-AB4F-CDD1207325F6}" destId="{708C0416-E0BE-48AD-832E-AB8677CDEF9E}" srcOrd="1" destOrd="0" presId="urn:microsoft.com/office/officeart/2005/8/layout/hierarchy1"/>
    <dgm:cxn modelId="{FCBFA6DD-3665-4432-A802-D16881453D74}" type="presParOf" srcId="{1B700D1A-6652-411C-860C-384F0C5F3906}" destId="{84B0E0B1-5898-4B49-8397-8B168F41C859}" srcOrd="1" destOrd="0" presId="urn:microsoft.com/office/officeart/2005/8/layout/hierarchy1"/>
    <dgm:cxn modelId="{6E364034-37FB-4F4E-8265-1356266E064B}" type="presParOf" srcId="{84B0E0B1-5898-4B49-8397-8B168F41C859}" destId="{6DD66BC1-9B41-4B85-93DA-4A3C099AF976}" srcOrd="0" destOrd="0" presId="urn:microsoft.com/office/officeart/2005/8/layout/hierarchy1"/>
    <dgm:cxn modelId="{CC2491FA-73C4-4CC7-B7C9-E799848FDF29}" type="presParOf" srcId="{84B0E0B1-5898-4B49-8397-8B168F41C859}" destId="{8115E28D-0DA6-438E-BB32-647362322D39}" srcOrd="1" destOrd="0" presId="urn:microsoft.com/office/officeart/2005/8/layout/hierarchy1"/>
    <dgm:cxn modelId="{A65E4917-8841-4118-BAD0-D8CD1EDC5D3B}" type="presParOf" srcId="{8115E28D-0DA6-438E-BB32-647362322D39}" destId="{ACCFF40E-D012-4DC0-B5B8-4E13B9493C71}" srcOrd="0" destOrd="0" presId="urn:microsoft.com/office/officeart/2005/8/layout/hierarchy1"/>
    <dgm:cxn modelId="{48CEDA9B-9CF6-4A29-AA6B-08A834F31FA2}" type="presParOf" srcId="{ACCFF40E-D012-4DC0-B5B8-4E13B9493C71}" destId="{AD665A69-9DD6-4722-99B2-3E5471E17A9D}" srcOrd="0" destOrd="0" presId="urn:microsoft.com/office/officeart/2005/8/layout/hierarchy1"/>
    <dgm:cxn modelId="{0B24D8E3-ACCF-410A-A9C6-BCB8C37CC967}" type="presParOf" srcId="{ACCFF40E-D012-4DC0-B5B8-4E13B9493C71}" destId="{7105AD52-DFB3-4FCC-8FD4-2BB05A431474}" srcOrd="1" destOrd="0" presId="urn:microsoft.com/office/officeart/2005/8/layout/hierarchy1"/>
    <dgm:cxn modelId="{6789AAB7-FE4B-4A5C-9C82-D7483D1937EE}" type="presParOf" srcId="{8115E28D-0DA6-438E-BB32-647362322D39}" destId="{BECDAB95-912C-4564-B736-7E5152FA8988}" srcOrd="1" destOrd="0" presId="urn:microsoft.com/office/officeart/2005/8/layout/hierarchy1"/>
    <dgm:cxn modelId="{1388E486-C798-4785-A5F6-1D6E8D4FA6E0}" type="presParOf" srcId="{BECDAB95-912C-4564-B736-7E5152FA8988}" destId="{DADB6825-38B8-4350-AB87-C4D715BD6723}" srcOrd="0" destOrd="0" presId="urn:microsoft.com/office/officeart/2005/8/layout/hierarchy1"/>
    <dgm:cxn modelId="{BBAFFD6F-EDC7-4D3E-90D1-C64DFC75E100}" type="presParOf" srcId="{BECDAB95-912C-4564-B736-7E5152FA8988}" destId="{3B35634E-C8A5-419E-9D09-092613948D91}" srcOrd="1" destOrd="0" presId="urn:microsoft.com/office/officeart/2005/8/layout/hierarchy1"/>
    <dgm:cxn modelId="{DDA6006A-1FCA-4604-80A3-8B100D43EE13}" type="presParOf" srcId="{3B35634E-C8A5-419E-9D09-092613948D91}" destId="{68B0C9CD-8BC1-49D2-AAD0-F25C6F8945DB}" srcOrd="0" destOrd="0" presId="urn:microsoft.com/office/officeart/2005/8/layout/hierarchy1"/>
    <dgm:cxn modelId="{FE45FAA3-7172-4187-A75B-C6335B195F7F}" type="presParOf" srcId="{68B0C9CD-8BC1-49D2-AAD0-F25C6F8945DB}" destId="{62165FCA-E479-478F-8A18-5128799C9D19}" srcOrd="0" destOrd="0" presId="urn:microsoft.com/office/officeart/2005/8/layout/hierarchy1"/>
    <dgm:cxn modelId="{AD7F9E9E-83F4-4C30-82B9-7E438CF9C1FA}" type="presParOf" srcId="{68B0C9CD-8BC1-49D2-AAD0-F25C6F8945DB}" destId="{24E87F8D-5909-4FD2-B4E9-B6318AFA1F82}" srcOrd="1" destOrd="0" presId="urn:microsoft.com/office/officeart/2005/8/layout/hierarchy1"/>
    <dgm:cxn modelId="{567AECA6-9F15-429E-A1AD-B2DB7E68DB25}" type="presParOf" srcId="{3B35634E-C8A5-419E-9D09-092613948D91}" destId="{32FE6798-B882-40D9-B715-85A29593A4E5}" srcOrd="1" destOrd="0" presId="urn:microsoft.com/office/officeart/2005/8/layout/hierarchy1"/>
    <dgm:cxn modelId="{879F727F-B4A7-4333-BC02-2C77CC418AB6}" type="presParOf" srcId="{BECDAB95-912C-4564-B736-7E5152FA8988}" destId="{A3E4B2B2-3635-4CA0-82F5-B65219FD20A6}" srcOrd="2" destOrd="0" presId="urn:microsoft.com/office/officeart/2005/8/layout/hierarchy1"/>
    <dgm:cxn modelId="{2AC51D31-6281-4CE7-97C1-161D05F6D41A}" type="presParOf" srcId="{BECDAB95-912C-4564-B736-7E5152FA8988}" destId="{6F6833E0-3D12-4C2F-B82A-D38DDBE138C2}" srcOrd="3" destOrd="0" presId="urn:microsoft.com/office/officeart/2005/8/layout/hierarchy1"/>
    <dgm:cxn modelId="{3F968E2E-1CF8-44A3-B0BD-AF32F2BBB0B5}" type="presParOf" srcId="{6F6833E0-3D12-4C2F-B82A-D38DDBE138C2}" destId="{88D2A433-B6AC-4D0A-818F-B7B3B516816A}" srcOrd="0" destOrd="0" presId="urn:microsoft.com/office/officeart/2005/8/layout/hierarchy1"/>
    <dgm:cxn modelId="{EB210A59-D1FC-404E-BA0B-D952B1D29C60}" type="presParOf" srcId="{88D2A433-B6AC-4D0A-818F-B7B3B516816A}" destId="{DEBD1664-0568-4912-BD21-125FBFB10568}" srcOrd="0" destOrd="0" presId="urn:microsoft.com/office/officeart/2005/8/layout/hierarchy1"/>
    <dgm:cxn modelId="{760F28BF-696F-4389-96C5-81C55E88DB96}" type="presParOf" srcId="{88D2A433-B6AC-4D0A-818F-B7B3B516816A}" destId="{EF2A3184-C920-455C-B5C5-D56F6CEF73AB}" srcOrd="1" destOrd="0" presId="urn:microsoft.com/office/officeart/2005/8/layout/hierarchy1"/>
    <dgm:cxn modelId="{CB58801E-3F51-480D-8DE6-486F6835E0CB}" type="presParOf" srcId="{6F6833E0-3D12-4C2F-B82A-D38DDBE138C2}" destId="{AD03000C-2F88-4400-A588-7879A6302B8C}" srcOrd="1" destOrd="0" presId="urn:microsoft.com/office/officeart/2005/8/layout/hierarchy1"/>
    <dgm:cxn modelId="{29E40C95-4D0A-48F2-858F-1C1C5EF01526}" type="presParOf" srcId="{84B0E0B1-5898-4B49-8397-8B168F41C859}" destId="{C9EA7E1F-9D62-46A5-8AF6-4C088AF98685}" srcOrd="2" destOrd="0" presId="urn:microsoft.com/office/officeart/2005/8/layout/hierarchy1"/>
    <dgm:cxn modelId="{9C7394E2-A811-41DC-82D4-30D0902A8775}" type="presParOf" srcId="{84B0E0B1-5898-4B49-8397-8B168F41C859}" destId="{4479F05B-2E37-4039-9101-8141C050A634}" srcOrd="3" destOrd="0" presId="urn:microsoft.com/office/officeart/2005/8/layout/hierarchy1"/>
    <dgm:cxn modelId="{B7943383-06E7-4052-A631-9565CC598FCC}" type="presParOf" srcId="{4479F05B-2E37-4039-9101-8141C050A634}" destId="{B196ECD2-A963-4A7C-A175-53DFF7F6DB3A}" srcOrd="0" destOrd="0" presId="urn:microsoft.com/office/officeart/2005/8/layout/hierarchy1"/>
    <dgm:cxn modelId="{F7FEC1DE-B524-4D73-9DD6-B5383C6F7715}" type="presParOf" srcId="{B196ECD2-A963-4A7C-A175-53DFF7F6DB3A}" destId="{34FBADF3-C2B9-4DF5-A36F-27697FFDED26}" srcOrd="0" destOrd="0" presId="urn:microsoft.com/office/officeart/2005/8/layout/hierarchy1"/>
    <dgm:cxn modelId="{7DA9A8D1-DE56-4343-859A-C4149FA3639B}" type="presParOf" srcId="{B196ECD2-A963-4A7C-A175-53DFF7F6DB3A}" destId="{F240BC9B-CBB0-43F8-A0F5-48B9C4858384}" srcOrd="1" destOrd="0" presId="urn:microsoft.com/office/officeart/2005/8/layout/hierarchy1"/>
    <dgm:cxn modelId="{D10CCE1A-86BE-48C1-9A7B-0C92BB8EB997}" type="presParOf" srcId="{4479F05B-2E37-4039-9101-8141C050A634}" destId="{F24BC07E-BD38-4E0E-B8EC-00AF80D3BC05}" srcOrd="1" destOrd="0" presId="urn:microsoft.com/office/officeart/2005/8/layout/hierarchy1"/>
    <dgm:cxn modelId="{32E7F67B-2283-4C37-8C2F-8541CE6EC27D}" type="presParOf" srcId="{84B0E0B1-5898-4B49-8397-8B168F41C859}" destId="{9C9B2EDC-0455-4EE3-A6D7-1C67D79F627D}" srcOrd="4" destOrd="0" presId="urn:microsoft.com/office/officeart/2005/8/layout/hierarchy1"/>
    <dgm:cxn modelId="{27827FED-398A-4C9A-9DE9-1B277A389BBE}" type="presParOf" srcId="{84B0E0B1-5898-4B49-8397-8B168F41C859}" destId="{98CBD92D-4576-4EC7-99E0-8722CDA75E1E}" srcOrd="5" destOrd="0" presId="urn:microsoft.com/office/officeart/2005/8/layout/hierarchy1"/>
    <dgm:cxn modelId="{0D4E1979-FF2E-4E49-AB95-CFFD4D8028C2}" type="presParOf" srcId="{98CBD92D-4576-4EC7-99E0-8722CDA75E1E}" destId="{F3DA94F2-2A66-47DD-836B-40639B11B59B}" srcOrd="0" destOrd="0" presId="urn:microsoft.com/office/officeart/2005/8/layout/hierarchy1"/>
    <dgm:cxn modelId="{5CA0D889-D215-467A-8D5B-2163DFDAA905}" type="presParOf" srcId="{F3DA94F2-2A66-47DD-836B-40639B11B59B}" destId="{898BCA44-D59E-4540-9CBC-26CA5718F28C}" srcOrd="0" destOrd="0" presId="urn:microsoft.com/office/officeart/2005/8/layout/hierarchy1"/>
    <dgm:cxn modelId="{6CB95506-C852-44CF-9B50-007BDE92CA24}" type="presParOf" srcId="{F3DA94F2-2A66-47DD-836B-40639B11B59B}" destId="{EB15C843-04F1-435D-BDE1-392D4F2AD32C}" srcOrd="1" destOrd="0" presId="urn:microsoft.com/office/officeart/2005/8/layout/hierarchy1"/>
    <dgm:cxn modelId="{DEF85C65-3E66-4D0C-B5C4-6EAF190ABBE1}" type="presParOf" srcId="{98CBD92D-4576-4EC7-99E0-8722CDA75E1E}" destId="{D74A4D46-4C6A-406F-816C-57385F780152}" srcOrd="1" destOrd="0" presId="urn:microsoft.com/office/officeart/2005/8/layout/hierarchy1"/>
    <dgm:cxn modelId="{1FCF8CBC-7547-46CE-87EC-6570B75F34E5}" type="presParOf" srcId="{84B0E0B1-5898-4B49-8397-8B168F41C859}" destId="{3F86B4C0-1480-4A4E-B842-7B545DDDD324}" srcOrd="6" destOrd="0" presId="urn:microsoft.com/office/officeart/2005/8/layout/hierarchy1"/>
    <dgm:cxn modelId="{AE20FF1E-5904-461E-8CF6-F2D731B3AE84}" type="presParOf" srcId="{84B0E0B1-5898-4B49-8397-8B168F41C859}" destId="{B689773A-4C01-4B38-8F9A-8CA4624D6754}" srcOrd="7" destOrd="0" presId="urn:microsoft.com/office/officeart/2005/8/layout/hierarchy1"/>
    <dgm:cxn modelId="{4DD8C9E8-D47E-4277-8345-8DA38103C6A1}" type="presParOf" srcId="{B689773A-4C01-4B38-8F9A-8CA4624D6754}" destId="{D5283FA7-4315-46B0-833C-4641ABB493C9}" srcOrd="0" destOrd="0" presId="urn:microsoft.com/office/officeart/2005/8/layout/hierarchy1"/>
    <dgm:cxn modelId="{858C4177-9F5F-457D-BDAC-A47A7162155F}" type="presParOf" srcId="{D5283FA7-4315-46B0-833C-4641ABB493C9}" destId="{153A966A-551D-4B8C-9699-FFAA3FBD98A2}" srcOrd="0" destOrd="0" presId="urn:microsoft.com/office/officeart/2005/8/layout/hierarchy1"/>
    <dgm:cxn modelId="{C9DD7507-FAF4-46FD-84B3-8934CE546950}" type="presParOf" srcId="{D5283FA7-4315-46B0-833C-4641ABB493C9}" destId="{2471E517-E0CE-4BAE-AAF0-F5CA0DB47201}" srcOrd="1" destOrd="0" presId="urn:microsoft.com/office/officeart/2005/8/layout/hierarchy1"/>
    <dgm:cxn modelId="{7EF0D886-7B41-4284-A9BD-4E76466B60D6}" type="presParOf" srcId="{B689773A-4C01-4B38-8F9A-8CA4624D6754}" destId="{8270D2BA-5290-42B2-8F19-1E56433A5B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6B4C0-1480-4A4E-B842-7B545DDDD324}">
      <dsp:nvSpPr>
        <dsp:cNvPr id="0" name=""/>
        <dsp:cNvSpPr/>
      </dsp:nvSpPr>
      <dsp:spPr>
        <a:xfrm>
          <a:off x="6363246" y="2124164"/>
          <a:ext cx="4014987" cy="62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64"/>
              </a:lnTo>
              <a:lnTo>
                <a:pt x="4014987" y="428064"/>
              </a:lnTo>
              <a:lnTo>
                <a:pt x="4014987" y="628148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B2EDC-0455-4EE3-A6D7-1C67D79F627D}">
      <dsp:nvSpPr>
        <dsp:cNvPr id="0" name=""/>
        <dsp:cNvSpPr/>
      </dsp:nvSpPr>
      <dsp:spPr>
        <a:xfrm>
          <a:off x="6363246" y="2124164"/>
          <a:ext cx="1375204" cy="62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64"/>
              </a:lnTo>
              <a:lnTo>
                <a:pt x="1375204" y="428064"/>
              </a:lnTo>
              <a:lnTo>
                <a:pt x="1375204" y="628148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A7E1F-9D62-46A5-8AF6-4C088AF98685}">
      <dsp:nvSpPr>
        <dsp:cNvPr id="0" name=""/>
        <dsp:cNvSpPr/>
      </dsp:nvSpPr>
      <dsp:spPr>
        <a:xfrm>
          <a:off x="5098667" y="2124164"/>
          <a:ext cx="1264578" cy="628148"/>
        </a:xfrm>
        <a:custGeom>
          <a:avLst/>
          <a:gdLst/>
          <a:ahLst/>
          <a:cxnLst/>
          <a:rect l="0" t="0" r="0" b="0"/>
          <a:pathLst>
            <a:path>
              <a:moveTo>
                <a:pt x="1264578" y="0"/>
              </a:moveTo>
              <a:lnTo>
                <a:pt x="1264578" y="428064"/>
              </a:lnTo>
              <a:lnTo>
                <a:pt x="0" y="428064"/>
              </a:lnTo>
              <a:lnTo>
                <a:pt x="0" y="628148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4B2B2-3635-4CA0-82F5-B65219FD20A6}">
      <dsp:nvSpPr>
        <dsp:cNvPr id="0" name=""/>
        <dsp:cNvSpPr/>
      </dsp:nvSpPr>
      <dsp:spPr>
        <a:xfrm>
          <a:off x="2403571" y="4123799"/>
          <a:ext cx="1319891" cy="62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64"/>
              </a:lnTo>
              <a:lnTo>
                <a:pt x="1319891" y="428064"/>
              </a:lnTo>
              <a:lnTo>
                <a:pt x="1319891" y="628148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B6825-38B8-4350-AB87-C4D715BD6723}">
      <dsp:nvSpPr>
        <dsp:cNvPr id="0" name=""/>
        <dsp:cNvSpPr/>
      </dsp:nvSpPr>
      <dsp:spPr>
        <a:xfrm>
          <a:off x="1083680" y="4123799"/>
          <a:ext cx="1319891" cy="628148"/>
        </a:xfrm>
        <a:custGeom>
          <a:avLst/>
          <a:gdLst/>
          <a:ahLst/>
          <a:cxnLst/>
          <a:rect l="0" t="0" r="0" b="0"/>
          <a:pathLst>
            <a:path>
              <a:moveTo>
                <a:pt x="1319891" y="0"/>
              </a:moveTo>
              <a:lnTo>
                <a:pt x="1319891" y="428064"/>
              </a:lnTo>
              <a:lnTo>
                <a:pt x="0" y="428064"/>
              </a:lnTo>
              <a:lnTo>
                <a:pt x="0" y="628148"/>
              </a:lnTo>
            </a:path>
          </a:pathLst>
        </a:custGeom>
        <a:noFill/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6BC1-9B41-4B85-93DA-4A3C099AF976}">
      <dsp:nvSpPr>
        <dsp:cNvPr id="0" name=""/>
        <dsp:cNvSpPr/>
      </dsp:nvSpPr>
      <dsp:spPr>
        <a:xfrm>
          <a:off x="2403571" y="2124164"/>
          <a:ext cx="3959674" cy="628148"/>
        </a:xfrm>
        <a:custGeom>
          <a:avLst/>
          <a:gdLst/>
          <a:ahLst/>
          <a:cxnLst/>
          <a:rect l="0" t="0" r="0" b="0"/>
          <a:pathLst>
            <a:path>
              <a:moveTo>
                <a:pt x="3959674" y="0"/>
              </a:moveTo>
              <a:lnTo>
                <a:pt x="3959674" y="428064"/>
              </a:lnTo>
              <a:lnTo>
                <a:pt x="0" y="428064"/>
              </a:lnTo>
              <a:lnTo>
                <a:pt x="0" y="628148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C8A1E-2EE2-4B87-AF4A-E3BA5D7C8CA1}">
      <dsp:nvSpPr>
        <dsp:cNvPr id="0" name=""/>
        <dsp:cNvSpPr/>
      </dsp:nvSpPr>
      <dsp:spPr>
        <a:xfrm>
          <a:off x="5283334" y="752676"/>
          <a:ext cx="2159822" cy="1371487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C0416-E0BE-48AD-832E-AB8677CDEF9E}">
      <dsp:nvSpPr>
        <dsp:cNvPr id="0" name=""/>
        <dsp:cNvSpPr/>
      </dsp:nvSpPr>
      <dsp:spPr>
        <a:xfrm>
          <a:off x="5523315" y="980658"/>
          <a:ext cx="2159822" cy="137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>
              <a:latin typeface="Arial"/>
            </a:rPr>
            <a:t>Pôle Etudes et </a:t>
          </a:r>
          <a:r>
            <a:rPr lang="fr-FR" sz="1200" b="1" u="sng" kern="1200" dirty="0" smtClean="0">
              <a:latin typeface="Arial"/>
            </a:rPr>
            <a:t>projets </a:t>
          </a:r>
          <a:r>
            <a:rPr lang="fr-FR" sz="1200" b="1" u="sng" kern="1200" dirty="0">
              <a:solidFill>
                <a:srgbClr val="000000"/>
              </a:solidFill>
              <a:latin typeface="Arial"/>
            </a:rPr>
            <a:t>de </a:t>
          </a:r>
          <a:r>
            <a:rPr lang="fr-FR" sz="1200" b="1" u="sng" kern="1200" dirty="0">
              <a:latin typeface="Arial"/>
            </a:rPr>
            <a:t>déplacements</a:t>
          </a:r>
          <a:r>
            <a:rPr lang="fr-FR" sz="1200" u="sng" kern="1200" dirty="0">
              <a:latin typeface="Arial"/>
            </a:rPr>
            <a:t/>
          </a:r>
          <a:br>
            <a:rPr lang="fr-FR" sz="1200" u="sng" kern="1200" dirty="0">
              <a:latin typeface="Arial"/>
            </a:rPr>
          </a:br>
          <a:r>
            <a:rPr lang="fr-FR" sz="1200" kern="1200" dirty="0">
              <a:latin typeface="Arial"/>
            </a:rPr>
            <a:t>Virginie OBER</a:t>
          </a:r>
          <a:endParaRPr lang="fr-FR" sz="1200" kern="1200" dirty="0"/>
        </a:p>
      </dsp:txBody>
      <dsp:txXfrm>
        <a:off x="5563484" y="1020827"/>
        <a:ext cx="2079484" cy="1291149"/>
      </dsp:txXfrm>
    </dsp:sp>
    <dsp:sp modelId="{AD665A69-9DD6-4722-99B2-3E5471E17A9D}">
      <dsp:nvSpPr>
        <dsp:cNvPr id="0" name=""/>
        <dsp:cNvSpPr/>
      </dsp:nvSpPr>
      <dsp:spPr>
        <a:xfrm>
          <a:off x="1268347" y="2752312"/>
          <a:ext cx="2270448" cy="1371487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5AD52-DFB3-4FCC-8FD4-2BB05A431474}">
      <dsp:nvSpPr>
        <dsp:cNvPr id="0" name=""/>
        <dsp:cNvSpPr/>
      </dsp:nvSpPr>
      <dsp:spPr>
        <a:xfrm>
          <a:off x="1508328" y="2980293"/>
          <a:ext cx="2270448" cy="137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6"/>
              </a:solidFill>
              <a:latin typeface="Arial"/>
              <a:cs typeface="Arial"/>
            </a:rPr>
            <a:t>Service Sécurité des déplacements et </a:t>
          </a:r>
          <a:r>
            <a:rPr lang="fr-FR" sz="1200" b="1" kern="1200" dirty="0" smtClean="0">
              <a:solidFill>
                <a:schemeClr val="accent6"/>
              </a:solidFill>
              <a:latin typeface="Arial"/>
              <a:cs typeface="Arial"/>
            </a:rPr>
            <a:t>apaisement de la circulation</a:t>
          </a:r>
          <a:r>
            <a:rPr lang="fr-FR" sz="1200" b="1" kern="1200" dirty="0">
              <a:solidFill>
                <a:schemeClr val="accent6"/>
              </a:solidFill>
              <a:latin typeface="Arial"/>
              <a:cs typeface="Arial"/>
            </a:rPr>
            <a:t/>
          </a:r>
          <a:br>
            <a:rPr lang="fr-FR" sz="1200" b="1" kern="1200" dirty="0">
              <a:solidFill>
                <a:schemeClr val="accent6"/>
              </a:solidFill>
              <a:latin typeface="Arial"/>
              <a:cs typeface="Arial"/>
            </a:rPr>
          </a:br>
          <a:r>
            <a:rPr lang="fr-FR" sz="1200" b="0" i="1" kern="1200" dirty="0" err="1">
              <a:latin typeface="Arial"/>
              <a:cs typeface="Arial"/>
            </a:rPr>
            <a:t>Interim</a:t>
          </a:r>
          <a:r>
            <a:rPr lang="fr-FR" sz="1200" b="0" i="1" kern="1200" dirty="0">
              <a:latin typeface="Arial"/>
              <a:cs typeface="Arial"/>
            </a:rPr>
            <a:t> : Kobika LOUTOBY</a:t>
          </a:r>
        </a:p>
      </dsp:txBody>
      <dsp:txXfrm>
        <a:off x="1548497" y="3020462"/>
        <a:ext cx="2190110" cy="1291149"/>
      </dsp:txXfrm>
    </dsp:sp>
    <dsp:sp modelId="{62165FCA-E479-478F-8A18-5128799C9D19}">
      <dsp:nvSpPr>
        <dsp:cNvPr id="0" name=""/>
        <dsp:cNvSpPr/>
      </dsp:nvSpPr>
      <dsp:spPr>
        <a:xfrm>
          <a:off x="3769" y="4751947"/>
          <a:ext cx="2159822" cy="1371487"/>
        </a:xfrm>
        <a:prstGeom prst="roundRect">
          <a:avLst>
            <a:gd name="adj" fmla="val 10000"/>
          </a:avLst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87F8D-5909-4FD2-B4E9-B6318AFA1F82}">
      <dsp:nvSpPr>
        <dsp:cNvPr id="0" name=""/>
        <dsp:cNvSpPr/>
      </dsp:nvSpPr>
      <dsp:spPr>
        <a:xfrm>
          <a:off x="243749" y="4979928"/>
          <a:ext cx="2159822" cy="137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0" kern="1200" dirty="0">
              <a:latin typeface="Calibri"/>
              <a:ea typeface="Calibri"/>
              <a:cs typeface="Calibri"/>
            </a:rPr>
            <a:t>Stratégie d'aménagement, circulation et lisibilité de </a:t>
          </a:r>
          <a:br>
            <a:rPr lang="fr-FR" sz="1200" b="1" i="0" kern="1200" dirty="0">
              <a:latin typeface="Calibri"/>
              <a:ea typeface="Calibri"/>
              <a:cs typeface="Calibri"/>
            </a:rPr>
          </a:br>
          <a:r>
            <a:rPr lang="fr-FR" sz="1200" b="1" i="0" kern="1200" dirty="0">
              <a:latin typeface="Calibri"/>
              <a:ea typeface="Calibri"/>
              <a:cs typeface="Calibri"/>
            </a:rPr>
            <a:t>l'espace </a:t>
          </a:r>
          <a:r>
            <a:rPr lang="fr-FR" sz="1200" b="1" i="0" kern="1200" dirty="0">
              <a:latin typeface="Arial"/>
            </a:rPr>
            <a:t>public</a:t>
          </a:r>
          <a:r>
            <a:rPr lang="fr-FR" sz="1200" kern="1200" dirty="0">
              <a:latin typeface="Arial"/>
            </a:rPr>
            <a:t/>
          </a:r>
          <a:br>
            <a:rPr lang="fr-FR" sz="1200" kern="1200" dirty="0">
              <a:latin typeface="Arial"/>
            </a:rPr>
          </a:br>
          <a:r>
            <a:rPr lang="fr-FR" sz="1200" kern="1200" dirty="0">
              <a:latin typeface="Calibri"/>
              <a:ea typeface="Calibri"/>
              <a:cs typeface="Calibri"/>
            </a:rPr>
            <a:t>Cédric </a:t>
          </a:r>
          <a:r>
            <a:rPr lang="fr-FR" sz="1200" kern="1200" dirty="0">
              <a:latin typeface="Arial"/>
            </a:rPr>
            <a:t>DEVUN</a:t>
          </a:r>
          <a:br>
            <a:rPr lang="fr-FR" sz="1200" kern="1200" dirty="0">
              <a:latin typeface="Arial"/>
            </a:rPr>
          </a:br>
          <a:r>
            <a:rPr lang="fr-FR" sz="1200" kern="1200" dirty="0">
              <a:latin typeface="Calibri"/>
              <a:ea typeface="Calibri"/>
              <a:cs typeface="Calibri"/>
            </a:rPr>
            <a:t>Jean-David ESTELE</a:t>
          </a:r>
          <a:r>
            <a:rPr lang="fr-FR" sz="1200" kern="1200" dirty="0">
              <a:solidFill>
                <a:srgbClr val="000000"/>
              </a:solidFill>
              <a:latin typeface="Calibri"/>
              <a:ea typeface="Calibri"/>
              <a:cs typeface="Calibri"/>
            </a:rPr>
            <a:t/>
          </a:r>
          <a:br>
            <a:rPr lang="fr-FR" sz="1200" kern="1200" dirty="0">
              <a:solidFill>
                <a:srgbClr val="000000"/>
              </a:solidFill>
              <a:latin typeface="Calibri"/>
              <a:ea typeface="Calibri"/>
              <a:cs typeface="Calibri"/>
            </a:rPr>
          </a:br>
          <a:r>
            <a:rPr lang="fr-FR" sz="1200" kern="1200" dirty="0" err="1">
              <a:latin typeface="Arial"/>
            </a:rPr>
            <a:t>Kobika</a:t>
          </a:r>
          <a:r>
            <a:rPr lang="fr-FR" sz="1200" kern="1200" dirty="0">
              <a:latin typeface="Arial"/>
            </a:rPr>
            <a:t> LOUTOBY</a:t>
          </a:r>
          <a:br>
            <a:rPr lang="fr-FR" sz="1200" kern="1200" dirty="0">
              <a:latin typeface="Arial"/>
            </a:rPr>
          </a:br>
          <a:r>
            <a:rPr lang="fr-FR" sz="1200" kern="1200" dirty="0">
              <a:latin typeface="Arial"/>
            </a:rPr>
            <a:t>Christophe NADAL</a:t>
          </a:r>
          <a:endParaRPr lang="fr-FR" sz="1200" kern="1200" dirty="0">
            <a:solidFill>
              <a:srgbClr val="000000"/>
            </a:solidFill>
            <a:latin typeface="Arial"/>
          </a:endParaRPr>
        </a:p>
      </dsp:txBody>
      <dsp:txXfrm>
        <a:off x="283918" y="5020097"/>
        <a:ext cx="2079484" cy="1291149"/>
      </dsp:txXfrm>
    </dsp:sp>
    <dsp:sp modelId="{DEBD1664-0568-4912-BD21-125FBFB10568}">
      <dsp:nvSpPr>
        <dsp:cNvPr id="0" name=""/>
        <dsp:cNvSpPr/>
      </dsp:nvSpPr>
      <dsp:spPr>
        <a:xfrm>
          <a:off x="2643552" y="4751947"/>
          <a:ext cx="2159822" cy="1371487"/>
        </a:xfrm>
        <a:prstGeom prst="roundRect">
          <a:avLst>
            <a:gd name="adj" fmla="val 10000"/>
          </a:avLst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A3184-C920-455C-B5C5-D56F6CEF73AB}">
      <dsp:nvSpPr>
        <dsp:cNvPr id="0" name=""/>
        <dsp:cNvSpPr/>
      </dsp:nvSpPr>
      <dsp:spPr>
        <a:xfrm>
          <a:off x="2883532" y="4979928"/>
          <a:ext cx="2159822" cy="137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latin typeface="Arial"/>
            </a:rPr>
            <a:t>Accidentologie, apaisement et usagers vulnérables </a:t>
          </a:r>
          <a:br>
            <a:rPr lang="fr-FR" sz="1200" b="1" kern="1200" dirty="0">
              <a:latin typeface="Arial"/>
            </a:rPr>
          </a:br>
          <a:r>
            <a:rPr lang="fr-FR" sz="1200" b="1" kern="1200" dirty="0">
              <a:latin typeface="Arial"/>
            </a:rPr>
            <a:t>(2RM</a:t>
          </a:r>
          <a:r>
            <a:rPr lang="fr-FR" sz="1200" b="1" kern="1200" dirty="0">
              <a:solidFill>
                <a:srgbClr val="000000"/>
              </a:solidFill>
              <a:latin typeface="Arial"/>
            </a:rPr>
            <a:t>, </a:t>
          </a:r>
          <a:r>
            <a:rPr lang="fr-FR" sz="1200" b="1" kern="1200" dirty="0">
              <a:latin typeface="Arial"/>
            </a:rPr>
            <a:t>écoles</a:t>
          </a:r>
          <a:r>
            <a:rPr lang="fr-FR" sz="1200" b="1" kern="1200" dirty="0">
              <a:solidFill>
                <a:srgbClr val="000000"/>
              </a:solidFill>
              <a:latin typeface="Arial"/>
            </a:rPr>
            <a:t>)</a:t>
          </a:r>
          <a:r>
            <a:rPr lang="fr-FR" sz="1200" kern="1200" dirty="0">
              <a:latin typeface="Arial"/>
            </a:rPr>
            <a:t/>
          </a:r>
          <a:br>
            <a:rPr lang="fr-FR" sz="1200" kern="1200" dirty="0">
              <a:latin typeface="Arial"/>
            </a:rPr>
          </a:br>
          <a:r>
            <a:rPr lang="fr-FR" sz="1200" kern="1200" dirty="0">
              <a:solidFill>
                <a:srgbClr val="000000"/>
              </a:solidFill>
              <a:latin typeface="Calibri"/>
              <a:ea typeface="Calibri"/>
              <a:cs typeface="Calibri"/>
            </a:rPr>
            <a:t>Valentin RIOCROS</a:t>
          </a:r>
          <a:r>
            <a:rPr lang="fr-FR" sz="1200" kern="1200" dirty="0">
              <a:latin typeface="Arial"/>
            </a:rPr>
            <a:t/>
          </a:r>
          <a:br>
            <a:rPr lang="fr-FR" sz="1200" kern="1200" dirty="0">
              <a:latin typeface="Arial"/>
            </a:rPr>
          </a:br>
          <a:r>
            <a:rPr lang="fr-FR" sz="1200" kern="1200" dirty="0">
              <a:latin typeface="Arial"/>
            </a:rPr>
            <a:t>Armelle ROUBELET</a:t>
          </a:r>
          <a:r>
            <a:rPr lang="fr-FR" sz="1200" kern="1200" dirty="0">
              <a:solidFill>
                <a:srgbClr val="000000"/>
              </a:solidFill>
              <a:latin typeface="Arial"/>
            </a:rPr>
            <a:t/>
          </a:r>
          <a:br>
            <a:rPr lang="fr-FR" sz="1200" kern="1200" dirty="0">
              <a:solidFill>
                <a:srgbClr val="000000"/>
              </a:solidFill>
              <a:latin typeface="Arial"/>
            </a:rPr>
          </a:br>
          <a:r>
            <a:rPr lang="fr-FR" sz="1200" b="0" kern="1200" dirty="0">
              <a:solidFill>
                <a:srgbClr val="000000"/>
              </a:solidFill>
              <a:latin typeface="Calibri"/>
              <a:ea typeface="Calibri"/>
              <a:cs typeface="Calibri"/>
            </a:rPr>
            <a:t>Laura </a:t>
          </a:r>
          <a:r>
            <a:rPr lang="fr-FR" sz="1200" b="0" kern="1200" dirty="0">
              <a:latin typeface="Arial"/>
              <a:cs typeface="Arial"/>
            </a:rPr>
            <a:t>SIFFRE</a:t>
          </a:r>
        </a:p>
      </dsp:txBody>
      <dsp:txXfrm>
        <a:off x="2923701" y="5020097"/>
        <a:ext cx="2079484" cy="1291149"/>
      </dsp:txXfrm>
    </dsp:sp>
    <dsp:sp modelId="{34FBADF3-C2B9-4DF5-A36F-27697FFDED26}">
      <dsp:nvSpPr>
        <dsp:cNvPr id="0" name=""/>
        <dsp:cNvSpPr/>
      </dsp:nvSpPr>
      <dsp:spPr>
        <a:xfrm>
          <a:off x="4018756" y="2752312"/>
          <a:ext cx="2159822" cy="1371487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0BC9B-CBB0-43F8-A0F5-48B9C4858384}">
      <dsp:nvSpPr>
        <dsp:cNvPr id="0" name=""/>
        <dsp:cNvSpPr/>
      </dsp:nvSpPr>
      <dsp:spPr>
        <a:xfrm>
          <a:off x="4258736" y="2980293"/>
          <a:ext cx="2159822" cy="137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latin typeface="Arial"/>
              <a:cs typeface="Arial"/>
            </a:rPr>
            <a:t>Service</a:t>
          </a:r>
          <a:r>
            <a:rPr lang="fr-FR" sz="1200" b="1" kern="1200" dirty="0">
              <a:latin typeface="Arial"/>
            </a:rPr>
            <a:t> Modes doux et accessibilité</a:t>
          </a:r>
          <a:r>
            <a:rPr lang="fr-FR" sz="1200" b="1" kern="1200" dirty="0">
              <a:solidFill>
                <a:srgbClr val="000000"/>
              </a:solidFill>
              <a:latin typeface="Arial"/>
            </a:rPr>
            <a:t/>
          </a:r>
          <a:br>
            <a:rPr lang="fr-FR" sz="1200" b="1" kern="1200" dirty="0">
              <a:solidFill>
                <a:srgbClr val="000000"/>
              </a:solidFill>
              <a:latin typeface="Arial"/>
            </a:rPr>
          </a:br>
          <a:r>
            <a:rPr lang="fr-FR" sz="1200" b="1" kern="1200" dirty="0">
              <a:latin typeface="Arial"/>
            </a:rPr>
            <a:t/>
          </a:r>
          <a:br>
            <a:rPr lang="fr-FR" sz="1200" b="1" kern="1200" dirty="0">
              <a:latin typeface="Arial"/>
            </a:rPr>
          </a:br>
          <a:r>
            <a:rPr lang="fr-FR" sz="1200" kern="1200" dirty="0">
              <a:latin typeface="Arial"/>
            </a:rPr>
            <a:t>François JULIEN</a:t>
          </a:r>
          <a:endParaRPr lang="fr-FR" sz="1200" kern="1200" dirty="0"/>
        </a:p>
      </dsp:txBody>
      <dsp:txXfrm>
        <a:off x="4298905" y="3020462"/>
        <a:ext cx="2079484" cy="1291149"/>
      </dsp:txXfrm>
    </dsp:sp>
    <dsp:sp modelId="{898BCA44-D59E-4540-9CBC-26CA5718F28C}">
      <dsp:nvSpPr>
        <dsp:cNvPr id="0" name=""/>
        <dsp:cNvSpPr/>
      </dsp:nvSpPr>
      <dsp:spPr>
        <a:xfrm>
          <a:off x="6658539" y="2752312"/>
          <a:ext cx="2159822" cy="1371487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5C843-04F1-435D-BDE1-392D4F2AD32C}">
      <dsp:nvSpPr>
        <dsp:cNvPr id="0" name=""/>
        <dsp:cNvSpPr/>
      </dsp:nvSpPr>
      <dsp:spPr>
        <a:xfrm>
          <a:off x="6898519" y="2980293"/>
          <a:ext cx="2159822" cy="137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latin typeface="Arial"/>
            </a:rPr>
            <a:t>Service Stationnement et parc en ouvrage</a:t>
          </a:r>
          <a:r>
            <a:rPr lang="fr-FR" sz="1200" kern="1200" dirty="0">
              <a:latin typeface="Arial"/>
            </a:rPr>
            <a:t/>
          </a:r>
          <a:br>
            <a:rPr lang="fr-FR" sz="1200" kern="1200" dirty="0">
              <a:latin typeface="Arial"/>
            </a:rPr>
          </a:br>
          <a:r>
            <a:rPr lang="fr-FR" sz="1200" kern="1200" dirty="0">
              <a:latin typeface="Arial"/>
            </a:rPr>
            <a:t/>
          </a:r>
          <a:br>
            <a:rPr lang="fr-FR" sz="1200" kern="1200" dirty="0">
              <a:latin typeface="Arial"/>
            </a:rPr>
          </a:br>
          <a:r>
            <a:rPr lang="fr-FR" sz="1200" kern="1200" dirty="0">
              <a:latin typeface="Arial"/>
            </a:rPr>
            <a:t>Bruno LAURENS</a:t>
          </a:r>
        </a:p>
      </dsp:txBody>
      <dsp:txXfrm>
        <a:off x="6938688" y="3020462"/>
        <a:ext cx="2079484" cy="1291149"/>
      </dsp:txXfrm>
    </dsp:sp>
    <dsp:sp modelId="{153A966A-551D-4B8C-9699-FFAA3FBD98A2}">
      <dsp:nvSpPr>
        <dsp:cNvPr id="0" name=""/>
        <dsp:cNvSpPr/>
      </dsp:nvSpPr>
      <dsp:spPr>
        <a:xfrm>
          <a:off x="9298322" y="2752312"/>
          <a:ext cx="2159822" cy="1371487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1E517-E0CE-4BAE-AAF0-F5CA0DB47201}">
      <dsp:nvSpPr>
        <dsp:cNvPr id="0" name=""/>
        <dsp:cNvSpPr/>
      </dsp:nvSpPr>
      <dsp:spPr>
        <a:xfrm>
          <a:off x="9538302" y="2980293"/>
          <a:ext cx="2159822" cy="137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latin typeface="Arial"/>
            </a:rPr>
            <a:t>Cellule Expertise, circulation et études multimodales</a:t>
          </a:r>
          <a:r>
            <a:rPr lang="fr-FR" sz="1200" kern="1200" dirty="0">
              <a:latin typeface="Arial"/>
            </a:rPr>
            <a:t/>
          </a:r>
          <a:br>
            <a:rPr lang="fr-FR" sz="1200" kern="1200" dirty="0">
              <a:latin typeface="Arial"/>
            </a:rPr>
          </a:br>
          <a:r>
            <a:rPr lang="fr-FR" sz="1200" kern="1200" dirty="0">
              <a:latin typeface="Arial"/>
            </a:rPr>
            <a:t/>
          </a:r>
          <a:br>
            <a:rPr lang="fr-FR" sz="1200" kern="1200" dirty="0">
              <a:latin typeface="Arial"/>
            </a:rPr>
          </a:br>
          <a:r>
            <a:rPr lang="fr-FR" sz="1200" kern="1200" dirty="0" smtClean="0">
              <a:latin typeface="Arial"/>
            </a:rPr>
            <a:t>Bernard HERRET</a:t>
          </a:r>
          <a:endParaRPr lang="fr-FR" sz="1200" kern="1200" dirty="0">
            <a:latin typeface="Arial"/>
          </a:endParaRPr>
        </a:p>
      </dsp:txBody>
      <dsp:txXfrm>
        <a:off x="9578471" y="3020462"/>
        <a:ext cx="2079484" cy="1291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7BD027-E907-4EC3-AC28-C0829D0205B9}" type="datetimeFigureOut">
              <a:rPr lang="fr-FR"/>
              <a:pPr>
                <a:defRPr/>
              </a:pPr>
              <a:t>23/09/2025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C62F72-D196-4D9C-AACA-C9C9E8DC2E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51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9063" y="882650"/>
            <a:ext cx="7732713" cy="43513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lvl="0"/>
            <a:r>
              <a:rPr lang="fr-FR" noProof="0"/>
              <a:t>                              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49300" y="5513388"/>
            <a:ext cx="5994400" cy="52228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fr-FR" noProof="0"/>
              <a:t>Cliquez pour modifier le format des notes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200" cy="57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fr-FR"/>
              <a:t>&lt;en-tête&gt;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41800" y="0"/>
            <a:ext cx="3251200" cy="579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fr-FR"/>
              <a:t>&lt;date/heure&gt;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1026775"/>
            <a:ext cx="3251200" cy="5794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fr-FR"/>
              <a:t>&lt;pied de page&gt;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41800" y="11026775"/>
            <a:ext cx="3251200" cy="5794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A173A89C-01F2-47FF-BA53-B71CBF596A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08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/>
                <a:ea typeface="Calibri"/>
                <a:cs typeface="Calibri"/>
              </a:rPr>
              <a:t>Changer le sous-</a:t>
            </a:r>
            <a:r>
              <a:rPr lang="en-US" err="1">
                <a:latin typeface="Calibri"/>
                <a:ea typeface="Calibri"/>
                <a:cs typeface="Calibri"/>
              </a:rPr>
              <a:t>titre</a:t>
            </a:r>
            <a:r>
              <a:rPr lang="en-US">
                <a:latin typeface="Calibri"/>
                <a:ea typeface="Calibri"/>
                <a:cs typeface="Calibri"/>
              </a:rPr>
              <a:t> : </a:t>
            </a:r>
            <a:endParaRPr lang="fr-FR"/>
          </a:p>
          <a:p>
            <a:pPr>
              <a:spcBef>
                <a:spcPct val="0"/>
              </a:spcBef>
            </a:pPr>
            <a:r>
              <a:rPr lang="fr-FR"/>
              <a:t>Un service pivot pour une métropole plus sûre, plus lisible et plus partagée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A173A89C-01F2-47FF-BA53-B71CBF596A7D}" type="slidenum">
              <a:rPr lang="fr-FR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5450" y="1243013"/>
            <a:ext cx="5946775" cy="3346450"/>
          </a:xfrm>
          <a:noFill/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79450" y="4776788"/>
            <a:ext cx="5438775" cy="39084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cs typeface="Arial"/>
              </a:rPr>
              <a:t>Le</a:t>
            </a:r>
            <a:r>
              <a:rPr lang="fr-FR" baseline="0" dirty="0" smtClean="0">
                <a:cs typeface="Arial"/>
              </a:rPr>
              <a:t> service s’inscrit dans la dynamique de la collectivité avec notamment la révision du PDM </a:t>
            </a:r>
          </a:p>
          <a:p>
            <a:pPr>
              <a:defRPr/>
            </a:pPr>
            <a:r>
              <a:rPr lang="fr-FR" baseline="0" dirty="0" smtClean="0">
                <a:cs typeface="Arial"/>
              </a:rPr>
              <a:t>La préparation du prochain mandat</a:t>
            </a:r>
            <a:endParaRPr lang="fr-FR" dirty="0"/>
          </a:p>
        </p:txBody>
      </p:sp>
      <p:sp>
        <p:nvSpPr>
          <p:cNvPr id="435" name="Slide Number Placeholder 3"/>
          <p:cNvSpPr txBox="1"/>
          <p:nvPr/>
        </p:nvSpPr>
        <p:spPr>
          <a:xfrm>
            <a:off x="3851275" y="9428163"/>
            <a:ext cx="2944813" cy="498475"/>
          </a:xfrm>
          <a:prstGeom prst="rect">
            <a:avLst/>
          </a:prstGeom>
          <a:noFill/>
          <a:ln w="0">
            <a:noFill/>
          </a:ln>
        </p:spPr>
        <p:txBody>
          <a:bodyPr lIns="91431" tIns="45715" rIns="91431" bIns="4571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4173B5-EF17-484B-B94C-119414EA806F}" type="slidenum">
              <a:rPr lang="fr-FR" sz="1200" spc="-1"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fr-FR" sz="1200" spc="-1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08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5450" y="1243013"/>
            <a:ext cx="5946775" cy="3346450"/>
          </a:xfrm>
          <a:noFill/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79450" y="4776788"/>
            <a:ext cx="5438775" cy="3908425"/>
          </a:xfrm>
        </p:spPr>
        <p:txBody>
          <a:bodyPr/>
          <a:lstStyle/>
          <a:p>
            <a:pPr>
              <a:defRPr/>
            </a:pPr>
            <a:r>
              <a:rPr lang="fr-FR">
                <a:cs typeface="Arial"/>
              </a:rPr>
              <a:t>environ 20 morts de la route tous les ans sur TM</a:t>
            </a:r>
          </a:p>
          <a:p>
            <a:pPr>
              <a:defRPr/>
            </a:pPr>
            <a:r>
              <a:rPr lang="fr-FR" err="1">
                <a:cs typeface="Arial"/>
              </a:rPr>
              <a:t>toulouse</a:t>
            </a:r>
            <a:r>
              <a:rPr lang="fr-FR">
                <a:cs typeface="Arial"/>
              </a:rPr>
              <a:t>: 3ème ville de France, engagement envers des standards élevés</a:t>
            </a:r>
          </a:p>
          <a:p>
            <a:pPr>
              <a:defRPr/>
            </a:pPr>
            <a:r>
              <a:rPr lang="fr-FR">
                <a:cs typeface="Arial"/>
              </a:rPr>
              <a:t>transition écologique</a:t>
            </a:r>
          </a:p>
          <a:p>
            <a:pPr>
              <a:defRPr/>
            </a:pPr>
            <a:r>
              <a:rPr lang="fr-FR">
                <a:cs typeface="Arial"/>
              </a:rPr>
              <a:t>documents stratégiques du territoire pour les déplacements en cours d'élaboration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Rôle transversal :</a:t>
            </a:r>
            <a:endParaRPr lang="en-US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Entre </a:t>
            </a:r>
            <a:r>
              <a:rPr lang="fr-FR" i="1" spc="-1">
                <a:cs typeface="Arial"/>
              </a:rPr>
              <a:t>connaissance des usages, </a:t>
            </a:r>
            <a:r>
              <a:rPr lang="fr-FR" spc="-1">
                <a:cs typeface="Arial"/>
              </a:rPr>
              <a:t>circulation, accidentologie, aménagement et sensibilisation/communication</a:t>
            </a:r>
            <a:endParaRPr lang="en-US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Approche stratégique et opérationnelle</a:t>
            </a:r>
          </a:p>
          <a:p>
            <a:pPr>
              <a:spcBef>
                <a:spcPct val="0"/>
              </a:spcBef>
              <a:defRPr/>
            </a:pPr>
            <a:endParaRPr lang="fr-FR" spc="-1"/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A améliorer :</a:t>
            </a:r>
            <a:endParaRPr lang="en-US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Transversalité avec les services du domaine</a:t>
            </a: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Transversalité avec Campus Trafic : données issues des boucles des feux</a:t>
            </a:r>
          </a:p>
          <a:p>
            <a:pPr>
              <a:spcBef>
                <a:spcPct val="0"/>
              </a:spcBef>
              <a:defRPr/>
            </a:pPr>
            <a:r>
              <a:rPr lang="fr-FR" spc="-1"/>
              <a:t>Transversalité avec les territoires : radars pédagogiques, comptages et accidents, aménagements réalisés (Arrêté)</a:t>
            </a:r>
            <a:endParaRPr lang="fr-FR"/>
          </a:p>
        </p:txBody>
      </p:sp>
      <p:sp>
        <p:nvSpPr>
          <p:cNvPr id="435" name="Slide Number Placeholder 3"/>
          <p:cNvSpPr txBox="1"/>
          <p:nvPr/>
        </p:nvSpPr>
        <p:spPr>
          <a:xfrm>
            <a:off x="3851275" y="9428163"/>
            <a:ext cx="2944813" cy="498475"/>
          </a:xfrm>
          <a:prstGeom prst="rect">
            <a:avLst/>
          </a:prstGeom>
          <a:noFill/>
          <a:ln w="0">
            <a:noFill/>
          </a:ln>
        </p:spPr>
        <p:txBody>
          <a:bodyPr lIns="91431" tIns="45715" rIns="91431" bIns="4571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4173B5-EF17-484B-B94C-119414EA806F}" type="slidenum">
              <a:rPr lang="fr-FR" sz="1200" spc="-1"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fr-FR" sz="1200" spc="-1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25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5450" y="1243013"/>
            <a:ext cx="5946775" cy="3346450"/>
          </a:xfrm>
          <a:noFill/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79450" y="4776788"/>
            <a:ext cx="5438775" cy="3908425"/>
          </a:xfrm>
        </p:spPr>
        <p:txBody>
          <a:bodyPr/>
          <a:lstStyle/>
          <a:p>
            <a:pPr>
              <a:defRPr/>
            </a:pPr>
            <a:r>
              <a:rPr lang="fr-FR">
                <a:cs typeface="Arial"/>
              </a:rPr>
              <a:t>environ 20 morts de la route tous les ans sur TM</a:t>
            </a:r>
          </a:p>
          <a:p>
            <a:pPr>
              <a:defRPr/>
            </a:pPr>
            <a:r>
              <a:rPr lang="fr-FR" err="1">
                <a:cs typeface="Arial"/>
              </a:rPr>
              <a:t>toulouse</a:t>
            </a:r>
            <a:r>
              <a:rPr lang="fr-FR">
                <a:cs typeface="Arial"/>
              </a:rPr>
              <a:t>: 3ème ville de France, engagement envers des standards élevés</a:t>
            </a:r>
          </a:p>
          <a:p>
            <a:pPr>
              <a:defRPr/>
            </a:pPr>
            <a:r>
              <a:rPr lang="fr-FR">
                <a:cs typeface="Arial"/>
              </a:rPr>
              <a:t>transition écologique</a:t>
            </a:r>
          </a:p>
          <a:p>
            <a:pPr>
              <a:defRPr/>
            </a:pPr>
            <a:r>
              <a:rPr lang="fr-FR">
                <a:cs typeface="Arial"/>
              </a:rPr>
              <a:t>documents stratégiques du territoire pour les déplacements en cours d'élaboration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Rôle transversal :</a:t>
            </a:r>
            <a:endParaRPr lang="en-US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Entre </a:t>
            </a:r>
            <a:r>
              <a:rPr lang="fr-FR" i="1" spc="-1">
                <a:cs typeface="Arial"/>
              </a:rPr>
              <a:t>connaissance des usages, </a:t>
            </a:r>
            <a:r>
              <a:rPr lang="fr-FR" spc="-1">
                <a:cs typeface="Arial"/>
              </a:rPr>
              <a:t>circulation, accidentologie, aménagement et sensibilisation/communication</a:t>
            </a:r>
            <a:endParaRPr lang="en-US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Approche stratégique et opérationnelle</a:t>
            </a:r>
          </a:p>
          <a:p>
            <a:pPr>
              <a:spcBef>
                <a:spcPct val="0"/>
              </a:spcBef>
              <a:defRPr/>
            </a:pPr>
            <a:endParaRPr lang="fr-FR" spc="-1"/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A améliorer :</a:t>
            </a:r>
            <a:endParaRPr lang="en-US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Transversalité avec les services du domaine</a:t>
            </a: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Transversalité avec Campus Trafic : données issues des boucles des feux</a:t>
            </a:r>
          </a:p>
          <a:p>
            <a:pPr>
              <a:spcBef>
                <a:spcPct val="0"/>
              </a:spcBef>
              <a:defRPr/>
            </a:pPr>
            <a:r>
              <a:rPr lang="fr-FR" spc="-1"/>
              <a:t>Transversalité avec les territoires : radars pédagogiques, comptages et accidents, aménagements réalisés (Arrêté)</a:t>
            </a:r>
            <a:endParaRPr lang="fr-FR"/>
          </a:p>
        </p:txBody>
      </p:sp>
      <p:sp>
        <p:nvSpPr>
          <p:cNvPr id="435" name="Slide Number Placeholder 3"/>
          <p:cNvSpPr txBox="1"/>
          <p:nvPr/>
        </p:nvSpPr>
        <p:spPr>
          <a:xfrm>
            <a:off x="3851275" y="9428163"/>
            <a:ext cx="2944813" cy="498475"/>
          </a:xfrm>
          <a:prstGeom prst="rect">
            <a:avLst/>
          </a:prstGeom>
          <a:noFill/>
          <a:ln w="0">
            <a:noFill/>
          </a:ln>
        </p:spPr>
        <p:txBody>
          <a:bodyPr lIns="91431" tIns="45715" rIns="91431" bIns="4571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4173B5-EF17-484B-B94C-119414EA806F}" type="slidenum">
              <a:rPr lang="fr-FR" sz="1200" spc="-1"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fr-FR" sz="1200" spc="-1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42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5450" y="1243013"/>
            <a:ext cx="5946775" cy="3346450"/>
          </a:xfrm>
          <a:noFill/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79450" y="4776788"/>
            <a:ext cx="5438775" cy="3908425"/>
          </a:xfrm>
        </p:spPr>
        <p:txBody>
          <a:bodyPr/>
          <a:lstStyle/>
          <a:p>
            <a:pPr>
              <a:defRPr/>
            </a:pPr>
            <a:r>
              <a:rPr lang="fr-FR">
                <a:cs typeface="Arial"/>
              </a:rPr>
              <a:t>environ 20 morts de la route tous les ans sur TM</a:t>
            </a:r>
          </a:p>
          <a:p>
            <a:pPr>
              <a:defRPr/>
            </a:pPr>
            <a:r>
              <a:rPr lang="fr-FR" err="1">
                <a:cs typeface="Arial"/>
              </a:rPr>
              <a:t>toulouse</a:t>
            </a:r>
            <a:r>
              <a:rPr lang="fr-FR">
                <a:cs typeface="Arial"/>
              </a:rPr>
              <a:t>: 3ème ville de France, engagement envers des standards élevés</a:t>
            </a:r>
          </a:p>
          <a:p>
            <a:pPr>
              <a:defRPr/>
            </a:pPr>
            <a:r>
              <a:rPr lang="fr-FR">
                <a:cs typeface="Arial"/>
              </a:rPr>
              <a:t>transition écologique</a:t>
            </a:r>
          </a:p>
          <a:p>
            <a:pPr>
              <a:defRPr/>
            </a:pPr>
            <a:r>
              <a:rPr lang="fr-FR">
                <a:cs typeface="Arial"/>
              </a:rPr>
              <a:t>documents stratégiques du territoire pour les déplacements en cours d'élaboration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2000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Rôle transversal :</a:t>
            </a:r>
            <a:endParaRPr lang="en-US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Entre </a:t>
            </a:r>
            <a:r>
              <a:rPr lang="fr-FR" i="1" spc="-1">
                <a:cs typeface="Arial"/>
              </a:rPr>
              <a:t>connaissance des usages, </a:t>
            </a:r>
            <a:r>
              <a:rPr lang="fr-FR" spc="-1">
                <a:cs typeface="Arial"/>
              </a:rPr>
              <a:t>circulation, accidentologie, aménagement et sensibilisation/communication</a:t>
            </a:r>
            <a:endParaRPr lang="en-US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Approche stratégique et opérationnelle</a:t>
            </a:r>
          </a:p>
          <a:p>
            <a:pPr>
              <a:spcBef>
                <a:spcPct val="0"/>
              </a:spcBef>
              <a:defRPr/>
            </a:pPr>
            <a:endParaRPr lang="fr-FR" spc="-1"/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A améliorer :</a:t>
            </a:r>
            <a:endParaRPr lang="en-US" spc="-1"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Transversalité avec les services du domaine</a:t>
            </a:r>
          </a:p>
          <a:p>
            <a:pPr>
              <a:spcBef>
                <a:spcPct val="0"/>
              </a:spcBef>
              <a:defRPr/>
            </a:pPr>
            <a:r>
              <a:rPr lang="fr-FR" spc="-1">
                <a:cs typeface="Arial"/>
              </a:rPr>
              <a:t>Transversalité avec Campus Trafic : données issues des boucles des feux</a:t>
            </a:r>
          </a:p>
          <a:p>
            <a:pPr>
              <a:spcBef>
                <a:spcPct val="0"/>
              </a:spcBef>
              <a:defRPr/>
            </a:pPr>
            <a:r>
              <a:rPr lang="fr-FR" spc="-1"/>
              <a:t>Transversalité avec les territoires : radars pédagogiques, comptages et accidents, aménagements réalisés (Arrêté)</a:t>
            </a:r>
            <a:endParaRPr lang="fr-FR"/>
          </a:p>
        </p:txBody>
      </p:sp>
      <p:sp>
        <p:nvSpPr>
          <p:cNvPr id="435" name="Slide Number Placeholder 3"/>
          <p:cNvSpPr txBox="1"/>
          <p:nvPr/>
        </p:nvSpPr>
        <p:spPr>
          <a:xfrm>
            <a:off x="3851275" y="9428163"/>
            <a:ext cx="2944813" cy="498475"/>
          </a:xfrm>
          <a:prstGeom prst="rect">
            <a:avLst/>
          </a:prstGeom>
          <a:noFill/>
          <a:ln w="0">
            <a:noFill/>
          </a:ln>
        </p:spPr>
        <p:txBody>
          <a:bodyPr lIns="91431" tIns="45715" rIns="91431" bIns="4571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4173B5-EF17-484B-B94C-119414EA806F}" type="slidenum">
              <a:rPr lang="fr-FR" sz="1200" spc="-1"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fr-FR" sz="1200" spc="-1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21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0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440"/>
            <a:ext cx="109720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44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44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6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880"/>
            <a:ext cx="35326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880"/>
            <a:ext cx="35326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440"/>
            <a:ext cx="35326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440"/>
            <a:ext cx="35326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720" y="3682440"/>
            <a:ext cx="35326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2080" cy="3977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2080" cy="39772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7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44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44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8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440"/>
            <a:ext cx="10972080" cy="18968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12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1213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</p:pic>
      <p:pic>
        <p:nvPicPr>
          <p:cNvPr id="29698" name="BlocTlseMetro-signature.png" descr="BlocTlseMetro-signa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0350" y="5010150"/>
            <a:ext cx="3041650" cy="155257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</p:pic>
      <p:sp>
        <p:nvSpPr>
          <p:cNvPr id="13" name="&gt; date"/>
          <p:cNvSpPr/>
          <p:nvPr/>
        </p:nvSpPr>
        <p:spPr>
          <a:xfrm>
            <a:off x="215900" y="164185"/>
            <a:ext cx="1016263" cy="25900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tabLst>
                <a:tab pos="0" algn="l"/>
              </a:tabLst>
              <a:defRPr/>
            </a:pPr>
            <a:r>
              <a:rPr lang="fr-FR" sz="1500">
                <a:solidFill>
                  <a:schemeClr val="bg1"/>
                </a:solidFill>
              </a:rPr>
              <a:t>14/05/2025</a:t>
            </a:r>
          </a:p>
        </p:txBody>
      </p:sp>
      <p:sp>
        <p:nvSpPr>
          <p:cNvPr id="86" name="Grand titre…"/>
          <p:cNvSpPr/>
          <p:nvPr/>
        </p:nvSpPr>
        <p:spPr>
          <a:xfrm>
            <a:off x="471487" y="1502723"/>
            <a:ext cx="11644313" cy="380905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560" tIns="25560" rIns="25560" bIns="25560" anchor="b">
            <a:spAutoFit/>
          </a:bodyPr>
          <a:lstStyle/>
          <a:p>
            <a:r>
              <a:rPr lang="fr-FR" sz="5400" b="1" dirty="0">
                <a:solidFill>
                  <a:srgbClr val="FFFFFF"/>
                </a:solidFill>
                <a:latin typeface="Helvetica Neue"/>
              </a:rPr>
              <a:t>Club accidentologie en milieu urbain </a:t>
            </a:r>
            <a:r>
              <a:rPr lang="fr-FR" sz="5400" b="1" dirty="0" smtClean="0">
                <a:solidFill>
                  <a:srgbClr val="FFFFFF"/>
                </a:solidFill>
                <a:latin typeface="Helvetica Neue"/>
              </a:rPr>
              <a:t>2025 – Rennes</a:t>
            </a:r>
          </a:p>
          <a:p>
            <a:r>
              <a:rPr lang="fr-FR" sz="5400" b="1" dirty="0" smtClean="0">
                <a:solidFill>
                  <a:srgbClr val="FFFFFF"/>
                </a:solidFill>
                <a:latin typeface="Helvetica Neue"/>
              </a:rPr>
              <a:t> </a:t>
            </a:r>
            <a:endParaRPr lang="fr-FR" sz="360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r>
              <a:rPr lang="fr-FR" sz="3600" b="1" dirty="0">
                <a:solidFill>
                  <a:srgbClr val="FFFFFF"/>
                </a:solidFill>
                <a:latin typeface="Helvetica Neue"/>
              </a:rPr>
              <a:t>Présentation Toulouse Métropole</a:t>
            </a:r>
            <a:endParaRPr lang="fr-FR" sz="360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>
              <a:lnSpc>
                <a:spcPct val="50000"/>
              </a:lnSpc>
              <a:spcBef>
                <a:spcPts val="2250"/>
              </a:spcBef>
              <a:tabLst>
                <a:tab pos="0" algn="l"/>
              </a:tabLst>
              <a:defRPr/>
            </a:pPr>
            <a:endParaRPr lang="fr-FR" sz="5400" i="1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121920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5" name="Titre du chapitre/Sous-titre"/>
          <p:cNvSpPr/>
          <p:nvPr/>
        </p:nvSpPr>
        <p:spPr>
          <a:xfrm>
            <a:off x="148804" y="54330"/>
            <a:ext cx="7925519" cy="30091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560" tIns="25560" rIns="25560" bIns="2556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tabLst>
                <a:tab pos="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</a:rPr>
              <a:t>Club accidentologie en milieu urbain 2025 - Rennes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7" name="Titre de la planche"/>
          <p:cNvSpPr>
            <a:spLocks noChangeArrowheads="1"/>
          </p:cNvSpPr>
          <p:nvPr/>
        </p:nvSpPr>
        <p:spPr bwMode="auto">
          <a:xfrm>
            <a:off x="396815" y="857719"/>
            <a:ext cx="11705741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fontAlgn="auto">
              <a:lnSpc>
                <a:spcPct val="50000"/>
              </a:lnSpc>
              <a:spcBef>
                <a:spcPts val="225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fr-FR" sz="2800" b="1" spc="-1" dirty="0">
                <a:solidFill>
                  <a:srgbClr val="FF6900"/>
                </a:solidFill>
                <a:latin typeface="Helvetica Neue"/>
                <a:ea typeface="DejaVu Sans"/>
                <a:cs typeface="+mn-cs"/>
              </a:rPr>
              <a:t>Le </a:t>
            </a:r>
            <a:r>
              <a:rPr lang="fr-FR" sz="2800" b="1" spc="-1" dirty="0">
                <a:solidFill>
                  <a:srgbClr val="FF6900"/>
                </a:solidFill>
                <a:latin typeface="Helvetica Neue"/>
                <a:ea typeface="DejaVu Sans"/>
                <a:cs typeface="+mn-cs"/>
              </a:rPr>
              <a:t>service </a:t>
            </a:r>
            <a:r>
              <a:rPr lang="fr-FR" sz="2800" b="1" spc="-1" dirty="0">
                <a:solidFill>
                  <a:srgbClr val="FF6900"/>
                </a:solidFill>
                <a:latin typeface="Helvetica Neue"/>
                <a:ea typeface="DejaVu Sans"/>
                <a:cs typeface="+mn-cs"/>
              </a:rPr>
              <a:t>Sécurité des déplacement et apaisement de </a:t>
            </a:r>
            <a:r>
              <a:rPr lang="fr-FR" sz="2800" b="1" spc="-1" dirty="0" smtClean="0">
                <a:solidFill>
                  <a:srgbClr val="FF6900"/>
                </a:solidFill>
                <a:latin typeface="Helvetica Neue"/>
                <a:ea typeface="DejaVu Sans"/>
                <a:cs typeface="+mn-cs"/>
              </a:rPr>
              <a:t>la circulation</a:t>
            </a:r>
            <a:endParaRPr lang="fr-FR" sz="2800" b="1" spc="-1" dirty="0">
              <a:solidFill>
                <a:srgbClr val="FF6900"/>
              </a:solidFill>
              <a:latin typeface="Helvetica Neue"/>
              <a:ea typeface="DejaVu Sans"/>
              <a:cs typeface="+mn-cs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396815" y="1271587"/>
            <a:ext cx="112315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axes de </a:t>
            </a:r>
            <a:r>
              <a:rPr lang="fr-FR" dirty="0" smtClean="0"/>
              <a:t>travail :</a:t>
            </a:r>
          </a:p>
          <a:p>
            <a:endParaRPr lang="fr-FR" dirty="0" smtClean="0"/>
          </a:p>
          <a:p>
            <a:pPr lvl="1"/>
            <a:r>
              <a:rPr lang="fr-FR" dirty="0"/>
              <a:t>1. Déterminer les fonctionnalités pour une circulation lisible et une cohabitation </a:t>
            </a:r>
            <a:r>
              <a:rPr lang="fr-FR" dirty="0" smtClean="0"/>
              <a:t>apaisée &gt; </a:t>
            </a:r>
            <a:r>
              <a:rPr lang="fr-FR" dirty="0" smtClean="0">
                <a:solidFill>
                  <a:schemeClr val="accent6"/>
                </a:solidFill>
              </a:rPr>
              <a:t>étude radiales, hiérarchisation du réseau viaire, ville à 30, généralisation zones de rencontre, comptages multimodaux </a:t>
            </a:r>
            <a:endParaRPr lang="fr-FR" dirty="0">
              <a:solidFill>
                <a:schemeClr val="accent6"/>
              </a:solidFill>
            </a:endParaRPr>
          </a:p>
          <a:p>
            <a:pPr lvl="1"/>
            <a:endParaRPr lang="fr-FR" dirty="0"/>
          </a:p>
          <a:p>
            <a:pPr lvl="1"/>
            <a:r>
              <a:rPr lang="fr-FR" dirty="0"/>
              <a:t>2. Réduire les risques par une stratégie ambitieuse sur </a:t>
            </a:r>
            <a:r>
              <a:rPr lang="fr-FR" dirty="0" smtClean="0"/>
              <a:t>l'accidentalité &gt; </a:t>
            </a:r>
            <a:r>
              <a:rPr lang="fr-FR" dirty="0" smtClean="0">
                <a:solidFill>
                  <a:schemeClr val="accent6"/>
                </a:solidFill>
              </a:rPr>
              <a:t>vision Zéro – étude d’enjeu 2026</a:t>
            </a:r>
            <a:endParaRPr lang="fr-FR" dirty="0">
              <a:solidFill>
                <a:schemeClr val="accent6"/>
              </a:solidFill>
            </a:endParaRPr>
          </a:p>
          <a:p>
            <a:pPr lvl="1"/>
            <a:endParaRPr lang="fr-FR" dirty="0"/>
          </a:p>
          <a:p>
            <a:pPr lvl="1"/>
            <a:r>
              <a:rPr lang="fr-FR" dirty="0"/>
              <a:t>3. Construire une culture du partage de l'espace public </a:t>
            </a:r>
            <a:r>
              <a:rPr lang="fr-FR" dirty="0" smtClean="0"/>
              <a:t>&gt; </a:t>
            </a:r>
            <a:r>
              <a:rPr lang="fr-FR" dirty="0" smtClean="0">
                <a:solidFill>
                  <a:schemeClr val="accent6"/>
                </a:solidFill>
              </a:rPr>
              <a:t>Code </a:t>
            </a:r>
            <a:r>
              <a:rPr lang="fr-FR" dirty="0">
                <a:solidFill>
                  <a:schemeClr val="accent6"/>
                </a:solidFill>
              </a:rPr>
              <a:t>de la </a:t>
            </a:r>
            <a:r>
              <a:rPr lang="fr-FR" dirty="0" smtClean="0">
                <a:solidFill>
                  <a:schemeClr val="accent6"/>
                </a:solidFill>
              </a:rPr>
              <a:t>rue</a:t>
            </a:r>
            <a:endParaRPr lang="fr-FR" dirty="0">
              <a:solidFill>
                <a:schemeClr val="accent6"/>
              </a:solidFill>
            </a:endParaRPr>
          </a:p>
          <a:p>
            <a:pPr lvl="1"/>
            <a:endParaRPr lang="fr-FR" dirty="0"/>
          </a:p>
          <a:p>
            <a:pPr lvl="1"/>
            <a:r>
              <a:rPr lang="fr-FR" dirty="0"/>
              <a:t>4. Sécuriser les pratiques des deux-roues motorisés, public à haut </a:t>
            </a:r>
            <a:r>
              <a:rPr lang="fr-FR" dirty="0" smtClean="0"/>
              <a:t>risque &gt; </a:t>
            </a:r>
            <a:r>
              <a:rPr lang="fr-FR" dirty="0" smtClean="0">
                <a:solidFill>
                  <a:schemeClr val="accent6"/>
                </a:solidFill>
              </a:rPr>
              <a:t>points noirs, Circuit </a:t>
            </a:r>
            <a:r>
              <a:rPr lang="fr-FR" dirty="0" err="1" smtClean="0">
                <a:solidFill>
                  <a:schemeClr val="accent6"/>
                </a:solidFill>
              </a:rPr>
              <a:t>Pescheur</a:t>
            </a:r>
            <a:r>
              <a:rPr lang="fr-FR" dirty="0" smtClean="0">
                <a:solidFill>
                  <a:schemeClr val="accent6"/>
                </a:solidFill>
              </a:rPr>
              <a:t>, </a:t>
            </a:r>
            <a:r>
              <a:rPr lang="fr-FR" dirty="0" err="1" smtClean="0">
                <a:solidFill>
                  <a:schemeClr val="accent6"/>
                </a:solidFill>
              </a:rPr>
              <a:t>Yego</a:t>
            </a:r>
            <a:endParaRPr lang="fr-FR" dirty="0">
              <a:solidFill>
                <a:schemeClr val="accent6"/>
              </a:solidFill>
            </a:endParaRPr>
          </a:p>
          <a:p>
            <a:pPr lvl="1"/>
            <a:endParaRPr lang="fr-FR" dirty="0"/>
          </a:p>
          <a:p>
            <a:pPr lvl="1"/>
            <a:r>
              <a:rPr lang="fr-FR" dirty="0"/>
              <a:t>5. Apaiser les abords des écoles et sensibiliser le public </a:t>
            </a:r>
            <a:r>
              <a:rPr lang="fr-FR" dirty="0" smtClean="0"/>
              <a:t>scolaire &gt; </a:t>
            </a:r>
            <a:r>
              <a:rPr lang="fr-FR" dirty="0" smtClean="0">
                <a:solidFill>
                  <a:schemeClr val="accent6"/>
                </a:solidFill>
              </a:rPr>
              <a:t>rues scolaires</a:t>
            </a:r>
            <a:endParaRPr lang="fr-FR" dirty="0">
              <a:solidFill>
                <a:schemeClr val="accent6"/>
              </a:solidFill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6832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="" xmlns:a16="http://schemas.microsoft.com/office/drawing/2014/main" id="{FC1681FE-BA4E-76E9-E4AC-6D375922C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148801"/>
              </p:ext>
            </p:extLst>
          </p:nvPr>
        </p:nvGraphicFramePr>
        <p:xfrm>
          <a:off x="222251" y="449618"/>
          <a:ext cx="11701894" cy="710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746" name="Image" descr="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3175"/>
            <a:ext cx="121920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5" name="Titre du chapitre/Sous-titre"/>
          <p:cNvSpPr/>
          <p:nvPr/>
        </p:nvSpPr>
        <p:spPr>
          <a:xfrm>
            <a:off x="148804" y="54330"/>
            <a:ext cx="7925519" cy="30091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560" tIns="25560" rIns="25560" bIns="2556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tabLst>
                <a:tab pos="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</a:rPr>
              <a:t>Club accidentologie en milieu urbain 2025 - Rennes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7" name="Titre de la planche"/>
          <p:cNvSpPr>
            <a:spLocks noChangeArrowheads="1"/>
          </p:cNvSpPr>
          <p:nvPr/>
        </p:nvSpPr>
        <p:spPr bwMode="auto">
          <a:xfrm>
            <a:off x="284698" y="650130"/>
            <a:ext cx="1163944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fontAlgn="auto">
              <a:lnSpc>
                <a:spcPct val="50000"/>
              </a:lnSpc>
              <a:spcBef>
                <a:spcPts val="225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fr-FR" sz="2800" b="1" spc="-1" dirty="0">
                <a:solidFill>
                  <a:srgbClr val="FF6900"/>
                </a:solidFill>
                <a:latin typeface="Helvetica Neue"/>
                <a:ea typeface="DejaVu Sans"/>
                <a:cs typeface="+mn-cs"/>
              </a:rPr>
              <a:t>Le service Sécurité des déplacement et apaisement de la circulation</a:t>
            </a:r>
            <a:endParaRPr lang="fr-FR" sz="2800" b="1" spc="-1" dirty="0">
              <a:solidFill>
                <a:srgbClr val="FF6900"/>
              </a:solidFill>
              <a:latin typeface="Helvetica Neue"/>
              <a:ea typeface="DejaVu Sans"/>
              <a:cs typeface="+mn-cs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396815" y="1271587"/>
            <a:ext cx="1123159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dirty="0" smtClean="0"/>
              <a:t>La direction </a:t>
            </a:r>
            <a:r>
              <a:rPr lang="fr-FR" sz="1600" dirty="0" smtClean="0">
                <a:solidFill>
                  <a:schemeClr val="accent6"/>
                </a:solidFill>
              </a:rPr>
              <a:t>Mobilités : 3 pôles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Gestion des déplacements (GD)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Politiques </a:t>
            </a:r>
            <a:r>
              <a:rPr lang="fr-FR" sz="1600" dirty="0"/>
              <a:t>de Mobilités et Innovations (PMI</a:t>
            </a:r>
            <a:r>
              <a:rPr lang="fr-FR" sz="1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accent6"/>
                </a:solidFill>
              </a:rPr>
              <a:t>Etudes et projets de déplacements </a:t>
            </a:r>
            <a:r>
              <a:rPr lang="fr-FR" sz="1600" dirty="0" smtClean="0"/>
              <a:t>(EPD)</a:t>
            </a:r>
          </a:p>
          <a:p>
            <a:pPr lvl="1"/>
            <a:r>
              <a:rPr lang="fr-FR" sz="1600" dirty="0" smtClean="0"/>
              <a:t>&gt; Un service de 8 personnes </a:t>
            </a:r>
          </a:p>
        </p:txBody>
      </p:sp>
    </p:spTree>
    <p:extLst>
      <p:ext uri="{BB962C8B-B14F-4D97-AF65-F5344CB8AC3E}">
        <p14:creationId xmlns:p14="http://schemas.microsoft.com/office/powerpoint/2010/main" val="64967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121920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5" name="Titre du chapitre/Sous-titre"/>
          <p:cNvSpPr/>
          <p:nvPr/>
        </p:nvSpPr>
        <p:spPr>
          <a:xfrm>
            <a:off x="148804" y="54330"/>
            <a:ext cx="7925519" cy="30091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560" tIns="25560" rIns="25560" bIns="2556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tabLst>
                <a:tab pos="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</a:rPr>
              <a:t>Club accidentologie en milieu urbain 2025 - Rennes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7" name="Titre de la planche"/>
          <p:cNvSpPr>
            <a:spLocks noChangeArrowheads="1"/>
          </p:cNvSpPr>
          <p:nvPr/>
        </p:nvSpPr>
        <p:spPr bwMode="auto">
          <a:xfrm>
            <a:off x="284698" y="699791"/>
            <a:ext cx="5221287" cy="2456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50000"/>
              </a:lnSpc>
              <a:spcBef>
                <a:spcPts val="225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fr-FR" sz="2800" b="1" spc="-1" dirty="0">
                <a:solidFill>
                  <a:srgbClr val="FF6900"/>
                </a:solidFill>
                <a:latin typeface="Helvetica Neue"/>
                <a:ea typeface="DejaVu Sans"/>
                <a:cs typeface="+mn-cs"/>
              </a:rPr>
              <a:t>Actualité</a:t>
            </a:r>
            <a:endParaRPr lang="fr-FR" sz="2800" b="1" spc="-1" dirty="0">
              <a:solidFill>
                <a:srgbClr val="FF6900"/>
              </a:solidFill>
              <a:latin typeface="Helvetica Neue"/>
              <a:ea typeface="DejaVu Sans"/>
              <a:cs typeface="+mn-cs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396815" y="1271587"/>
            <a:ext cx="57730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 smtClean="0"/>
              <a:t>Ecoles périmètre Toulouse 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sur 261 écoles 49% disposent d’un cheminement apaisé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accent6"/>
                </a:solidFill>
              </a:rPr>
              <a:t>15 rues scolaires </a:t>
            </a:r>
            <a:r>
              <a:rPr lang="fr-FR" dirty="0" smtClean="0"/>
              <a:t>(23 écoles)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passages </a:t>
            </a:r>
            <a:r>
              <a:rPr lang="fr-FR" dirty="0" smtClean="0"/>
              <a:t>piétons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Recensement des </a:t>
            </a:r>
            <a:r>
              <a:rPr lang="fr-FR" dirty="0" smtClean="0">
                <a:solidFill>
                  <a:schemeClr val="accent6"/>
                </a:solidFill>
              </a:rPr>
              <a:t>passages piétons non conformes au regard de la LOM </a:t>
            </a:r>
            <a:r>
              <a:rPr lang="fr-FR" dirty="0" smtClean="0"/>
              <a:t>réalisé (système de détection par IA avec </a:t>
            </a:r>
            <a:r>
              <a:rPr lang="fr-FR" dirty="0" err="1" smtClean="0"/>
              <a:t>orthophoto</a:t>
            </a:r>
            <a:r>
              <a:rPr lang="fr-FR" dirty="0" smtClean="0"/>
              <a:t>) – travaux fin d’année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Code </a:t>
            </a:r>
            <a:r>
              <a:rPr lang="fr-FR" dirty="0"/>
              <a:t>de la </a:t>
            </a:r>
            <a:r>
              <a:rPr lang="fr-FR" dirty="0" smtClean="0"/>
              <a:t>rue : sensibilisation, communication, verbalisation – enjeu moyens humains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Déploiement d’une </a:t>
            </a:r>
            <a:r>
              <a:rPr lang="fr-FR" dirty="0" err="1" smtClean="0">
                <a:solidFill>
                  <a:schemeClr val="accent6"/>
                </a:solidFill>
              </a:rPr>
              <a:t>méthodo</a:t>
            </a:r>
            <a:r>
              <a:rPr lang="fr-FR" dirty="0" smtClean="0">
                <a:solidFill>
                  <a:schemeClr val="accent6"/>
                </a:solidFill>
              </a:rPr>
              <a:t> d’évaluation des zones de partage de l’espace public </a:t>
            </a:r>
            <a:r>
              <a:rPr lang="fr-FR" dirty="0" smtClean="0"/>
              <a:t>: cas de la rue piétonne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Étude radiales : </a:t>
            </a:r>
            <a:r>
              <a:rPr lang="fr-FR" dirty="0" smtClean="0">
                <a:solidFill>
                  <a:schemeClr val="accent6"/>
                </a:solidFill>
              </a:rPr>
              <a:t>fonctionnalités des pénétrantes</a:t>
            </a:r>
            <a:r>
              <a:rPr lang="fr-FR" dirty="0" smtClean="0"/>
              <a:t> à 2040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308435" y="1271587"/>
            <a:ext cx="571251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 smtClean="0"/>
              <a:t>Expérimentation de </a:t>
            </a:r>
            <a:r>
              <a:rPr lang="fr-FR" dirty="0" smtClean="0">
                <a:solidFill>
                  <a:schemeClr val="accent6"/>
                </a:solidFill>
              </a:rPr>
              <a:t>comptages </a:t>
            </a:r>
            <a:r>
              <a:rPr lang="fr-FR" dirty="0">
                <a:solidFill>
                  <a:schemeClr val="accent6"/>
                </a:solidFill>
              </a:rPr>
              <a:t>multimodaux </a:t>
            </a:r>
            <a:r>
              <a:rPr lang="fr-FR" dirty="0" smtClean="0"/>
              <a:t>avec caméra : </a:t>
            </a:r>
            <a:r>
              <a:rPr lang="fr-FR" dirty="0" err="1"/>
              <a:t>U</a:t>
            </a:r>
            <a:r>
              <a:rPr lang="fr-FR" dirty="0" err="1" smtClean="0"/>
              <a:t>pciti</a:t>
            </a:r>
            <a:r>
              <a:rPr lang="fr-FR" dirty="0" smtClean="0"/>
              <a:t> – remontée de données quid boucles de feu ?</a:t>
            </a:r>
          </a:p>
          <a:p>
            <a:endParaRPr lang="fr-FR" dirty="0"/>
          </a:p>
          <a:p>
            <a:r>
              <a:rPr lang="fr-FR" dirty="0" smtClean="0"/>
              <a:t>Problématique du </a:t>
            </a:r>
            <a:r>
              <a:rPr lang="fr-FR" dirty="0" smtClean="0">
                <a:solidFill>
                  <a:schemeClr val="accent6"/>
                </a:solidFill>
              </a:rPr>
              <a:t>stationnement des taxis </a:t>
            </a:r>
            <a:r>
              <a:rPr lang="fr-FR" dirty="0" smtClean="0"/>
              <a:t>et attente des  </a:t>
            </a:r>
            <a:r>
              <a:rPr lang="fr-FR" dirty="0">
                <a:solidFill>
                  <a:schemeClr val="accent6"/>
                </a:solidFill>
              </a:rPr>
              <a:t>VTC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Evolution du circuit </a:t>
            </a:r>
            <a:r>
              <a:rPr lang="fr-FR" dirty="0" err="1" smtClean="0"/>
              <a:t>Pescheur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Meilleure prise en compte des </a:t>
            </a:r>
            <a:r>
              <a:rPr lang="fr-FR" dirty="0" smtClean="0">
                <a:solidFill>
                  <a:schemeClr val="accent6"/>
                </a:solidFill>
              </a:rPr>
              <a:t>2RM </a:t>
            </a:r>
          </a:p>
          <a:p>
            <a:endParaRPr lang="fr-FR" dirty="0" smtClean="0"/>
          </a:p>
          <a:p>
            <a:r>
              <a:rPr lang="fr-FR" dirty="0" smtClean="0"/>
              <a:t>Hiérarchisation du réseau viaire : harmonisation de la réglementation dans l’</a:t>
            </a:r>
            <a:r>
              <a:rPr lang="fr-FR" dirty="0" err="1" smtClean="0"/>
              <a:t>hyper-centre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Maquette </a:t>
            </a:r>
            <a:r>
              <a:rPr lang="fr-FR" dirty="0"/>
              <a:t>Code de la </a:t>
            </a:r>
            <a:r>
              <a:rPr lang="fr-FR" dirty="0" smtClean="0"/>
              <a:t>rue </a:t>
            </a:r>
          </a:p>
          <a:p>
            <a:r>
              <a:rPr lang="fr-FR" dirty="0" err="1" smtClean="0"/>
              <a:t>Méthodo</a:t>
            </a:r>
            <a:r>
              <a:rPr lang="fr-FR" dirty="0" smtClean="0"/>
              <a:t> </a:t>
            </a:r>
            <a:r>
              <a:rPr lang="fr-FR" dirty="0"/>
              <a:t>ville à 30 et </a:t>
            </a:r>
            <a:r>
              <a:rPr lang="fr-FR" dirty="0" smtClean="0"/>
              <a:t>évaluation</a:t>
            </a:r>
          </a:p>
          <a:p>
            <a:r>
              <a:rPr lang="fr-FR" dirty="0" smtClean="0"/>
              <a:t>Guide des aménagements cyclables</a:t>
            </a:r>
          </a:p>
          <a:p>
            <a:r>
              <a:rPr lang="fr-FR" dirty="0" smtClean="0"/>
              <a:t>Doctrine zone de rencontre (en cours)  </a:t>
            </a:r>
            <a:endParaRPr lang="fr-FR" dirty="0"/>
          </a:p>
          <a:p>
            <a:endParaRPr lang="fr-FR" dirty="0"/>
          </a:p>
        </p:txBody>
      </p:sp>
      <p:sp>
        <p:nvSpPr>
          <p:cNvPr id="7" name="Titre de la planche"/>
          <p:cNvSpPr>
            <a:spLocks noChangeArrowheads="1"/>
          </p:cNvSpPr>
          <p:nvPr/>
        </p:nvSpPr>
        <p:spPr bwMode="auto">
          <a:xfrm>
            <a:off x="6431513" y="765970"/>
            <a:ext cx="52212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50000"/>
              </a:lnSpc>
              <a:spcBef>
                <a:spcPts val="225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fr-FR" sz="2800" b="1" spc="-1" dirty="0">
                <a:solidFill>
                  <a:srgbClr val="FF6900"/>
                </a:solidFill>
                <a:latin typeface="Helvetica Neue"/>
                <a:ea typeface="DejaVu Sans"/>
                <a:cs typeface="+mn-cs"/>
              </a:rPr>
              <a:t>Sujets à </a:t>
            </a:r>
            <a:r>
              <a:rPr lang="fr-FR" sz="2800" b="1" spc="-1" dirty="0">
                <a:solidFill>
                  <a:srgbClr val="FF6900"/>
                </a:solidFill>
                <a:latin typeface="Helvetica Neue"/>
                <a:ea typeface="DejaVu Sans"/>
                <a:cs typeface="+mn-cs"/>
              </a:rPr>
              <a:t>a</a:t>
            </a:r>
            <a:r>
              <a:rPr lang="fr-FR" sz="2800" b="1" spc="-1" dirty="0">
                <a:solidFill>
                  <a:srgbClr val="FF6900"/>
                </a:solidFill>
                <a:latin typeface="Helvetica Neue"/>
                <a:ea typeface="DejaVu Sans"/>
                <a:cs typeface="+mn-cs"/>
              </a:rPr>
              <a:t>pprofondir</a:t>
            </a:r>
            <a:endParaRPr lang="fr-FR" sz="2800" b="1" spc="-1" dirty="0">
              <a:solidFill>
                <a:srgbClr val="FF6900"/>
              </a:solidFill>
              <a:latin typeface="Helvetica Neue"/>
              <a:ea typeface="DejaVu Sans"/>
              <a:cs typeface="+mn-cs"/>
            </a:endParaRPr>
          </a:p>
        </p:txBody>
      </p:sp>
      <p:sp>
        <p:nvSpPr>
          <p:cNvPr id="8" name="Titre de la planche"/>
          <p:cNvSpPr>
            <a:spLocks noChangeArrowheads="1"/>
          </p:cNvSpPr>
          <p:nvPr/>
        </p:nvSpPr>
        <p:spPr bwMode="auto">
          <a:xfrm>
            <a:off x="6431513" y="5320924"/>
            <a:ext cx="5221287" cy="2456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50000"/>
              </a:lnSpc>
              <a:spcBef>
                <a:spcPts val="225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fr-FR" sz="2800" b="1" spc="-1" dirty="0">
                <a:solidFill>
                  <a:srgbClr val="FF6900"/>
                </a:solidFill>
                <a:latin typeface="Helvetica Neue"/>
                <a:ea typeface="DejaVu Sans"/>
                <a:cs typeface="+mn-cs"/>
              </a:rPr>
              <a:t>Productions</a:t>
            </a:r>
            <a:endParaRPr lang="fr-FR" sz="2800" b="1" spc="-1" dirty="0">
              <a:solidFill>
                <a:srgbClr val="FF6900"/>
              </a:solidFill>
              <a:latin typeface="Helvetica Neue"/>
              <a:ea typeface="DejaVu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57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121920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Titre du chapitre/Sous-titre"/>
          <p:cNvSpPr/>
          <p:nvPr/>
        </p:nvSpPr>
        <p:spPr>
          <a:xfrm>
            <a:off x="148804" y="54330"/>
            <a:ext cx="7925519" cy="30091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560" tIns="25560" rIns="25560" bIns="2556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tabLst>
                <a:tab pos="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</a:rPr>
              <a:t>Club accidentologie en milieu urbain 2025 - Rennes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2" name="Rectangle"/>
          <p:cNvSpPr/>
          <p:nvPr/>
        </p:nvSpPr>
        <p:spPr>
          <a:xfrm>
            <a:off x="6390397" y="0"/>
            <a:ext cx="5800680" cy="5849460"/>
          </a:xfrm>
          <a:prstGeom prst="rect">
            <a:avLst/>
          </a:prstGeom>
          <a:solidFill>
            <a:srgbClr val="A9A9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Titre du chapitre"/>
          <p:cNvSpPr/>
          <p:nvPr/>
        </p:nvSpPr>
        <p:spPr>
          <a:xfrm>
            <a:off x="457597" y="569152"/>
            <a:ext cx="8461260" cy="282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380" tIns="25380" rIns="25380" bIns="25380" anchor="ctr">
            <a:spAutoFit/>
          </a:bodyPr>
          <a:lstStyle/>
          <a:p>
            <a:pPr>
              <a:lnSpc>
                <a:spcPct val="50000"/>
              </a:lnSpc>
              <a:spcBef>
                <a:spcPts val="2250"/>
              </a:spcBef>
              <a:tabLst>
                <a:tab pos="0" algn="l"/>
                <a:tab pos="1218240" algn="l"/>
                <a:tab pos="2436660" algn="l"/>
                <a:tab pos="3655080" algn="l"/>
                <a:tab pos="4873500" algn="l"/>
              </a:tabLst>
            </a:pPr>
            <a:r>
              <a:rPr lang="fr-FR" sz="3000" b="1" spc="-1" dirty="0">
                <a:solidFill>
                  <a:srgbClr val="FF6900"/>
                </a:solidFill>
                <a:latin typeface="Helvetica Neue"/>
                <a:ea typeface="DejaVu Sans"/>
              </a:rPr>
              <a:t>Evolution </a:t>
            </a:r>
            <a:r>
              <a:rPr lang="fr-FR" sz="3000" b="1" spc="-1" dirty="0">
                <a:solidFill>
                  <a:srgbClr val="FF6900"/>
                </a:solidFill>
                <a:latin typeface="Helvetica Neue"/>
                <a:ea typeface="DejaVu Sans"/>
              </a:rPr>
              <a:t>2020- 2024 </a:t>
            </a:r>
            <a:r>
              <a:rPr lang="fr-FR" sz="2400" spc="-1" dirty="0">
                <a:solidFill>
                  <a:srgbClr val="FF6900"/>
                </a:solidFill>
                <a:latin typeface="Helvetica Neue"/>
                <a:ea typeface="DejaVu Sans"/>
              </a:rPr>
              <a:t>(</a:t>
            </a:r>
            <a:r>
              <a:rPr lang="fr-FR" sz="2400" spc="-1" dirty="0" err="1">
                <a:solidFill>
                  <a:srgbClr val="FF6900"/>
                </a:solidFill>
                <a:latin typeface="Helvetica Neue"/>
                <a:ea typeface="DejaVu Sans"/>
              </a:rPr>
              <a:t>y.c</a:t>
            </a:r>
            <a:r>
              <a:rPr lang="fr-FR" sz="2400" spc="-1" dirty="0">
                <a:solidFill>
                  <a:srgbClr val="FF6900"/>
                </a:solidFill>
                <a:latin typeface="Helvetica Neue"/>
                <a:ea typeface="DejaVu Sans"/>
              </a:rPr>
              <a:t>. VSA)</a:t>
            </a:r>
            <a:endParaRPr lang="fr-FR" sz="2400" spc="-1" dirty="0">
              <a:latin typeface="Arial"/>
            </a:endParaRPr>
          </a:p>
        </p:txBody>
      </p:sp>
      <p:sp>
        <p:nvSpPr>
          <p:cNvPr id="96" name="Sous-titre"/>
          <p:cNvSpPr/>
          <p:nvPr/>
        </p:nvSpPr>
        <p:spPr>
          <a:xfrm>
            <a:off x="456877" y="929833"/>
            <a:ext cx="3401660" cy="4205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25380" tIns="25380" rIns="25380" bIns="25380" anchor="ctr">
            <a:spAutoFit/>
          </a:bodyPr>
          <a:lstStyle/>
          <a:p>
            <a:pPr>
              <a:spcBef>
                <a:spcPts val="2250"/>
              </a:spcBef>
              <a:tabLst>
                <a:tab pos="0" algn="l"/>
                <a:tab pos="1218240" algn="l"/>
                <a:tab pos="2436660" algn="l"/>
                <a:tab pos="3655080" algn="l"/>
                <a:tab pos="4873500" algn="l"/>
              </a:tabLst>
            </a:pPr>
            <a:r>
              <a:rPr lang="fr-FR" sz="2400" spc="-1" dirty="0">
                <a:solidFill>
                  <a:srgbClr val="6E6464"/>
                </a:solidFill>
                <a:latin typeface="Helvetica Neue"/>
                <a:ea typeface="DejaVu Sans"/>
              </a:rPr>
              <a:t>+ chiffres au 15/09/2025</a:t>
            </a:r>
            <a:endParaRPr lang="fr-FR" sz="2400" spc="-1" dirty="0">
              <a:latin typeface="Arial"/>
            </a:endParaRPr>
          </a:p>
        </p:txBody>
      </p:sp>
      <p:pic>
        <p:nvPicPr>
          <p:cNvPr id="97" name="Image" descr="Image"/>
          <p:cNvPicPr/>
          <p:nvPr/>
        </p:nvPicPr>
        <p:blipFill>
          <a:blip r:embed="rId3"/>
          <a:stretch/>
        </p:blipFill>
        <p:spPr>
          <a:xfrm>
            <a:off x="9646057" y="5922900"/>
            <a:ext cx="2539080" cy="598500"/>
          </a:xfrm>
          <a:prstGeom prst="rect">
            <a:avLst/>
          </a:prstGeom>
          <a:ln w="0">
            <a:noFill/>
          </a:ln>
        </p:spPr>
      </p:pic>
      <p:sp>
        <p:nvSpPr>
          <p:cNvPr id="107" name="Rectangle 106"/>
          <p:cNvSpPr/>
          <p:nvPr/>
        </p:nvSpPr>
        <p:spPr>
          <a:xfrm>
            <a:off x="6564817" y="4288320"/>
            <a:ext cx="5451840" cy="11839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22500" rIns="45000" bIns="225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latin typeface="Arial"/>
              </a:rPr>
              <a:t>En 2023: sur les 18 tués -&gt; 6 piétons, 6 à 2RM, 6 en VL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latin typeface="Arial"/>
              </a:rPr>
              <a:t>En 2024: sur les 20 tués -&gt; 10 à 2RM, 5 piétons, 3 à vélos, 2 en VL </a:t>
            </a:r>
          </a:p>
          <a:p>
            <a:pPr>
              <a:lnSpc>
                <a:spcPct val="100000"/>
              </a:lnSpc>
            </a:pP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latin typeface="Arial"/>
              </a:rPr>
              <a:t>15/09/2025: 13 tués / 116 BH / 217 BL</a:t>
            </a:r>
          </a:p>
          <a:p>
            <a:pPr>
              <a:lnSpc>
                <a:spcPct val="100000"/>
              </a:lnSpc>
            </a:pP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latin typeface="Arial"/>
              </a:rPr>
              <a:t>Tués: </a:t>
            </a:r>
            <a:r>
              <a:rPr lang="fr-FR" sz="1400" spc="-1" dirty="0">
                <a:latin typeface="Arial"/>
              </a:rPr>
              <a:t>7</a:t>
            </a:r>
            <a:r>
              <a:rPr lang="fr-FR" sz="1400" spc="-1" dirty="0">
                <a:latin typeface="Arial"/>
              </a:rPr>
              <a:t> à 2RM, 3 piétons &amp; EDP-</a:t>
            </a:r>
            <a:r>
              <a:rPr lang="fr-FR" sz="1400" spc="-1" dirty="0" err="1">
                <a:latin typeface="Arial"/>
              </a:rPr>
              <a:t>sm</a:t>
            </a:r>
            <a:r>
              <a:rPr lang="fr-FR" sz="1400" spc="-1" dirty="0">
                <a:latin typeface="Arial"/>
              </a:rPr>
              <a:t> / 2 à vélo / 1 en VL</a:t>
            </a:r>
          </a:p>
          <a:p>
            <a:pPr>
              <a:lnSpc>
                <a:spcPct val="100000"/>
              </a:lnSpc>
            </a:pPr>
            <a:endParaRPr lang="fr-FR" sz="1000" spc="-1" dirty="0"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8113" y="5888046"/>
            <a:ext cx="5451840" cy="4285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22500" rIns="45000" bIns="225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latin typeface="Arial"/>
              </a:rPr>
              <a:t>15/09/2025: 249 accidents dont 12 mortels, 102 graves, 135 légers </a:t>
            </a:r>
            <a:endParaRPr lang="fr-FR" sz="1400" spc="-1" dirty="0">
              <a:latin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9702" y="5010625"/>
            <a:ext cx="1043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Evolution du nombre d’accidents corporels entre 2020 et 2024 sur Toulouse Métropole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(source : ONISR – bases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</a:rPr>
              <a:t>Traxy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 (officielle pour 2020-2024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" y="1337217"/>
            <a:ext cx="6270873" cy="354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44" y="152636"/>
            <a:ext cx="5646943" cy="32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05237" y="3610631"/>
            <a:ext cx="5020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Evolution du nombre de tués, blessés hospitalisés et blessés légers entre 2020 et 2024 sur Toulouse Métropole (source : ONISR – bases </a:t>
            </a:r>
            <a:r>
              <a:rPr lang="fr-FR" b="1" dirty="0" err="1">
                <a:solidFill>
                  <a:schemeClr val="bg1"/>
                </a:solidFill>
              </a:rPr>
              <a:t>Traxy</a:t>
            </a:r>
            <a:r>
              <a:rPr lang="fr-FR" b="1" dirty="0">
                <a:solidFill>
                  <a:schemeClr val="bg1"/>
                </a:solidFill>
              </a:rPr>
              <a:t> (officielle pour </a:t>
            </a:r>
            <a:r>
              <a:rPr lang="fr-FR" b="1" dirty="0" smtClean="0">
                <a:solidFill>
                  <a:schemeClr val="bg1"/>
                </a:solidFill>
              </a:rPr>
              <a:t>2020-2024)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121920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itre du chapitre/Sous-titre"/>
          <p:cNvSpPr/>
          <p:nvPr/>
        </p:nvSpPr>
        <p:spPr>
          <a:xfrm>
            <a:off x="148804" y="54330"/>
            <a:ext cx="7925519" cy="30091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560" tIns="25560" rIns="25560" bIns="2556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tabLst>
                <a:tab pos="0" algn="l"/>
              </a:tabLst>
              <a:defRPr/>
            </a:pPr>
            <a:r>
              <a:rPr lang="fr-FR" dirty="0" smtClean="0">
                <a:solidFill>
                  <a:srgbClr val="FFFFFF"/>
                </a:solidFill>
              </a:rPr>
              <a:t>Club accidentologie en milieu urbain 2025 - Rennes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2" name="Rectangle"/>
          <p:cNvSpPr/>
          <p:nvPr/>
        </p:nvSpPr>
        <p:spPr>
          <a:xfrm>
            <a:off x="6390397" y="0"/>
            <a:ext cx="5800680" cy="5849460"/>
          </a:xfrm>
          <a:prstGeom prst="rect">
            <a:avLst/>
          </a:prstGeom>
          <a:solidFill>
            <a:srgbClr val="A9A9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Titre du chapitre"/>
          <p:cNvSpPr/>
          <p:nvPr/>
        </p:nvSpPr>
        <p:spPr>
          <a:xfrm>
            <a:off x="552079" y="716246"/>
            <a:ext cx="8461260" cy="282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380" tIns="25380" rIns="25380" bIns="25380" anchor="ctr">
            <a:spAutoFit/>
          </a:bodyPr>
          <a:lstStyle/>
          <a:p>
            <a:pPr>
              <a:lnSpc>
                <a:spcPct val="50000"/>
              </a:lnSpc>
              <a:spcBef>
                <a:spcPts val="2250"/>
              </a:spcBef>
              <a:tabLst>
                <a:tab pos="0" algn="l"/>
                <a:tab pos="1218240" algn="l"/>
                <a:tab pos="2436660" algn="l"/>
                <a:tab pos="3655080" algn="l"/>
                <a:tab pos="4873500" algn="l"/>
              </a:tabLst>
            </a:pPr>
            <a:r>
              <a:rPr lang="fr-FR" sz="3000" b="1" spc="-1" dirty="0">
                <a:solidFill>
                  <a:srgbClr val="FF6900"/>
                </a:solidFill>
                <a:latin typeface="Helvetica Neue"/>
                <a:ea typeface="DejaVu Sans"/>
              </a:rPr>
              <a:t>Evolution </a:t>
            </a:r>
            <a:r>
              <a:rPr lang="fr-FR" sz="3000" b="1" spc="-1" dirty="0">
                <a:solidFill>
                  <a:srgbClr val="FF6900"/>
                </a:solidFill>
                <a:latin typeface="Helvetica Neue"/>
                <a:ea typeface="DejaVu Sans"/>
              </a:rPr>
              <a:t>2023 - 2024 </a:t>
            </a:r>
            <a:r>
              <a:rPr lang="fr-FR" sz="2400" spc="-1" dirty="0">
                <a:solidFill>
                  <a:srgbClr val="FF6900"/>
                </a:solidFill>
                <a:latin typeface="Helvetica Neue"/>
              </a:rPr>
              <a:t>(</a:t>
            </a:r>
            <a:r>
              <a:rPr lang="fr-FR" sz="2400" spc="-1" dirty="0" err="1">
                <a:solidFill>
                  <a:srgbClr val="FF6900"/>
                </a:solidFill>
                <a:latin typeface="Helvetica Neue"/>
              </a:rPr>
              <a:t>y.c</a:t>
            </a:r>
            <a:r>
              <a:rPr lang="fr-FR" sz="2400" spc="-1" dirty="0">
                <a:solidFill>
                  <a:srgbClr val="FF6900"/>
                </a:solidFill>
                <a:latin typeface="Helvetica Neue"/>
              </a:rPr>
              <a:t>. VSA</a:t>
            </a:r>
            <a:r>
              <a:rPr lang="fr-FR" sz="2400" spc="-1" dirty="0">
                <a:solidFill>
                  <a:srgbClr val="FF6900"/>
                </a:solidFill>
                <a:latin typeface="Helvetica Neue"/>
              </a:rPr>
              <a:t>)</a:t>
            </a:r>
            <a:endParaRPr lang="fr-FR" sz="2400" spc="-1" dirty="0"/>
          </a:p>
        </p:txBody>
      </p:sp>
      <p:pic>
        <p:nvPicPr>
          <p:cNvPr id="97" name="Image" descr="Image"/>
          <p:cNvPicPr/>
          <p:nvPr/>
        </p:nvPicPr>
        <p:blipFill>
          <a:blip r:embed="rId3"/>
          <a:stretch/>
        </p:blipFill>
        <p:spPr>
          <a:xfrm>
            <a:off x="9646057" y="5922900"/>
            <a:ext cx="2539080" cy="598500"/>
          </a:xfrm>
          <a:prstGeom prst="rect">
            <a:avLst/>
          </a:prstGeom>
          <a:ln w="0"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52079" y="5370997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Evolution du nombre d’accidents impliquant au moins un… et évolution du taux correspondant entre 2023 et 2024 sur Toulouse Métropole (source : ONISR –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base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</a:rPr>
              <a:t>Traxy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officielle)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28148" y="344270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principaux conflits (nombre et taux d’accidents) en 2024 sur Toulouse Métropole (source : ONISR – </a:t>
            </a:r>
            <a:r>
              <a:rPr lang="fr-FR" b="1" dirty="0" smtClean="0">
                <a:solidFill>
                  <a:schemeClr val="bg1"/>
                </a:solidFill>
              </a:rPr>
              <a:t>base officielle </a:t>
            </a:r>
            <a:r>
              <a:rPr lang="fr-FR" b="1" dirty="0" err="1" smtClean="0">
                <a:solidFill>
                  <a:schemeClr val="bg1"/>
                </a:solidFill>
              </a:rPr>
              <a:t>Traxy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990700"/>
            <a:ext cx="60643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96" y="135322"/>
            <a:ext cx="5614962" cy="300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7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121920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7" name="Titre de la planche"/>
          <p:cNvSpPr>
            <a:spLocks noChangeArrowheads="1"/>
          </p:cNvSpPr>
          <p:nvPr/>
        </p:nvSpPr>
        <p:spPr bwMode="auto">
          <a:xfrm>
            <a:off x="284698" y="739516"/>
            <a:ext cx="522128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50000"/>
              </a:lnSpc>
              <a:spcBef>
                <a:spcPts val="225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fr-FR" sz="2400" b="1" spc="-1" dirty="0" smtClean="0">
                <a:solidFill>
                  <a:srgbClr val="6E6464"/>
                </a:solidFill>
                <a:latin typeface="Helvetica Neue"/>
                <a:cs typeface="+mn-cs"/>
              </a:rPr>
              <a:t>Les chiffres clés TM </a:t>
            </a:r>
            <a:endParaRPr lang="fr-FR" sz="2400" spc="-1" dirty="0">
              <a:latin typeface="Arial"/>
              <a:cs typeface="+mn-cs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396815" y="1271587"/>
            <a:ext cx="11231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 err="1" smtClean="0"/>
              <a:t>xxxxxxxxxx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793"/>
            <a:ext cx="12192000" cy="6576207"/>
          </a:xfrm>
          <a:prstGeom prst="rect">
            <a:avLst/>
          </a:prstGeom>
        </p:spPr>
      </p:pic>
      <p:sp>
        <p:nvSpPr>
          <p:cNvPr id="7" name="Titre de la planche"/>
          <p:cNvSpPr>
            <a:spLocks noChangeArrowheads="1"/>
          </p:cNvSpPr>
          <p:nvPr/>
        </p:nvSpPr>
        <p:spPr bwMode="auto">
          <a:xfrm>
            <a:off x="7956580" y="1318353"/>
            <a:ext cx="1537616" cy="2085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fontAlgn="auto">
              <a:lnSpc>
                <a:spcPct val="50000"/>
              </a:lnSpc>
              <a:spcBef>
                <a:spcPts val="225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fr-FR" sz="2400" b="1" spc="-1" dirty="0" smtClean="0">
                <a:solidFill>
                  <a:schemeClr val="bg1"/>
                </a:solidFill>
                <a:latin typeface="Helvetica Neue"/>
                <a:cs typeface="+mn-cs"/>
              </a:rPr>
              <a:t>Merci</a:t>
            </a:r>
            <a:endParaRPr lang="fr-FR" sz="2400" spc="-1" dirty="0">
              <a:solidFill>
                <a:schemeClr val="bg1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12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833</Words>
  <Application>Microsoft Office PowerPoint</Application>
  <PresentationFormat>Grand écran</PresentationFormat>
  <Paragraphs>130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DejaVu Sans</vt:lpstr>
      <vt:lpstr>Helvetica Neue</vt:lpstr>
      <vt:lpstr>Lucida Sans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LOUTOBY Kobika</dc:creator>
  <dc:description/>
  <cp:lastModifiedBy>LOUTOBY Kobika</cp:lastModifiedBy>
  <cp:revision>66</cp:revision>
  <cp:lastPrinted>2025-05-13T14:42:05Z</cp:lastPrinted>
  <dcterms:created xsi:type="dcterms:W3CDTF">2023-03-21T15:34:26Z</dcterms:created>
  <dcterms:modified xsi:type="dcterms:W3CDTF">2025-09-23T09:13:15Z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19</vt:i4>
  </property>
  <property fmtid="{D5CDD505-2E9C-101B-9397-08002B2CF9AE}" pid="3" name="PresentationFormat">
    <vt:lpwstr>Grand écran</vt:lpwstr>
  </property>
  <property fmtid="{D5CDD505-2E9C-101B-9397-08002B2CF9AE}" pid="4" name="Slides">
    <vt:i4>24</vt:i4>
  </property>
</Properties>
</file>