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73" r:id="rId4"/>
    <p:sldId id="265" r:id="rId5"/>
    <p:sldId id="266" r:id="rId6"/>
    <p:sldId id="257" r:id="rId7"/>
    <p:sldId id="258" r:id="rId8"/>
    <p:sldId id="259" r:id="rId9"/>
    <p:sldId id="269" r:id="rId10"/>
    <p:sldId id="270" r:id="rId11"/>
    <p:sldId id="263" r:id="rId12"/>
    <p:sldId id="260" r:id="rId13"/>
    <p:sldId id="275" r:id="rId14"/>
    <p:sldId id="278" r:id="rId15"/>
    <p:sldId id="279" r:id="rId16"/>
    <p:sldId id="280" r:id="rId17"/>
    <p:sldId id="27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2DD8E-F186-4FC0-B136-259CE1F11E28}" type="datetimeFigureOut">
              <a:rPr lang="en-GB" smtClean="0"/>
              <a:pPr/>
              <a:t>05/11/2017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C4DF-61AD-4469-9B5C-152379575E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59E9F-0201-426F-8EB0-3CC64C90047C}" type="datetimeFigureOut">
              <a:rPr lang="en-GB" smtClean="0"/>
              <a:pPr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D618-C8F2-4D55-AAB5-8E59B343CC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FE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315E-5517-40AC-ACEF-FCF3ADF37EF7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A670-A1C0-475E-B729-0FF8F10AA6B4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4934-8AAC-401D-96DE-D9EB6D86823D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FE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4F43-CABA-4E6D-AAAB-96BFB4F6722A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9F81-74E9-4988-A547-01AE256B7667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A9E3-D2F4-477D-9450-28713C53B444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E535-7D87-44C8-BB73-47BAA98B2A7D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B94C-3ECA-4542-A86B-CE3BC1D60EC6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424E-F689-4588-9902-38FD4E1C8C99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5C5-227E-4BAD-AD4B-7CE33260D686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8325-0C94-4AA4-A2DF-FA4C6E12243A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924B-FEEC-4B8C-85CC-13A218687720}" type="datetime1">
              <a:rPr lang="en-GB" smtClean="0"/>
              <a:pPr/>
              <a:t>05/11/2017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28600" indent="-228600"/>
            <a:fld id="{3762F6BA-7187-4DFB-BDF1-6338E1BC3E3A}" type="slidenum">
              <a:rPr lang="en-GB" smtClean="0"/>
              <a:pPr marL="228600" indent="-22860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7272808" cy="4786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Croydon Tram Accident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9 November 2016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04079" y="1484784"/>
            <a:ext cx="8188402" cy="4507906"/>
          </a:xfrm>
        </p:spPr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did the driver fail to slow down?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Distracted?</a:t>
            </a:r>
          </a:p>
          <a:p>
            <a:r>
              <a:rPr lang="en-GB" dirty="0" smtClean="0"/>
              <a:t>Fatigue?</a:t>
            </a:r>
          </a:p>
          <a:p>
            <a:r>
              <a:rPr lang="en-GB" dirty="0" smtClean="0"/>
              <a:t>Asleep?</a:t>
            </a:r>
          </a:p>
          <a:p>
            <a:r>
              <a:rPr lang="en-GB" dirty="0" smtClean="0"/>
              <a:t>Lack of awareness</a:t>
            </a:r>
          </a:p>
          <a:p>
            <a:pPr lvl="1"/>
            <a:r>
              <a:rPr lang="en-GB" dirty="0" smtClean="0"/>
              <a:t>Did he think he was going the opposite 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3419872" y="476672"/>
            <a:ext cx="1008112" cy="100811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4355976" y="980728"/>
            <a:ext cx="72008" cy="49685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0800000">
            <a:off x="4355976" y="5301208"/>
            <a:ext cx="1008112" cy="100811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860032" y="630932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5856" y="47667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08104" y="6237312"/>
            <a:ext cx="864096" cy="144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44208" y="630932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11760" y="404664"/>
            <a:ext cx="864096" cy="144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63688" y="47667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3491880" y="-504056"/>
            <a:ext cx="1008112" cy="100811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364088" y="57332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Lloyd Park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6206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Sandilands</a:t>
            </a:r>
            <a:endParaRPr lang="en-GB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67944" y="908720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060848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67944" y="3429000"/>
            <a:ext cx="0" cy="2520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800" y="263691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Sandilands</a:t>
            </a:r>
          </a:p>
          <a:p>
            <a:pPr algn="ctr"/>
            <a:r>
              <a:rPr lang="en-GB" sz="2000" dirty="0" smtClean="0"/>
              <a:t>Tunnels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19872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94 m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203848" y="22768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512 m</a:t>
            </a:r>
            <a:endParaRPr lang="en-GB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5856" y="436510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760 m</a:t>
            </a:r>
            <a:endParaRPr lang="en-GB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220072" y="908720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20072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Sign visible at 90 - 110m in good conditions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932040" y="908720"/>
            <a:ext cx="0" cy="1944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76056" y="22048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Braking distance from 80 km/h = 180m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39752" y="980728"/>
            <a:ext cx="0" cy="4968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9552" y="2924944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Total dist</a:t>
            </a:r>
          </a:p>
          <a:p>
            <a:r>
              <a:rPr lang="en-GB" sz="2000" dirty="0" smtClean="0"/>
              <a:t>1.4 km</a:t>
            </a:r>
          </a:p>
          <a:p>
            <a:r>
              <a:rPr lang="en-GB" sz="2000" dirty="0" smtClean="0"/>
              <a:t>Speed limit 80 km/h</a:t>
            </a:r>
            <a:endParaRPr lang="en-GB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283968" y="407707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55976" y="119675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Summing Junction 41"/>
          <p:cNvSpPr/>
          <p:nvPr/>
        </p:nvSpPr>
        <p:spPr>
          <a:xfrm>
            <a:off x="4211960" y="620688"/>
            <a:ext cx="216024" cy="216024"/>
          </a:xfrm>
          <a:prstGeom prst="flowChartSummingJunc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211960" y="2060848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211960" y="256490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11960" y="3068960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Signs on approach to Sandilands</a:t>
            </a:r>
            <a:endParaRPr lang="en-GB" dirty="0"/>
          </a:p>
        </p:txBody>
      </p:sp>
      <p:pic>
        <p:nvPicPr>
          <p:cNvPr id="4" name="Content Placeholder 3" descr="Figur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688924" cy="51376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Tram and road signs compared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672408" cy="363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2952328" cy="37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13</a:t>
            </a:fld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71600" y="1772816"/>
            <a:ext cx="0" cy="38164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220162" y="34603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600 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55892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Tram sign – 30 km/h limit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Road traffic sign – 30 mile/h limit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of overturning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RAIB says: “Designers </a:t>
            </a:r>
            <a:r>
              <a:rPr lang="en-GB" dirty="0" smtClean="0"/>
              <a:t>and regulators did not regard overturning as a credible </a:t>
            </a:r>
            <a:r>
              <a:rPr lang="en-GB" dirty="0" smtClean="0"/>
              <a:t>risk”</a:t>
            </a:r>
            <a:endParaRPr lang="en-GB" dirty="0" smtClean="0"/>
          </a:p>
          <a:p>
            <a:pPr lvl="1"/>
            <a:r>
              <a:rPr lang="en-GB" dirty="0" smtClean="0"/>
              <a:t>But it has happened on tramways and railways</a:t>
            </a:r>
          </a:p>
          <a:p>
            <a:r>
              <a:rPr lang="en-GB" dirty="0" smtClean="0"/>
              <a:t>Other </a:t>
            </a:r>
            <a:r>
              <a:rPr lang="en-GB" dirty="0" smtClean="0"/>
              <a:t>regimes anticipate </a:t>
            </a:r>
            <a:r>
              <a:rPr lang="en-GB" dirty="0" smtClean="0"/>
              <a:t>over-speeding:</a:t>
            </a:r>
          </a:p>
          <a:p>
            <a:pPr lvl="1"/>
            <a:r>
              <a:rPr lang="en-GB" dirty="0" smtClean="0"/>
              <a:t>UK roads - “Bend ahead” signs, chevron signs and advance warning before the tunnels</a:t>
            </a:r>
          </a:p>
          <a:p>
            <a:pPr lvl="1"/>
            <a:r>
              <a:rPr lang="en-GB" dirty="0" smtClean="0"/>
              <a:t>Germany: </a:t>
            </a:r>
            <a:r>
              <a:rPr lang="en-GB" dirty="0" err="1" smtClean="0"/>
              <a:t>BOStrab</a:t>
            </a:r>
            <a:r>
              <a:rPr lang="en-GB" dirty="0" smtClean="0"/>
              <a:t> standard requires advance warning signs</a:t>
            </a:r>
          </a:p>
          <a:p>
            <a:pPr lvl="1"/>
            <a:r>
              <a:rPr lang="en-GB" dirty="0" smtClean="0"/>
              <a:t>France: STRMTG guidance requires </a:t>
            </a:r>
            <a:r>
              <a:rPr lang="en-GB" dirty="0" smtClean="0"/>
              <a:t>stepped speed </a:t>
            </a:r>
            <a:r>
              <a:rPr lang="en-GB" dirty="0" smtClean="0"/>
              <a:t>limits of 60, 40, 30 km/h</a:t>
            </a:r>
          </a:p>
          <a:p>
            <a:pPr lvl="1"/>
            <a:r>
              <a:rPr lang="en-GB" dirty="0" smtClean="0"/>
              <a:t>Netherlands: Amsterdam tramway uses advance speed limit warnings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RAIB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Take action to reduce excessive speed</a:t>
            </a:r>
          </a:p>
          <a:p>
            <a:pPr lvl="1"/>
            <a:r>
              <a:rPr lang="en-GB" dirty="0" smtClean="0"/>
              <a:t>Stepped speed restrictions before the curve</a:t>
            </a:r>
          </a:p>
          <a:p>
            <a:pPr lvl="1"/>
            <a:r>
              <a:rPr lang="en-GB" dirty="0" smtClean="0"/>
              <a:t>Advance warning signs</a:t>
            </a:r>
          </a:p>
          <a:p>
            <a:pPr lvl="1"/>
            <a:r>
              <a:rPr lang="en-GB" dirty="0" smtClean="0"/>
              <a:t>All operators to introduce stepped speed limits</a:t>
            </a:r>
          </a:p>
          <a:p>
            <a:r>
              <a:rPr lang="en-GB" dirty="0" smtClean="0"/>
              <a:t>All operators must demonstrate how they monitor speed</a:t>
            </a:r>
          </a:p>
          <a:p>
            <a:r>
              <a:rPr lang="en-GB" dirty="0" smtClean="0"/>
              <a:t>Tram industry to co-operate on safety matters</a:t>
            </a:r>
          </a:p>
          <a:p>
            <a:pPr lvl="1"/>
            <a:r>
              <a:rPr lang="en-GB" dirty="0" err="1" smtClean="0"/>
              <a:t>UKTram</a:t>
            </a:r>
            <a:r>
              <a:rPr lang="en-GB" dirty="0" smtClean="0"/>
              <a:t> already working on this</a:t>
            </a:r>
          </a:p>
          <a:p>
            <a:r>
              <a:rPr lang="en-GB" dirty="0" smtClean="0"/>
              <a:t>Investigate containment of passengers</a:t>
            </a:r>
          </a:p>
          <a:p>
            <a:pPr lvl="1"/>
            <a:r>
              <a:rPr lang="en-GB" dirty="0" smtClean="0"/>
              <a:t>And pass on advice to bus and coach operators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RAIB </a:t>
            </a:r>
            <a:r>
              <a:rPr lang="en-GB" dirty="0" smtClean="0"/>
              <a:t>on-going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Emergency response and evacuation</a:t>
            </a:r>
          </a:p>
          <a:p>
            <a:r>
              <a:rPr lang="en-GB" dirty="0" smtClean="0"/>
              <a:t>Signs and other driver information</a:t>
            </a:r>
          </a:p>
          <a:p>
            <a:r>
              <a:rPr lang="en-GB" dirty="0" smtClean="0"/>
              <a:t>Design, configuration and condition of infrastructure</a:t>
            </a:r>
          </a:p>
          <a:p>
            <a:r>
              <a:rPr lang="en-GB" dirty="0" smtClean="0"/>
              <a:t>Behaviour of the tram, including windows</a:t>
            </a:r>
          </a:p>
          <a:p>
            <a:r>
              <a:rPr lang="en-GB" dirty="0" smtClean="0"/>
              <a:t>Previous over-speeding incidents</a:t>
            </a:r>
          </a:p>
          <a:p>
            <a:r>
              <a:rPr lang="en-GB" dirty="0" smtClean="0"/>
              <a:t>Management factors:</a:t>
            </a:r>
          </a:p>
          <a:p>
            <a:pPr lvl="1"/>
            <a:r>
              <a:rPr lang="en-GB" dirty="0" smtClean="0"/>
              <a:t>Including Competence and fitness of staff, Risk management, Accident and incident reporting, Monitoring of safety</a:t>
            </a:r>
          </a:p>
          <a:p>
            <a:r>
              <a:rPr lang="en-GB" dirty="0" smtClean="0"/>
              <a:t>Standards and guidance for tramways</a:t>
            </a:r>
          </a:p>
          <a:p>
            <a:pPr lvl="1"/>
            <a:r>
              <a:rPr lang="en-GB" dirty="0" smtClean="0"/>
              <a:t>Including standards and guidance elsewhere in Europe and standards for trains and buses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16</a:t>
            </a:fld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 being taken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Signs:</a:t>
            </a:r>
          </a:p>
          <a:p>
            <a:pPr lvl="1"/>
            <a:r>
              <a:rPr lang="en-GB" dirty="0" smtClean="0"/>
              <a:t>Intermediate speed restrictions, Advance warning signs, Chevron signs installed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Overall speed limit now 70 km/h</a:t>
            </a:r>
          </a:p>
          <a:p>
            <a:r>
              <a:rPr lang="en-GB" dirty="0" smtClean="0"/>
              <a:t>In-cab </a:t>
            </a:r>
            <a:r>
              <a:rPr lang="en-GB" dirty="0" smtClean="0"/>
              <a:t>alertness detector being tested</a:t>
            </a:r>
          </a:p>
          <a:p>
            <a:r>
              <a:rPr lang="en-GB" dirty="0" smtClean="0"/>
              <a:t>Automatic speed reduction to be investigated</a:t>
            </a:r>
          </a:p>
          <a:p>
            <a:r>
              <a:rPr lang="en-GB" dirty="0" smtClean="0"/>
              <a:t>Every UK tramway has examined every sharp curve and revised its signs</a:t>
            </a:r>
          </a:p>
          <a:p>
            <a:r>
              <a:rPr lang="en-GB" dirty="0" smtClean="0"/>
              <a:t>Driver facing charge of </a:t>
            </a:r>
            <a:r>
              <a:rPr lang="en-GB" dirty="0" smtClean="0"/>
              <a:t>Manslaughter</a:t>
            </a:r>
          </a:p>
          <a:p>
            <a:pPr lvl="1"/>
            <a:r>
              <a:rPr lang="en-GB" dirty="0" smtClean="0"/>
              <a:t>Possible change in the law?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17</a:t>
            </a:fld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the 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Previously, </a:t>
            </a:r>
            <a:r>
              <a:rPr lang="en-GB" smtClean="0"/>
              <a:t>no tram passengers </a:t>
            </a:r>
            <a:r>
              <a:rPr lang="en-GB" dirty="0" smtClean="0"/>
              <a:t>killed in UK in the modern tramway era (post-1992)</a:t>
            </a:r>
          </a:p>
          <a:p>
            <a:r>
              <a:rPr lang="en-GB" dirty="0" smtClean="0"/>
              <a:t>First tram accident since 1959 with passengers killed</a:t>
            </a:r>
          </a:p>
          <a:p>
            <a:r>
              <a:rPr lang="en-GB" dirty="0" smtClean="0"/>
              <a:t>Greatest number killed since 1909</a:t>
            </a:r>
          </a:p>
          <a:p>
            <a:r>
              <a:rPr lang="en-GB" dirty="0" smtClean="0"/>
              <a:t>Trams are, and remain, at least as safe as buses and safer than cars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Accident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9 November 2016 at 06:07</a:t>
            </a:r>
          </a:p>
          <a:p>
            <a:r>
              <a:rPr lang="en-GB" dirty="0" smtClean="0"/>
              <a:t>Dark, raining</a:t>
            </a:r>
          </a:p>
          <a:p>
            <a:r>
              <a:rPr lang="en-GB" dirty="0" smtClean="0"/>
              <a:t>Sandilands Curve, 30m radius, limit 20 km/h</a:t>
            </a:r>
          </a:p>
          <a:p>
            <a:r>
              <a:rPr lang="en-GB" dirty="0" smtClean="0"/>
              <a:t>Tram entered curve at 73 km/h</a:t>
            </a:r>
          </a:p>
          <a:p>
            <a:r>
              <a:rPr lang="en-GB" dirty="0" smtClean="0"/>
              <a:t>Tram overturned and slid 20 metres</a:t>
            </a:r>
          </a:p>
          <a:p>
            <a:r>
              <a:rPr lang="en-GB" dirty="0" smtClean="0"/>
              <a:t>7 passengers killed, </a:t>
            </a:r>
            <a:r>
              <a:rPr lang="en-GB" dirty="0" smtClean="0"/>
              <a:t>59 injured (</a:t>
            </a:r>
            <a:r>
              <a:rPr lang="en-GB" smtClean="0"/>
              <a:t>19 serious)</a:t>
            </a:r>
            <a:endParaRPr lang="en-GB" dirty="0" smtClean="0"/>
          </a:p>
          <a:p>
            <a:r>
              <a:rPr lang="en-GB" dirty="0" smtClean="0"/>
              <a:t>Passengers killed by being ejected through broken windows and doors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RAIB Investigation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RAIB investigators on site by 10:30</a:t>
            </a:r>
          </a:p>
          <a:p>
            <a:r>
              <a:rPr lang="en-GB" dirty="0" smtClean="0"/>
              <a:t>Gathering evidence for 2 days</a:t>
            </a:r>
          </a:p>
          <a:p>
            <a:r>
              <a:rPr lang="en-GB" dirty="0" smtClean="0"/>
              <a:t>First Interim Report: 16 November 2016</a:t>
            </a:r>
          </a:p>
          <a:p>
            <a:r>
              <a:rPr lang="en-GB" dirty="0" smtClean="0"/>
              <a:t>Second Interim Report: 20 February 2017</a:t>
            </a:r>
          </a:p>
          <a:p>
            <a:pPr lvl="1"/>
            <a:r>
              <a:rPr lang="en-GB" dirty="0" smtClean="0"/>
              <a:t>This presentation based on Second Interim Report</a:t>
            </a:r>
          </a:p>
          <a:p>
            <a:pPr lvl="1"/>
            <a:r>
              <a:rPr lang="en-GB" dirty="0" smtClean="0"/>
              <a:t>Some photos and diagrams courtesy of RAIB</a:t>
            </a:r>
          </a:p>
          <a:p>
            <a:r>
              <a:rPr lang="en-GB" dirty="0" smtClean="0"/>
              <a:t>Final Report expected November 2017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lmsley\Downloads\512px-Greater_London_UK_location_map_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480720" cy="51896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/>
              <a:t>Contains Ordnance Survey data © Crown copyright and database right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4725144"/>
            <a:ext cx="3600400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LB Croydon: population 380,000</a:t>
            </a:r>
            <a:endParaRPr lang="en-GB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284984"/>
            <a:ext cx="216024" cy="15841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4008" y="3861048"/>
            <a:ext cx="792088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15km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400" i="1" dirty="0" smtClean="0"/>
              <a:t>“If Croydon were not in London, it would be a major city like Coventry”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Croydon: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F6BA-7187-4DFB-BDF1-6338E1BC3E3A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</a:t>
            </a:r>
            <a:r>
              <a:rPr lang="en-GB" dirty="0" err="1" smtClean="0"/>
              <a:t>Tramlink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Opened May 2000</a:t>
            </a:r>
          </a:p>
          <a:p>
            <a:r>
              <a:rPr lang="en-GB" dirty="0" smtClean="0"/>
              <a:t>28km of track</a:t>
            </a:r>
          </a:p>
          <a:p>
            <a:r>
              <a:rPr lang="en-GB" dirty="0" smtClean="0"/>
              <a:t>4 lines</a:t>
            </a:r>
          </a:p>
          <a:p>
            <a:r>
              <a:rPr lang="en-GB" dirty="0" smtClean="0"/>
              <a:t>39 stops</a:t>
            </a:r>
          </a:p>
          <a:p>
            <a:r>
              <a:rPr lang="en-GB" dirty="0" smtClean="0"/>
              <a:t>36 vehicles </a:t>
            </a:r>
          </a:p>
          <a:p>
            <a:pPr lvl="1"/>
            <a:r>
              <a:rPr lang="en-GB" dirty="0" smtClean="0"/>
              <a:t>24 Bombardier CR 4000</a:t>
            </a:r>
          </a:p>
          <a:p>
            <a:pPr lvl="1"/>
            <a:r>
              <a:rPr lang="en-GB" dirty="0" smtClean="0"/>
              <a:t>12 </a:t>
            </a:r>
            <a:r>
              <a:rPr lang="en-GB" dirty="0" err="1" smtClean="0"/>
              <a:t>Stadler</a:t>
            </a:r>
            <a:r>
              <a:rPr lang="en-GB" dirty="0" smtClean="0"/>
              <a:t> Rail </a:t>
            </a:r>
            <a:r>
              <a:rPr lang="en-GB" dirty="0" err="1" smtClean="0"/>
              <a:t>Variobahn</a:t>
            </a:r>
            <a:r>
              <a:rPr lang="en-GB" dirty="0" smtClean="0"/>
              <a:t>)</a:t>
            </a:r>
          </a:p>
          <a:p>
            <a:r>
              <a:rPr lang="en-GB" dirty="0" smtClean="0"/>
              <a:t>29.5 million passengers (March 2017)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Tramlink</a:t>
            </a:r>
            <a:r>
              <a:rPr lang="en-GB" dirty="0" smtClean="0"/>
              <a:t> Map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8784976" cy="14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4932040" y="2492896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932040" y="472514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2600000" flipV="1">
            <a:off x="503548" y="4696202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800000" flipV="1">
            <a:off x="791579" y="246395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9000000" flipV="1">
            <a:off x="8568444" y="4768210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9800000" flipV="1">
            <a:off x="8136396" y="246395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1920" y="155679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Victoria</a:t>
            </a:r>
            <a:endParaRPr lang="en-GB" sz="2400" dirty="0" smtClean="0"/>
          </a:p>
          <a:p>
            <a:pPr algn="ctr"/>
            <a:r>
              <a:rPr lang="en-GB" sz="2400" dirty="0" smtClean="0"/>
              <a:t>London Bridge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 </a:t>
            </a:r>
            <a:r>
              <a:rPr lang="en-GB" sz="2400" dirty="0" smtClean="0"/>
              <a:t>Victoria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1628800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Waterloo</a:t>
            </a:r>
            <a:endParaRPr lang="en-GB" sz="2400" dirty="0" smtClean="0"/>
          </a:p>
          <a:p>
            <a:r>
              <a:rPr lang="en-GB" sz="2000" dirty="0" smtClean="0"/>
              <a:t>and District Line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52292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Gatwick Airport</a:t>
            </a:r>
          </a:p>
          <a:p>
            <a:pPr algn="ctr"/>
            <a:r>
              <a:rPr lang="en-GB" sz="2400" dirty="0" smtClean="0"/>
              <a:t>Brighton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5229200"/>
            <a:ext cx="216024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Southampton</a:t>
            </a:r>
          </a:p>
          <a:p>
            <a:r>
              <a:rPr lang="en-GB" sz="2400" dirty="0" smtClean="0"/>
              <a:t>Portsmouth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522920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Sevenoaks</a:t>
            </a:r>
          </a:p>
          <a:p>
            <a:pPr algn="r"/>
            <a:r>
              <a:rPr lang="en-GB" sz="2400" dirty="0" smtClean="0"/>
              <a:t>Dover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92080" y="4725144"/>
            <a:ext cx="1872208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Sandilands</a:t>
            </a:r>
          </a:p>
        </p:txBody>
      </p:sp>
      <p:cxnSp>
        <p:nvCxnSpPr>
          <p:cNvPr id="29" name="Straight Arrow Connector 28"/>
          <p:cNvCxnSpPr>
            <a:stCxn id="22" idx="0"/>
          </p:cNvCxnSpPr>
          <p:nvPr/>
        </p:nvCxnSpPr>
        <p:spPr>
          <a:xfrm flipH="1" flipV="1">
            <a:off x="5436096" y="4221088"/>
            <a:ext cx="79208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Wimbledon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7944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East Croydon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1792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Beckenham </a:t>
            </a:r>
            <a:r>
              <a:rPr lang="en-GB" b="1" dirty="0" err="1" smtClean="0"/>
              <a:t>Jnc</a:t>
            </a:r>
            <a:endParaRPr lang="en-GB" b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732240" y="40770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New </a:t>
            </a:r>
            <a:r>
              <a:rPr lang="en-GB" b="1" dirty="0" err="1" smtClean="0"/>
              <a:t>Addington</a:t>
            </a:r>
            <a:endParaRPr lang="en-GB" b="1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6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884368" y="3645024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Elmers</a:t>
            </a:r>
            <a:r>
              <a:rPr lang="en-GB" b="1" dirty="0" smtClean="0"/>
              <a:t> </a:t>
            </a:r>
            <a:r>
              <a:rPr lang="en-GB" b="1" dirty="0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crash site</a:t>
            </a:r>
            <a:endParaRPr lang="en-GB" dirty="0"/>
          </a:p>
        </p:txBody>
      </p:sp>
      <p:pic>
        <p:nvPicPr>
          <p:cNvPr id="4" name="Content Placeholder 3" descr="Figu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52928" cy="47760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Diagram of the crash site</a:t>
            </a:r>
            <a:endParaRPr lang="en-GB" dirty="0"/>
          </a:p>
        </p:txBody>
      </p:sp>
      <p:pic>
        <p:nvPicPr>
          <p:cNvPr id="4" name="Content Placeholder 3" descr="Figur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298" y="1600200"/>
            <a:ext cx="7757403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Immediate Cause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tram entered the curve much too fast</a:t>
            </a:r>
          </a:p>
          <a:p>
            <a:r>
              <a:rPr lang="en-GB" dirty="0" smtClean="0"/>
              <a:t>No evidence of defects in the track or infrastructure</a:t>
            </a:r>
          </a:p>
          <a:p>
            <a:r>
              <a:rPr lang="en-GB" dirty="0" smtClean="0"/>
              <a:t>No evidence of defects in the vehicle or its braking</a:t>
            </a:r>
          </a:p>
          <a:p>
            <a:r>
              <a:rPr lang="en-GB" dirty="0" smtClean="0"/>
              <a:t>Driver was experienced, had no health problems, and was not fatigued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/>
            <a:fld id="{3762F6BA-7187-4DFB-BDF1-6338E1BC3E3A}" type="slidenum">
              <a:rPr lang="en-GB" smtClean="0"/>
              <a:pPr marL="228600" indent="-228600"/>
              <a:t>9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656</Words>
  <Application>Microsoft Office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Croydon Tram Accident 9 November 2016 </vt:lpstr>
      <vt:lpstr>The Accident</vt:lpstr>
      <vt:lpstr>RAIB Investigation</vt:lpstr>
      <vt:lpstr>“If Croydon were not in London, it would be a major city like Coventry” </vt:lpstr>
      <vt:lpstr>London Tramlink</vt:lpstr>
      <vt:lpstr>Tramlink Map</vt:lpstr>
      <vt:lpstr>The crash site</vt:lpstr>
      <vt:lpstr>Diagram of the crash site</vt:lpstr>
      <vt:lpstr>Immediate Cause</vt:lpstr>
      <vt:lpstr>Why did the driver fail to slow down?</vt:lpstr>
      <vt:lpstr>Slide 11</vt:lpstr>
      <vt:lpstr>Signs on approach to Sandilands</vt:lpstr>
      <vt:lpstr>Tram and road signs compared</vt:lpstr>
      <vt:lpstr>Risk of overturning</vt:lpstr>
      <vt:lpstr>RAIB recommendations</vt:lpstr>
      <vt:lpstr>RAIB on-going work</vt:lpstr>
      <vt:lpstr>Actions being taken</vt:lpstr>
      <vt:lpstr>For the record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Croydon Tram Accident</dc:title>
  <dc:creator>Walmsley</dc:creator>
  <cp:lastModifiedBy>Walmsley</cp:lastModifiedBy>
  <cp:revision>136</cp:revision>
  <dcterms:created xsi:type="dcterms:W3CDTF">2017-10-18T04:50:05Z</dcterms:created>
  <dcterms:modified xsi:type="dcterms:W3CDTF">2017-11-05T11:45:05Z</dcterms:modified>
</cp:coreProperties>
</file>