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91FAC-29A4-4110-9872-64DFBAEA2420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75928-99A8-4DB6-A39C-E7B325516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390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939F29A-791F-4354-AD54-DC73B992A623}" type="slidenum">
              <a:rPr lang="en-GB" altLang="fr-FR" sz="13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en-GB" altLang="fr-FR" sz="1300" smtClean="0"/>
          </a:p>
        </p:txBody>
      </p:sp>
      <p:sp>
        <p:nvSpPr>
          <p:cNvPr id="21507" name="Rectangle 4"/>
          <p:cNvSpPr txBox="1">
            <a:spLocks noGrp="1" noChangeArrowheads="1"/>
          </p:cNvSpPr>
          <p:nvPr/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t>toitototototoot</a:t>
            </a:r>
          </a:p>
        </p:txBody>
      </p:sp>
      <p:sp>
        <p:nvSpPr>
          <p:cNvPr id="21508" name="Rectangle 7"/>
          <p:cNvSpPr txBox="1">
            <a:spLocks noGrp="1" noChangeArrowheads="1"/>
          </p:cNvSpPr>
          <p:nvPr/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 anchor="b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8D756CD-E983-43E6-AF2A-EAF350CA1CE8}" type="slidenum"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fr-FR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15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14" tIns="44108" rIns="88214" bIns="44108" anchor="ctr"/>
          <a:lstStyle/>
          <a:p>
            <a:pPr defTabSz="914400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1849520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939F29A-791F-4354-AD54-DC73B992A623}" type="slidenum">
              <a:rPr lang="en-GB" altLang="fr-FR" sz="13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en-GB" altLang="fr-FR" sz="1300" smtClean="0"/>
          </a:p>
        </p:txBody>
      </p:sp>
      <p:sp>
        <p:nvSpPr>
          <p:cNvPr id="21507" name="Rectangle 4"/>
          <p:cNvSpPr txBox="1">
            <a:spLocks noGrp="1" noChangeArrowheads="1"/>
          </p:cNvSpPr>
          <p:nvPr/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t>toitototototoot</a:t>
            </a:r>
          </a:p>
        </p:txBody>
      </p:sp>
      <p:sp>
        <p:nvSpPr>
          <p:cNvPr id="21508" name="Rectangle 7"/>
          <p:cNvSpPr txBox="1">
            <a:spLocks noGrp="1" noChangeArrowheads="1"/>
          </p:cNvSpPr>
          <p:nvPr/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 anchor="b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8D756CD-E983-43E6-AF2A-EAF350CA1CE8}" type="slidenum"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fr-FR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15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14" tIns="44108" rIns="88214" bIns="44108" anchor="ctr"/>
          <a:lstStyle/>
          <a:p>
            <a:pPr defTabSz="914400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849128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939F29A-791F-4354-AD54-DC73B992A623}" type="slidenum">
              <a:rPr lang="en-GB" altLang="fr-FR" sz="13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en-GB" altLang="fr-FR" sz="1300" smtClean="0"/>
          </a:p>
        </p:txBody>
      </p:sp>
      <p:sp>
        <p:nvSpPr>
          <p:cNvPr id="21507" name="Rectangle 4"/>
          <p:cNvSpPr txBox="1">
            <a:spLocks noGrp="1" noChangeArrowheads="1"/>
          </p:cNvSpPr>
          <p:nvPr/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t>toitototototoot</a:t>
            </a:r>
          </a:p>
        </p:txBody>
      </p:sp>
      <p:sp>
        <p:nvSpPr>
          <p:cNvPr id="21508" name="Rectangle 7"/>
          <p:cNvSpPr txBox="1">
            <a:spLocks noGrp="1" noChangeArrowheads="1"/>
          </p:cNvSpPr>
          <p:nvPr/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 anchor="b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8D756CD-E983-43E6-AF2A-EAF350CA1CE8}" type="slidenum"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fr-FR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15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14" tIns="44108" rIns="88214" bIns="44108" anchor="ctr"/>
          <a:lstStyle/>
          <a:p>
            <a:pPr defTabSz="914400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2565898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 defTabSz="412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127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575" algn="l"/>
                <a:tab pos="1327150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939F29A-791F-4354-AD54-DC73B992A623}" type="slidenum">
              <a:rPr lang="en-GB" altLang="fr-FR" sz="13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en-GB" altLang="fr-FR" sz="1300" smtClean="0"/>
          </a:p>
        </p:txBody>
      </p:sp>
      <p:sp>
        <p:nvSpPr>
          <p:cNvPr id="21507" name="Rectangle 4"/>
          <p:cNvSpPr txBox="1">
            <a:spLocks noGrp="1" noChangeArrowheads="1"/>
          </p:cNvSpPr>
          <p:nvPr/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t>toitototototoot</a:t>
            </a:r>
          </a:p>
        </p:txBody>
      </p:sp>
      <p:sp>
        <p:nvSpPr>
          <p:cNvPr id="21508" name="Rectangle 7"/>
          <p:cNvSpPr txBox="1">
            <a:spLocks noGrp="1" noChangeArrowheads="1"/>
          </p:cNvSpPr>
          <p:nvPr/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14" tIns="44108" rIns="88214" bIns="44108" anchor="b"/>
          <a:lstStyle>
            <a:lvl1pPr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7550" indent="-276225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3313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4638" indent="-220663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22250" defTabSz="8826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22250" defTabSz="8826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8D756CD-E983-43E6-AF2A-EAF350CA1CE8}" type="slidenum">
              <a:rPr lang="en-GB" altLang="fr-FR">
                <a:solidFill>
                  <a:srgbClr val="FFFFFF"/>
                </a:solidFill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fr-FR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15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14" tIns="44108" rIns="88214" bIns="44108" anchor="ctr"/>
          <a:lstStyle/>
          <a:p>
            <a:pPr defTabSz="914400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1720108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75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39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22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35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93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24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38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832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40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692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615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62F49-A65C-4855-BFF2-206A5017CE45}" type="datetimeFigureOut">
              <a:rPr lang="fr-FR" smtClean="0"/>
              <a:t>24/07/2017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7C4DD-F00A-43A0-8E95-B8BB8773E5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99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1480462" y="248857"/>
            <a:ext cx="9231077" cy="813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3000"/>
              </a:lnSpc>
              <a:buSzPct val="45000"/>
            </a:pPr>
            <a:r>
              <a:rPr lang="en-GB" altLang="fr-FR" sz="3984" b="1" dirty="0" err="1" smtClean="0">
                <a:solidFill>
                  <a:srgbClr val="FF8000"/>
                </a:solidFill>
              </a:rPr>
              <a:t>Dans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la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mouvance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du Plan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Matériaux</a:t>
            </a:r>
            <a:endParaRPr lang="en-GB" altLang="fr-FR" sz="3984" b="1" dirty="0">
              <a:solidFill>
                <a:srgbClr val="FF8000"/>
              </a:solidFill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2239407" y="1813493"/>
            <a:ext cx="5775954" cy="31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397" tIns="43198" rIns="86397" bIns="43198" anchor="ctr"/>
          <a:lstStyle>
            <a:lvl1pPr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1646">
              <a:solidFill>
                <a:srgbClr val="FFFFFF"/>
              </a:solidFill>
            </a:endParaRP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1293476" y="1121919"/>
            <a:ext cx="9712292" cy="4194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038" tIns="44219" rIns="85038" bIns="44219">
            <a:spAutoFit/>
          </a:bodyPr>
          <a:lstStyle>
            <a:lvl1pPr marL="533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84263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84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733675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908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480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052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624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2425" i="1" dirty="0">
              <a:solidFill>
                <a:srgbClr val="000000"/>
              </a:solidFill>
            </a:endParaRPr>
          </a:p>
          <a:p>
            <a:pPr eaLnBrk="1">
              <a:lnSpc>
                <a:spcPct val="93000"/>
              </a:lnSpc>
              <a:buFont typeface="Wingdings" panose="05000000000000000000" pitchFamily="2" charset="2"/>
              <a:buNone/>
            </a:pPr>
            <a:r>
              <a:rPr lang="fr-FR" altLang="fr-FR" sz="2425" b="1" dirty="0">
                <a:solidFill>
                  <a:srgbClr val="000000"/>
                </a:solidFill>
              </a:rPr>
              <a:t> </a:t>
            </a:r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252" dirty="0" smtClean="0"/>
              <a:t> Le </a:t>
            </a:r>
            <a:r>
              <a:rPr lang="fr-FR" altLang="fr-FR" sz="2252" dirty="0" err="1" smtClean="0"/>
              <a:t>Cerema</a:t>
            </a:r>
            <a:r>
              <a:rPr lang="fr-FR" altLang="fr-FR" sz="2252" dirty="0" smtClean="0"/>
              <a:t> et les matériaux: une vielle histoire</a:t>
            </a: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252" dirty="0" smtClean="0"/>
              <a:t>La mise en place d’un « plan matériaux »</a:t>
            </a:r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252" dirty="0" smtClean="0"/>
              <a:t>Quelques exemples</a:t>
            </a: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252" dirty="0" smtClean="0"/>
              <a:t>La promotion de l’ACV pour aller vers l’écoconception.</a:t>
            </a: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fr-FR" altLang="fr-FR" sz="2252" dirty="0"/>
              <a:t> </a:t>
            </a:r>
            <a:endParaRPr lang="fr-FR" altLang="fr-FR" sz="2425" b="1" dirty="0"/>
          </a:p>
        </p:txBody>
      </p:sp>
    </p:spTree>
    <p:extLst>
      <p:ext uri="{BB962C8B-B14F-4D97-AF65-F5344CB8AC3E}">
        <p14:creationId xmlns:p14="http://schemas.microsoft.com/office/powerpoint/2010/main" val="16794445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1480462" y="248857"/>
            <a:ext cx="9231077" cy="813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3000"/>
              </a:lnSpc>
              <a:buSzPct val="45000"/>
            </a:pPr>
            <a:r>
              <a:rPr lang="en-GB" altLang="fr-FR" sz="3984" b="1" dirty="0" err="1" smtClean="0">
                <a:solidFill>
                  <a:srgbClr val="FF8000"/>
                </a:solidFill>
              </a:rPr>
              <a:t>Dans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la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mouvance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du Plan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Matériaux</a:t>
            </a:r>
            <a:endParaRPr lang="en-GB" altLang="fr-FR" sz="3984" b="1" dirty="0" smtClean="0">
              <a:solidFill>
                <a:srgbClr val="FF8000"/>
              </a:solidFill>
            </a:endParaRPr>
          </a:p>
          <a:p>
            <a:pPr algn="ctr" eaLnBrk="1">
              <a:lnSpc>
                <a:spcPct val="93000"/>
              </a:lnSpc>
              <a:buSzPct val="45000"/>
            </a:pPr>
            <a:r>
              <a:rPr lang="en-GB" altLang="fr-FR" sz="3984" b="1" dirty="0" smtClean="0">
                <a:solidFill>
                  <a:srgbClr val="FF8000"/>
                </a:solidFill>
              </a:rPr>
              <a:t>Le plan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matériaux</a:t>
            </a:r>
            <a:endParaRPr lang="en-GB" altLang="fr-FR" sz="3984" b="1" dirty="0">
              <a:solidFill>
                <a:srgbClr val="FF8000"/>
              </a:solidFill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2239407" y="1813493"/>
            <a:ext cx="5775954" cy="31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397" tIns="43198" rIns="86397" bIns="43198" anchor="ctr"/>
          <a:lstStyle>
            <a:lvl1pPr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1646">
              <a:solidFill>
                <a:srgbClr val="FFFFFF"/>
              </a:solidFill>
            </a:endParaRP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1293476" y="1121919"/>
            <a:ext cx="9712292" cy="5161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038" tIns="44219" rIns="85038" bIns="44219">
            <a:spAutoFit/>
          </a:bodyPr>
          <a:lstStyle>
            <a:lvl1pPr marL="533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84263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84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733675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908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480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052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624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2425" i="1" dirty="0">
              <a:solidFill>
                <a:srgbClr val="000000"/>
              </a:solidFill>
            </a:endParaRPr>
          </a:p>
          <a:p>
            <a:pPr eaLnBrk="1">
              <a:lnSpc>
                <a:spcPct val="93000"/>
              </a:lnSpc>
              <a:buFont typeface="Wingdings" panose="05000000000000000000" pitchFamily="2" charset="2"/>
              <a:buNone/>
            </a:pPr>
            <a:r>
              <a:rPr lang="fr-FR" altLang="fr-FR" sz="2425" b="1" dirty="0">
                <a:solidFill>
                  <a:srgbClr val="000000"/>
                </a:solidFill>
              </a:rPr>
              <a:t> </a:t>
            </a:r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252" dirty="0" smtClean="0"/>
              <a:t>BTP dans sa globalité ( </a:t>
            </a:r>
            <a:r>
              <a:rPr lang="fr-FR" altLang="fr-FR" sz="2252" dirty="0" err="1" smtClean="0"/>
              <a:t>infras</a:t>
            </a:r>
            <a:r>
              <a:rPr lang="fr-FR" altLang="fr-FR" sz="2252" dirty="0" smtClean="0"/>
              <a:t>, bâtiment, aménagements…)</a:t>
            </a: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252" dirty="0" smtClean="0"/>
              <a:t>350 Mt granulats consommés, 250 Mt déchets produits; recyclage encore très faible , Mais également organiques, composites, métalliques, nano, etc...</a:t>
            </a: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252" dirty="0" smtClean="0"/>
              <a:t>Approche transversale, pluridisciplinaire ( matériaux, environnement, conception, réglementation-normes, etc…)</a:t>
            </a:r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fr-FR" altLang="fr-FR" sz="2252" dirty="0"/>
              <a:t> </a:t>
            </a:r>
            <a:endParaRPr lang="fr-FR" altLang="fr-FR" sz="2425" b="1" dirty="0"/>
          </a:p>
        </p:txBody>
      </p:sp>
    </p:spTree>
    <p:extLst>
      <p:ext uri="{BB962C8B-B14F-4D97-AF65-F5344CB8AC3E}">
        <p14:creationId xmlns:p14="http://schemas.microsoft.com/office/powerpoint/2010/main" val="19548274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1480462" y="248857"/>
            <a:ext cx="9231077" cy="813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3000"/>
              </a:lnSpc>
              <a:buSzPct val="45000"/>
            </a:pPr>
            <a:r>
              <a:rPr lang="en-GB" altLang="fr-FR" sz="3984" b="1" dirty="0" err="1" smtClean="0">
                <a:solidFill>
                  <a:srgbClr val="FF8000"/>
                </a:solidFill>
              </a:rPr>
              <a:t>Dans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la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mouvance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du Plan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Matériaux</a:t>
            </a:r>
            <a:endParaRPr lang="en-GB" altLang="fr-FR" sz="3984" b="1" dirty="0" smtClean="0">
              <a:solidFill>
                <a:srgbClr val="FF8000"/>
              </a:solidFill>
            </a:endParaRPr>
          </a:p>
          <a:p>
            <a:pPr algn="ctr" eaLnBrk="1">
              <a:lnSpc>
                <a:spcPct val="93000"/>
              </a:lnSpc>
              <a:buSzPct val="45000"/>
            </a:pPr>
            <a:r>
              <a:rPr lang="en-GB" altLang="fr-FR" sz="3984" b="1" dirty="0" err="1" smtClean="0">
                <a:solidFill>
                  <a:srgbClr val="FF8000"/>
                </a:solidFill>
              </a:rPr>
              <a:t>Quelques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exemples</a:t>
            </a:r>
            <a:endParaRPr lang="en-GB" altLang="fr-FR" sz="3984" b="1" dirty="0">
              <a:solidFill>
                <a:srgbClr val="FF8000"/>
              </a:solidFill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2239407" y="1813493"/>
            <a:ext cx="5775954" cy="31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397" tIns="43198" rIns="86397" bIns="43198" anchor="ctr"/>
          <a:lstStyle>
            <a:lvl1pPr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1646">
              <a:solidFill>
                <a:srgbClr val="FFFFFF"/>
              </a:solidFill>
            </a:endParaRP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1239854" y="834536"/>
            <a:ext cx="9712292" cy="621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038" tIns="44219" rIns="85038" bIns="44219">
            <a:spAutoFit/>
          </a:bodyPr>
          <a:lstStyle>
            <a:lvl1pPr marL="533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84263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84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733675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908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480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052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624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2425" i="1" dirty="0">
              <a:solidFill>
                <a:srgbClr val="000000"/>
              </a:solidFill>
            </a:endParaRPr>
          </a:p>
          <a:p>
            <a:pPr eaLnBrk="1">
              <a:lnSpc>
                <a:spcPct val="93000"/>
              </a:lnSpc>
              <a:buFont typeface="Wingdings" panose="05000000000000000000" pitchFamily="2" charset="2"/>
              <a:buNone/>
            </a:pPr>
            <a:r>
              <a:rPr lang="fr-FR" altLang="fr-FR" sz="2425" b="1" dirty="0">
                <a:solidFill>
                  <a:srgbClr val="000000"/>
                </a:solidFill>
              </a:rPr>
              <a:t> </a:t>
            </a:r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Bétons recyclés, Bétons à fibres végétales, Bétons avec sédiments, Bétons avec verre non recyclé.</a:t>
            </a:r>
          </a:p>
          <a:p>
            <a:pPr lvl="2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1800" dirty="0" smtClean="0"/>
              <a:t>Essais de vieillissement sous conditions climatiques</a:t>
            </a:r>
          </a:p>
          <a:p>
            <a:pPr lvl="2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1800" dirty="0" smtClean="0"/>
              <a:t>Essais d’évaluation des propriétés mécaniques au fil du temps</a:t>
            </a:r>
          </a:p>
          <a:p>
            <a:pPr lvl="2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1800" dirty="0" smtClean="0"/>
              <a:t>Modélisation numérique des comportements infra-matériaux</a:t>
            </a:r>
            <a:endParaRPr lang="fr-FR" altLang="fr-FR" sz="18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252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Développement méthodologique pour l’évaluation environnementale des déchets utilisés ( </a:t>
            </a:r>
            <a:r>
              <a:rPr lang="fr-FR" altLang="fr-FR" sz="2000" dirty="0" err="1" smtClean="0"/>
              <a:t>ecotoxicité</a:t>
            </a:r>
            <a:r>
              <a:rPr lang="fr-FR" altLang="fr-FR" sz="2000" dirty="0" smtClean="0"/>
              <a:t>..)</a:t>
            </a: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Méthodologie pour élaboration des nouveaux schémas de carrières</a:t>
            </a: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Ouvrages d’Art mixtes bois-béton</a:t>
            </a:r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Animation des filières professionnelles ( normalisation, essais locaux PME)</a:t>
            </a: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fr-FR" altLang="fr-FR" sz="2000" dirty="0"/>
              <a:t> </a:t>
            </a:r>
            <a:endParaRPr lang="fr-FR" alt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9747959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1480462" y="248857"/>
            <a:ext cx="9231077" cy="813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3000"/>
              </a:lnSpc>
              <a:buSzPct val="45000"/>
            </a:pPr>
            <a:r>
              <a:rPr lang="en-GB" altLang="fr-FR" sz="3984" b="1" dirty="0" err="1" smtClean="0">
                <a:solidFill>
                  <a:srgbClr val="FF8000"/>
                </a:solidFill>
              </a:rPr>
              <a:t>Dans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la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mouvance</a:t>
            </a:r>
            <a:r>
              <a:rPr lang="en-GB" altLang="fr-FR" sz="3984" b="1" dirty="0" smtClean="0">
                <a:solidFill>
                  <a:srgbClr val="FF8000"/>
                </a:solidFill>
              </a:rPr>
              <a:t> du Plan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Matériaux</a:t>
            </a:r>
            <a:endParaRPr lang="en-GB" altLang="fr-FR" sz="3984" b="1" dirty="0" smtClean="0">
              <a:solidFill>
                <a:srgbClr val="FF8000"/>
              </a:solidFill>
            </a:endParaRPr>
          </a:p>
          <a:p>
            <a:pPr algn="ctr" eaLnBrk="1">
              <a:lnSpc>
                <a:spcPct val="93000"/>
              </a:lnSpc>
              <a:buSzPct val="45000"/>
            </a:pPr>
            <a:r>
              <a:rPr lang="en-GB" altLang="fr-FR" sz="3984" b="1" dirty="0" smtClean="0">
                <a:solidFill>
                  <a:srgbClr val="FF8000"/>
                </a:solidFill>
              </a:rPr>
              <a:t>ACV et </a:t>
            </a:r>
            <a:r>
              <a:rPr lang="en-GB" altLang="fr-FR" sz="3984" b="1" dirty="0" err="1" smtClean="0">
                <a:solidFill>
                  <a:srgbClr val="FF8000"/>
                </a:solidFill>
              </a:rPr>
              <a:t>écoconception</a:t>
            </a:r>
            <a:endParaRPr lang="en-GB" altLang="fr-FR" sz="3984" b="1" dirty="0">
              <a:solidFill>
                <a:srgbClr val="FF8000"/>
              </a:solidFill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2239407" y="1813493"/>
            <a:ext cx="5775954" cy="31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397" tIns="43198" rIns="86397" bIns="43198" anchor="ctr"/>
          <a:lstStyle>
            <a:lvl1pPr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93763" indent="-342900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4775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74913" indent="-274638" defTabSz="4889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321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893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465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303713" indent="-274638" defTabSz="4889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1646">
              <a:solidFill>
                <a:srgbClr val="FFFFFF"/>
              </a:solidFill>
            </a:endParaRP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1293476" y="1121919"/>
            <a:ext cx="9712292" cy="552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038" tIns="44219" rIns="85038" bIns="44219">
            <a:spAutoFit/>
          </a:bodyPr>
          <a:lstStyle>
            <a:lvl1pPr marL="533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84263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84400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733675" indent="-533400" defTabSz="488950"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908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6480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1052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562475" indent="-533400"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7363" algn="l"/>
                <a:tab pos="977900" algn="l"/>
                <a:tab pos="1465263" algn="l"/>
                <a:tab pos="1955800" algn="l"/>
                <a:tab pos="2447925" algn="l"/>
                <a:tab pos="2938463" algn="l"/>
                <a:tab pos="3429000" algn="l"/>
                <a:tab pos="3917950" algn="l"/>
                <a:tab pos="4408488" algn="l"/>
                <a:tab pos="4899025" algn="l"/>
                <a:tab pos="5389563" algn="l"/>
                <a:tab pos="5880100" algn="l"/>
                <a:tab pos="6369050" algn="l"/>
                <a:tab pos="6859588" algn="l"/>
                <a:tab pos="7348538" algn="l"/>
                <a:tab pos="7837488" algn="l"/>
                <a:tab pos="8329613" algn="l"/>
                <a:tab pos="8818563" algn="l"/>
                <a:tab pos="9309100" algn="l"/>
                <a:tab pos="97996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fr-FR" altLang="fr-FR" sz="2425" i="1" dirty="0">
              <a:solidFill>
                <a:srgbClr val="000000"/>
              </a:solidFill>
            </a:endParaRPr>
          </a:p>
          <a:p>
            <a:pPr eaLnBrk="1">
              <a:lnSpc>
                <a:spcPct val="93000"/>
              </a:lnSpc>
              <a:buFont typeface="Wingdings" panose="05000000000000000000" pitchFamily="2" charset="2"/>
              <a:buNone/>
            </a:pPr>
            <a:r>
              <a:rPr lang="fr-FR" altLang="fr-FR" sz="2425" b="1" dirty="0">
                <a:solidFill>
                  <a:srgbClr val="000000"/>
                </a:solidFill>
              </a:rPr>
              <a:t> </a:t>
            </a:r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Recyclage et infrastructures routières: une vie commune tumultueuse. Un besoin fort des maîtres d’ouvrage d’appui méthodologique et d’accompagnement. ( Evolution DPC-RPC par exemple). Enjeu important de renouvellement des </a:t>
            </a:r>
            <a:r>
              <a:rPr lang="fr-FR" altLang="fr-FR" sz="2000" dirty="0" err="1" smtClean="0"/>
              <a:t>infras</a:t>
            </a:r>
            <a:r>
              <a:rPr lang="fr-FR" altLang="fr-FR" sz="2000" dirty="0" smtClean="0"/>
              <a:t> dans les années à venir.</a:t>
            </a: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Organisation de séminaires internes de sensibilisation et de formation à l’ACV car recyclage et utilisation des déchets seront insuffisants à terme. Aller vers l’écoconception et l’éco-entretien.</a:t>
            </a: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Aller vers des analyses globales d’infrastructures pour faire évoluer les doctrines et aider à appréhender les transferts d’impact dans leur globalité</a:t>
            </a: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AutoNum type="arabicPeriod"/>
            </a:pPr>
            <a:r>
              <a:rPr lang="fr-FR" altLang="fr-FR" sz="2000" dirty="0" smtClean="0"/>
              <a:t>Exemple des ouvrages d’art intégraux</a:t>
            </a:r>
            <a:endParaRPr lang="fr-FR" altLang="fr-FR" sz="2000" dirty="0"/>
          </a:p>
          <a:p>
            <a:pPr lvl="1" eaLnBrk="1">
              <a:lnSpc>
                <a:spcPct val="93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fr-FR" altLang="fr-FR" sz="2000" dirty="0"/>
              <a:t> </a:t>
            </a:r>
            <a:endParaRPr lang="fr-FR" alt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0175248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282</Words>
  <Application>Microsoft Office PowerPoint</Application>
  <PresentationFormat>Grand écran</PresentationFormat>
  <Paragraphs>64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TEMPEZ Georges</dc:creator>
  <cp:lastModifiedBy>ROCHE Ceridwen</cp:lastModifiedBy>
  <cp:revision>10</cp:revision>
  <dcterms:created xsi:type="dcterms:W3CDTF">2016-09-22T05:36:30Z</dcterms:created>
  <dcterms:modified xsi:type="dcterms:W3CDTF">2017-07-24T14:48:11Z</dcterms:modified>
</cp:coreProperties>
</file>