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138.xml" ContentType="application/vnd.openxmlformats-officedocument.presentationml.notesSlide+xml"/>
  <Override PartName="/ppt/notesSlides/notesSlide137.xml" ContentType="application/vnd.openxmlformats-officedocument.presentationml.notesSlide+xml"/>
  <Override PartName="/ppt/notesSlides/notesSlide135.xml" ContentType="application/vnd.openxmlformats-officedocument.presentationml.notesSlide+xml"/>
  <Override PartName="/ppt/notesSlides/notesSlide132.xml" ContentType="application/vnd.openxmlformats-officedocument.presentationml.notesSlide+xml"/>
  <Override PartName="/ppt/notesSlides/notesSlide131.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28.xml" ContentType="application/vnd.openxmlformats-officedocument.presentationml.notesSlide+xml"/>
  <Override PartName="/ppt/notesSlides/notesSlide123.xml" ContentType="application/vnd.openxmlformats-officedocument.presentationml.notesSlide+xml"/>
  <Override PartName="/ppt/notesSlides/notesSlide122.xml" ContentType="application/vnd.openxmlformats-officedocument.presentationml.notesSlide+xml"/>
  <Override PartName="/ppt/notesSlides/notesSlide121.xml" ContentType="application/vnd.openxmlformats-officedocument.presentationml.notesSlide+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115.xml" ContentType="application/vnd.openxmlformats-officedocument.presentationml.notesSlide+xml"/>
  <Override PartName="/ppt/notesSlides/notesSlide134.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3.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7.xml" ContentType="application/vnd.openxmlformats-officedocument.presentationml.notesSlide+xml"/>
  <Override PartName="/ppt/notesSlides/notesSlide10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5.xml" ContentType="application/vnd.openxmlformats-officedocument.presentationml.notesSlide+xml"/>
  <Override PartName="/ppt/notesSlides/notesSlide81.xml" ContentType="application/vnd.openxmlformats-officedocument.presentationml.notesSlide+xml"/>
  <Override PartName="/ppt/notesSlides/notesSlide78.xml" ContentType="application/vnd.openxmlformats-officedocument.presentationml.notesSlide+xml"/>
  <Override PartName="/ppt/notesSlides/notesSlide76.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3.xml" ContentType="application/vnd.openxmlformats-officedocument.presentationml.notesSlide+xml"/>
  <Override PartName="/ppt/notesSlides/notesSlide60.xml" ContentType="application/vnd.openxmlformats-officedocument.presentationml.notesSlide+xml"/>
  <Override PartName="/ppt/notesSlides/notesSlide77.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136.xml" ContentType="application/vnd.openxmlformats-officedocument.presentationml.notesSlide+xml"/>
  <Override PartName="/ppt/notesSlides/notesSlide55.xml" ContentType="application/vnd.openxmlformats-officedocument.presentationml.notesSlide+xml"/>
  <Override PartName="/ppt/notesSlides/notesSlide53.xml" ContentType="application/vnd.openxmlformats-officedocument.presentationml.notesSlide+xml"/>
  <Override PartName="/ppt/notesSlides/notesSlide51.xml" ContentType="application/vnd.openxmlformats-officedocument.presentationml.notesSlide+xml"/>
  <Override PartName="/ppt/notesSlides/notesSlide48.xml" ContentType="application/vnd.openxmlformats-officedocument.presentationml.notesSlide+xml"/>
  <Override PartName="/ppt/notesSlides/notesSlide45.xml" ContentType="application/vnd.openxmlformats-officedocument.presentationml.notesSlide+xml"/>
  <Override PartName="/ppt/notesSlides/notesSlide112.xml" ContentType="application/vnd.openxmlformats-officedocument.presentationml.notesSlide+xml"/>
  <Override PartName="/ppt/notesSlides/notesSlide107.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notesSlides/notesSlide32.xml" ContentType="application/vnd.openxmlformats-officedocument.presentationml.notesSlide+xml"/>
  <Override PartName="/ppt/notesSlides/notesSlide79.xml" ContentType="application/vnd.openxmlformats-officedocument.presentationml.notesSlide+xml"/>
  <Override PartName="/ppt/notesSlides/notesSlide30.xml" ContentType="application/vnd.openxmlformats-officedocument.presentationml.notesSlide+xml"/>
  <Override PartName="/ppt/notesSlides/notesSlide8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5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64.xml" ContentType="application/vnd.openxmlformats-officedocument.presentationml.notesSlide+xml"/>
  <Override PartName="/ppt/notesSlides/notesSlide9.xml" ContentType="application/vnd.openxmlformats-officedocument.presentationml.notesSlide+xml"/>
  <Override PartName="/ppt/notesSlides/notesSlide74.xml" ContentType="application/vnd.openxmlformats-officedocument.presentationml.notesSlide+xml"/>
  <Override PartName="/ppt/notesSlides/notesSlide20.xml" ContentType="application/vnd.openxmlformats-officedocument.presentationml.notesSlide+xml"/>
  <Override PartName="/ppt/notesSlides/notesSlide92.xml" ContentType="application/vnd.openxmlformats-officedocument.presentationml.notesSlide+xml"/>
  <Override PartName="/ppt/notesSlides/notesSlide6.xml" ContentType="application/vnd.openxmlformats-officedocument.presentationml.notesSlide+xml"/>
  <Override PartName="/ppt/notesSlides/notesSlide8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slides/slide139.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notesSlides/notesSlide40.xml" ContentType="application/vnd.openxmlformats-officedocument.presentationml.notesSlide+xml"/>
  <Override PartName="/ppt/slides/slide136.xml" ContentType="application/vnd.openxmlformats-officedocument.presentationml.slide+xml"/>
  <Override PartName="/ppt/notesSlides/notesSlide14.xml" ContentType="application/vnd.openxmlformats-officedocument.presentationml.notesSlide+xml"/>
  <Override PartName="/ppt/slides/slide130.xml" ContentType="application/vnd.openxmlformats-officedocument.presentationml.slide+xml"/>
  <Override PartName="/ppt/notesSlides/notesSlide95.xml" ContentType="application/vnd.openxmlformats-officedocument.presentationml.notesSlide+xml"/>
  <Override PartName="/ppt/slides/slide129.xml" ContentType="application/vnd.openxmlformats-officedocument.presentationml.slide+xml"/>
  <Override PartName="/ppt/slides/slide126.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notesSlides/notesSlide49.xml" ContentType="application/vnd.openxmlformats-officedocument.presentationml.notes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33.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notesSlides/notesSlide98.xml" ContentType="application/vnd.openxmlformats-officedocument.presentationml.notesSlide+xml"/>
  <Override PartName="/ppt/slides/slide115.xml" ContentType="application/vnd.openxmlformats-officedocument.presentationml.slide+xml"/>
  <Override PartName="/ppt/slides/slide114.xml" ContentType="application/vnd.openxmlformats-officedocument.presentationml.slide+xml"/>
  <Override PartName="/ppt/notesSlides/notesSlide86.xml" ContentType="application/vnd.openxmlformats-officedocument.presentationml.notesSlide+xml"/>
  <Override PartName="/ppt/slides/slide111.xml" ContentType="application/vnd.openxmlformats-officedocument.presentationml.slide+xml"/>
  <Override PartName="/ppt/notesSlides/notesSlide1.xml" ContentType="application/vnd.openxmlformats-officedocument.presentationml.notesSlide+xml"/>
  <Override PartName="/ppt/slides/slide110.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107.xml" ContentType="application/vnd.openxmlformats-officedocument.presentationml.slide+xml"/>
  <Override PartName="/ppt/slides/slide106.xml" ContentType="application/vnd.openxmlformats-officedocument.presentationml.slide+xml"/>
  <Override PartName="/ppt/slides/slide108.xml" ContentType="application/vnd.openxmlformats-officedocument.presentationml.slide+xml"/>
  <Override PartName="/ppt/slides/slide128.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notesSlides/notesSlide69.xml" ContentType="application/vnd.openxmlformats-officedocument.presentationml.notesSlide+xml"/>
  <Override PartName="/ppt/slides/slide103.xml" ContentType="application/vnd.openxmlformats-officedocument.presentationml.slide+xml"/>
  <Override PartName="/ppt/slides/slide100.xml" ContentType="application/vnd.openxmlformats-officedocument.presentationml.slide+xml"/>
  <Override PartName="/ppt/notesSlides/notesSlide109.xml" ContentType="application/vnd.openxmlformats-officedocument.presentationml.notesSlide+xml"/>
  <Override PartName="/ppt/slides/slide97.xml" ContentType="application/vnd.openxmlformats-officedocument.presentationml.slide+xml"/>
  <Override PartName="/ppt/slides/slide94.xml" ContentType="application/vnd.openxmlformats-officedocument.presentationml.slide+xml"/>
  <Override PartName="/ppt/slides/slide89.xml" ContentType="application/vnd.openxmlformats-officedocument.presentationml.slide+xml"/>
  <Override PartName="/ppt/slides/slide93.xml" ContentType="application/vnd.openxmlformats-officedocument.presentationml.slide+xml"/>
  <Override PartName="/ppt/slides/slide88.xml" ContentType="application/vnd.openxmlformats-officedocument.presentationml.slide+xml"/>
  <Override PartName="/ppt/slides/slide86.xml" ContentType="application/vnd.openxmlformats-officedocument.presentationml.slide+xml"/>
  <Override PartName="/ppt/notesSlides/notesSlide62.xml" ContentType="application/vnd.openxmlformats-officedocument.presentationml.notesSlide+xml"/>
  <Override PartName="/ppt/slides/slide85.xml" ContentType="application/vnd.openxmlformats-officedocument.presentationml.slide+xml"/>
  <Override PartName="/ppt/slides/slide83.xml" ContentType="application/vnd.openxmlformats-officedocument.presentationml.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slides/slide82.xml" ContentType="application/vnd.openxmlformats-officedocument.presentationml.slide+xml"/>
  <Override PartName="/ppt/notesSlides/notesSlide104.xml" ContentType="application/vnd.openxmlformats-officedocument.presentationml.notesSlide+xml"/>
  <Override PartName="/ppt/slides/slide81.xml" ContentType="application/vnd.openxmlformats-officedocument.presentationml.slide+xml"/>
  <Override PartName="/ppt/slides/slide84.xml" ContentType="application/vnd.openxmlformats-officedocument.presentationml.slide+xml"/>
  <Override PartName="/ppt/slides/slide75.xml" ContentType="application/vnd.openxmlformats-officedocument.presentationml.slide+xml"/>
  <Override PartName="/ppt/slides/slide73.xml" ContentType="application/vnd.openxmlformats-officedocument.presentationml.slide+xml"/>
  <Override PartName="/ppt/slides/slide69.xml" ContentType="application/vnd.openxmlformats-officedocument.presentationml.slide+xml"/>
  <Override PartName="/ppt/slides/slide67.xml" ContentType="application/vnd.openxmlformats-officedocument.presentationml.slide+xml"/>
  <Override PartName="/ppt/notesSlides/notesSlide3.xml" ContentType="application/vnd.openxmlformats-officedocument.presentationml.notesSlide+xml"/>
  <Override PartName="/ppt/notesSlides/notesSlide82.xml" ContentType="application/vnd.openxmlformats-officedocument.presentationml.notesSlide+xml"/>
  <Override PartName="/ppt/notesSlides/notesSlide125.xml" ContentType="application/vnd.openxmlformats-officedocument.presentationml.notesSlide+xml"/>
  <Override PartName="/ppt/slides/slide134.xml" ContentType="application/vnd.openxmlformats-officedocument.presentationml.slide+xml"/>
  <Override PartName="/ppt/slides/slide98.xml" ContentType="application/vnd.openxmlformats-officedocument.presentationml.slide+xml"/>
  <Override PartName="/ppt/slides/slide66.xml" ContentType="application/vnd.openxmlformats-officedocument.presentationml.slide+xml"/>
  <Override PartName="/ppt/slides/slide76.xml" ContentType="application/vnd.openxmlformats-officedocument.presentationml.slide+xml"/>
  <Override PartName="/ppt/slides/slide127.xml" ContentType="application/vnd.openxmlformats-officedocument.presentationml.slide+xml"/>
  <Override PartName="/ppt/notesSlides/notesSlide126.xml" ContentType="application/vnd.openxmlformats-officedocument.presentationml.notesSlide+xml"/>
  <Override PartName="/ppt/slides/slide65.xml" ContentType="application/vnd.openxmlformats-officedocument.presentationml.slide+xml"/>
  <Override PartName="/ppt/slides/slide7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notesSlides/notesSlide52.xml" ContentType="application/vnd.openxmlformats-officedocument.presentationml.notesSlide+xml"/>
  <Override PartName="/ppt/slides/slide58.xml" ContentType="application/vnd.openxmlformats-officedocument.presentationml.slide+xml"/>
  <Override PartName="/ppt/notesSlides/notesSlide33.xml" ContentType="application/vnd.openxmlformats-officedocument.presentationml.notesSlide+xml"/>
  <Override PartName="/ppt/slides/slide57.xml" ContentType="application/vnd.openxmlformats-officedocument.presentationml.slide+xml"/>
  <Override PartName="/ppt/slides/slide135.xml" ContentType="application/vnd.openxmlformats-officedocument.presentationml.slide+xml"/>
  <Override PartName="/ppt/notesSlides/notesSlide12.xml" ContentType="application/vnd.openxmlformats-officedocument.presentationml.notesSlide+xml"/>
  <Override PartName="/ppt/slides/slide54.xml" ContentType="application/vnd.openxmlformats-officedocument.presentationml.slide+xml"/>
  <Override PartName="/ppt/slides/slide53.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99.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47.xml" ContentType="application/vnd.openxmlformats-officedocument.presentationml.notesSlide+xml"/>
  <Override PartName="/ppt/slides/slide91.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notesSlides/notesSlide65.xml" ContentType="application/vnd.openxmlformats-officedocument.presentationml.notesSlide+xml"/>
  <Override PartName="/ppt/notesSlides/notesSlide36.xml" ContentType="application/vnd.openxmlformats-officedocument.presentationml.notesSlide+xml"/>
  <Override PartName="/ppt/slides/slide34.xml" ContentType="application/vnd.openxmlformats-officedocument.presentationml.slide+xml"/>
  <Override PartName="/ppt/notesSlides/notesSlide139.xml" ContentType="application/vnd.openxmlformats-officedocument.presentationml.notesSlide+xml"/>
  <Override PartName="/ppt/slides/slide27.xml" ContentType="application/vnd.openxmlformats-officedocument.presentationml.slide+xml"/>
  <Override PartName="/ppt/slides/slide24.xml" ContentType="application/vnd.openxmlformats-officedocument.presentationml.slide+xml"/>
  <Override PartName="/ppt/notesSlides/notesSlide2.xml" ContentType="application/vnd.openxmlformats-officedocument.presentationml.notesSlide+xml"/>
  <Override PartName="/ppt/notesSlides/notesSlide61.xml" ContentType="application/vnd.openxmlformats-officedocument.presentationml.notesSlide+xml"/>
  <Override PartName="/ppt/slides/slide23.xml" ContentType="application/vnd.openxmlformats-officedocument.presentationml.slide+xml"/>
  <Override PartName="/ppt/slides/slide17.xml" ContentType="application/vnd.openxmlformats-officedocument.presentationml.slide+xml"/>
  <Override PartName="/ppt/slides/slide9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1.xml" ContentType="application/vnd.openxmlformats-officedocument.presentationml.slide+xml"/>
  <Override PartName="/ppt/slides/slide14.xml" ContentType="application/vnd.openxmlformats-officedocument.presentationml.slide+xml"/>
  <Override PartName="/ppt/slides/slide87.xml" ContentType="application/vnd.openxmlformats-officedocument.presentationml.slide+xml"/>
  <Override PartName="/ppt/notesSlides/notesSlide93.xml" ContentType="application/vnd.openxmlformats-officedocument.presentationml.notesSlide+xml"/>
  <Override PartName="/ppt/notesSlides/notesSlide75.xml" ContentType="application/vnd.openxmlformats-officedocument.presentationml.notesSlide+xml"/>
  <Override PartName="/ppt/slides/slide43.xml" ContentType="application/vnd.openxmlformats-officedocument.presentationml.slide+xml"/>
  <Override PartName="/ppt/slides/slide13.xml" ContentType="application/vnd.openxmlformats-officedocument.presentationml.slide+xml"/>
  <Override PartName="/ppt/notesSlides/notesSlide37.xml" ContentType="application/vnd.openxmlformats-officedocument.presentationml.notesSlide+xml"/>
  <Override PartName="/ppt/notesSlides/notesSlide124.xml" ContentType="application/vnd.openxmlformats-officedocument.presentationml.notesSlide+xml"/>
  <Override PartName="/ppt/slides/slide80.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notesSlides/notesSlide16.xml" ContentType="application/vnd.openxmlformats-officedocument.presentationml.notesSlide+xml"/>
  <Override PartName="/ppt/slides/slide42.xml" ContentType="application/vnd.openxmlformats-officedocument.presentationml.slide+xml"/>
  <Override PartName="/ppt/notesSlides/notesSlide43.xml" ContentType="application/vnd.openxmlformats-officedocument.presentationml.notesSlide+xml"/>
  <Override PartName="/ppt/notesSlides/notesSlide46.xml" ContentType="application/vnd.openxmlformats-officedocument.presentationml.notesSlide+xml"/>
  <Override PartName="/ppt/slides/slide9.xml" ContentType="application/vnd.openxmlformats-officedocument.presentationml.slide+xml"/>
  <Override PartName="/ppt/notesSlides/notesSlide31.xml" ContentType="application/vnd.openxmlformats-officedocument.presentationml.notesSlide+xml"/>
  <Override PartName="/ppt/slides/slide10.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6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08.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s/slide132.xml" ContentType="application/vnd.openxmlformats-officedocument.presentationml.slide+xml"/>
  <Override PartName="/ppt/notesSlides/notesSlide117.xml" ContentType="application/vnd.openxmlformats-officedocument.presentationml.notesSlide+xml"/>
  <Override PartName="/ppt/slides/slide40.xml" ContentType="application/vnd.openxmlformats-officedocument.presentationml.slide+xml"/>
  <Override PartName="/ppt/slideLayouts/slideLayout16.xml" ContentType="application/vnd.openxmlformats-officedocument.presentationml.slideLayout+xml"/>
  <Override PartName="/ppt/notesSlides/notesSlide21.xml" ContentType="application/vnd.openxmlformats-officedocument.presentationml.notesSlide+xml"/>
  <Override PartName="/ppt/slides/slide56.xml" ContentType="application/vnd.openxmlformats-officedocument.presentationml.slide+xml"/>
  <Override PartName="/ppt/slides/slide2.xml" ContentType="application/vnd.openxmlformats-officedocument.presentationml.slide+xml"/>
  <Override PartName="/ppt/slides/slide92.xml" ContentType="application/vnd.openxmlformats-officedocument.presentationml.slide+xml"/>
  <Override PartName="/ppt/notesSlides/notesSlide59.xml" ContentType="application/vnd.openxmlformats-officedocument.presentationml.notesSlide+xml"/>
  <Override PartName="/ppt/slides/slide72.xml" ContentType="application/vnd.openxmlformats-officedocument.presentationml.slide+xml"/>
  <Override PartName="/ppt/slideLayouts/slideLayout15.xml" ContentType="application/vnd.openxmlformats-officedocument.presentationml.slideLayout+xml"/>
  <Override PartName="/ppt/notesSlides/notesSlide96.xml" ContentType="application/vnd.openxmlformats-officedocument.presentationml.notesSlide+xml"/>
  <Override PartName="/ppt/slides/slide51.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notesSlides/notesSlide87.xml" ContentType="application/vnd.openxmlformats-officedocument.presentationml.notesSlide+xml"/>
  <Override PartName="/ppt/notesSlides/notesSlide71.xml" ContentType="application/vnd.openxmlformats-officedocument.presentationml.notesSlide+xml"/>
  <Override PartName="/ppt/slideLayouts/slideLayout14.xml" ContentType="application/vnd.openxmlformats-officedocument.presentationml.slideLayout+xml"/>
  <Override PartName="/ppt/notesSlides/notesSlide58.xml" ContentType="application/vnd.openxmlformats-officedocument.presentationml.notesSlide+xml"/>
  <Override PartName="/ppt/slides/slide52.xml" ContentType="application/vnd.openxmlformats-officedocument.presentationml.slide+xml"/>
  <Override PartName="/ppt/slideLayouts/slideLayout13.xml" ContentType="application/vnd.openxmlformats-officedocument.presentationml.slideLayout+xml"/>
  <Override PartName="/ppt/slides/slide112.xml" ContentType="application/vnd.openxmlformats-officedocument.presentationml.slide+xml"/>
  <Override PartName="/ppt/notesSlides/notesSlide80.xml" ContentType="application/vnd.openxmlformats-officedocument.presentationml.notesSlide+xml"/>
  <Override PartName="/ppt/notesSlides/notesSlide84.xml" ContentType="application/vnd.openxmlformats-officedocument.presentationml.notesSlide+xml"/>
  <Override PartName="/ppt/notesSlides/notesSlide94.xml" ContentType="application/vnd.openxmlformats-officedocument.presentationml.notesSlide+xml"/>
  <Override PartName="/ppt/slides/slide77.xml" ContentType="application/vnd.openxmlformats-officedocument.presentationml.slide+xml"/>
  <Override PartName="/ppt/slides/slide113.xml" ContentType="application/vnd.openxmlformats-officedocument.presentationml.slide+xml"/>
  <Override PartName="/ppt/slideLayouts/slideLayout12.xml" ContentType="application/vnd.openxmlformats-officedocument.presentationml.slideLayout+xml"/>
  <Override PartName="/ppt/slides/slide18.xml" ContentType="application/vnd.openxmlformats-officedocument.presentationml.slide+xml"/>
  <Override PartName="/ppt/slides/slide79.xml" ContentType="application/vnd.openxmlformats-officedocument.presentationml.slide+xml"/>
  <Override PartName="/ppt/slideLayouts/slideLayout10.xml" ContentType="application/vnd.openxmlformats-officedocument.presentationml.slideLayout+xml"/>
  <Override PartName="/ppt/notesSlides/notesSlide133.xml" ContentType="application/vnd.openxmlformats-officedocument.presentationml.notesSlide+xml"/>
  <Override PartName="/ppt/slideLayouts/slideLayout4.xml" ContentType="application/vnd.openxmlformats-officedocument.presentationml.slideLayout+xml"/>
  <Override PartName="/ppt/slides/slide96.xml" ContentType="application/vnd.openxmlformats-officedocument.presentationml.slide+xml"/>
  <Override PartName="/ppt/notesSlides/notesSlide41.xml" ContentType="application/vnd.openxmlformats-officedocument.presentationml.notesSlide+xml"/>
  <Override PartName="/ppt/slideLayouts/slideLayout11.xml" ContentType="application/vnd.openxmlformats-officedocument.presentationml.slideLayout+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s/slide37.xml" ContentType="application/vnd.openxmlformats-officedocument.presentationml.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notesSlides/notesSlide12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6.xml" ContentType="application/vnd.openxmlformats-officedocument.presentationml.notesSlide+xml"/>
  <Override PartName="/ppt/slides/slide71.xml" ContentType="application/vnd.openxmlformats-officedocument.presentationml.slide+xml"/>
  <Override PartName="/ppt/slideLayouts/slideLayout1.xml" ContentType="application/vnd.openxmlformats-officedocument.presentationml.slideLayout+xml"/>
  <Override PartName="/ppt/slides/slide102.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slides/slide49.xml" ContentType="application/vnd.openxmlformats-officedocument.presentationml.slide+xml"/>
  <Override PartName="/ppt/slides/slide48.xml" ContentType="application/vnd.openxmlformats-officedocument.presentationml.slide+xml"/>
  <Override PartName="/ppt/theme/theme2.xml" ContentType="application/vnd.openxmlformats-officedocument.theme+xml"/>
  <Override PartName="/ppt/notesSlides/notesSlide34.xml" ContentType="application/vnd.openxmlformats-officedocument.presentationml.notesSlide+xml"/>
  <Override PartName="/ppt/slides/slide8.xml" ContentType="application/vnd.openxmlformats-officedocument.presentationml.slide+xml"/>
  <Override PartName="/ppt/slideLayouts/slideLayout6.xml" ContentType="application/vnd.openxmlformats-officedocument.presentationml.slideLayout+xml"/>
  <Override PartName="/ppt/slides/slide22.xml" ContentType="application/vnd.openxmlformats-officedocument.presentationml.slide+xml"/>
  <Override PartName="/ppt/notesSlides/notesSlide17.xml" ContentType="application/vnd.openxmlformats-officedocument.presentationml.notesSlide+xml"/>
  <Override PartName="/docProps/app.xml" ContentType="application/vnd.openxmlformats-officedocument.extended-properties+xml"/>
  <Override PartName="/ppt/slides/slide101.xml" ContentType="application/vnd.openxmlformats-officedocument.presentationml.slide+xml"/>
  <Override PartName="/ppt/slides/slide29.xml" ContentType="application/vnd.openxmlformats-officedocument.presentationml.slide+xml"/>
  <Override PartName="/ppt/notesSlides/notesSlide118.xml" ContentType="application/vnd.openxmlformats-officedocument.presentationml.notesSlide+xml"/>
  <Override PartName="/ppt/slideLayouts/slideLayout5.xml" ContentType="application/vnd.openxmlformats-officedocument.presentationml.slideLayout+xml"/>
  <Override PartName="/ppt/slides/slide131.xml" ContentType="application/vnd.openxmlformats-officedocument.presentationml.slide+xml"/>
  <Override PartName="/ppt/slides/slide70.xml" ContentType="application/vnd.openxmlformats-officedocument.presentationml.slide+xml"/>
  <Override PartName="/ppt/slides/slide55.xml" ContentType="application/vnd.openxmlformats-officedocument.presentationml.slide+xml"/>
  <Override PartName="/ppt/slides/slide21.xml" ContentType="application/vnd.openxmlformats-officedocument.presentationml.slide+xml"/>
  <Override PartName="/ppt/slides/slide60.xml" ContentType="application/vnd.openxmlformats-officedocument.presentationml.slide+xml"/>
  <Override PartName="/ppt/slides/slide4.xml" ContentType="application/vnd.openxmlformats-officedocument.presentationml.slide+xml"/>
  <Override PartName="/ppt/slides/slide125.xml" ContentType="application/vnd.openxmlformats-officedocument.presentationml.slide+xml"/>
  <Override PartName="/docProps/core.xml" ContentType="application/vnd.openxmlformats-package.core-properties+xml"/>
  <Override PartName="/ppt/slides/slide19.xml" ContentType="application/vnd.openxmlformats-officedocument.presentationml.slide+xml"/>
  <Override PartName="/ppt/slides/slide90.xml" ContentType="application/vnd.openxmlformats-officedocument.presentationml.slide+xml"/>
  <Override PartName="/ppt/viewProps.xml" ContentType="application/vnd.openxmlformats-officedocument.presentationml.viewProps+xml"/>
  <Override PartName="/ppt/slides/slide74.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47.xml" ContentType="application/vnd.openxmlformats-officedocument.presentationml.slide+xml"/>
  <Override PartName="/ppt/notesSlides/notesSlide50.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slides/slide11.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slides/slide25.xml" ContentType="application/vnd.openxmlformats-officedocument.presentationml.slide+xml"/>
  <Override PartName="/ppt/tableStyles.xml" ContentType="application/vnd.openxmlformats-officedocument.presentationml.tableStyles+xml"/>
  <Override PartName="/ppt/notesSlides/notesSlide19.xml" ContentType="application/vnd.openxmlformats-officedocument.presentationml.notesSlide+xml"/>
  <Override PartName="/ppt/slides/slide38.xml" ContentType="application/vnd.openxmlformats-officedocument.presentationml.slide+xml"/>
  <Override PartName="/ppt/presentation.xml" ContentType="application/vnd.openxmlformats-officedocument.presentationml.presentation.main+xml"/>
  <Override PartName="/ppt/slides/slide116.xml" ContentType="application/vnd.openxmlformats-officedocument.presentationml.slide+xml"/>
  <Override PartName="/ppt/slides/slide62.xml" ContentType="application/vnd.openxmlformats-officedocument.presentationml.slide+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1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Lst>
  <p:sldSz cx="12192000" cy="6858000"/>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7" d="100"/>
          <a:sy n="107" d="100"/>
        </p:scale>
        <p:origin x="84" y="96"/>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notesMaster" Target="notesMasters/notesMaster1.xml"/><Relationship Id="rId144" Type="http://schemas.openxmlformats.org/officeDocument/2006/relationships/presProps" Target="presProps.xml" /><Relationship Id="rId145" Type="http://schemas.openxmlformats.org/officeDocument/2006/relationships/tableStyles" Target="tableStyles.xml" /><Relationship Id="rId14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E9F70A7-B549-4D5C-9C29-7B34FADD1AE7}" type="datetimeFigureOut">
              <a:rPr lang="fr-FR"/>
              <a:t>02/12/2024</a:t>
            </a:fld>
            <a:endParaRPr lang="fr-FR"/>
          </a:p>
        </p:txBody>
      </p:sp>
      <p:sp>
        <p:nvSpPr>
          <p:cNvPr id="4" name="Espace réservé de l'image des diapositives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1044C893-BBFD-4EDB-B14A-EE98779AAE0F}"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792BFCC-7EE2-4A39-52B4-47D43999DC99}" type="slidenum">
              <a:rPr/>
              <a:t>1</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530B302-5E5B-059F-652C-82D8168D9C41}" type="slidenum">
              <a:rPr/>
              <a:t>10</a:t>
            </a:fld>
            <a:endParaRPr/>
          </a:p>
        </p:txBody>
      </p:sp>
    </p:spTree>
  </p:cSld>
</p:notes>
</file>

<file path=ppt/notesSlides/notesSlide10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4EFDE11-4319-6A55-FCC6-D34B0611F92F}" type="slidenum">
              <a:rPr/>
              <a:t>109</a:t>
            </a:fld>
            <a:endParaRPr/>
          </a:p>
        </p:txBody>
      </p:sp>
    </p:spTree>
  </p:cSld>
</p:notes>
</file>

<file path=ppt/notesSlides/notesSlide10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A09DFA-1A41-61F5-7E2D-0CD206155416}" type="slidenum">
              <a:rPr/>
              <a:t>111</a:t>
            </a:fld>
            <a:endParaRPr/>
          </a:p>
        </p:txBody>
      </p:sp>
    </p:spTree>
  </p:cSld>
</p:notes>
</file>

<file path=ppt/notesSlides/notesSlide10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8F7C922-5A0D-FE36-56C3-8B77BDE0C517}" type="slidenum">
              <a:rPr/>
              <a:t>113</a:t>
            </a:fld>
            <a:endParaRPr/>
          </a:p>
        </p:txBody>
      </p:sp>
    </p:spTree>
  </p:cSld>
</p:notes>
</file>

<file path=ppt/notesSlides/notesSlide10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D7A05D-8EA7-893E-AD98-5AE59304D6F6}" type="slidenum">
              <a:rPr/>
              <a:t>114</a:t>
            </a:fld>
            <a:endParaRPr/>
          </a:p>
        </p:txBody>
      </p:sp>
    </p:spTree>
  </p:cSld>
</p:notes>
</file>

<file path=ppt/notesSlides/notesSlide10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FEDB684-6CD1-A53B-5E14-3EE0AED05E01}" type="slidenum">
              <a:rPr/>
              <a:t>115</a:t>
            </a:fld>
            <a:endParaRPr/>
          </a:p>
        </p:txBody>
      </p:sp>
    </p:spTree>
  </p:cSld>
</p:notes>
</file>

<file path=ppt/notesSlides/notesSlide10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A866F3-9564-0BB4-4373-A3F8F30B0082}" type="slidenum">
              <a:rPr/>
              <a:t>116</a:t>
            </a:fld>
            <a:endParaRPr/>
          </a:p>
        </p:txBody>
      </p:sp>
    </p:spTree>
  </p:cSld>
</p:notes>
</file>

<file path=ppt/notesSlides/notesSlide10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1BCD43-35FC-E7C9-51D6-422C2A960FC1}" type="slidenum">
              <a:rPr/>
              <a:t>117</a:t>
            </a:fld>
            <a:endParaRPr/>
          </a:p>
        </p:txBody>
      </p:sp>
    </p:spTree>
  </p:cSld>
</p:notes>
</file>

<file path=ppt/notesSlides/notesSlide10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3851DF-A840-D81E-57FF-A36A3CDC578B}" type="slidenum">
              <a:rPr/>
              <a:t>118</a:t>
            </a:fld>
            <a:endParaRPr/>
          </a:p>
        </p:txBody>
      </p:sp>
    </p:spTree>
  </p:cSld>
</p:notes>
</file>

<file path=ppt/notesSlides/notesSlide10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4010CB-E36A-8421-4D09-466C664C29F8}" type="slidenum">
              <a:rPr/>
              <a:t>119</a:t>
            </a:fld>
            <a:endParaRPr/>
          </a:p>
        </p:txBody>
      </p:sp>
    </p:spTree>
  </p:cSld>
</p:notes>
</file>

<file path=ppt/notesSlides/notesSlide10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5760627" name="Slide Image Placeholder 1"/>
          <p:cNvSpPr>
            <a:spLocks noChangeAspect="1" noGrp="1" noRot="1"/>
          </p:cNvSpPr>
          <p:nvPr>
            <p:ph type="sldImg"/>
          </p:nvPr>
        </p:nvSpPr>
        <p:spPr bwMode="auto"/>
      </p:sp>
      <p:sp>
        <p:nvSpPr>
          <p:cNvPr id="1832227139" name="Notes Placeholder 2"/>
          <p:cNvSpPr>
            <a:spLocks noGrp="1"/>
          </p:cNvSpPr>
          <p:nvPr>
            <p:ph type="body" idx="1"/>
          </p:nvPr>
        </p:nvSpPr>
        <p:spPr bwMode="auto"/>
        <p:txBody>
          <a:bodyPr/>
          <a:lstStyle/>
          <a:p>
            <a:pPr>
              <a:defRPr/>
            </a:pPr>
            <a:endParaRPr/>
          </a:p>
        </p:txBody>
      </p:sp>
      <p:sp>
        <p:nvSpPr>
          <p:cNvPr id="151459234" name="Slide Number Placeholder 3"/>
          <p:cNvSpPr>
            <a:spLocks noGrp="1"/>
          </p:cNvSpPr>
          <p:nvPr>
            <p:ph type="sldNum" sz="quarter" idx="10"/>
          </p:nvPr>
        </p:nvSpPr>
        <p:spPr bwMode="auto"/>
        <p:txBody>
          <a:bodyPr/>
          <a:lstStyle/>
          <a:p>
            <a:pPr>
              <a:defRPr/>
            </a:pPr>
            <a:fld id="{0CF394A6-C8E5-1A50-0D37-C611441C6A5F}"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96BD96-DBE0-4242-C813-44009D44702B}" type="slidenum">
              <a:rPr/>
              <a:t>11</a:t>
            </a:fld>
            <a:endParaRPr/>
          </a:p>
        </p:txBody>
      </p:sp>
    </p:spTree>
  </p:cSld>
</p:notes>
</file>

<file path=ppt/notesSlides/notesSlide1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3852399" name="Slide Image Placeholder 1"/>
          <p:cNvSpPr>
            <a:spLocks noChangeAspect="1" noGrp="1" noRot="1"/>
          </p:cNvSpPr>
          <p:nvPr>
            <p:ph type="sldImg"/>
          </p:nvPr>
        </p:nvSpPr>
        <p:spPr bwMode="auto"/>
      </p:sp>
      <p:sp>
        <p:nvSpPr>
          <p:cNvPr id="416512297" name="Notes Placeholder 2"/>
          <p:cNvSpPr>
            <a:spLocks noGrp="1"/>
          </p:cNvSpPr>
          <p:nvPr>
            <p:ph type="body" idx="1"/>
          </p:nvPr>
        </p:nvSpPr>
        <p:spPr bwMode="auto"/>
        <p:txBody>
          <a:bodyPr/>
          <a:lstStyle/>
          <a:p>
            <a:pPr>
              <a:defRPr/>
            </a:pPr>
            <a:endParaRPr/>
          </a:p>
        </p:txBody>
      </p:sp>
      <p:sp>
        <p:nvSpPr>
          <p:cNvPr id="2024895931" name="Slide Number Placeholder 3"/>
          <p:cNvSpPr>
            <a:spLocks noGrp="1"/>
          </p:cNvSpPr>
          <p:nvPr>
            <p:ph type="sldNum" sz="quarter" idx="10"/>
          </p:nvPr>
        </p:nvSpPr>
        <p:spPr bwMode="auto"/>
        <p:txBody>
          <a:bodyPr/>
          <a:lstStyle/>
          <a:p>
            <a:pPr>
              <a:defRPr/>
            </a:pPr>
            <a:fld id="{3BFD5026-E2CD-D6A0-03E4-12BFCD89DCCA}" type="slidenum">
              <a:rPr/>
              <a:t/>
            </a:fld>
            <a:endParaRPr/>
          </a:p>
        </p:txBody>
      </p:sp>
    </p:spTree>
  </p:cSld>
</p:notes>
</file>

<file path=ppt/notesSlides/notesSlide1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59521311" name="Slide Image Placeholder 1"/>
          <p:cNvSpPr>
            <a:spLocks noChangeAspect="1" noGrp="1" noRot="1"/>
          </p:cNvSpPr>
          <p:nvPr>
            <p:ph type="sldImg"/>
          </p:nvPr>
        </p:nvSpPr>
        <p:spPr bwMode="auto"/>
      </p:sp>
      <p:sp>
        <p:nvSpPr>
          <p:cNvPr id="759132044" name="Notes Placeholder 2"/>
          <p:cNvSpPr>
            <a:spLocks noGrp="1"/>
          </p:cNvSpPr>
          <p:nvPr>
            <p:ph type="body" idx="1"/>
          </p:nvPr>
        </p:nvSpPr>
        <p:spPr bwMode="auto"/>
        <p:txBody>
          <a:bodyPr/>
          <a:lstStyle/>
          <a:p>
            <a:pPr>
              <a:defRPr/>
            </a:pPr>
            <a:endParaRPr/>
          </a:p>
        </p:txBody>
      </p:sp>
      <p:sp>
        <p:nvSpPr>
          <p:cNvPr id="1213693465" name="Slide Number Placeholder 3"/>
          <p:cNvSpPr>
            <a:spLocks noGrp="1"/>
          </p:cNvSpPr>
          <p:nvPr>
            <p:ph type="sldNum" sz="quarter" idx="10"/>
          </p:nvPr>
        </p:nvSpPr>
        <p:spPr bwMode="auto"/>
        <p:txBody>
          <a:bodyPr/>
          <a:lstStyle/>
          <a:p>
            <a:pPr>
              <a:defRPr/>
            </a:pPr>
            <a:fld id="{200F455D-A569-A171-6365-5EF27875E163}" type="slidenum">
              <a:rPr/>
              <a:t/>
            </a:fld>
            <a:endParaRPr/>
          </a:p>
        </p:txBody>
      </p:sp>
    </p:spTree>
  </p:cSld>
</p:notes>
</file>

<file path=ppt/notesSlides/notesSlide1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45AD242-2F15-E6D0-6DD4-BE44F0753EC1}" type="slidenum">
              <a:rPr/>
              <a:t>121</a:t>
            </a:fld>
            <a:endParaRPr/>
          </a:p>
        </p:txBody>
      </p:sp>
    </p:spTree>
  </p:cSld>
</p:notes>
</file>

<file path=ppt/notesSlides/notesSlide1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4605228-A3F9-7988-BA4B-C6948C504DAE}" type="slidenum">
              <a:rPr/>
              <a:t>122</a:t>
            </a:fld>
            <a:endParaRPr/>
          </a:p>
        </p:txBody>
      </p:sp>
    </p:spTree>
  </p:cSld>
</p:notes>
</file>

<file path=ppt/notesSlides/notesSlide1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F473592-1DD7-9F5C-C480-FBDDB91EC930}" type="slidenum">
              <a:rPr/>
              <a:t>123</a:t>
            </a:fld>
            <a:endParaRPr/>
          </a:p>
        </p:txBody>
      </p:sp>
    </p:spTree>
  </p:cSld>
</p:notes>
</file>

<file path=ppt/notesSlides/notesSlide1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52266001" name="Slide Image Placeholder 1"/>
          <p:cNvSpPr>
            <a:spLocks noChangeAspect="1" noGrp="1" noRot="1"/>
          </p:cNvSpPr>
          <p:nvPr>
            <p:ph type="sldImg"/>
          </p:nvPr>
        </p:nvSpPr>
        <p:spPr bwMode="auto"/>
      </p:sp>
      <p:sp>
        <p:nvSpPr>
          <p:cNvPr id="1059082179" name="Notes Placeholder 2"/>
          <p:cNvSpPr>
            <a:spLocks noGrp="1"/>
          </p:cNvSpPr>
          <p:nvPr>
            <p:ph type="body" idx="1"/>
          </p:nvPr>
        </p:nvSpPr>
        <p:spPr bwMode="auto"/>
        <p:txBody>
          <a:bodyPr/>
          <a:lstStyle/>
          <a:p>
            <a:pPr>
              <a:defRPr/>
            </a:pPr>
            <a:endParaRPr/>
          </a:p>
        </p:txBody>
      </p:sp>
      <p:sp>
        <p:nvSpPr>
          <p:cNvPr id="323623333" name="Slide Number Placeholder 3"/>
          <p:cNvSpPr>
            <a:spLocks noGrp="1"/>
          </p:cNvSpPr>
          <p:nvPr>
            <p:ph type="sldNum" sz="quarter" idx="10"/>
          </p:nvPr>
        </p:nvSpPr>
        <p:spPr bwMode="auto"/>
        <p:txBody>
          <a:bodyPr/>
          <a:lstStyle/>
          <a:p>
            <a:pPr>
              <a:defRPr/>
            </a:pPr>
            <a:fld id="{2A656F64-4B9A-776D-BDDB-4DA2A12ABC7F}" type="slidenum">
              <a:rPr/>
              <a:t/>
            </a:fld>
            <a:endParaRPr/>
          </a:p>
        </p:txBody>
      </p:sp>
    </p:spTree>
  </p:cSld>
</p:notes>
</file>

<file path=ppt/notesSlides/notesSlide1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A2908E9-C6DD-1930-9BA8-A3CE3D879CC3}" type="slidenum">
              <a:rPr/>
              <a:t>124</a:t>
            </a:fld>
            <a:endParaRPr/>
          </a:p>
        </p:txBody>
      </p:sp>
    </p:spTree>
  </p:cSld>
</p:notes>
</file>

<file path=ppt/notesSlides/notesSlide1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5673D48-2C9B-27FB-B5B2-E44283FF4182}" type="slidenum">
              <a:rPr/>
              <a:t>125</a:t>
            </a:fld>
            <a:endParaRPr/>
          </a:p>
        </p:txBody>
      </p:sp>
    </p:spTree>
  </p:cSld>
</p:notes>
</file>

<file path=ppt/notesSlides/notesSlide1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145496-5978-9B36-932B-31931DB5ABE8}" type="slidenum">
              <a:rPr/>
              <a:t>126</a:t>
            </a:fld>
            <a:endParaRPr/>
          </a:p>
        </p:txBody>
      </p:sp>
    </p:spTree>
  </p:cSld>
</p:notes>
</file>

<file path=ppt/notesSlides/notesSlide1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706C619-8B87-1607-C353-1069C83D11DA}" type="slidenum">
              <a:rPr/>
              <a:t>127</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365B8E2-8BD5-4FFE-21BC-47F917AFB9BF}" type="slidenum">
              <a:rPr/>
              <a:t>12</a:t>
            </a:fld>
            <a:endParaRPr/>
          </a:p>
        </p:txBody>
      </p:sp>
    </p:spTree>
  </p:cSld>
</p:notes>
</file>

<file path=ppt/notesSlides/notesSlide1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6A4ECF6-DD13-5C38-E877-50ECC7600029}" type="slidenum">
              <a:rPr/>
              <a:t>128</a:t>
            </a:fld>
            <a:endParaRPr/>
          </a:p>
        </p:txBody>
      </p:sp>
    </p:spTree>
  </p:cSld>
</p:notes>
</file>

<file path=ppt/notesSlides/notesSlide1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9F43630-D333-1A46-246A-BBC009C193C6}" type="slidenum">
              <a:rPr/>
              <a:t>131</a:t>
            </a:fld>
            <a:endParaRPr/>
          </a:p>
        </p:txBody>
      </p:sp>
    </p:spTree>
  </p:cSld>
</p:notes>
</file>

<file path=ppt/notesSlides/notesSlide1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9887C9-1FD7-77B3-EF59-1A5E5C7B5BB8}" type="slidenum">
              <a:rPr/>
              <a:t>132</a:t>
            </a:fld>
            <a:endParaRPr/>
          </a:p>
        </p:txBody>
      </p:sp>
    </p:spTree>
  </p:cSld>
</p:notes>
</file>

<file path=ppt/notesSlides/notesSlide1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A427694-A96B-33C7-C143-5B4BA01B5CED}" type="slidenum">
              <a:rPr/>
              <a:t>133</a:t>
            </a:fld>
            <a:endParaRPr/>
          </a:p>
        </p:txBody>
      </p:sp>
    </p:spTree>
  </p:cSld>
</p:notes>
</file>

<file path=ppt/notesSlides/notesSlide1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80916834" name="Slide Image Placeholder 1"/>
          <p:cNvSpPr>
            <a:spLocks noChangeAspect="1" noGrp="1" noRot="1"/>
          </p:cNvSpPr>
          <p:nvPr>
            <p:ph type="sldImg"/>
          </p:nvPr>
        </p:nvSpPr>
        <p:spPr bwMode="auto"/>
      </p:sp>
      <p:sp>
        <p:nvSpPr>
          <p:cNvPr id="446246022" name="Notes Placeholder 2"/>
          <p:cNvSpPr>
            <a:spLocks noGrp="1"/>
          </p:cNvSpPr>
          <p:nvPr>
            <p:ph type="body" idx="1"/>
          </p:nvPr>
        </p:nvSpPr>
        <p:spPr bwMode="auto"/>
        <p:txBody>
          <a:bodyPr/>
          <a:lstStyle/>
          <a:p>
            <a:pPr>
              <a:defRPr/>
            </a:pPr>
            <a:endParaRPr/>
          </a:p>
        </p:txBody>
      </p:sp>
      <p:sp>
        <p:nvSpPr>
          <p:cNvPr id="912432152" name="Slide Number Placeholder 3"/>
          <p:cNvSpPr>
            <a:spLocks noGrp="1"/>
          </p:cNvSpPr>
          <p:nvPr>
            <p:ph type="sldNum" sz="quarter" idx="10"/>
          </p:nvPr>
        </p:nvSpPr>
        <p:spPr bwMode="auto"/>
        <p:txBody>
          <a:bodyPr/>
          <a:lstStyle/>
          <a:p>
            <a:pPr>
              <a:defRPr/>
            </a:pPr>
            <a:fld id="{76A78E42-02AA-3BB8-F6B6-67B4769B253D}" type="slidenum">
              <a:rPr/>
              <a:t/>
            </a:fld>
            <a:endParaRPr/>
          </a:p>
        </p:txBody>
      </p:sp>
    </p:spTree>
  </p:cSld>
</p:notes>
</file>

<file path=ppt/notesSlides/notesSlide1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63615228" name="Slide Image Placeholder 1"/>
          <p:cNvSpPr>
            <a:spLocks noChangeAspect="1" noGrp="1" noRot="1"/>
          </p:cNvSpPr>
          <p:nvPr>
            <p:ph type="sldImg"/>
          </p:nvPr>
        </p:nvSpPr>
        <p:spPr bwMode="auto"/>
      </p:sp>
      <p:sp>
        <p:nvSpPr>
          <p:cNvPr id="155095267" name="Notes Placeholder 2"/>
          <p:cNvSpPr>
            <a:spLocks noGrp="1"/>
          </p:cNvSpPr>
          <p:nvPr>
            <p:ph type="body" idx="1"/>
          </p:nvPr>
        </p:nvSpPr>
        <p:spPr bwMode="auto"/>
        <p:txBody>
          <a:bodyPr/>
          <a:lstStyle/>
          <a:p>
            <a:pPr>
              <a:defRPr/>
            </a:pPr>
            <a:endParaRPr/>
          </a:p>
        </p:txBody>
      </p:sp>
      <p:sp>
        <p:nvSpPr>
          <p:cNvPr id="114695426" name="Slide Number Placeholder 3"/>
          <p:cNvSpPr>
            <a:spLocks noGrp="1"/>
          </p:cNvSpPr>
          <p:nvPr>
            <p:ph type="sldNum" sz="quarter" idx="10"/>
          </p:nvPr>
        </p:nvSpPr>
        <p:spPr bwMode="auto"/>
        <p:txBody>
          <a:bodyPr/>
          <a:lstStyle/>
          <a:p>
            <a:pPr>
              <a:defRPr/>
            </a:pPr>
            <a:fld id="{7A32909A-3633-2353-07C5-7BCD803B0A7D}" type="slidenum">
              <a:rPr/>
              <a:t/>
            </a:fld>
            <a:endParaRPr/>
          </a:p>
        </p:txBody>
      </p:sp>
    </p:spTree>
  </p:cSld>
</p:notes>
</file>

<file path=ppt/notesSlides/notesSlide1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D602977-A5D9-44BD-C4CB-022DC3113318}" type="slidenum">
              <a:rPr/>
              <a:t>134</a:t>
            </a:fld>
            <a:endParaRPr/>
          </a:p>
        </p:txBody>
      </p:sp>
    </p:spTree>
  </p:cSld>
</p:notes>
</file>

<file path=ppt/notesSlides/notesSlide1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A6F12F0-E20F-FF7C-65C6-6082F2AD277A}" type="slidenum">
              <a:rPr/>
              <a:t>135</a:t>
            </a:fld>
            <a:endParaRPr/>
          </a:p>
        </p:txBody>
      </p:sp>
    </p:spTree>
  </p:cSld>
</p:notes>
</file>

<file path=ppt/notesSlides/notesSlide1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17B651-0407-6438-3FF3-FBD431AC5BCC}" type="slidenum">
              <a:rPr/>
              <a:t>136</a:t>
            </a:fld>
            <a:endParaRPr/>
          </a:p>
        </p:txBody>
      </p:sp>
    </p:spTree>
  </p:cSld>
</p:notes>
</file>

<file path=ppt/notesSlides/notesSlide1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DF32CE-63D3-EF22-0809-1E53CC82408B}" type="slidenum">
              <a:rPr/>
              <a:t>137</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5945B8-DF21-4940-80B8-890BCFB7C6E7}" type="slidenum">
              <a:rPr/>
              <a:t>13</a:t>
            </a:fld>
            <a:endParaRPr/>
          </a:p>
        </p:txBody>
      </p:sp>
    </p:spTree>
  </p:cSld>
</p:notes>
</file>

<file path=ppt/notesSlides/notesSlide1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50038B6-5EBE-B496-632C-9C12261D20C4}" type="slidenum">
              <a:rPr/>
              <a:t>138</a:t>
            </a:fld>
            <a:endParaRPr/>
          </a:p>
        </p:txBody>
      </p:sp>
    </p:spTree>
  </p:cSld>
</p:notes>
</file>

<file path=ppt/notesSlides/notesSlide1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35180598" name="Slide Image Placeholder 1"/>
          <p:cNvSpPr>
            <a:spLocks noChangeAspect="1" noGrp="1" noRot="1"/>
          </p:cNvSpPr>
          <p:nvPr>
            <p:ph type="sldImg"/>
          </p:nvPr>
        </p:nvSpPr>
        <p:spPr bwMode="auto"/>
      </p:sp>
      <p:sp>
        <p:nvSpPr>
          <p:cNvPr id="840220029" name="Notes Placeholder 2"/>
          <p:cNvSpPr>
            <a:spLocks noGrp="1"/>
          </p:cNvSpPr>
          <p:nvPr>
            <p:ph type="body" idx="1"/>
          </p:nvPr>
        </p:nvSpPr>
        <p:spPr bwMode="auto"/>
        <p:txBody>
          <a:bodyPr/>
          <a:lstStyle/>
          <a:p>
            <a:pPr>
              <a:defRPr/>
            </a:pPr>
            <a:endParaRPr/>
          </a:p>
        </p:txBody>
      </p:sp>
      <p:sp>
        <p:nvSpPr>
          <p:cNvPr id="1262535829" name="Slide Number Placeholder 3"/>
          <p:cNvSpPr>
            <a:spLocks noGrp="1"/>
          </p:cNvSpPr>
          <p:nvPr>
            <p:ph type="sldNum" sz="quarter" idx="10"/>
          </p:nvPr>
        </p:nvSpPr>
        <p:spPr bwMode="auto"/>
        <p:txBody>
          <a:bodyPr/>
          <a:lstStyle/>
          <a:p>
            <a:pPr>
              <a:defRPr/>
            </a:pPr>
            <a:fld id="{0282E78F-DAE2-BF58-B2E7-E27830A07514}" type="slidenum">
              <a:rPr/>
              <a:t/>
            </a:fld>
            <a:endParaRPr/>
          </a:p>
        </p:txBody>
      </p:sp>
    </p:spTree>
  </p:cSld>
</p:notes>
</file>

<file path=ppt/notesSlides/notesSlide1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9F4950-ABE6-4432-EA3A-A82797D89E33}" type="slidenum">
              <a:rPr/>
              <a:t>139</a:t>
            </a:fld>
            <a:endParaRPr/>
          </a:p>
        </p:txBody>
      </p:sp>
    </p:spTree>
  </p:cSld>
</p:notes>
</file>

<file path=ppt/notesSlides/notesSlide1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EDE2B4F-2CC1-3EAC-A2EE-6E5189976D5A}" type="slidenum">
              <a:rPr/>
              <a:t>140</a:t>
            </a:fld>
            <a:endParaRPr/>
          </a:p>
        </p:txBody>
      </p:sp>
    </p:spTree>
  </p:cSld>
</p:notes>
</file>

<file path=ppt/notesSlides/notesSlide1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8657052-3DFF-8E34-2B65-EA3325A3CE40}" type="slidenum">
              <a:rPr/>
              <a:t>141</a:t>
            </a:fld>
            <a:endParaRPr/>
          </a:p>
        </p:txBody>
      </p:sp>
    </p:spTree>
  </p:cSld>
</p:notes>
</file>

<file path=ppt/notesSlides/notesSlide1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73F8304-E81C-2D06-7026-5C6FD0FD04A3}" type="slidenum">
              <a:rPr/>
              <a:t>142</a:t>
            </a:fld>
            <a:endParaRPr/>
          </a:p>
        </p:txBody>
      </p:sp>
    </p:spTree>
  </p:cSld>
</p:notes>
</file>

<file path=ppt/notesSlides/notesSlide1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93565-F140-FD8E-D1FE-53DB9A00A401}" type="slidenum">
              <a:rPr/>
              <a:t>143</a:t>
            </a:fld>
            <a:endParaRPr/>
          </a:p>
        </p:txBody>
      </p:sp>
    </p:spTree>
  </p:cSld>
</p:notes>
</file>

<file path=ppt/notesSlides/notesSlide1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9E630F3-3C89-EA4B-8B15-FFDE23609FC8}" type="slidenum">
              <a:rPr/>
              <a:t>144</a:t>
            </a:fld>
            <a:endParaRPr/>
          </a:p>
        </p:txBody>
      </p:sp>
    </p:spTree>
  </p:cSld>
</p:notes>
</file>

<file path=ppt/notesSlides/notesSlide1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44F4620-C63C-8F16-011F-F032344CACFB}" type="slidenum">
              <a:rPr/>
              <a:t>145</a:t>
            </a:fld>
            <a:endParaRPr/>
          </a:p>
        </p:txBody>
      </p:sp>
    </p:spTree>
  </p:cSld>
</p:notes>
</file>

<file path=ppt/notesSlides/notesSlide1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D69926B-C9B8-4577-9FB9-2107F0F5B1B5}" type="slidenum">
              <a:rPr/>
              <a:t>146</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3A164E7-1C1F-D5D2-7C35-C16B10220B13}" type="slidenum">
              <a:rPr/>
              <a:t>14</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C25EA5F-700B-AE1E-56F6-03C71569BF67}" type="slidenum">
              <a:rPr/>
              <a:t>15</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A94FFE6-5852-D68C-93D4-2D12E3D71066}" type="slidenum">
              <a:rPr/>
              <a:t>16</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19A5924-1665-CD8D-7AAF-44B02DBC1BCE}" type="slidenum">
              <a:rPr/>
              <a:t>17</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39414D2-3B45-AFD0-0A5F-8128BAE041B4}" type="slidenum">
              <a:rPr/>
              <a:t>18</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1165FE-EBE2-0C63-70BC-E7D850DA200D}" type="slidenum">
              <a:rPr/>
              <a:t>19</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F1992B6-D835-5943-3401-6EDA90EFDFA3}" type="slidenum">
              <a:rPr/>
              <a:t>2</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31C09C-FA02-96A4-94D1-E2718C89C851}" type="slidenum">
              <a:rPr/>
              <a:t>20</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4E9D788-05A0-1FF5-AC60-5838BF389525}" type="slidenum">
              <a:rPr/>
              <a:t>21</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468BA72-0B57-6288-1A63-97752EC44310}" type="slidenum">
              <a:rPr/>
              <a:t>22</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C1FA26-CF7B-ED07-AE98-7D62AC016B53}" type="slidenum">
              <a:rPr/>
              <a:t>23</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062494C-D115-B71A-B864-5E0EB6F1F21A}" type="slidenum">
              <a:rPr/>
              <a:t>24</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E913392-3F2A-09C9-814D-D5B2C2DF6071}" type="slidenum">
              <a:rPr/>
              <a:t>25</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AA334E8-DDC6-C030-D0E8-BCA0825B35B8}" type="slidenum">
              <a:rPr/>
              <a:t>26</a:t>
            </a:fld>
            <a:endParaRP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27</a:t>
            </a:fld>
            <a:endParaRPr lang="fr-F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45552231" name="Espace réservé de l'image des diapositives 1"/>
          <p:cNvSpPr>
            <a:spLocks noChangeAspect="1" noGrp="1" noRot="1"/>
          </p:cNvSpPr>
          <p:nvPr>
            <p:ph type="sldImg"/>
          </p:nvPr>
        </p:nvSpPr>
        <p:spPr bwMode="auto"/>
      </p:sp>
      <p:sp>
        <p:nvSpPr>
          <p:cNvPr id="1880166287" name="Espace réservé des notes 2"/>
          <p:cNvSpPr>
            <a:spLocks noGrp="1"/>
          </p:cNvSpPr>
          <p:nvPr>
            <p:ph type="body" idx="1"/>
          </p:nvPr>
        </p:nvSpPr>
        <p:spPr bwMode="auto"/>
        <p:txBody>
          <a:bodyPr/>
          <a:lstStyle/>
          <a:p>
            <a:pPr>
              <a:defRPr/>
            </a:pPr>
            <a:endParaRPr lang="fr-FR"/>
          </a:p>
        </p:txBody>
      </p:sp>
      <p:sp>
        <p:nvSpPr>
          <p:cNvPr id="1793823995" name="Espace réservé du numéro de diapositive 3"/>
          <p:cNvSpPr>
            <a:spLocks noGrp="1"/>
          </p:cNvSpPr>
          <p:nvPr>
            <p:ph type="sldNum" sz="quarter" idx="10"/>
          </p:nvPr>
        </p:nvSpPr>
        <p:spPr bwMode="auto"/>
        <p:txBody>
          <a:bodyPr/>
          <a:lstStyle/>
          <a:p>
            <a:pPr>
              <a:defRPr/>
            </a:pPr>
            <a:fld id="{6ACFA872-2741-7D85-B27B-4AC5C025F195}" type="slidenum">
              <a:rPr lang="fr-FR"/>
              <a:t/>
            </a:fld>
            <a:endParaRPr lang="fr-F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941BB57-A5BA-CA72-896B-199C4BFE2B21}" type="slidenum">
              <a:rPr/>
              <a:t>29</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DAC5EEA-9FC4-F188-2872-E9DADDFD72A9}" type="slidenum">
              <a:rPr/>
              <a:t>3</a:t>
            </a:fld>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0D2C25-A803-BBA9-AFB1-B6F38CE45444}" type="slidenum">
              <a:rPr/>
              <a:t>30</a:t>
            </a:fld>
            <a:endParaRP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0B110E-A6FB-CA4A-AC2A-6FAA62C9F5C5}" type="slidenum">
              <a:rPr/>
              <a:t>31</a:t>
            </a:fld>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32</a:t>
            </a:fld>
            <a:endParaRPr lang="fr-F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27144434" name="Slide Image Placeholder 1"/>
          <p:cNvSpPr>
            <a:spLocks noChangeAspect="1" noGrp="1" noRot="1"/>
          </p:cNvSpPr>
          <p:nvPr>
            <p:ph type="sldImg"/>
          </p:nvPr>
        </p:nvSpPr>
        <p:spPr bwMode="auto"/>
      </p:sp>
      <p:sp>
        <p:nvSpPr>
          <p:cNvPr id="1212715207" name="Notes Placeholder 2"/>
          <p:cNvSpPr>
            <a:spLocks noGrp="1"/>
          </p:cNvSpPr>
          <p:nvPr>
            <p:ph type="body" idx="1"/>
          </p:nvPr>
        </p:nvSpPr>
        <p:spPr bwMode="auto"/>
        <p:txBody>
          <a:bodyPr/>
          <a:lstStyle/>
          <a:p>
            <a:pPr>
              <a:defRPr/>
            </a:pPr>
            <a:endParaRPr/>
          </a:p>
        </p:txBody>
      </p:sp>
      <p:sp>
        <p:nvSpPr>
          <p:cNvPr id="721525318" name="Slide Number Placeholder 3"/>
          <p:cNvSpPr>
            <a:spLocks noGrp="1"/>
          </p:cNvSpPr>
          <p:nvPr>
            <p:ph type="sldNum" sz="quarter" idx="10"/>
          </p:nvPr>
        </p:nvSpPr>
        <p:spPr bwMode="auto"/>
        <p:txBody>
          <a:bodyPr/>
          <a:lstStyle/>
          <a:p>
            <a:pPr>
              <a:defRPr/>
            </a:pPr>
            <a:fld id="{0FED5CBE-6506-AD89-2CDB-EA9B48E00F38}" type="slidenum">
              <a:rPr/>
              <a:t/>
            </a:fld>
            <a:endParaRP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71031623" name="Slide Image Placeholder 1"/>
          <p:cNvSpPr>
            <a:spLocks noChangeAspect="1" noGrp="1" noRot="1"/>
          </p:cNvSpPr>
          <p:nvPr>
            <p:ph type="sldImg"/>
          </p:nvPr>
        </p:nvSpPr>
        <p:spPr bwMode="auto"/>
      </p:sp>
      <p:sp>
        <p:nvSpPr>
          <p:cNvPr id="1994802734" name="Notes Placeholder 2"/>
          <p:cNvSpPr>
            <a:spLocks noGrp="1"/>
          </p:cNvSpPr>
          <p:nvPr>
            <p:ph type="body" idx="1"/>
          </p:nvPr>
        </p:nvSpPr>
        <p:spPr bwMode="auto"/>
        <p:txBody>
          <a:bodyPr/>
          <a:lstStyle/>
          <a:p>
            <a:pPr>
              <a:defRPr/>
            </a:pPr>
            <a:endParaRPr/>
          </a:p>
        </p:txBody>
      </p:sp>
      <p:sp>
        <p:nvSpPr>
          <p:cNvPr id="1808379798" name="Slide Number Placeholder 3"/>
          <p:cNvSpPr>
            <a:spLocks noGrp="1"/>
          </p:cNvSpPr>
          <p:nvPr>
            <p:ph type="sldNum" sz="quarter" idx="10"/>
          </p:nvPr>
        </p:nvSpPr>
        <p:spPr bwMode="auto"/>
        <p:txBody>
          <a:bodyPr/>
          <a:lstStyle/>
          <a:p>
            <a:pPr>
              <a:defRPr/>
            </a:pPr>
            <a:fld id="{F3EE44C3-F7E1-135B-712A-098689324A0F}" type="slidenum">
              <a:rPr/>
              <a:t/>
            </a:fld>
            <a:endParaRP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566E59-4662-B22F-2C1F-F8F390471611}" type="slidenum">
              <a:rPr/>
              <a:t>33</a:t>
            </a:fld>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34</a:t>
            </a:fld>
            <a:endParaRPr lang="fr-FR"/>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4C90C3A-3520-3B1F-A9F0-FF0EDBB0B560}" type="slidenum">
              <a:rPr/>
              <a:t>35</a:t>
            </a:fld>
            <a:endParaRPr/>
          </a:p>
        </p:txBody>
      </p:sp>
    </p:spTree>
  </p:cSld>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54</a:t>
            </a:fld>
            <a:endParaRPr lang="fr-FR"/>
          </a:p>
        </p:txBody>
      </p:sp>
    </p:spTree>
  </p:cSld>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4580729" name="Slide Image Placeholder 1"/>
          <p:cNvSpPr>
            <a:spLocks noChangeAspect="1" noGrp="1" noRot="1"/>
          </p:cNvSpPr>
          <p:nvPr>
            <p:ph type="sldImg"/>
          </p:nvPr>
        </p:nvSpPr>
        <p:spPr bwMode="auto"/>
      </p:sp>
      <p:sp>
        <p:nvSpPr>
          <p:cNvPr id="1397528312" name="Notes Placeholder 2"/>
          <p:cNvSpPr>
            <a:spLocks noGrp="1"/>
          </p:cNvSpPr>
          <p:nvPr>
            <p:ph type="body" idx="1"/>
          </p:nvPr>
        </p:nvSpPr>
        <p:spPr bwMode="auto"/>
        <p:txBody>
          <a:bodyPr/>
          <a:lstStyle/>
          <a:p>
            <a:pPr>
              <a:defRPr/>
            </a:pPr>
            <a:endParaRPr/>
          </a:p>
        </p:txBody>
      </p:sp>
      <p:sp>
        <p:nvSpPr>
          <p:cNvPr id="949773387" name="Slide Number Placeholder 3"/>
          <p:cNvSpPr>
            <a:spLocks noGrp="1"/>
          </p:cNvSpPr>
          <p:nvPr>
            <p:ph type="sldNum" sz="quarter" idx="10"/>
          </p:nvPr>
        </p:nvSpPr>
        <p:spPr bwMode="auto"/>
        <p:txBody>
          <a:bodyPr/>
          <a:lstStyle/>
          <a:p>
            <a:pPr>
              <a:defRPr/>
            </a:pPr>
            <a:fld id="{C5635D21-6D41-7131-F9FF-A1B98917496A}"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EDEF94A-1645-1E3A-60FE-705779AD78B0}" type="slidenum">
              <a:rPr/>
              <a:t>4</a:t>
            </a:fld>
            <a:endParaRPr/>
          </a:p>
        </p:txBody>
      </p:sp>
    </p:spTree>
  </p:cSld>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939A1F9-C3DE-9E33-00D6-5738608CA679}" type="slidenum">
              <a:rPr/>
              <a:t>39</a:t>
            </a:fld>
            <a:endParaRPr/>
          </a:p>
        </p:txBody>
      </p:sp>
    </p:spTree>
  </p:cSld>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F6246D-1E39-3F5E-59A4-50F9E6B0CA1C}" type="slidenum">
              <a:rPr/>
              <a:t>40</a:t>
            </a:fld>
            <a:endParaRPr/>
          </a:p>
        </p:txBody>
      </p:sp>
    </p:spTree>
  </p:cSld>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7328C29-0748-68EA-5F30-718298BF7558}" type="slidenum">
              <a:rPr/>
              <a:t>41</a:t>
            </a:fld>
            <a:endParaRPr/>
          </a:p>
        </p:txBody>
      </p:sp>
    </p:spTree>
  </p:cSld>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22CF1C4-4676-FC81-E3B9-46325C73F402}" type="slidenum">
              <a:rPr/>
              <a:t>50</a:t>
            </a:fld>
            <a:endParaRPr/>
          </a:p>
        </p:txBody>
      </p:sp>
    </p:spTree>
  </p:cSld>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51</a:t>
            </a:fld>
            <a:endParaRPr lang="fr-FR"/>
          </a:p>
        </p:txBody>
      </p:sp>
    </p:spTree>
  </p:cSld>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52</a:t>
            </a:fld>
            <a:endParaRPr lang="fr-FR"/>
          </a:p>
        </p:txBody>
      </p:sp>
    </p:spTree>
  </p:cSld>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9E9290-10A5-8511-B4A7-7628A8F2945B}" type="slidenum">
              <a:rPr/>
              <a:t>53</a:t>
            </a:fld>
            <a:endParaRPr/>
          </a:p>
        </p:txBody>
      </p:sp>
    </p:spTree>
  </p:cSld>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6BD4F2-5F8C-D61C-7F46-A52781A828DF}" type="slidenum">
              <a:rPr/>
              <a:t>55</a:t>
            </a:fld>
            <a:endParaRPr/>
          </a:p>
        </p:txBody>
      </p:sp>
    </p:spTree>
  </p:cSld>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56</a:t>
            </a:fld>
            <a:endParaRPr lang="fr-FR"/>
          </a:p>
        </p:txBody>
      </p:sp>
    </p:spTree>
  </p:cSld>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358680F-F957-A17B-3285-224F94E5D617}" type="slidenum">
              <a:rPr/>
              <a:t>57</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DEE222-6CC8-6FA4-6394-1A39CF255552}" type="slidenum">
              <a:rPr/>
              <a:t>5</a:t>
            </a:fld>
            <a:endParaRPr/>
          </a:p>
        </p:txBody>
      </p:sp>
    </p:spTree>
  </p:cSld>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58</a:t>
            </a:fld>
            <a:endParaRPr lang="fr-FR"/>
          </a:p>
        </p:txBody>
      </p:sp>
    </p:spTree>
  </p:cSld>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59</a:t>
            </a:fld>
            <a:endParaRPr lang="fr-FR"/>
          </a:p>
        </p:txBody>
      </p:sp>
    </p:spTree>
  </p:cSld>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60</a:t>
            </a:fld>
            <a:endParaRPr lang="fr-FR"/>
          </a:p>
        </p:txBody>
      </p:sp>
    </p:spTree>
  </p:cSld>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61</a:t>
            </a:fld>
            <a:endParaRPr lang="fr-FR"/>
          </a:p>
        </p:txBody>
      </p:sp>
    </p:spTree>
  </p:cSld>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62</a:t>
            </a:fld>
            <a:endParaRPr lang="fr-FR"/>
          </a:p>
        </p:txBody>
      </p:sp>
    </p:spTree>
  </p:cSld>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63</a:t>
            </a:fld>
            <a:endParaRPr lang="fr-FR"/>
          </a:p>
        </p:txBody>
      </p:sp>
    </p:spTree>
  </p:cSld>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64</a:t>
            </a:fld>
            <a:endParaRPr lang="fr-FR"/>
          </a:p>
        </p:txBody>
      </p:sp>
    </p:spTree>
  </p:cSld>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65</a:t>
            </a:fld>
            <a:endParaRPr lang="fr-FR"/>
          </a:p>
        </p:txBody>
      </p:sp>
    </p:spTree>
  </p:cSld>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66</a:t>
            </a:fld>
            <a:endParaRPr lang="fr-FR"/>
          </a:p>
        </p:txBody>
      </p:sp>
    </p:spTree>
  </p:cSld>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67</a:t>
            </a:fld>
            <a:endParaRPr lang="fr-F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C7E18FF-D3B7-3FB6-16AB-F410C72AE6BB}" type="slidenum">
              <a:rPr/>
              <a:t>6</a:t>
            </a:fld>
            <a:endParaRPr/>
          </a:p>
        </p:txBody>
      </p:sp>
    </p:spTree>
  </p:cSld>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68</a:t>
            </a:fld>
            <a:endParaRPr lang="fr-FR"/>
          </a:p>
        </p:txBody>
      </p:sp>
    </p:spTree>
  </p:cSld>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69</a:t>
            </a:fld>
            <a:endParaRPr lang="fr-FR"/>
          </a:p>
        </p:txBody>
      </p:sp>
    </p:spTree>
  </p:cSld>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Espace réservé de l'image des diapositives 1"/>
          <p:cNvSpPr>
            <a:spLocks noChangeAspect="1" noGrp="1" noRo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Liberation Sans"/>
              </a:rPr>
              <a:t>Agir</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1044C893-BBFD-4EDB-B14A-EE98779AAE0F}" type="slidenum">
              <a:rPr lang="fr-FR"/>
              <a:t>70</a:t>
            </a:fld>
            <a:endParaRPr lang="fr-FR"/>
          </a:p>
        </p:txBody>
      </p:sp>
    </p:spTree>
  </p:cSld>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070C986-6634-E281-B6CE-8DE3078C1C0A}" type="slidenum">
              <a:rPr/>
              <a:t>71</a:t>
            </a:fld>
            <a:endParaRPr/>
          </a:p>
        </p:txBody>
      </p:sp>
    </p:spTree>
  </p:cSld>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52104115" name="Slide Image Placeholder 1"/>
          <p:cNvSpPr>
            <a:spLocks noChangeAspect="1" noGrp="1" noRot="1"/>
          </p:cNvSpPr>
          <p:nvPr>
            <p:ph type="sldImg"/>
          </p:nvPr>
        </p:nvSpPr>
        <p:spPr bwMode="auto"/>
      </p:sp>
      <p:sp>
        <p:nvSpPr>
          <p:cNvPr id="723805901" name="Notes Placeholder 2"/>
          <p:cNvSpPr>
            <a:spLocks noGrp="1"/>
          </p:cNvSpPr>
          <p:nvPr>
            <p:ph type="body" idx="1"/>
          </p:nvPr>
        </p:nvSpPr>
        <p:spPr bwMode="auto"/>
        <p:txBody>
          <a:bodyPr/>
          <a:lstStyle/>
          <a:p>
            <a:pPr>
              <a:defRPr/>
            </a:pPr>
            <a:endParaRPr/>
          </a:p>
        </p:txBody>
      </p:sp>
      <p:sp>
        <p:nvSpPr>
          <p:cNvPr id="1371126931" name="Slide Number Placeholder 3"/>
          <p:cNvSpPr>
            <a:spLocks noGrp="1"/>
          </p:cNvSpPr>
          <p:nvPr>
            <p:ph type="sldNum" sz="quarter" idx="10"/>
          </p:nvPr>
        </p:nvSpPr>
        <p:spPr bwMode="auto"/>
        <p:txBody>
          <a:bodyPr/>
          <a:lstStyle/>
          <a:p>
            <a:pPr>
              <a:defRPr/>
            </a:pPr>
            <a:fld id="{CB2F82F3-8006-2F0D-BC0F-882F1DC26EAE}" type="slidenum">
              <a:rPr/>
              <a:t/>
            </a:fld>
            <a:endParaRPr/>
          </a:p>
        </p:txBody>
      </p:sp>
    </p:spTree>
  </p:cSld>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2C0B637-BFCD-E4FE-7B93-E05AE6A6838A}" type="slidenum">
              <a:rPr/>
              <a:t>72</a:t>
            </a:fld>
            <a:endParaRPr/>
          </a:p>
        </p:txBody>
      </p:sp>
    </p:spTree>
  </p:cSld>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BB254A-3FA9-BFC7-896C-E3D576EA06D7}" type="slidenum">
              <a:rPr/>
              <a:t>73</a:t>
            </a:fld>
            <a:endParaRPr/>
          </a:p>
        </p:txBody>
      </p:sp>
    </p:spTree>
  </p:cSld>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6046E2-E8DB-904A-B429-B4B4B1B08EEB}" type="slidenum">
              <a:rPr/>
              <a:t>74</a:t>
            </a:fld>
            <a:endParaRPr/>
          </a:p>
        </p:txBody>
      </p:sp>
    </p:spTree>
  </p:cSld>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01F3E8-5440-0B90-8B47-3F921AC3D25C}" type="slidenum">
              <a:rPr/>
              <a:t>76</a:t>
            </a:fld>
            <a:endParaRPr/>
          </a:p>
        </p:txBody>
      </p:sp>
    </p:spTree>
  </p:cSld>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E0C36E-EDEF-FD91-E51A-3CF3465F9A56}" type="slidenum">
              <a:rPr/>
              <a:t>77</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9126E3-3BD7-4A26-E927-B094A975077C}" type="slidenum">
              <a:rPr/>
              <a:t>7</a:t>
            </a:fld>
            <a:endParaRPr/>
          </a:p>
        </p:txBody>
      </p:sp>
    </p:spTree>
  </p:cSld>
</p:notes>
</file>

<file path=ppt/notesSlides/notesSlide7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12818F-0393-F07B-298D-A538FC9C9FCE}" type="slidenum">
              <a:rPr/>
              <a:t>78</a:t>
            </a:fld>
            <a:endParaRPr/>
          </a:p>
        </p:txBody>
      </p:sp>
    </p:spTree>
  </p:cSld>
</p:notes>
</file>

<file path=ppt/notesSlides/notesSlide7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D7053BA-CB65-0FF7-4BCE-10983BA94B2B}" type="slidenum">
              <a:rPr/>
              <a:t>79</a:t>
            </a:fld>
            <a:endParaRPr/>
          </a:p>
        </p:txBody>
      </p:sp>
    </p:spTree>
  </p:cSld>
</p:notes>
</file>

<file path=ppt/notesSlides/notesSlide7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11097010" name="Slide Image Placeholder 1"/>
          <p:cNvSpPr>
            <a:spLocks noChangeAspect="1" noGrp="1" noRot="1"/>
          </p:cNvSpPr>
          <p:nvPr>
            <p:ph type="sldImg"/>
          </p:nvPr>
        </p:nvSpPr>
        <p:spPr bwMode="auto"/>
      </p:sp>
      <p:sp>
        <p:nvSpPr>
          <p:cNvPr id="490352806" name="Notes Placeholder 2"/>
          <p:cNvSpPr>
            <a:spLocks noGrp="1"/>
          </p:cNvSpPr>
          <p:nvPr>
            <p:ph type="body" idx="1"/>
          </p:nvPr>
        </p:nvSpPr>
        <p:spPr bwMode="auto"/>
        <p:txBody>
          <a:bodyPr/>
          <a:lstStyle/>
          <a:p>
            <a:pPr>
              <a:defRPr/>
            </a:pPr>
            <a:endParaRPr/>
          </a:p>
        </p:txBody>
      </p:sp>
      <p:sp>
        <p:nvSpPr>
          <p:cNvPr id="1400693530" name="Slide Number Placeholder 3"/>
          <p:cNvSpPr>
            <a:spLocks noGrp="1"/>
          </p:cNvSpPr>
          <p:nvPr>
            <p:ph type="sldNum" sz="quarter" idx="10"/>
          </p:nvPr>
        </p:nvSpPr>
        <p:spPr bwMode="auto"/>
        <p:txBody>
          <a:bodyPr/>
          <a:lstStyle/>
          <a:p>
            <a:pPr>
              <a:defRPr/>
            </a:pPr>
            <a:fld id="{FA846916-DA08-0987-09F1-B322060C0EDB}" type="slidenum">
              <a:rPr/>
              <a:t/>
            </a:fld>
            <a:endParaRPr/>
          </a:p>
        </p:txBody>
      </p:sp>
    </p:spTree>
  </p:cSld>
</p:notes>
</file>

<file path=ppt/notesSlides/notesSlide7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3E912CC-746D-11F6-21FA-54A5E37BBCEA}" type="slidenum">
              <a:rPr/>
              <a:t>80</a:t>
            </a:fld>
            <a:endParaRPr/>
          </a:p>
        </p:txBody>
      </p:sp>
    </p:spTree>
  </p:cSld>
</p:notes>
</file>

<file path=ppt/notesSlides/notesSlide7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35694202" name="Slide Image Placeholder 1"/>
          <p:cNvSpPr>
            <a:spLocks noChangeAspect="1" noGrp="1" noRot="1"/>
          </p:cNvSpPr>
          <p:nvPr>
            <p:ph type="sldImg"/>
          </p:nvPr>
        </p:nvSpPr>
        <p:spPr bwMode="auto"/>
      </p:sp>
      <p:sp>
        <p:nvSpPr>
          <p:cNvPr id="2043449105" name="Notes Placeholder 2"/>
          <p:cNvSpPr>
            <a:spLocks noGrp="1"/>
          </p:cNvSpPr>
          <p:nvPr>
            <p:ph type="body" idx="1"/>
          </p:nvPr>
        </p:nvSpPr>
        <p:spPr bwMode="auto"/>
        <p:txBody>
          <a:bodyPr/>
          <a:lstStyle/>
          <a:p>
            <a:pPr>
              <a:defRPr/>
            </a:pPr>
            <a:endParaRPr/>
          </a:p>
        </p:txBody>
      </p:sp>
      <p:sp>
        <p:nvSpPr>
          <p:cNvPr id="1049916457" name="Slide Number Placeholder 3"/>
          <p:cNvSpPr>
            <a:spLocks noGrp="1"/>
          </p:cNvSpPr>
          <p:nvPr>
            <p:ph type="sldNum" sz="quarter" idx="10"/>
          </p:nvPr>
        </p:nvSpPr>
        <p:spPr bwMode="auto"/>
        <p:txBody>
          <a:bodyPr/>
          <a:lstStyle/>
          <a:p>
            <a:pPr>
              <a:defRPr/>
            </a:pPr>
            <a:fld id="{AA5CB573-9C97-B523-6F20-26CD859D48FF}" type="slidenum">
              <a:rPr/>
              <a:t/>
            </a:fld>
            <a:endParaRPr/>
          </a:p>
        </p:txBody>
      </p:sp>
    </p:spTree>
  </p:cSld>
</p:notes>
</file>

<file path=ppt/notesSlides/notesSlide7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3135D71-B77F-2A31-305B-89A95BA82EDD}" type="slidenum">
              <a:rPr/>
              <a:t>81</a:t>
            </a:fld>
            <a:endParaRPr/>
          </a:p>
        </p:txBody>
      </p:sp>
    </p:spTree>
  </p:cSld>
</p:notes>
</file>

<file path=ppt/notesSlides/notesSlide7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2F7643-8D31-5DA6-9642-166000CC9C6F}" type="slidenum">
              <a:rPr/>
              <a:t>82</a:t>
            </a:fld>
            <a:endParaRPr/>
          </a:p>
        </p:txBody>
      </p:sp>
    </p:spTree>
  </p:cSld>
</p:notes>
</file>

<file path=ppt/notesSlides/notesSlide7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CFE29F1-D526-8EAD-7751-70DD511F7732}" type="slidenum">
              <a:rPr/>
              <a:t>83</a:t>
            </a:fld>
            <a:endParaRPr/>
          </a:p>
        </p:txBody>
      </p:sp>
    </p:spTree>
  </p:cSld>
</p:notes>
</file>

<file path=ppt/notesSlides/notesSlide7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F5E1C23-9EBA-9758-4941-E07E2EF941B3}" type="slidenum">
              <a:rPr/>
              <a:t>84</a:t>
            </a:fld>
            <a:endParaRPr/>
          </a:p>
        </p:txBody>
      </p:sp>
    </p:spTree>
  </p:cSld>
</p:notes>
</file>

<file path=ppt/notesSlides/notesSlide7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FFAFEF-4B0B-73A8-5FA4-056F44D97456}" type="slidenum">
              <a:rPr/>
              <a:t>86</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4B84266-E7C3-0CBC-FDA9-EE689895903A}" type="slidenum">
              <a:rPr/>
              <a:t>8</a:t>
            </a:fld>
            <a:endParaRPr/>
          </a:p>
        </p:txBody>
      </p:sp>
    </p:spTree>
  </p:cSld>
</p:notes>
</file>

<file path=ppt/notesSlides/notesSlide8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40196225" name="Slide Image Placeholder 1"/>
          <p:cNvSpPr>
            <a:spLocks noChangeAspect="1" noGrp="1" noRot="1"/>
          </p:cNvSpPr>
          <p:nvPr>
            <p:ph type="sldImg"/>
          </p:nvPr>
        </p:nvSpPr>
        <p:spPr bwMode="auto"/>
      </p:sp>
      <p:sp>
        <p:nvSpPr>
          <p:cNvPr id="1794256387" name="Notes Placeholder 2"/>
          <p:cNvSpPr>
            <a:spLocks noGrp="1"/>
          </p:cNvSpPr>
          <p:nvPr>
            <p:ph type="body" idx="1"/>
          </p:nvPr>
        </p:nvSpPr>
        <p:spPr bwMode="auto"/>
        <p:txBody>
          <a:bodyPr/>
          <a:lstStyle/>
          <a:p>
            <a:pPr>
              <a:defRPr/>
            </a:pPr>
            <a:endParaRPr/>
          </a:p>
        </p:txBody>
      </p:sp>
      <p:sp>
        <p:nvSpPr>
          <p:cNvPr id="1070940798" name="Slide Number Placeholder 3"/>
          <p:cNvSpPr>
            <a:spLocks noGrp="1"/>
          </p:cNvSpPr>
          <p:nvPr>
            <p:ph type="sldNum" sz="quarter" idx="10"/>
          </p:nvPr>
        </p:nvSpPr>
        <p:spPr bwMode="auto"/>
        <p:txBody>
          <a:bodyPr/>
          <a:lstStyle/>
          <a:p>
            <a:pPr>
              <a:defRPr/>
            </a:pPr>
            <a:fld id="{1BC4BBD9-CE20-5323-DAA8-B1295065340A}" type="slidenum">
              <a:rPr/>
              <a:t/>
            </a:fld>
            <a:endParaRPr/>
          </a:p>
        </p:txBody>
      </p:sp>
    </p:spTree>
  </p:cSld>
</p:notes>
</file>

<file path=ppt/notesSlides/notesSlide8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8E7B1BA-E168-ED2A-6C77-71E10806C108}" type="slidenum">
              <a:rPr/>
              <a:t>87</a:t>
            </a:fld>
            <a:endParaRPr/>
          </a:p>
        </p:txBody>
      </p:sp>
    </p:spTree>
  </p:cSld>
</p:notes>
</file>

<file path=ppt/notesSlides/notesSlide8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FDA76C3-9863-F992-5B5E-D76D4BAA580E}" type="slidenum">
              <a:rPr/>
              <a:t>88</a:t>
            </a:fld>
            <a:endParaRPr/>
          </a:p>
        </p:txBody>
      </p:sp>
    </p:spTree>
  </p:cSld>
</p:notes>
</file>

<file path=ppt/notesSlides/notesSlide8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E0D9F46-8ADF-5406-B110-39AFDF1D2F47}" type="slidenum">
              <a:rPr/>
              <a:t>89</a:t>
            </a:fld>
            <a:endParaRPr/>
          </a:p>
        </p:txBody>
      </p:sp>
    </p:spTree>
  </p:cSld>
</p:notes>
</file>

<file path=ppt/notesSlides/notesSlide8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05EB705-D1C3-1E26-C276-96FAA2154AF9}" type="slidenum">
              <a:rPr/>
              <a:t>90</a:t>
            </a:fld>
            <a:endParaRPr/>
          </a:p>
        </p:txBody>
      </p:sp>
    </p:spTree>
  </p:cSld>
</p:notes>
</file>

<file path=ppt/notesSlides/notesSlide8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B36151F-BFF5-7333-9DA9-3A75EFFA78CC}" type="slidenum">
              <a:rPr/>
              <a:t>91</a:t>
            </a:fld>
            <a:endParaRPr/>
          </a:p>
        </p:txBody>
      </p:sp>
    </p:spTree>
  </p:cSld>
</p:notes>
</file>

<file path=ppt/notesSlides/notesSlide8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9EA9919-EA5C-7C26-91C7-49A519564883}" type="slidenum">
              <a:rPr/>
              <a:t>92</a:t>
            </a:fld>
            <a:endParaRPr/>
          </a:p>
        </p:txBody>
      </p:sp>
    </p:spTree>
  </p:cSld>
</p:notes>
</file>

<file path=ppt/notesSlides/notesSlide8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4A4AA6-D41A-6596-6D9F-32B82D4E186C}" type="slidenum">
              <a:rPr/>
              <a:t>93</a:t>
            </a:fld>
            <a:endParaRPr/>
          </a:p>
        </p:txBody>
      </p:sp>
    </p:spTree>
  </p:cSld>
</p:notes>
</file>

<file path=ppt/notesSlides/notesSlide8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B7E4199-7A51-9B80-A125-2BA3C1ABF64C}" type="slidenum">
              <a:rPr/>
              <a:t>94</a:t>
            </a:fld>
            <a:endParaRPr/>
          </a:p>
        </p:txBody>
      </p:sp>
    </p:spTree>
  </p:cSld>
</p:notes>
</file>

<file path=ppt/notesSlides/notesSlide8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FFD9F10-AF9B-E5C6-C254-D18E53C0F96E}" type="slidenum">
              <a:rPr/>
              <a:t>97</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8190686-1E14-6BFE-81C6-E78B290F6DA7}" type="slidenum">
              <a:rPr/>
              <a:t>9</a:t>
            </a:fld>
            <a:endParaRPr/>
          </a:p>
        </p:txBody>
      </p:sp>
    </p:spTree>
  </p:cSld>
</p:notes>
</file>

<file path=ppt/notesSlides/notesSlide9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C47B54-0C07-2D4B-8DBE-B5EC77205A4A}" type="slidenum">
              <a:rPr/>
              <a:t>98</a:t>
            </a:fld>
            <a:endParaRPr/>
          </a:p>
        </p:txBody>
      </p:sp>
    </p:spTree>
  </p:cSld>
</p:notes>
</file>

<file path=ppt/notesSlides/notesSlide9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1208A27-F3C9-B6C5-5FBB-ACC53A06F1D7}" type="slidenum">
              <a:rPr/>
              <a:t>99</a:t>
            </a:fld>
            <a:endParaRPr/>
          </a:p>
        </p:txBody>
      </p:sp>
    </p:spTree>
  </p:cSld>
</p:notes>
</file>

<file path=ppt/notesSlides/notesSlide9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059E9F-EAD1-FE87-3F14-CD21EC0D2132}" type="slidenum">
              <a:rPr/>
              <a:t>100</a:t>
            </a:fld>
            <a:endParaRPr/>
          </a:p>
        </p:txBody>
      </p:sp>
    </p:spTree>
  </p:cSld>
</p:notes>
</file>

<file path=ppt/notesSlides/notesSlide9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4B7EEE-3EF5-58A5-2AAC-9A7B7D0793AD}" type="slidenum">
              <a:rPr/>
              <a:t>101</a:t>
            </a:fld>
            <a:endParaRPr/>
          </a:p>
        </p:txBody>
      </p:sp>
    </p:spTree>
  </p:cSld>
</p:notes>
</file>

<file path=ppt/notesSlides/notesSlide9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7007673" name="Slide Image Placeholder 1"/>
          <p:cNvSpPr>
            <a:spLocks noChangeAspect="1" noGrp="1" noRot="1"/>
          </p:cNvSpPr>
          <p:nvPr>
            <p:ph type="sldImg"/>
          </p:nvPr>
        </p:nvSpPr>
        <p:spPr bwMode="auto"/>
      </p:sp>
      <p:sp>
        <p:nvSpPr>
          <p:cNvPr id="1347266044" name="Notes Placeholder 2"/>
          <p:cNvSpPr>
            <a:spLocks noGrp="1"/>
          </p:cNvSpPr>
          <p:nvPr>
            <p:ph type="body" idx="1"/>
          </p:nvPr>
        </p:nvSpPr>
        <p:spPr bwMode="auto"/>
        <p:txBody>
          <a:bodyPr/>
          <a:lstStyle/>
          <a:p>
            <a:pPr>
              <a:defRPr/>
            </a:pPr>
            <a:endParaRPr/>
          </a:p>
        </p:txBody>
      </p:sp>
      <p:sp>
        <p:nvSpPr>
          <p:cNvPr id="575320096" name="Slide Number Placeholder 3"/>
          <p:cNvSpPr>
            <a:spLocks noGrp="1"/>
          </p:cNvSpPr>
          <p:nvPr>
            <p:ph type="sldNum" sz="quarter" idx="10"/>
          </p:nvPr>
        </p:nvSpPr>
        <p:spPr bwMode="auto"/>
        <p:txBody>
          <a:bodyPr/>
          <a:lstStyle/>
          <a:p>
            <a:pPr>
              <a:defRPr/>
            </a:pPr>
            <a:fld id="{762286F6-30EB-CD88-0F16-CCEDEE011F28}" type="slidenum">
              <a:rPr/>
              <a:t/>
            </a:fld>
            <a:endParaRPr/>
          </a:p>
        </p:txBody>
      </p:sp>
    </p:spTree>
  </p:cSld>
</p:notes>
</file>

<file path=ppt/notesSlides/notesSlide9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5BC9E9C-427D-BB3F-FBEE-371C2611232C}" type="slidenum">
              <a:rPr/>
              <a:t>102</a:t>
            </a:fld>
            <a:endParaRPr/>
          </a:p>
        </p:txBody>
      </p:sp>
    </p:spTree>
  </p:cSld>
</p:notes>
</file>

<file path=ppt/notesSlides/notesSlide9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C2277C-FD9D-0057-9138-AE4E444600CB}" type="slidenum">
              <a:rPr/>
              <a:t>103</a:t>
            </a:fld>
            <a:endParaRPr/>
          </a:p>
        </p:txBody>
      </p:sp>
    </p:spTree>
  </p:cSld>
</p:notes>
</file>

<file path=ppt/notesSlides/notesSlide9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06B07D2-6C68-DBD9-2887-5768AFB9C5FF}" type="slidenum">
              <a:rPr/>
              <a:t>105</a:t>
            </a:fld>
            <a:endParaRPr/>
          </a:p>
        </p:txBody>
      </p:sp>
    </p:spTree>
  </p:cSld>
</p:notes>
</file>

<file path=ppt/notesSlides/notesSlide9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96A97F6-88C3-BF00-BAB5-93568A93C961}" type="slidenum">
              <a:rPr/>
              <a:t>106</a:t>
            </a:fld>
            <a:endParaRPr/>
          </a:p>
        </p:txBody>
      </p:sp>
    </p:spTree>
  </p:cSld>
</p:notes>
</file>

<file path=ppt/notesSlides/notesSlide9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9CDAF67-1EC3-3726-5C79-2A5643165D12}" type="slidenum">
              <a:rPr/>
              <a:t>107</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jp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Couverture avec photo">
    <p:spTree>
      <p:nvGrpSpPr>
        <p:cNvPr id="1" name=""/>
        <p:cNvGrpSpPr/>
        <p:nvPr/>
      </p:nvGrpSpPr>
      <p:grpSpPr bwMode="auto">
        <a:xfrm>
          <a:off x="0" y="0"/>
          <a:ext cx="0" cy="0"/>
          <a:chOff x="0" y="0"/>
          <a:chExt cx="0" cy="0"/>
        </a:xfrm>
      </p:grpSpPr>
      <p:sp>
        <p:nvSpPr>
          <p:cNvPr id="19" name="Espace réservé pour une image  18"/>
          <p:cNvSpPr>
            <a:spLocks noGrp="1"/>
          </p:cNvSpPr>
          <p:nvPr>
            <p:ph type="pic" sz="quarter" idx="15"/>
          </p:nvPr>
        </p:nvSpPr>
        <p:spPr bwMode="auto">
          <a:xfrm>
            <a:off x="0" y="1419767"/>
            <a:ext cx="12191999" cy="5438233"/>
          </a:xfrm>
          <a:prstGeom prst="rect">
            <a:avLst/>
          </a:prstGeom>
        </p:spPr>
        <p:txBody>
          <a:bodyPr/>
          <a:lstStyle>
            <a:lvl1pPr algn="ctr">
              <a:defRPr sz="1400"/>
            </a:lvl1pPr>
          </a:lstStyle>
          <a:p>
            <a:pPr>
              <a:defRPr/>
            </a:pPr>
            <a:endParaRPr lang="fr-FR"/>
          </a:p>
        </p:txBody>
      </p:sp>
      <p:sp>
        <p:nvSpPr>
          <p:cNvPr id="2" name="Titre 1"/>
          <p:cNvSpPr>
            <a:spLocks noGrp="1"/>
          </p:cNvSpPr>
          <p:nvPr>
            <p:ph type="ctrTitle" hasCustomPrompt="1"/>
          </p:nvPr>
        </p:nvSpPr>
        <p:spPr bwMode="auto">
          <a:xfrm>
            <a:off x="565343" y="2390446"/>
            <a:ext cx="1710705" cy="699403"/>
          </a:xfrm>
          <a:prstGeom prst="rect">
            <a:avLst/>
          </a:prstGeom>
          <a:solidFill>
            <a:srgbClr val="EF7757"/>
          </a:solidFill>
        </p:spPr>
        <p:txBody>
          <a:bodyPr wrap="none" lIns="180000" tIns="72000" rIns="180000" bIns="72000" anchor="ctr" anchorCtr="0">
            <a:spAutoFit/>
          </a:bodyPr>
          <a:lstStyle>
            <a:lvl1pPr algn="l">
              <a:lnSpc>
                <a:spcPct val="100000"/>
              </a:lnSpc>
              <a:defRPr sz="3600" cap="all">
                <a:solidFill>
                  <a:schemeClr val="bg1"/>
                </a:solidFill>
              </a:defRPr>
            </a:lvl1pPr>
          </a:lstStyle>
          <a:p>
            <a:pPr>
              <a:defRPr/>
            </a:pPr>
            <a:r>
              <a:rPr lang="fr-FR"/>
              <a:t>Titre</a:t>
            </a:r>
            <a:endParaRPr/>
          </a:p>
        </p:txBody>
      </p:sp>
      <p:sp>
        <p:nvSpPr>
          <p:cNvPr id="17" name="Espace réservé du texte 16"/>
          <p:cNvSpPr>
            <a:spLocks noChangeAspect="1" noGrp="1"/>
          </p:cNvSpPr>
          <p:nvPr>
            <p:ph type="body" sz="quarter" idx="14" hasCustomPrompt="1"/>
          </p:nvPr>
        </p:nvSpPr>
        <p:spPr bwMode="auto">
          <a:xfrm>
            <a:off x="565343" y="3202408"/>
            <a:ext cx="1459970" cy="453183"/>
          </a:xfrm>
          <a:prstGeom prst="rect">
            <a:avLst/>
          </a:prstGeom>
          <a:solidFill>
            <a:srgbClr val="EF7757"/>
          </a:solidFill>
        </p:spPr>
        <p:txBody>
          <a:bodyPr wrap="none" lIns="180000" tIns="72000" rIns="180000" bIns="72000" anchor="ctr" anchorCtr="0">
            <a:spAutoFit/>
          </a:bodyPr>
          <a:lstStyle>
            <a:lvl1pPr marL="0" indent="0">
              <a:lnSpc>
                <a:spcPct val="100000"/>
              </a:lnSpc>
              <a:buNone/>
              <a:defRPr sz="2000">
                <a:solidFill>
                  <a:schemeClr val="bg1"/>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defRPr/>
            </a:pPr>
            <a:r>
              <a:rPr lang="fr-FR"/>
              <a:t>Sous-titre</a:t>
            </a:r>
            <a:endParaRPr/>
          </a:p>
        </p:txBody>
      </p:sp>
      <p:pic>
        <p:nvPicPr>
          <p:cNvPr id="20" name="Image 19" descr="Une image contenant texte, clipart&#10;&#10;Description générée automatiquement"/>
          <p:cNvPicPr>
            <a:picLocks noChangeAspect="1"/>
          </p:cNvPicPr>
          <p:nvPr userDrawn="1"/>
        </p:nvPicPr>
        <p:blipFill>
          <a:blip r:embed="rId2"/>
          <a:stretch/>
        </p:blipFill>
        <p:spPr bwMode="auto">
          <a:xfrm>
            <a:off x="9937102" y="191775"/>
            <a:ext cx="2254898" cy="654988"/>
          </a:xfrm>
          <a:prstGeom prst="rect">
            <a:avLst/>
          </a:prstGeom>
        </p:spPr>
      </p:pic>
      <p:pic>
        <p:nvPicPr>
          <p:cNvPr id="21" name="Image 20"/>
          <p:cNvPicPr>
            <a:picLocks noChangeAspect="1"/>
          </p:cNvPicPr>
          <p:nvPr userDrawn="1"/>
        </p:nvPicPr>
        <p:blipFill>
          <a:blip r:embed="rId3"/>
          <a:stretch/>
        </p:blipFill>
        <p:spPr bwMode="auto">
          <a:xfrm>
            <a:off x="112535" y="118082"/>
            <a:ext cx="1182282" cy="1073087"/>
          </a:xfrm>
          <a:prstGeom prst="rect">
            <a:avLst/>
          </a:prstGeom>
        </p:spPr>
      </p:pic>
      <p:sp>
        <p:nvSpPr>
          <p:cNvPr id="7" name="Espace réservé du texte 16"/>
          <p:cNvSpPr>
            <a:spLocks noChangeAspect="1" noGrp="1"/>
          </p:cNvSpPr>
          <p:nvPr>
            <p:ph type="body" sz="quarter" idx="16" hasCustomPrompt="1"/>
          </p:nvPr>
        </p:nvSpPr>
        <p:spPr bwMode="auto">
          <a:xfrm>
            <a:off x="565343" y="3768149"/>
            <a:ext cx="711368" cy="360850"/>
          </a:xfrm>
          <a:prstGeom prst="rect">
            <a:avLst/>
          </a:prstGeom>
          <a:solidFill>
            <a:srgbClr val="EF7757"/>
          </a:solidFill>
        </p:spPr>
        <p:txBody>
          <a:bodyPr wrap="none" lIns="180000" tIns="72000" rIns="180000" bIns="72000" anchor="ctr" anchorCtr="0">
            <a:spAutoFit/>
          </a:bodyPr>
          <a:lstStyle>
            <a:lvl1pPr marL="0" indent="0">
              <a:lnSpc>
                <a:spcPct val="100000"/>
              </a:lnSpc>
              <a:buNone/>
              <a:defRPr sz="1400">
                <a:solidFill>
                  <a:schemeClr val="bg1"/>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defRPr/>
            </a:pPr>
            <a:r>
              <a:rPr lang="fr-FR"/>
              <a:t>date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exte simple + puces sur une colonn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454043" y="1612593"/>
            <a:ext cx="10860880" cy="2811463"/>
          </a:xfrm>
          <a:prstGeom prst="rect">
            <a:avLst/>
          </a:prstGeom>
        </p:spPr>
        <p:txBody>
          <a:bodyPr/>
          <a:lstStyle>
            <a:lvl1pPr marL="0" indent="0">
              <a:lnSpc>
                <a:spcPct val="100000"/>
              </a:lnSpc>
              <a:buNone/>
              <a:defRPr sz="2800">
                <a:solidFill>
                  <a:srgbClr val="EF7757"/>
                </a:solidFill>
              </a:defRPr>
            </a:lvl1pPr>
            <a:lvl2pPr marL="342900" indent="-180000" defTabSz="720000">
              <a:lnSpc>
                <a:spcPct val="100000"/>
              </a:lnSpc>
              <a:buFont typeface="Arial"/>
              <a:buChar char="•"/>
              <a:tabLst>
                <a:tab pos="180000" algn="l"/>
              </a:tabLst>
              <a:defRPr>
                <a:solidFill>
                  <a:srgbClr val="292574"/>
                </a:solidFill>
              </a:defRPr>
            </a:lvl2pPr>
            <a:lvl3pPr marL="720000" indent="-180000">
              <a:lnSpc>
                <a:spcPct val="100000"/>
              </a:lnSpc>
              <a:buFont typeface="Arial"/>
              <a:buChar char="•"/>
              <a:defRPr>
                <a:solidFill>
                  <a:srgbClr val="292574"/>
                </a:solidFill>
              </a:defRPr>
            </a:lvl3pPr>
            <a:lvl4pPr marL="1044000" indent="-180000">
              <a:lnSpc>
                <a:spcPct val="100000"/>
              </a:lnSpc>
              <a:buFont typeface="Arial"/>
              <a:buChar char="•"/>
              <a:defRPr>
                <a:solidFill>
                  <a:srgbClr val="292574"/>
                </a:solidFill>
              </a:defRPr>
            </a:lvl4pPr>
            <a:lvl5pPr marL="1332000" indent="-180000">
              <a:lnSpc>
                <a:spcPct val="100000"/>
              </a:lnSpc>
              <a:buFont typeface="Arial"/>
              <a:buChar char="•"/>
              <a:defRPr sz="16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8"/>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3" name="Image 12"/>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exte simple sur 2 colonne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2117899" y="1736079"/>
            <a:ext cx="3601896" cy="3883138"/>
          </a:xfrm>
          <a:prstGeom prst="rect">
            <a:avLst/>
          </a:prstGeom>
        </p:spPr>
        <p:txBody>
          <a:bodyPr/>
          <a:lstStyle>
            <a:lvl1pPr marL="0" indent="0">
              <a:lnSpc>
                <a:spcPct val="100000"/>
              </a:lnSpc>
              <a:buNone/>
              <a:defRPr sz="2000">
                <a:solidFill>
                  <a:srgbClr val="EF7757"/>
                </a:solidFill>
              </a:defRPr>
            </a:lvl1pPr>
            <a:lvl2pPr marL="180000" indent="0">
              <a:lnSpc>
                <a:spcPct val="100000"/>
              </a:lnSpc>
              <a:buFont typeface="Arial"/>
              <a:buNone/>
              <a:defRPr sz="1800">
                <a:solidFill>
                  <a:srgbClr val="292574"/>
                </a:solidFill>
              </a:defRPr>
            </a:lvl2pPr>
            <a:lvl3pPr marL="360000" indent="-180000">
              <a:lnSpc>
                <a:spcPct val="100000"/>
              </a:lnSpc>
              <a:buFont typeface="Arial"/>
              <a:buChar char="•"/>
              <a:defRPr sz="1600">
                <a:solidFill>
                  <a:srgbClr val="292574"/>
                </a:solidFill>
              </a:defRPr>
            </a:lvl3pPr>
            <a:lvl4pPr marL="540000" indent="-180000">
              <a:lnSpc>
                <a:spcPct val="100000"/>
              </a:lnSpc>
              <a:buFont typeface="Arial"/>
              <a:buChar char="•"/>
              <a:defRPr sz="1400">
                <a:solidFill>
                  <a:srgbClr val="292574"/>
                </a:solidFill>
              </a:defRPr>
            </a:lvl4pPr>
            <a:lvl5pPr marL="720000" indent="-180000">
              <a:lnSpc>
                <a:spcPct val="100000"/>
              </a:lnSpc>
              <a:buFont typeface="Arial"/>
              <a:buChar char="•"/>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Espace réservé du texte 15"/>
          <p:cNvSpPr>
            <a:spLocks noGrp="1"/>
          </p:cNvSpPr>
          <p:nvPr>
            <p:ph type="body" sz="quarter" idx="13"/>
          </p:nvPr>
        </p:nvSpPr>
        <p:spPr bwMode="auto">
          <a:xfrm>
            <a:off x="6385020" y="1736079"/>
            <a:ext cx="3601896" cy="3883138"/>
          </a:xfrm>
          <a:prstGeom prst="rect">
            <a:avLst/>
          </a:prstGeom>
        </p:spPr>
        <p:txBody>
          <a:bodyPr/>
          <a:lstStyle>
            <a:lvl1pPr marL="0" indent="0">
              <a:lnSpc>
                <a:spcPct val="100000"/>
              </a:lnSpc>
              <a:buNone/>
              <a:defRPr sz="2000">
                <a:solidFill>
                  <a:srgbClr val="EF7757"/>
                </a:solidFill>
              </a:defRPr>
            </a:lvl1pPr>
            <a:lvl2pPr marL="0" indent="0">
              <a:lnSpc>
                <a:spcPct val="100000"/>
              </a:lnSpc>
              <a:buFont typeface="Arial"/>
              <a:buNone/>
              <a:defRPr sz="1800">
                <a:solidFill>
                  <a:srgbClr val="292574"/>
                </a:solidFill>
              </a:defRPr>
            </a:lvl2pPr>
            <a:lvl3pPr marL="360000" indent="-180000">
              <a:lnSpc>
                <a:spcPct val="100000"/>
              </a:lnSpc>
              <a:buFont typeface="Arial"/>
              <a:buChar char="•"/>
              <a:defRPr sz="1600">
                <a:solidFill>
                  <a:srgbClr val="292574"/>
                </a:solidFill>
              </a:defRPr>
            </a:lvl3pPr>
            <a:lvl4pPr marL="540000" indent="-180000">
              <a:lnSpc>
                <a:spcPct val="100000"/>
              </a:lnSpc>
              <a:buFont typeface="Arial"/>
              <a:buChar char="•"/>
              <a:defRPr sz="1400">
                <a:solidFill>
                  <a:srgbClr val="292574"/>
                </a:solidFill>
              </a:defRPr>
            </a:lvl4pPr>
            <a:lvl5pPr marL="720000" indent="-180000">
              <a:lnSpc>
                <a:spcPct val="100000"/>
              </a:lnSpc>
              <a:buFont typeface="Arial"/>
              <a:buChar char="•"/>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pic>
        <p:nvPicPr>
          <p:cNvPr id="7" name="Graphique 6" descr="Point d’insertion vers la droite avec un remplissage uni"/>
          <p:cNvPicPr>
            <a:picLocks noChangeAspect="1"/>
          </p:cNvPicPr>
          <p:nvPr userDrawn="1"/>
        </p:nvPicPr>
        <p:blipFill>
          <a:blip r:embed="rId2"/>
          <a:stretch/>
        </p:blipFill>
        <p:spPr bwMode="auto">
          <a:xfrm>
            <a:off x="304801" y="1736079"/>
            <a:ext cx="1243755" cy="1303968"/>
          </a:xfrm>
          <a:prstGeom prst="rect">
            <a:avLst/>
          </a:prstGeom>
        </p:spPr>
      </p:pic>
      <p:sp>
        <p:nvSpPr>
          <p:cNvPr id="12" name="Rectangle 11"/>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9" name="Image 18"/>
          <p:cNvPicPr>
            <a:picLocks noChangeAspect="1"/>
          </p:cNvPicPr>
          <p:nvPr userDrawn="1"/>
        </p:nvPicPr>
        <p:blipFill>
          <a:blip r:embed="rId3"/>
          <a:stretch/>
        </p:blipFill>
        <p:spPr bwMode="auto">
          <a:xfrm>
            <a:off x="278644" y="6062085"/>
            <a:ext cx="2614574" cy="608741"/>
          </a:xfrm>
          <a:prstGeom prst="rect">
            <a:avLst/>
          </a:prstGeom>
        </p:spPr>
      </p:pic>
    </p:spTree>
  </p:cSld>
  <p:clrMapOvr>
    <a:masterClrMapping/>
  </p:clrMapOvr>
  <p:hf dt="0" ftr="0" hdr="0" sldNum="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exte 2 colonnes + image fond">
    <p:spTree>
      <p:nvGrpSpPr>
        <p:cNvPr id="1" name=""/>
        <p:cNvGrpSpPr/>
        <p:nvPr/>
      </p:nvGrpSpPr>
      <p:grpSpPr bwMode="auto">
        <a:xfrm>
          <a:off x="0" y="0"/>
          <a:ext cx="0" cy="0"/>
          <a:chOff x="0" y="0"/>
          <a:chExt cx="0" cy="0"/>
        </a:xfrm>
      </p:grpSpPr>
      <p:sp>
        <p:nvSpPr>
          <p:cNvPr id="8" name="Espace réservé pour une image  7"/>
          <p:cNvSpPr>
            <a:spLocks noGrp="1"/>
          </p:cNvSpPr>
          <p:nvPr>
            <p:ph type="pic" sz="quarter" idx="14"/>
          </p:nvPr>
        </p:nvSpPr>
        <p:spPr bwMode="auto">
          <a:xfrm>
            <a:off x="1" y="1362075"/>
            <a:ext cx="12192000" cy="4286250"/>
          </a:xfrm>
          <a:prstGeom prst="rect">
            <a:avLst/>
          </a:prstGeom>
        </p:spPr>
        <p:txBody>
          <a:bodyPr/>
          <a:lstStyle>
            <a:lvl1pPr>
              <a:defRPr sz="1400"/>
            </a:lvl1pPr>
          </a:lstStyle>
          <a:p>
            <a:pPr>
              <a:defRPr/>
            </a:pPr>
            <a:endParaRPr lang="fr-FR"/>
          </a:p>
        </p:txBody>
      </p:sp>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2117899" y="1736079"/>
            <a:ext cx="3601896" cy="2807929"/>
          </a:xfrm>
          <a:prstGeom prst="rect">
            <a:avLst/>
          </a:prstGeom>
          <a:solidFill>
            <a:srgbClr val="FFFFFF">
              <a:alpha val="69804"/>
            </a:srgbClr>
          </a:solidFill>
        </p:spPr>
        <p:txBody>
          <a:bodyPr/>
          <a:lstStyle>
            <a:lvl1pPr marL="0" indent="0">
              <a:lnSpc>
                <a:spcPct val="100000"/>
              </a:lnSpc>
              <a:buNone/>
              <a:defRPr sz="2000" b="1">
                <a:solidFill>
                  <a:schemeClr val="accent2"/>
                </a:solidFill>
              </a:defRPr>
            </a:lvl1pPr>
            <a:lvl2pPr marL="180000" indent="0">
              <a:lnSpc>
                <a:spcPct val="100000"/>
              </a:lnSpc>
              <a:buFont typeface="Arial"/>
              <a:buNone/>
              <a:defRPr sz="1800">
                <a:solidFill>
                  <a:srgbClr val="292574"/>
                </a:solidFill>
              </a:defRPr>
            </a:lvl2pPr>
            <a:lvl3pPr marL="360000" indent="-180000">
              <a:lnSpc>
                <a:spcPct val="100000"/>
              </a:lnSpc>
              <a:buFont typeface="Arial"/>
              <a:buChar char="•"/>
              <a:defRPr sz="1600">
                <a:solidFill>
                  <a:srgbClr val="292574"/>
                </a:solidFill>
              </a:defRPr>
            </a:lvl3pPr>
            <a:lvl4pPr marL="540000" indent="-180000">
              <a:lnSpc>
                <a:spcPct val="100000"/>
              </a:lnSpc>
              <a:buFont typeface="Arial"/>
              <a:buChar char="•"/>
              <a:defRPr sz="1400">
                <a:solidFill>
                  <a:srgbClr val="292574"/>
                </a:solidFill>
              </a:defRPr>
            </a:lvl4pPr>
            <a:lvl5pPr marL="720000" indent="-180000">
              <a:lnSpc>
                <a:spcPct val="100000"/>
              </a:lnSpc>
              <a:buFont typeface="Arial"/>
              <a:buChar char="•"/>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Espace réservé du texte 15"/>
          <p:cNvSpPr>
            <a:spLocks noGrp="1"/>
          </p:cNvSpPr>
          <p:nvPr>
            <p:ph type="body" sz="quarter" idx="13"/>
          </p:nvPr>
        </p:nvSpPr>
        <p:spPr bwMode="auto">
          <a:xfrm>
            <a:off x="6385020" y="1736079"/>
            <a:ext cx="3601896" cy="2807929"/>
          </a:xfrm>
          <a:prstGeom prst="rect">
            <a:avLst/>
          </a:prstGeom>
          <a:solidFill>
            <a:srgbClr val="FFFFFF">
              <a:alpha val="69804"/>
            </a:srgbClr>
          </a:solidFill>
        </p:spPr>
        <p:txBody>
          <a:bodyPr/>
          <a:lstStyle>
            <a:lvl1pPr marL="0" indent="0">
              <a:lnSpc>
                <a:spcPct val="100000"/>
              </a:lnSpc>
              <a:buNone/>
              <a:defRPr sz="2000" b="1">
                <a:solidFill>
                  <a:schemeClr val="accent2"/>
                </a:solidFill>
              </a:defRPr>
            </a:lvl1pPr>
            <a:lvl2pPr marL="180000" indent="0">
              <a:lnSpc>
                <a:spcPct val="100000"/>
              </a:lnSpc>
              <a:buFont typeface="Arial"/>
              <a:buNone/>
              <a:defRPr sz="1800">
                <a:solidFill>
                  <a:srgbClr val="292574"/>
                </a:solidFill>
              </a:defRPr>
            </a:lvl2pPr>
            <a:lvl3pPr marL="540000" indent="-180000">
              <a:lnSpc>
                <a:spcPct val="100000"/>
              </a:lnSpc>
              <a:buFont typeface="Arial"/>
              <a:buChar char="•"/>
              <a:defRPr sz="1600">
                <a:solidFill>
                  <a:srgbClr val="292574"/>
                </a:solidFill>
              </a:defRPr>
            </a:lvl3pPr>
            <a:lvl4pPr marL="720000" indent="-180000">
              <a:lnSpc>
                <a:spcPct val="100000"/>
              </a:lnSpc>
              <a:buFont typeface="Arial"/>
              <a:buChar char="•"/>
              <a:defRPr sz="1400">
                <a:solidFill>
                  <a:srgbClr val="292574"/>
                </a:solidFill>
              </a:defRPr>
            </a:lvl4pPr>
            <a:lvl5pPr marL="900000" indent="-180000">
              <a:lnSpc>
                <a:spcPct val="100000"/>
              </a:lnSpc>
              <a:buFont typeface="Arial"/>
              <a:buChar char="•"/>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2" name="Rectangle 11"/>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9" name="Image 18"/>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exte + 1 photo">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Espace réservé du texte 15"/>
          <p:cNvSpPr>
            <a:spLocks noGrp="1"/>
          </p:cNvSpPr>
          <p:nvPr>
            <p:ph type="body" sz="quarter" idx="12"/>
          </p:nvPr>
        </p:nvSpPr>
        <p:spPr bwMode="auto">
          <a:xfrm>
            <a:off x="453600" y="1612800"/>
            <a:ext cx="5014022" cy="3883138"/>
          </a:xfrm>
          <a:prstGeom prst="rect">
            <a:avLst/>
          </a:prstGeom>
        </p:spPr>
        <p:txBody>
          <a:bodyPr/>
          <a:lstStyle>
            <a:lvl1pPr marL="0" indent="0">
              <a:lnSpc>
                <a:spcPct val="100000"/>
              </a:lnSpc>
              <a:buNone/>
              <a:defRPr sz="2000">
                <a:solidFill>
                  <a:srgbClr val="EF7757"/>
                </a:solidFill>
              </a:defRPr>
            </a:lvl1pPr>
            <a:lvl2pPr marL="180000" indent="0">
              <a:lnSpc>
                <a:spcPct val="100000"/>
              </a:lnSpc>
              <a:buFont typeface="Arial"/>
              <a:buNone/>
              <a:defRPr sz="1800">
                <a:solidFill>
                  <a:srgbClr val="292574"/>
                </a:solidFill>
              </a:defRPr>
            </a:lvl2pPr>
            <a:lvl3pPr marL="360000" indent="-180000">
              <a:lnSpc>
                <a:spcPct val="100000"/>
              </a:lnSpc>
              <a:buFont typeface="Arial"/>
              <a:buChar char="•"/>
              <a:defRPr sz="1600">
                <a:solidFill>
                  <a:srgbClr val="292574"/>
                </a:solidFill>
              </a:defRPr>
            </a:lvl3pPr>
            <a:lvl4pPr marL="540000" indent="-180000">
              <a:lnSpc>
                <a:spcPct val="100000"/>
              </a:lnSpc>
              <a:buFont typeface="Arial"/>
              <a:buChar char="•"/>
              <a:defRPr sz="1400">
                <a:solidFill>
                  <a:srgbClr val="292574"/>
                </a:solidFill>
              </a:defRPr>
            </a:lvl4pPr>
            <a:lvl5pPr marL="720000" indent="-180000">
              <a:lnSpc>
                <a:spcPct val="100000"/>
              </a:lnSpc>
              <a:buFont typeface="Arial"/>
              <a:buChar char="•"/>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7" name="Espace réservé pour une image  6"/>
          <p:cNvSpPr>
            <a:spLocks noGrp="1"/>
          </p:cNvSpPr>
          <p:nvPr>
            <p:ph type="pic" sz="quarter" idx="13"/>
          </p:nvPr>
        </p:nvSpPr>
        <p:spPr bwMode="auto">
          <a:xfrm>
            <a:off x="5826125" y="1612788"/>
            <a:ext cx="5489575" cy="3883138"/>
          </a:xfrm>
          <a:prstGeom prst="rect">
            <a:avLst/>
          </a:prstGeom>
        </p:spPr>
        <p:txBody>
          <a:bodyPr/>
          <a:lstStyle>
            <a:lvl1pPr>
              <a:defRPr sz="1200"/>
            </a:lvl1pPr>
          </a:lstStyle>
          <a:p>
            <a:pPr>
              <a:defRPr/>
            </a:pPr>
            <a:endParaRPr lang="fr-FR"/>
          </a:p>
        </p:txBody>
      </p:sp>
      <p:sp>
        <p:nvSpPr>
          <p:cNvPr id="10" name="Rectangle 9"/>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5" name="Image 14"/>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exte + 2 photo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Espace réservé du texte 15"/>
          <p:cNvSpPr>
            <a:spLocks noGrp="1"/>
          </p:cNvSpPr>
          <p:nvPr>
            <p:ph type="body" sz="quarter" idx="12"/>
          </p:nvPr>
        </p:nvSpPr>
        <p:spPr bwMode="auto">
          <a:xfrm>
            <a:off x="453600" y="1612800"/>
            <a:ext cx="2940049" cy="3883138"/>
          </a:xfrm>
          <a:prstGeom prst="rect">
            <a:avLst/>
          </a:prstGeom>
        </p:spPr>
        <p:txBody>
          <a:bodyPr/>
          <a:lstStyle>
            <a:lvl1pPr marL="0" indent="0">
              <a:lnSpc>
                <a:spcPct val="100000"/>
              </a:lnSpc>
              <a:buNone/>
              <a:defRPr sz="2000">
                <a:solidFill>
                  <a:srgbClr val="EF7757"/>
                </a:solidFill>
              </a:defRPr>
            </a:lvl1pPr>
            <a:lvl2pPr marL="180000" indent="0">
              <a:lnSpc>
                <a:spcPct val="100000"/>
              </a:lnSpc>
              <a:buFont typeface="Arial"/>
              <a:buNone/>
              <a:defRPr sz="1800">
                <a:solidFill>
                  <a:srgbClr val="292574"/>
                </a:solidFill>
              </a:defRPr>
            </a:lvl2pPr>
            <a:lvl3pPr marL="180000" indent="0">
              <a:lnSpc>
                <a:spcPct val="100000"/>
              </a:lnSpc>
              <a:buFont typeface="Arial"/>
              <a:buNone/>
              <a:defRPr sz="1600">
                <a:solidFill>
                  <a:srgbClr val="292574"/>
                </a:solidFill>
              </a:defRPr>
            </a:lvl3pPr>
            <a:lvl4pPr marL="360000" indent="0">
              <a:lnSpc>
                <a:spcPct val="100000"/>
              </a:lnSpc>
              <a:buFont typeface="Arial"/>
              <a:buNone/>
              <a:defRPr sz="1400">
                <a:solidFill>
                  <a:srgbClr val="292574"/>
                </a:solidFill>
              </a:defRPr>
            </a:lvl4pPr>
            <a:lvl5pPr marL="720000" indent="-180000">
              <a:lnSpc>
                <a:spcPct val="100000"/>
              </a:lnSpc>
              <a:buFont typeface="Arial"/>
              <a:buChar char="•"/>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7" name="Espace réservé pour une image  6"/>
          <p:cNvSpPr>
            <a:spLocks noGrp="1"/>
          </p:cNvSpPr>
          <p:nvPr>
            <p:ph type="pic" sz="quarter" idx="13"/>
          </p:nvPr>
        </p:nvSpPr>
        <p:spPr bwMode="auto">
          <a:xfrm>
            <a:off x="4119952" y="1234911"/>
            <a:ext cx="3147621" cy="4496586"/>
          </a:xfrm>
          <a:prstGeom prst="rect">
            <a:avLst/>
          </a:prstGeom>
        </p:spPr>
        <p:txBody>
          <a:bodyPr/>
          <a:lstStyle>
            <a:lvl1pPr>
              <a:defRPr sz="1200"/>
            </a:lvl1pPr>
          </a:lstStyle>
          <a:p>
            <a:pPr>
              <a:defRPr/>
            </a:pPr>
            <a:endParaRPr lang="fr-FR"/>
          </a:p>
        </p:txBody>
      </p:sp>
      <p:sp>
        <p:nvSpPr>
          <p:cNvPr id="10" name="Espace réservé pour une image  6"/>
          <p:cNvSpPr>
            <a:spLocks noGrp="1"/>
          </p:cNvSpPr>
          <p:nvPr>
            <p:ph type="pic" sz="quarter" idx="14"/>
          </p:nvPr>
        </p:nvSpPr>
        <p:spPr bwMode="auto">
          <a:xfrm>
            <a:off x="7976728" y="1234909"/>
            <a:ext cx="3147621" cy="4496585"/>
          </a:xfrm>
          <a:prstGeom prst="rect">
            <a:avLst/>
          </a:prstGeom>
        </p:spPr>
        <p:txBody>
          <a:bodyPr/>
          <a:lstStyle>
            <a:lvl1pPr>
              <a:defRPr sz="1200"/>
            </a:lvl1pPr>
          </a:lstStyle>
          <a:p>
            <a:pPr>
              <a:defRPr/>
            </a:pPr>
            <a:endParaRPr lang="fr-FR"/>
          </a:p>
        </p:txBody>
      </p:sp>
      <p:sp>
        <p:nvSpPr>
          <p:cNvPr id="11" name="Rectangle 10"/>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6" name="Image 15"/>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Verbatim + 1 photo">
    <p:spTree>
      <p:nvGrpSpPr>
        <p:cNvPr id="1" name=""/>
        <p:cNvGrpSpPr/>
        <p:nvPr/>
      </p:nvGrpSpPr>
      <p:grpSpPr bwMode="auto">
        <a:xfrm>
          <a:off x="0" y="0"/>
          <a:ext cx="0" cy="0"/>
          <a:chOff x="0" y="0"/>
          <a:chExt cx="0" cy="0"/>
        </a:xfrm>
      </p:grpSpPr>
      <p:sp>
        <p:nvSpPr>
          <p:cNvPr id="9" name="Espace réservé du texte 15"/>
          <p:cNvSpPr>
            <a:spLocks noGrp="1"/>
          </p:cNvSpPr>
          <p:nvPr>
            <p:ph type="body" sz="quarter" idx="12"/>
          </p:nvPr>
        </p:nvSpPr>
        <p:spPr bwMode="auto">
          <a:xfrm>
            <a:off x="500089" y="2928508"/>
            <a:ext cx="5014022" cy="1981421"/>
          </a:xfrm>
          <a:prstGeom prst="rect">
            <a:avLst/>
          </a:prstGeom>
          <a:noFill/>
          <a:ln>
            <a:noFill/>
          </a:ln>
        </p:spPr>
        <p:txBody>
          <a:bodyPr tIns="216000"/>
          <a:lstStyle>
            <a:lvl1pPr marL="0" indent="0" algn="ctr">
              <a:lnSpc>
                <a:spcPct val="100000"/>
              </a:lnSpc>
              <a:buNone/>
              <a:defRPr sz="2000" i="1">
                <a:solidFill>
                  <a:schemeClr val="accent2"/>
                </a:solidFill>
              </a:defRPr>
            </a:lvl1pPr>
            <a:lvl2pPr marL="0" indent="0">
              <a:lnSpc>
                <a:spcPct val="100000"/>
              </a:lnSpc>
              <a:buFont typeface="Arial"/>
              <a:buNone/>
              <a:defRPr sz="1800">
                <a:solidFill>
                  <a:srgbClr val="292574"/>
                </a:solidFill>
              </a:defRPr>
            </a:lvl2pPr>
            <a:lvl3pPr marL="285750" indent="-285750">
              <a:lnSpc>
                <a:spcPct val="100000"/>
              </a:lnSpc>
              <a:buFont typeface="Arial"/>
              <a:buChar char="•"/>
              <a:defRPr sz="1600">
                <a:solidFill>
                  <a:srgbClr val="292574"/>
                </a:solidFill>
              </a:defRPr>
            </a:lvl3pPr>
            <a:lvl4pPr marL="285750" indent="-285750">
              <a:lnSpc>
                <a:spcPct val="100000"/>
              </a:lnSpc>
              <a:buFont typeface="Arial"/>
              <a:buChar char="•"/>
              <a:defRPr sz="1400">
                <a:solidFill>
                  <a:srgbClr val="292574"/>
                </a:solidFill>
              </a:defRPr>
            </a:lvl4pPr>
            <a:lvl5pPr marL="0" indent="0">
              <a:lnSpc>
                <a:spcPct val="100000"/>
              </a:lnSpc>
              <a:buFont typeface="Arial"/>
              <a:buNone/>
              <a:defRPr sz="1300">
                <a:solidFill>
                  <a:srgbClr val="292574"/>
                </a:solidFill>
              </a:defRPr>
            </a:lvl5pPr>
            <a:lvl6pPr marL="2286000" indent="0">
              <a:buFont typeface="Arial"/>
              <a:buNone/>
              <a:defRPr/>
            </a:lvl6pPr>
          </a:lstStyle>
          <a:p>
            <a:pPr lvl="0">
              <a:defRPr/>
            </a:pPr>
            <a:r>
              <a:rPr lang="fr-FR"/>
              <a:t>Cliquez pour modifier les styles du texte du masque</a:t>
            </a:r>
            <a:endParaRPr/>
          </a:p>
          <a:p>
            <a:pPr lvl="4">
              <a:defRPr/>
            </a:pPr>
            <a:endParaRPr lang="fr-FR"/>
          </a:p>
        </p:txBody>
      </p:sp>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space réservé pour une image  6"/>
          <p:cNvSpPr>
            <a:spLocks noGrp="1"/>
          </p:cNvSpPr>
          <p:nvPr>
            <p:ph type="pic" sz="quarter" idx="13"/>
          </p:nvPr>
        </p:nvSpPr>
        <p:spPr bwMode="auto">
          <a:xfrm>
            <a:off x="5826125" y="1612788"/>
            <a:ext cx="5489575" cy="3883138"/>
          </a:xfrm>
          <a:prstGeom prst="rect">
            <a:avLst/>
          </a:prstGeom>
        </p:spPr>
        <p:txBody>
          <a:bodyPr/>
          <a:lstStyle>
            <a:lvl1pPr>
              <a:defRPr sz="1200"/>
            </a:lvl1pPr>
          </a:lstStyle>
          <a:p>
            <a:pPr>
              <a:defRPr/>
            </a:pPr>
            <a:endParaRPr lang="fr-FR"/>
          </a:p>
        </p:txBody>
      </p:sp>
      <p:pic>
        <p:nvPicPr>
          <p:cNvPr id="23" name="Image 22"/>
          <p:cNvPicPr>
            <a:picLocks noChangeAspect="1"/>
          </p:cNvPicPr>
          <p:nvPr userDrawn="1"/>
        </p:nvPicPr>
        <p:blipFill>
          <a:blip r:embed="rId2"/>
          <a:stretch/>
        </p:blipFill>
        <p:spPr bwMode="auto">
          <a:xfrm>
            <a:off x="2674443" y="2412747"/>
            <a:ext cx="665313" cy="665313"/>
          </a:xfrm>
          <a:prstGeom prst="rect">
            <a:avLst/>
          </a:prstGeom>
        </p:spPr>
      </p:pic>
      <p:sp>
        <p:nvSpPr>
          <p:cNvPr id="11" name="Rectangle 10"/>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5" name="Image 14"/>
          <p:cNvPicPr>
            <a:picLocks noChangeAspect="1"/>
          </p:cNvPicPr>
          <p:nvPr userDrawn="1"/>
        </p:nvPicPr>
        <p:blipFill>
          <a:blip r:embed="rId3"/>
          <a:stretch/>
        </p:blipFill>
        <p:spPr bwMode="auto">
          <a:xfrm>
            <a:off x="278644" y="6062085"/>
            <a:ext cx="2614574" cy="608741"/>
          </a:xfrm>
          <a:prstGeom prst="rect">
            <a:avLst/>
          </a:prstGeom>
        </p:spPr>
      </p:pic>
    </p:spTree>
  </p:cSld>
  <p:clrMapOvr>
    <a:masterClrMapping/>
  </p:clrMapOvr>
  <p:hf dt="0" ftr="0" hdr="0" sldNum="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Graphiqu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454043" y="1612593"/>
            <a:ext cx="10860880" cy="524117"/>
          </a:xfrm>
          <a:prstGeom prst="rect">
            <a:avLst/>
          </a:prstGeom>
        </p:spPr>
        <p:txBody>
          <a:bodyPr/>
          <a:lstStyle>
            <a:lvl1pPr marL="0" indent="0">
              <a:lnSpc>
                <a:spcPct val="100000"/>
              </a:lnSpc>
              <a:buNone/>
              <a:defRPr sz="2000" b="1">
                <a:solidFill>
                  <a:srgbClr val="EF7757"/>
                </a:solidFill>
              </a:defRPr>
            </a:lvl1pPr>
            <a:lvl2pPr marL="0" indent="0">
              <a:lnSpc>
                <a:spcPct val="100000"/>
              </a:lnSpc>
              <a:buNone/>
              <a:defRPr>
                <a:solidFill>
                  <a:srgbClr val="292574"/>
                </a:solidFill>
              </a:defRPr>
            </a:lvl2pPr>
            <a:lvl3pPr marL="0" indent="0">
              <a:lnSpc>
                <a:spcPct val="100000"/>
              </a:lnSpc>
              <a:buNone/>
              <a:defRPr>
                <a:solidFill>
                  <a:srgbClr val="292574"/>
                </a:solidFill>
              </a:defRPr>
            </a:lvl3pPr>
            <a:lvl4pPr marL="0" indent="0">
              <a:lnSpc>
                <a:spcPct val="100000"/>
              </a:lnSpc>
              <a:buNone/>
              <a:defRPr>
                <a:solidFill>
                  <a:srgbClr val="292574"/>
                </a:solidFill>
              </a:defRPr>
            </a:lvl4pPr>
            <a:lvl5pPr marL="0" indent="0">
              <a:lnSpc>
                <a:spcPct val="100000"/>
              </a:lnSpc>
              <a:buNone/>
              <a:defRPr sz="1600">
                <a:solidFill>
                  <a:srgbClr val="292574"/>
                </a:solidFill>
              </a:defRPr>
            </a:lvl5pPr>
            <a:lvl6pPr marL="2286000" indent="0">
              <a:buFont typeface="Arial"/>
              <a:buNone/>
              <a:defRPr/>
            </a:lvl6pPr>
          </a:lstStyle>
          <a:p>
            <a:pPr lvl="0">
              <a:defRPr/>
            </a:pPr>
            <a:r>
              <a:rPr lang="fr-FR"/>
              <a:t>Cliquez pour modifier les styles du texte du masque</a:t>
            </a:r>
            <a:endParaRPr/>
          </a:p>
          <a:p>
            <a:pPr lvl="4">
              <a:defRPr/>
            </a:pPr>
            <a:endParaRPr lang="fr-F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space réservé du graphique 6"/>
          <p:cNvSpPr>
            <a:spLocks noGrp="1"/>
          </p:cNvSpPr>
          <p:nvPr>
            <p:ph type="chart" sz="quarter" idx="13"/>
          </p:nvPr>
        </p:nvSpPr>
        <p:spPr bwMode="auto">
          <a:xfrm>
            <a:off x="454042" y="2324407"/>
            <a:ext cx="3819525" cy="2921000"/>
          </a:xfrm>
          <a:prstGeom prst="rect">
            <a:avLst/>
          </a:prstGeom>
        </p:spPr>
        <p:txBody>
          <a:bodyPr/>
          <a:lstStyle>
            <a:lvl1pPr>
              <a:defRPr sz="1800"/>
            </a:lvl1pPr>
          </a:lstStyle>
          <a:p>
            <a:pPr>
              <a:defRPr/>
            </a:pPr>
            <a:endParaRPr lang="fr-FR"/>
          </a:p>
        </p:txBody>
      </p:sp>
      <p:sp>
        <p:nvSpPr>
          <p:cNvPr id="13" name="Espace réservé du graphique 6"/>
          <p:cNvSpPr>
            <a:spLocks noGrp="1"/>
          </p:cNvSpPr>
          <p:nvPr>
            <p:ph type="chart" sz="quarter" idx="14"/>
          </p:nvPr>
        </p:nvSpPr>
        <p:spPr bwMode="auto">
          <a:xfrm>
            <a:off x="4730135" y="2324407"/>
            <a:ext cx="6584787" cy="2921000"/>
          </a:xfrm>
          <a:prstGeom prst="rect">
            <a:avLst/>
          </a:prstGeom>
        </p:spPr>
        <p:txBody>
          <a:bodyPr/>
          <a:lstStyle>
            <a:lvl1pPr>
              <a:defRPr sz="1800"/>
            </a:lvl1pPr>
          </a:lstStyle>
          <a:p>
            <a:pPr>
              <a:defRPr/>
            </a:pPr>
            <a:endParaRPr lang="fr-FR"/>
          </a:p>
        </p:txBody>
      </p:sp>
      <p:sp>
        <p:nvSpPr>
          <p:cNvPr id="11" name="Rectangle 10"/>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8" name="Image 17"/>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ablea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454043" y="1612593"/>
            <a:ext cx="10860880" cy="524117"/>
          </a:xfrm>
          <a:prstGeom prst="rect">
            <a:avLst/>
          </a:prstGeom>
        </p:spPr>
        <p:txBody>
          <a:bodyPr/>
          <a:lstStyle>
            <a:lvl1pPr marL="0" indent="0">
              <a:lnSpc>
                <a:spcPct val="100000"/>
              </a:lnSpc>
              <a:buNone/>
              <a:defRPr sz="2000" b="1">
                <a:solidFill>
                  <a:schemeClr val="accent2"/>
                </a:solidFill>
              </a:defRPr>
            </a:lvl1pPr>
            <a:lvl2pPr marL="0" indent="0">
              <a:lnSpc>
                <a:spcPct val="100000"/>
              </a:lnSpc>
              <a:buNone/>
              <a:defRPr>
                <a:solidFill>
                  <a:srgbClr val="292574"/>
                </a:solidFill>
              </a:defRPr>
            </a:lvl2pPr>
            <a:lvl3pPr marL="0" indent="0">
              <a:lnSpc>
                <a:spcPct val="100000"/>
              </a:lnSpc>
              <a:buNone/>
              <a:defRPr>
                <a:solidFill>
                  <a:srgbClr val="292574"/>
                </a:solidFill>
              </a:defRPr>
            </a:lvl3pPr>
            <a:lvl4pPr marL="0" indent="0">
              <a:lnSpc>
                <a:spcPct val="100000"/>
              </a:lnSpc>
              <a:buNone/>
              <a:defRPr>
                <a:solidFill>
                  <a:srgbClr val="292574"/>
                </a:solidFill>
              </a:defRPr>
            </a:lvl4pPr>
            <a:lvl5pPr marL="0" indent="0">
              <a:lnSpc>
                <a:spcPct val="100000"/>
              </a:lnSpc>
              <a:buNone/>
              <a:defRPr sz="1600">
                <a:solidFill>
                  <a:srgbClr val="292574"/>
                </a:solidFill>
              </a:defRPr>
            </a:lvl5pPr>
            <a:lvl6pPr marL="2286000" indent="0">
              <a:buFont typeface="Arial"/>
              <a:buNone/>
              <a:defRPr/>
            </a:lvl6pPr>
          </a:lstStyle>
          <a:p>
            <a:pPr lvl="0">
              <a:defRPr/>
            </a:pPr>
            <a:r>
              <a:rPr lang="fr-FR"/>
              <a:t>Cliquez pour modifier les styles du texte du masque</a:t>
            </a:r>
            <a:endParaRPr/>
          </a:p>
          <a:p>
            <a:pPr lvl="4">
              <a:defRPr/>
            </a:pPr>
            <a:endParaRPr lang="fr-F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Espace réservé du tableau 7"/>
          <p:cNvSpPr>
            <a:spLocks noGrp="1"/>
          </p:cNvSpPr>
          <p:nvPr>
            <p:ph type="tbl" sz="quarter" idx="13"/>
          </p:nvPr>
        </p:nvSpPr>
        <p:spPr bwMode="auto">
          <a:xfrm>
            <a:off x="454042" y="2478780"/>
            <a:ext cx="10860879" cy="2959100"/>
          </a:xfrm>
          <a:prstGeom prst="rect">
            <a:avLst/>
          </a:prstGeom>
        </p:spPr>
        <p:txBody>
          <a:bodyPr/>
          <a:lstStyle>
            <a:lvl1pPr>
              <a:defRPr sz="1800"/>
            </a:lvl1pPr>
          </a:lstStyle>
          <a:p>
            <a:pPr>
              <a:defRPr/>
            </a:pPr>
            <a:endParaRPr lang="fr-FR"/>
          </a:p>
        </p:txBody>
      </p:sp>
      <p:sp>
        <p:nvSpPr>
          <p:cNvPr id="10" name="Rectangle 9"/>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3" name="Image 12"/>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Diapo Fin">
    <p:spTree>
      <p:nvGrpSpPr>
        <p:cNvPr id="1" name=""/>
        <p:cNvGrpSpPr/>
        <p:nvPr/>
      </p:nvGrpSpPr>
      <p:grpSpPr bwMode="auto">
        <a:xfrm>
          <a:off x="0" y="0"/>
          <a:ext cx="0" cy="0"/>
          <a:chOff x="0" y="0"/>
          <a:chExt cx="0" cy="0"/>
        </a:xfrm>
      </p:grpSpPr>
      <p:sp>
        <p:nvSpPr>
          <p:cNvPr id="8" name="Espace réservé pour une image  7"/>
          <p:cNvSpPr>
            <a:spLocks noGrp="1"/>
          </p:cNvSpPr>
          <p:nvPr>
            <p:ph type="pic" sz="quarter" idx="14"/>
          </p:nvPr>
        </p:nvSpPr>
        <p:spPr bwMode="auto">
          <a:xfrm>
            <a:off x="1" y="0"/>
            <a:ext cx="12192000" cy="5648325"/>
          </a:xfrm>
          <a:prstGeom prst="rect">
            <a:avLst/>
          </a:prstGeom>
        </p:spPr>
        <p:txBody>
          <a:bodyPr/>
          <a:lstStyle>
            <a:lvl1pPr>
              <a:defRPr sz="1400"/>
            </a:lvl1pPr>
          </a:lstStyle>
          <a:p>
            <a:pPr>
              <a:defRPr/>
            </a:pPr>
            <a:endParaRPr lang="fr-F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4295052" y="3634453"/>
            <a:ext cx="3601896" cy="1215843"/>
          </a:xfrm>
          <a:prstGeom prst="rect">
            <a:avLst/>
          </a:prstGeom>
          <a:solidFill>
            <a:srgbClr val="FFFFFF">
              <a:alpha val="69804"/>
            </a:srgbClr>
          </a:solidFill>
        </p:spPr>
        <p:txBody>
          <a:bodyPr anchor="ctr" anchorCtr="0"/>
          <a:lstStyle>
            <a:lvl1pPr marL="0" indent="0" algn="ctr">
              <a:lnSpc>
                <a:spcPct val="100000"/>
              </a:lnSpc>
              <a:buNone/>
              <a:defRPr sz="2000" b="1">
                <a:solidFill>
                  <a:schemeClr val="accent2"/>
                </a:solidFill>
              </a:defRPr>
            </a:lvl1pPr>
            <a:lvl2pPr marL="0" indent="0">
              <a:lnSpc>
                <a:spcPct val="100000"/>
              </a:lnSpc>
              <a:buFont typeface="Arial"/>
              <a:buNone/>
              <a:defRPr sz="1800">
                <a:solidFill>
                  <a:srgbClr val="292574"/>
                </a:solidFill>
              </a:defRPr>
            </a:lvl2pPr>
            <a:lvl3pPr marL="285750" indent="-285750">
              <a:lnSpc>
                <a:spcPct val="100000"/>
              </a:lnSpc>
              <a:buFont typeface="Arial"/>
              <a:buChar char="•"/>
              <a:defRPr sz="1600">
                <a:solidFill>
                  <a:srgbClr val="292574"/>
                </a:solidFill>
              </a:defRPr>
            </a:lvl3pPr>
            <a:lvl4pPr marL="285750" indent="-285750">
              <a:lnSpc>
                <a:spcPct val="100000"/>
              </a:lnSpc>
              <a:buFont typeface="Arial"/>
              <a:buChar char="•"/>
              <a:defRPr sz="1400">
                <a:solidFill>
                  <a:srgbClr val="292574"/>
                </a:solidFill>
              </a:defRPr>
            </a:lvl4pPr>
            <a:lvl5pPr marL="0" indent="0">
              <a:lnSpc>
                <a:spcPct val="100000"/>
              </a:lnSpc>
              <a:buFont typeface="Arial"/>
              <a:buNone/>
              <a:defRPr sz="1300">
                <a:solidFill>
                  <a:srgbClr val="292574"/>
                </a:solidFill>
              </a:defRPr>
            </a:lvl5pPr>
            <a:lvl6pPr marL="2286000" indent="0">
              <a:buFont typeface="Arial"/>
              <a:buNone/>
              <a:defRPr/>
            </a:lvl6pPr>
          </a:lstStyle>
          <a:p>
            <a:pPr lvl="0">
              <a:defRPr/>
            </a:pPr>
            <a:r>
              <a:rPr lang="fr-FR"/>
              <a:t>Cliquez pour modifier les styles du texte du masque</a:t>
            </a:r>
            <a:endParaRPr/>
          </a:p>
        </p:txBody>
      </p:sp>
      <p:pic>
        <p:nvPicPr>
          <p:cNvPr id="7" name="Image 6"/>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Couverture 2 avec photo">
    <p:spTree>
      <p:nvGrpSpPr>
        <p:cNvPr id="1" name=""/>
        <p:cNvGrpSpPr/>
        <p:nvPr/>
      </p:nvGrpSpPr>
      <p:grpSpPr bwMode="auto">
        <a:xfrm>
          <a:off x="0" y="0"/>
          <a:ext cx="0" cy="0"/>
          <a:chOff x="0" y="0"/>
          <a:chExt cx="0" cy="0"/>
        </a:xfrm>
      </p:grpSpPr>
      <p:sp>
        <p:nvSpPr>
          <p:cNvPr id="9" name="Espace réservé pour une image  18"/>
          <p:cNvSpPr>
            <a:spLocks noGrp="1"/>
          </p:cNvSpPr>
          <p:nvPr>
            <p:ph type="pic" sz="quarter" idx="15"/>
          </p:nvPr>
        </p:nvSpPr>
        <p:spPr bwMode="auto">
          <a:xfrm>
            <a:off x="0" y="1419768"/>
            <a:ext cx="12192000" cy="4735936"/>
          </a:xfrm>
          <a:prstGeom prst="rect">
            <a:avLst/>
          </a:prstGeom>
        </p:spPr>
        <p:txBody>
          <a:bodyPr/>
          <a:lstStyle>
            <a:lvl1pPr algn="ctr">
              <a:defRPr sz="1400"/>
            </a:lvl1pPr>
          </a:lstStyle>
          <a:p>
            <a:pPr>
              <a:defRPr/>
            </a:pPr>
            <a:endParaRPr lang="fr-FR"/>
          </a:p>
        </p:txBody>
      </p:sp>
      <p:sp>
        <p:nvSpPr>
          <p:cNvPr id="2" name="Titre 1"/>
          <p:cNvSpPr>
            <a:spLocks noGrp="1"/>
          </p:cNvSpPr>
          <p:nvPr>
            <p:ph type="ctrTitle" hasCustomPrompt="1"/>
          </p:nvPr>
        </p:nvSpPr>
        <p:spPr bwMode="auto">
          <a:xfrm>
            <a:off x="1457952" y="2376302"/>
            <a:ext cx="3971888" cy="576293"/>
          </a:xfrm>
          <a:prstGeom prst="rect">
            <a:avLst/>
          </a:prstGeom>
          <a:solidFill>
            <a:srgbClr val="EF7757"/>
          </a:solidFill>
        </p:spPr>
        <p:txBody>
          <a:bodyPr wrap="square" lIns="180000" tIns="72000" rIns="180000" bIns="72000" anchor="ctr" anchorCtr="0">
            <a:spAutoFit/>
          </a:bodyPr>
          <a:lstStyle>
            <a:lvl1pPr algn="l">
              <a:lnSpc>
                <a:spcPct val="100000"/>
              </a:lnSpc>
              <a:defRPr sz="2800" cap="all">
                <a:solidFill>
                  <a:schemeClr val="bg1"/>
                </a:solidFill>
              </a:defRPr>
            </a:lvl1pPr>
          </a:lstStyle>
          <a:p>
            <a:pPr>
              <a:defRPr/>
            </a:pPr>
            <a:r>
              <a:rPr lang="fr-FR"/>
              <a:t>Titre</a:t>
            </a:r>
            <a:endParaRPr/>
          </a:p>
        </p:txBody>
      </p:sp>
      <p:sp>
        <p:nvSpPr>
          <p:cNvPr id="17" name="Espace réservé du texte 16"/>
          <p:cNvSpPr>
            <a:spLocks noChangeAspect="1" noGrp="1"/>
          </p:cNvSpPr>
          <p:nvPr>
            <p:ph type="body" sz="quarter" idx="14" hasCustomPrompt="1"/>
          </p:nvPr>
        </p:nvSpPr>
        <p:spPr bwMode="auto">
          <a:xfrm>
            <a:off x="1457952" y="3339618"/>
            <a:ext cx="3971888" cy="453183"/>
          </a:xfrm>
          <a:prstGeom prst="rect">
            <a:avLst/>
          </a:prstGeom>
          <a:solidFill>
            <a:srgbClr val="EF7757"/>
          </a:solidFill>
        </p:spPr>
        <p:txBody>
          <a:bodyPr wrap="square" lIns="180000" tIns="72000" rIns="180000" bIns="72000" anchor="ctr" anchorCtr="0">
            <a:spAutoFit/>
          </a:bodyPr>
          <a:lstStyle>
            <a:lvl1pPr marL="0" indent="0" algn="l">
              <a:lnSpc>
                <a:spcPct val="100000"/>
              </a:lnSpc>
              <a:buNone/>
              <a:defRPr sz="2000">
                <a:solidFill>
                  <a:schemeClr val="bg1"/>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defRPr/>
            </a:pPr>
            <a:r>
              <a:rPr lang="fr-FR"/>
              <a:t>Sous-titre</a:t>
            </a:r>
            <a:endParaRPr/>
          </a:p>
        </p:txBody>
      </p:sp>
      <p:pic>
        <p:nvPicPr>
          <p:cNvPr id="7" name="Image 6" descr="Une image contenant texte, clipart&#10;&#10;Description générée automatiquement"/>
          <p:cNvPicPr>
            <a:picLocks noChangeAspect="1"/>
          </p:cNvPicPr>
          <p:nvPr userDrawn="1"/>
        </p:nvPicPr>
        <p:blipFill>
          <a:blip r:embed="rId2"/>
          <a:stretch/>
        </p:blipFill>
        <p:spPr bwMode="auto">
          <a:xfrm>
            <a:off x="9937102" y="191775"/>
            <a:ext cx="2254898" cy="654988"/>
          </a:xfrm>
          <a:prstGeom prst="rect">
            <a:avLst/>
          </a:prstGeom>
        </p:spPr>
      </p:pic>
      <p:sp>
        <p:nvSpPr>
          <p:cNvPr id="10" name="Espace réservé du texte 16"/>
          <p:cNvSpPr>
            <a:spLocks noChangeAspect="1" noGrp="1"/>
          </p:cNvSpPr>
          <p:nvPr>
            <p:ph type="body" sz="quarter" idx="16" hasCustomPrompt="1"/>
          </p:nvPr>
        </p:nvSpPr>
        <p:spPr bwMode="auto">
          <a:xfrm>
            <a:off x="1457952" y="4179824"/>
            <a:ext cx="711368" cy="360850"/>
          </a:xfrm>
          <a:prstGeom prst="rect">
            <a:avLst/>
          </a:prstGeom>
          <a:solidFill>
            <a:srgbClr val="EF7757"/>
          </a:solidFill>
        </p:spPr>
        <p:txBody>
          <a:bodyPr wrap="none" lIns="180000" tIns="72000" rIns="180000" bIns="72000" anchor="ctr" anchorCtr="0">
            <a:spAutoFit/>
          </a:bodyPr>
          <a:lstStyle>
            <a:lvl1pPr marL="0" indent="0">
              <a:lnSpc>
                <a:spcPct val="100000"/>
              </a:lnSpc>
              <a:buNone/>
              <a:defRPr sz="1400">
                <a:solidFill>
                  <a:schemeClr val="bg1"/>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defRPr/>
            </a:pPr>
            <a:r>
              <a:rPr lang="fr-FR"/>
              <a:t>date</a:t>
            </a:r>
            <a:endParaRPr/>
          </a:p>
        </p:txBody>
      </p:sp>
      <p:pic>
        <p:nvPicPr>
          <p:cNvPr id="11" name="Image 10"/>
          <p:cNvPicPr>
            <a:picLocks noChangeAspect="1"/>
          </p:cNvPicPr>
          <p:nvPr userDrawn="1"/>
        </p:nvPicPr>
        <p:blipFill>
          <a:blip r:embed="rId3"/>
          <a:stretch/>
        </p:blipFill>
        <p:spPr bwMode="auto">
          <a:xfrm>
            <a:off x="112535" y="118082"/>
            <a:ext cx="1182282" cy="1073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Couverture sans photo">
    <p:spTree>
      <p:nvGrpSpPr>
        <p:cNvPr id="1" name=""/>
        <p:cNvGrpSpPr/>
        <p:nvPr/>
      </p:nvGrpSpPr>
      <p:grpSpPr bwMode="auto">
        <a:xfrm>
          <a:off x="0" y="0"/>
          <a:ext cx="0" cy="0"/>
          <a:chOff x="0" y="0"/>
          <a:chExt cx="0" cy="0"/>
        </a:xfrm>
      </p:grpSpPr>
      <p:sp>
        <p:nvSpPr>
          <p:cNvPr id="2" name="Titre 1"/>
          <p:cNvSpPr>
            <a:spLocks noGrp="1"/>
          </p:cNvSpPr>
          <p:nvPr>
            <p:ph type="ctrTitle" hasCustomPrompt="1"/>
          </p:nvPr>
        </p:nvSpPr>
        <p:spPr bwMode="auto">
          <a:xfrm>
            <a:off x="1923495" y="2592917"/>
            <a:ext cx="1710705" cy="699403"/>
          </a:xfrm>
          <a:prstGeom prst="rect">
            <a:avLst/>
          </a:prstGeom>
          <a:solidFill>
            <a:srgbClr val="EF7757"/>
          </a:solidFill>
        </p:spPr>
        <p:txBody>
          <a:bodyPr wrap="none" lIns="180000" tIns="72000" rIns="180000" bIns="72000" anchor="ctr" anchorCtr="0">
            <a:spAutoFit/>
          </a:bodyPr>
          <a:lstStyle>
            <a:lvl1pPr algn="l">
              <a:lnSpc>
                <a:spcPct val="100000"/>
              </a:lnSpc>
              <a:defRPr sz="3600" cap="all">
                <a:solidFill>
                  <a:schemeClr val="bg1"/>
                </a:solidFill>
              </a:defRPr>
            </a:lvl1pPr>
          </a:lstStyle>
          <a:p>
            <a:pPr>
              <a:defRPr/>
            </a:pPr>
            <a:r>
              <a:rPr lang="fr-FR"/>
              <a:t>Titre</a:t>
            </a:r>
            <a:endParaRPr/>
          </a:p>
        </p:txBody>
      </p:sp>
      <p:sp>
        <p:nvSpPr>
          <p:cNvPr id="17" name="Espace réservé du texte 16"/>
          <p:cNvSpPr>
            <a:spLocks noChangeAspect="1" noGrp="1"/>
          </p:cNvSpPr>
          <p:nvPr>
            <p:ph type="body" sz="quarter" idx="14" hasCustomPrompt="1"/>
          </p:nvPr>
        </p:nvSpPr>
        <p:spPr bwMode="auto">
          <a:xfrm>
            <a:off x="1923495" y="3662336"/>
            <a:ext cx="1459970" cy="453183"/>
          </a:xfrm>
          <a:prstGeom prst="rect">
            <a:avLst/>
          </a:prstGeom>
          <a:solidFill>
            <a:srgbClr val="EF7757"/>
          </a:solidFill>
        </p:spPr>
        <p:txBody>
          <a:bodyPr wrap="none" lIns="180000" tIns="72000" rIns="180000" bIns="72000" anchor="ctr" anchorCtr="0">
            <a:spAutoFit/>
          </a:bodyPr>
          <a:lstStyle>
            <a:lvl1pPr marL="0" indent="0" algn="l">
              <a:lnSpc>
                <a:spcPct val="100000"/>
              </a:lnSpc>
              <a:buNone/>
              <a:defRPr sz="2000">
                <a:solidFill>
                  <a:schemeClr val="bg1"/>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defRPr/>
            </a:pPr>
            <a:r>
              <a:rPr lang="fr-FR"/>
              <a:t>Sous-titre</a:t>
            </a:r>
            <a:endParaRPr/>
          </a:p>
        </p:txBody>
      </p:sp>
      <p:sp>
        <p:nvSpPr>
          <p:cNvPr id="7" name="Rectangle 6"/>
          <p:cNvSpPr/>
          <p:nvPr userDrawn="1"/>
        </p:nvSpPr>
        <p:spPr bwMode="auto">
          <a:xfrm>
            <a:off x="0" y="6559420"/>
            <a:ext cx="12191999" cy="29858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 name="Rectangle 2"/>
          <p:cNvSpPr/>
          <p:nvPr userDrawn="1"/>
        </p:nvSpPr>
        <p:spPr bwMode="auto">
          <a:xfrm>
            <a:off x="-1" y="6420496"/>
            <a:ext cx="12192000" cy="45719"/>
          </a:xfrm>
          <a:prstGeom prst="rect">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descr="Une image contenant texte, clipart&#10;&#10;Description générée automatiquement"/>
          <p:cNvPicPr>
            <a:picLocks noChangeAspect="1"/>
          </p:cNvPicPr>
          <p:nvPr userDrawn="1"/>
        </p:nvPicPr>
        <p:blipFill>
          <a:blip r:embed="rId2"/>
          <a:stretch/>
        </p:blipFill>
        <p:spPr bwMode="auto">
          <a:xfrm>
            <a:off x="9937102" y="191775"/>
            <a:ext cx="2254898" cy="654988"/>
          </a:xfrm>
          <a:prstGeom prst="rect">
            <a:avLst/>
          </a:prstGeom>
        </p:spPr>
      </p:pic>
      <p:sp>
        <p:nvSpPr>
          <p:cNvPr id="10" name="Espace réservé du texte 16"/>
          <p:cNvSpPr>
            <a:spLocks noChangeAspect="1" noGrp="1"/>
          </p:cNvSpPr>
          <p:nvPr>
            <p:ph type="body" sz="quarter" idx="16" hasCustomPrompt="1"/>
          </p:nvPr>
        </p:nvSpPr>
        <p:spPr bwMode="auto">
          <a:xfrm>
            <a:off x="1923495" y="4485534"/>
            <a:ext cx="711368" cy="360850"/>
          </a:xfrm>
          <a:prstGeom prst="rect">
            <a:avLst/>
          </a:prstGeom>
          <a:solidFill>
            <a:srgbClr val="EF7757"/>
          </a:solidFill>
        </p:spPr>
        <p:txBody>
          <a:bodyPr wrap="none" lIns="180000" tIns="72000" rIns="180000" bIns="72000" anchor="ctr" anchorCtr="0">
            <a:spAutoFit/>
          </a:bodyPr>
          <a:lstStyle>
            <a:lvl1pPr marL="0" indent="0">
              <a:lnSpc>
                <a:spcPct val="100000"/>
              </a:lnSpc>
              <a:buNone/>
              <a:defRPr sz="1400">
                <a:solidFill>
                  <a:schemeClr val="bg1"/>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defRPr/>
            </a:pPr>
            <a:r>
              <a:rPr lang="fr-FR"/>
              <a:t>date</a:t>
            </a:r>
            <a:endParaRPr/>
          </a:p>
        </p:txBody>
      </p:sp>
      <p:pic>
        <p:nvPicPr>
          <p:cNvPr id="11" name="Image 10"/>
          <p:cNvPicPr>
            <a:picLocks noChangeAspect="1"/>
          </p:cNvPicPr>
          <p:nvPr userDrawn="1"/>
        </p:nvPicPr>
        <p:blipFill>
          <a:blip r:embed="rId3"/>
          <a:stretch/>
        </p:blipFill>
        <p:spPr bwMode="auto">
          <a:xfrm>
            <a:off x="112535" y="118082"/>
            <a:ext cx="1182282" cy="1073087"/>
          </a:xfrm>
          <a:prstGeom prst="rect">
            <a:avLst/>
          </a:prstGeom>
        </p:spPr>
      </p:pic>
      <p:sp>
        <p:nvSpPr>
          <p:cNvPr id="12" name="Graphique 4" descr="Point d’insertion vers la droite avec un remplissage uni"/>
          <p:cNvSpPr/>
          <p:nvPr userDrawn="1"/>
        </p:nvSpPr>
        <p:spPr bwMode="auto">
          <a:xfrm>
            <a:off x="1312141" y="2672871"/>
            <a:ext cx="309505" cy="538229"/>
          </a:xfrm>
          <a:custGeom>
            <a:avLst/>
            <a:gdLst>
              <a:gd name="connsiteX0" fmla="*/ 40424 w 309505"/>
              <a:gd name="connsiteY0" fmla="*/ 538229 h 538229"/>
              <a:gd name="connsiteX1" fmla="*/ 10 w 309505"/>
              <a:gd name="connsiteY1" fmla="*/ 497824 h 538229"/>
              <a:gd name="connsiteX2" fmla="*/ 228686 w 309505"/>
              <a:gd name="connsiteY2" fmla="*/ 269148 h 538229"/>
              <a:gd name="connsiteX3" fmla="*/ 0 w 309505"/>
              <a:gd name="connsiteY3" fmla="*/ 40405 h 538229"/>
              <a:gd name="connsiteX4" fmla="*/ 40415 w 309505"/>
              <a:gd name="connsiteY4" fmla="*/ 0 h 538229"/>
              <a:gd name="connsiteX5" fmla="*/ 309505 w 309505"/>
              <a:gd name="connsiteY5" fmla="*/ 269148 h 538229"/>
              <a:gd name="connsiteX6" fmla="*/ 40424 w 309505"/>
              <a:gd name="connsiteY6" fmla="*/ 538229 h 5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5" h="538229" fill="norm" stroke="1" extrusionOk="0">
                <a:moveTo>
                  <a:pt x="40424" y="538229"/>
                </a:moveTo>
                <a:lnTo>
                  <a:pt x="10" y="497824"/>
                </a:lnTo>
                <a:lnTo>
                  <a:pt x="228686" y="269148"/>
                </a:lnTo>
                <a:lnTo>
                  <a:pt x="0" y="40405"/>
                </a:lnTo>
                <a:lnTo>
                  <a:pt x="40415" y="0"/>
                </a:lnTo>
                <a:lnTo>
                  <a:pt x="309505" y="269148"/>
                </a:lnTo>
                <a:lnTo>
                  <a:pt x="40424" y="538229"/>
                </a:lnTo>
                <a:close/>
              </a:path>
            </a:pathLst>
          </a:custGeom>
          <a:solidFill>
            <a:schemeClr val="accent1"/>
          </a:solidFill>
          <a:ln w="9525" cap="flat">
            <a:noFill/>
            <a:prstDash val="solid"/>
            <a:miter/>
          </a:ln>
        </p:spPr>
        <p:txBody>
          <a:bodyPr rtlCol="0" anchor="ct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ommaire">
    <p:spTree>
      <p:nvGrpSpPr>
        <p:cNvPr id="1" name=""/>
        <p:cNvGrpSpPr/>
        <p:nvPr/>
      </p:nvGrpSpPr>
      <p:grpSpPr bwMode="auto">
        <a:xfrm>
          <a:off x="0" y="0"/>
          <a:ext cx="0" cy="0"/>
          <a:chOff x="0" y="0"/>
          <a:chExt cx="0" cy="0"/>
        </a:xfrm>
      </p:grpSpPr>
      <p:sp>
        <p:nvSpPr>
          <p:cNvPr id="3" name="Rectangle 2"/>
          <p:cNvSpPr/>
          <p:nvPr userDrawn="1"/>
        </p:nvSpPr>
        <p:spPr bwMode="auto">
          <a:xfrm>
            <a:off x="0" y="0"/>
            <a:ext cx="12192000" cy="54483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6" name="Espace réservé du texte 15"/>
          <p:cNvSpPr>
            <a:spLocks noGrp="1"/>
          </p:cNvSpPr>
          <p:nvPr>
            <p:ph type="body" sz="quarter" idx="12"/>
          </p:nvPr>
        </p:nvSpPr>
        <p:spPr bwMode="auto">
          <a:xfrm>
            <a:off x="454043" y="1612593"/>
            <a:ext cx="3302948" cy="3247642"/>
          </a:xfrm>
          <a:prstGeom prst="rect">
            <a:avLst/>
          </a:prstGeom>
        </p:spPr>
        <p:txBody>
          <a:bodyPr/>
          <a:lstStyle>
            <a:lvl1pPr marL="0" indent="0">
              <a:lnSpc>
                <a:spcPct val="100000"/>
              </a:lnSpc>
              <a:buNone/>
              <a:defRPr sz="2000">
                <a:solidFill>
                  <a:schemeClr val="bg1"/>
                </a:solidFill>
              </a:defRPr>
            </a:lvl1pPr>
            <a:lvl2pPr marL="180000" indent="0">
              <a:lnSpc>
                <a:spcPct val="100000"/>
              </a:lnSpc>
              <a:buFont typeface="Arial"/>
              <a:buNone/>
              <a:defRPr sz="1800">
                <a:solidFill>
                  <a:schemeClr val="bg1"/>
                </a:solidFill>
              </a:defRPr>
            </a:lvl2pPr>
            <a:lvl3pPr marL="540000" indent="-180000">
              <a:lnSpc>
                <a:spcPct val="100000"/>
              </a:lnSpc>
              <a:buFont typeface="Arial"/>
              <a:buChar char="•"/>
              <a:defRPr sz="1600">
                <a:solidFill>
                  <a:schemeClr val="bg1"/>
                </a:solidFill>
              </a:defRPr>
            </a:lvl3pPr>
            <a:lvl4pPr marL="720000" indent="-180000">
              <a:lnSpc>
                <a:spcPct val="100000"/>
              </a:lnSpc>
              <a:buFont typeface="Arial"/>
              <a:buChar char="•"/>
              <a:defRPr sz="1400">
                <a:solidFill>
                  <a:schemeClr val="bg1"/>
                </a:solidFill>
              </a:defRPr>
            </a:lvl4pPr>
            <a:lvl5pPr marL="900000" indent="-180000">
              <a:lnSpc>
                <a:spcPct val="100000"/>
              </a:lnSpc>
              <a:buFont typeface="Arial"/>
              <a:buChar char="•"/>
              <a:defRPr sz="1200">
                <a:solidFill>
                  <a:schemeClr val="bg1"/>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7" name="Espace réservé du texte 15"/>
          <p:cNvSpPr>
            <a:spLocks noGrp="1"/>
          </p:cNvSpPr>
          <p:nvPr>
            <p:ph type="body" sz="quarter" idx="13"/>
          </p:nvPr>
        </p:nvSpPr>
        <p:spPr bwMode="auto">
          <a:xfrm>
            <a:off x="3886356" y="1612593"/>
            <a:ext cx="3302948" cy="3247642"/>
          </a:xfrm>
          <a:prstGeom prst="rect">
            <a:avLst/>
          </a:prstGeom>
        </p:spPr>
        <p:txBody>
          <a:bodyPr/>
          <a:lstStyle>
            <a:lvl1pPr marL="0" indent="0">
              <a:lnSpc>
                <a:spcPct val="100000"/>
              </a:lnSpc>
              <a:buNone/>
              <a:defRPr sz="2000">
                <a:solidFill>
                  <a:schemeClr val="bg1"/>
                </a:solidFill>
              </a:defRPr>
            </a:lvl1pPr>
            <a:lvl2pPr marL="180000" indent="0">
              <a:lnSpc>
                <a:spcPct val="100000"/>
              </a:lnSpc>
              <a:buNone/>
              <a:defRPr sz="1800">
                <a:solidFill>
                  <a:schemeClr val="bg1"/>
                </a:solidFill>
              </a:defRPr>
            </a:lvl2pPr>
            <a:lvl3pPr marL="645750" indent="-285750">
              <a:lnSpc>
                <a:spcPct val="100000"/>
              </a:lnSpc>
              <a:buNone/>
              <a:defRPr lang="fr-FR" sz="1600">
                <a:solidFill>
                  <a:schemeClr val="bg1"/>
                </a:solidFill>
                <a:latin typeface="+mn-lt"/>
                <a:ea typeface="+mn-ea"/>
                <a:cs typeface="+mn-cs"/>
              </a:defRPr>
            </a:lvl3pPr>
            <a:lvl4pPr marL="825750" indent="-285750">
              <a:lnSpc>
                <a:spcPct val="100000"/>
              </a:lnSpc>
              <a:buNone/>
              <a:defRPr lang="fr-FR" sz="1400">
                <a:solidFill>
                  <a:schemeClr val="bg1"/>
                </a:solidFill>
                <a:latin typeface="+mn-lt"/>
                <a:ea typeface="+mn-ea"/>
                <a:cs typeface="+mn-cs"/>
              </a:defRPr>
            </a:lvl4pPr>
            <a:lvl5pPr marL="0" indent="0">
              <a:lnSpc>
                <a:spcPct val="100000"/>
              </a:lnSpc>
              <a:buNone/>
              <a:defRPr lang="fr-FR" sz="1200">
                <a:solidFill>
                  <a:schemeClr val="bg1"/>
                </a:solidFill>
                <a:latin typeface="+mn-lt"/>
                <a:ea typeface="+mn-ea"/>
                <a:cs typeface="+mn-cs"/>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marL="540000" lvl="2" indent="-180000" algn="l" defTabSz="914400">
              <a:lnSpc>
                <a:spcPct val="100000"/>
              </a:lnSpc>
              <a:spcBef>
                <a:spcPts val="500"/>
              </a:spcBef>
              <a:buFont typeface="Arial"/>
              <a:buChar char="•"/>
              <a:defRPr/>
            </a:pPr>
            <a:r>
              <a:rPr lang="fr-FR"/>
              <a:t>Troisième niveau</a:t>
            </a:r>
            <a:endParaRPr/>
          </a:p>
          <a:p>
            <a:pPr marL="720000" lvl="3" indent="-180000" algn="l" defTabSz="914400">
              <a:lnSpc>
                <a:spcPct val="100000"/>
              </a:lnSpc>
              <a:spcBef>
                <a:spcPts val="500"/>
              </a:spcBef>
              <a:buFont typeface="Arial"/>
              <a:buChar char="•"/>
              <a:defRPr/>
            </a:pPr>
            <a:r>
              <a:rPr lang="fr-FR"/>
              <a:t>Quatrième niveau</a:t>
            </a:r>
            <a:endParaRPr/>
          </a:p>
          <a:p>
            <a:pPr marL="900000" lvl="4" indent="-180000" algn="l" defTabSz="914400">
              <a:lnSpc>
                <a:spcPct val="100000"/>
              </a:lnSpc>
              <a:spcBef>
                <a:spcPts val="500"/>
              </a:spcBef>
              <a:buFont typeface="Arial"/>
              <a:buChar char="•"/>
              <a:defRPr/>
            </a:pPr>
            <a:r>
              <a:rPr lang="fr-FR"/>
              <a:t>Cinquième niveau</a:t>
            </a:r>
            <a:endParaRPr/>
          </a:p>
          <a:p>
            <a:pPr lvl="4">
              <a:defRPr/>
            </a:pPr>
            <a:endParaRPr lang="fr-FR"/>
          </a:p>
        </p:txBody>
      </p:sp>
      <p:sp>
        <p:nvSpPr>
          <p:cNvPr id="5" name="Espace réservé pour une image  4"/>
          <p:cNvSpPr>
            <a:spLocks noGrp="1"/>
          </p:cNvSpPr>
          <p:nvPr>
            <p:ph type="pic" sz="quarter" idx="14"/>
          </p:nvPr>
        </p:nvSpPr>
        <p:spPr bwMode="auto">
          <a:xfrm>
            <a:off x="7189788" y="0"/>
            <a:ext cx="5002212" cy="5448300"/>
          </a:xfrm>
          <a:prstGeom prst="rect">
            <a:avLst/>
          </a:prstGeom>
        </p:spPr>
        <p:txBody>
          <a:bodyPr/>
          <a:lstStyle>
            <a:lvl1pPr>
              <a:defRPr sz="1600"/>
            </a:lvl1pPr>
          </a:lstStyle>
          <a:p>
            <a:pPr>
              <a:defRPr/>
            </a:pPr>
            <a:endParaRPr lang="fr-FR"/>
          </a:p>
        </p:txBody>
      </p:sp>
      <p:sp>
        <p:nvSpPr>
          <p:cNvPr id="13" name="Espace réservé du texte 12"/>
          <p:cNvSpPr>
            <a:spLocks noGrp="1"/>
          </p:cNvSpPr>
          <p:nvPr>
            <p:ph type="body" sz="quarter" idx="15"/>
          </p:nvPr>
        </p:nvSpPr>
        <p:spPr bwMode="auto">
          <a:xfrm>
            <a:off x="454042" y="455544"/>
            <a:ext cx="6354261" cy="921026"/>
          </a:xfrm>
          <a:prstGeom prst="rect">
            <a:avLst/>
          </a:prstGeom>
        </p:spPr>
        <p:txBody>
          <a:bodyPr/>
          <a:lstStyle>
            <a:lvl1pPr marL="0" indent="0">
              <a:buNone/>
              <a:defRPr sz="3500" b="1" cap="all">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defRPr/>
            </a:pPr>
            <a:r>
              <a:rPr lang="fr-FR"/>
              <a:t>Cliquez pour modifier les styles du texte du masque</a:t>
            </a:r>
            <a:endParaRPr/>
          </a:p>
        </p:txBody>
      </p:sp>
      <p:sp>
        <p:nvSpPr>
          <p:cNvPr id="15" name="Rectangle 14"/>
          <p:cNvSpPr/>
          <p:nvPr userDrawn="1"/>
        </p:nvSpPr>
        <p:spPr bwMode="auto">
          <a:xfrm>
            <a:off x="1" y="388487"/>
            <a:ext cx="304800"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9"/>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ommaire fond blanc">
    <p:spTree>
      <p:nvGrpSpPr>
        <p:cNvPr id="1" name=""/>
        <p:cNvGrpSpPr/>
        <p:nvPr/>
      </p:nvGrpSpPr>
      <p:grpSpPr bwMode="auto">
        <a:xfrm>
          <a:off x="0" y="0"/>
          <a:ext cx="0" cy="0"/>
          <a:chOff x="0" y="0"/>
          <a:chExt cx="0" cy="0"/>
        </a:xfrm>
      </p:grpSpPr>
      <p:sp>
        <p:nvSpPr>
          <p:cNvPr id="11"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6" name="Espace réservé du texte 15"/>
          <p:cNvSpPr>
            <a:spLocks noGrp="1"/>
          </p:cNvSpPr>
          <p:nvPr>
            <p:ph type="body" sz="quarter" idx="12"/>
          </p:nvPr>
        </p:nvSpPr>
        <p:spPr bwMode="auto">
          <a:xfrm>
            <a:off x="1302455" y="2012879"/>
            <a:ext cx="4089677" cy="3247642"/>
          </a:xfrm>
          <a:prstGeom prst="rect">
            <a:avLst/>
          </a:prstGeom>
        </p:spPr>
        <p:txBody>
          <a:bodyPr/>
          <a:lstStyle>
            <a:lvl1pPr marL="0" indent="0">
              <a:lnSpc>
                <a:spcPct val="100000"/>
              </a:lnSpc>
              <a:buNone/>
              <a:defRPr sz="2000">
                <a:solidFill>
                  <a:srgbClr val="292574"/>
                </a:solidFill>
              </a:defRPr>
            </a:lvl1pPr>
            <a:lvl2pPr marL="180000" indent="0">
              <a:lnSpc>
                <a:spcPct val="100000"/>
              </a:lnSpc>
              <a:buFont typeface="Arial"/>
              <a:buNone/>
              <a:defRPr sz="1800">
                <a:solidFill>
                  <a:srgbClr val="292574"/>
                </a:solidFill>
              </a:defRPr>
            </a:lvl2pPr>
            <a:lvl3pPr marL="540000" indent="-180000">
              <a:lnSpc>
                <a:spcPct val="100000"/>
              </a:lnSpc>
              <a:buFont typeface="Arial"/>
              <a:buChar char="•"/>
              <a:defRPr sz="1600">
                <a:solidFill>
                  <a:srgbClr val="292574"/>
                </a:solidFill>
              </a:defRPr>
            </a:lvl3pPr>
            <a:lvl4pPr marL="720000" indent="-180000">
              <a:lnSpc>
                <a:spcPct val="100000"/>
              </a:lnSpc>
              <a:buFont typeface="Arial"/>
              <a:buChar char="•"/>
              <a:defRPr sz="1400">
                <a:solidFill>
                  <a:srgbClr val="292574"/>
                </a:solidFill>
              </a:defRPr>
            </a:lvl4pPr>
            <a:lvl5pPr marL="900000" indent="-180000">
              <a:lnSpc>
                <a:spcPct val="100000"/>
              </a:lnSpc>
              <a:buFont typeface="Arial"/>
              <a:buChar char="•"/>
              <a:defRPr sz="12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0" name="Espace réservé du texte 15"/>
          <p:cNvSpPr>
            <a:spLocks noGrp="1"/>
          </p:cNvSpPr>
          <p:nvPr>
            <p:ph type="body" sz="quarter" idx="16"/>
          </p:nvPr>
        </p:nvSpPr>
        <p:spPr bwMode="auto">
          <a:xfrm>
            <a:off x="6291958" y="1999456"/>
            <a:ext cx="4089677" cy="3247642"/>
          </a:xfrm>
          <a:prstGeom prst="rect">
            <a:avLst/>
          </a:prstGeom>
        </p:spPr>
        <p:txBody>
          <a:bodyPr/>
          <a:lstStyle>
            <a:lvl1pPr marL="0" indent="0">
              <a:lnSpc>
                <a:spcPct val="100000"/>
              </a:lnSpc>
              <a:buNone/>
              <a:defRPr sz="2000">
                <a:solidFill>
                  <a:srgbClr val="292574"/>
                </a:solidFill>
              </a:defRPr>
            </a:lvl1pPr>
            <a:lvl2pPr marL="180000" indent="0">
              <a:lnSpc>
                <a:spcPct val="100000"/>
              </a:lnSpc>
              <a:buFont typeface="Arial"/>
              <a:buNone/>
              <a:defRPr sz="1800">
                <a:solidFill>
                  <a:srgbClr val="292574"/>
                </a:solidFill>
              </a:defRPr>
            </a:lvl2pPr>
            <a:lvl3pPr marL="540000" indent="-180000">
              <a:lnSpc>
                <a:spcPct val="100000"/>
              </a:lnSpc>
              <a:buFont typeface="Arial"/>
              <a:buChar char="•"/>
              <a:defRPr sz="1600">
                <a:solidFill>
                  <a:srgbClr val="292574"/>
                </a:solidFill>
              </a:defRPr>
            </a:lvl3pPr>
            <a:lvl4pPr marL="720000" indent="-180000">
              <a:lnSpc>
                <a:spcPct val="100000"/>
              </a:lnSpc>
              <a:buFont typeface="Arial"/>
              <a:buChar char="•"/>
              <a:defRPr sz="1400">
                <a:solidFill>
                  <a:srgbClr val="292574"/>
                </a:solidFill>
              </a:defRPr>
            </a:lvl4pPr>
            <a:lvl5pPr marL="900000" indent="-180000">
              <a:lnSpc>
                <a:spcPct val="100000"/>
              </a:lnSpc>
              <a:buFont typeface="Arial"/>
              <a:buChar char="•"/>
              <a:defRPr sz="12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4" name="Titre 1"/>
          <p:cNvSpPr>
            <a:spLocks noGrp="1"/>
          </p:cNvSpPr>
          <p:nvPr>
            <p:ph type="ctrTitle" hasCustomPrompt="1"/>
          </p:nvPr>
        </p:nvSpPr>
        <p:spPr bwMode="auto">
          <a:xfrm>
            <a:off x="0" y="455544"/>
            <a:ext cx="1710705" cy="699403"/>
          </a:xfrm>
          <a:prstGeom prst="rect">
            <a:avLst/>
          </a:prstGeom>
          <a:solidFill>
            <a:srgbClr val="EF7757"/>
          </a:solidFill>
        </p:spPr>
        <p:txBody>
          <a:bodyPr wrap="none" lIns="180000" tIns="72000" rIns="180000" bIns="72000" anchor="ctr" anchorCtr="0">
            <a:spAutoFit/>
          </a:bodyPr>
          <a:lstStyle>
            <a:lvl1pPr algn="l">
              <a:lnSpc>
                <a:spcPct val="100000"/>
              </a:lnSpc>
              <a:defRPr sz="3600" cap="all">
                <a:solidFill>
                  <a:schemeClr val="bg1"/>
                </a:solidFill>
              </a:defRPr>
            </a:lvl1pPr>
          </a:lstStyle>
          <a:p>
            <a:pPr>
              <a:defRPr/>
            </a:pPr>
            <a:r>
              <a:rPr lang="fr-FR"/>
              <a:t>Titre</a:t>
            </a:r>
            <a:endParaRPr/>
          </a:p>
        </p:txBody>
      </p:sp>
      <p:cxnSp>
        <p:nvCxnSpPr>
          <p:cNvPr id="4" name="Connecteur droit 3"/>
          <p:cNvCxnSpPr>
            <a:cxnSpLocks/>
          </p:cNvCxnSpPr>
          <p:nvPr userDrawn="1"/>
        </p:nvCxnSpPr>
        <p:spPr bwMode="auto">
          <a:xfrm>
            <a:off x="5806910" y="1999456"/>
            <a:ext cx="0" cy="3247642"/>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chapitre avec photo">
    <p:spTree>
      <p:nvGrpSpPr>
        <p:cNvPr id="1" name=""/>
        <p:cNvGrpSpPr/>
        <p:nvPr/>
      </p:nvGrpSpPr>
      <p:grpSpPr bwMode="auto">
        <a:xfrm>
          <a:off x="0" y="0"/>
          <a:ext cx="0" cy="0"/>
          <a:chOff x="0" y="0"/>
          <a:chExt cx="0" cy="0"/>
        </a:xfrm>
      </p:grpSpPr>
      <p:sp>
        <p:nvSpPr>
          <p:cNvPr id="5" name="Espace réservé pour une image  4"/>
          <p:cNvSpPr>
            <a:spLocks noGrp="1"/>
          </p:cNvSpPr>
          <p:nvPr>
            <p:ph type="pic" sz="quarter" idx="12"/>
          </p:nvPr>
        </p:nvSpPr>
        <p:spPr bwMode="auto">
          <a:xfrm>
            <a:off x="0" y="0"/>
            <a:ext cx="12192000" cy="5448300"/>
          </a:xfrm>
          <a:prstGeom prst="rect">
            <a:avLst/>
          </a:prstGeom>
        </p:spPr>
        <p:txBody>
          <a:bodyPr/>
          <a:lstStyle>
            <a:lvl1pPr>
              <a:defRPr sz="1400"/>
            </a:lvl1pPr>
          </a:lstStyle>
          <a:p>
            <a:pPr>
              <a:defRPr/>
            </a:pPr>
            <a:endParaRPr lang="fr-FR"/>
          </a:p>
        </p:txBody>
      </p:sp>
      <p:sp>
        <p:nvSpPr>
          <p:cNvPr id="2" name="Titre 1"/>
          <p:cNvSpPr>
            <a:spLocks noGrp="1"/>
          </p:cNvSpPr>
          <p:nvPr>
            <p:ph type="ctrTitle" hasCustomPrompt="1"/>
          </p:nvPr>
        </p:nvSpPr>
        <p:spPr bwMode="auto">
          <a:xfrm>
            <a:off x="509700" y="3019910"/>
            <a:ext cx="5167770" cy="594247"/>
          </a:xfrm>
          <a:prstGeom prst="rect">
            <a:avLst/>
          </a:prstGeom>
          <a:noFill/>
        </p:spPr>
        <p:txBody>
          <a:bodyPr wrap="square" lIns="180000" tIns="72000" rIns="180000" bIns="72000" anchor="ctr" anchorCtr="0">
            <a:spAutoFit/>
          </a:bodyPr>
          <a:lstStyle>
            <a:lvl1pPr algn="l">
              <a:lnSpc>
                <a:spcPts val="3500"/>
              </a:lnSpc>
              <a:defRPr sz="3600" cap="none">
                <a:solidFill>
                  <a:schemeClr val="bg1"/>
                </a:solidFill>
              </a:defRPr>
            </a:lvl1pPr>
          </a:lstStyle>
          <a:p>
            <a:pPr>
              <a:defRPr/>
            </a:pPr>
            <a:r>
              <a:rPr lang="fr-FR"/>
              <a:t>Titre du chapitre</a:t>
            </a:r>
            <a:endParaRPr/>
          </a:p>
        </p:txBody>
      </p:sp>
      <p:sp>
        <p:nvSpPr>
          <p:cNvPr id="11"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pic>
        <p:nvPicPr>
          <p:cNvPr id="8" name="Image 7"/>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chapitre sans photo">
    <p:spTree>
      <p:nvGrpSpPr>
        <p:cNvPr id="1" name=""/>
        <p:cNvGrpSpPr/>
        <p:nvPr/>
      </p:nvGrpSpPr>
      <p:grpSpPr bwMode="auto">
        <a:xfrm>
          <a:off x="0" y="0"/>
          <a:ext cx="0" cy="0"/>
          <a:chOff x="0" y="0"/>
          <a:chExt cx="0" cy="0"/>
        </a:xfrm>
      </p:grpSpPr>
      <p:sp>
        <p:nvSpPr>
          <p:cNvPr id="3" name="Rectangle 2"/>
          <p:cNvSpPr/>
          <p:nvPr userDrawn="1"/>
        </p:nvSpPr>
        <p:spPr bwMode="auto">
          <a:xfrm>
            <a:off x="0" y="0"/>
            <a:ext cx="12192000" cy="5448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hasCustomPrompt="1"/>
          </p:nvPr>
        </p:nvSpPr>
        <p:spPr bwMode="auto">
          <a:xfrm>
            <a:off x="509700" y="3019910"/>
            <a:ext cx="5167770" cy="594247"/>
          </a:xfrm>
          <a:prstGeom prst="rect">
            <a:avLst/>
          </a:prstGeom>
          <a:noFill/>
        </p:spPr>
        <p:txBody>
          <a:bodyPr wrap="square" lIns="180000" tIns="72000" rIns="180000" bIns="72000" anchor="ctr" anchorCtr="0">
            <a:spAutoFit/>
          </a:bodyPr>
          <a:lstStyle>
            <a:lvl1pPr algn="l">
              <a:lnSpc>
                <a:spcPts val="3500"/>
              </a:lnSpc>
              <a:defRPr sz="3600" cap="none">
                <a:solidFill>
                  <a:schemeClr val="bg1"/>
                </a:solidFill>
              </a:defRPr>
            </a:lvl1pPr>
          </a:lstStyle>
          <a:p>
            <a:pPr>
              <a:defRPr/>
            </a:pPr>
            <a:r>
              <a:rPr lang="fr-FR"/>
              <a:t>Titre du chapitre</a:t>
            </a:r>
            <a:endParaRPr/>
          </a:p>
        </p:txBody>
      </p:sp>
      <p:sp>
        <p:nvSpPr>
          <p:cNvPr id="11"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pic>
        <p:nvPicPr>
          <p:cNvPr id="8" name="Image 7"/>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re chapitre fond blanc">
    <p:spTree>
      <p:nvGrpSpPr>
        <p:cNvPr id="1" name=""/>
        <p:cNvGrpSpPr/>
        <p:nvPr/>
      </p:nvGrpSpPr>
      <p:grpSpPr bwMode="auto">
        <a:xfrm>
          <a:off x="0" y="0"/>
          <a:ext cx="0" cy="0"/>
          <a:chOff x="0" y="0"/>
          <a:chExt cx="0" cy="0"/>
        </a:xfrm>
      </p:grpSpPr>
      <p:sp>
        <p:nvSpPr>
          <p:cNvPr id="2" name="Titre 1"/>
          <p:cNvSpPr>
            <a:spLocks noGrp="1"/>
          </p:cNvSpPr>
          <p:nvPr>
            <p:ph type="ctrTitle" hasCustomPrompt="1"/>
          </p:nvPr>
        </p:nvSpPr>
        <p:spPr bwMode="auto">
          <a:xfrm>
            <a:off x="509700" y="3019910"/>
            <a:ext cx="5167770" cy="594247"/>
          </a:xfrm>
          <a:prstGeom prst="rect">
            <a:avLst/>
          </a:prstGeom>
          <a:solidFill>
            <a:schemeClr val="accent1"/>
          </a:solidFill>
        </p:spPr>
        <p:txBody>
          <a:bodyPr wrap="square" lIns="180000" tIns="72000" rIns="180000" bIns="72000" anchor="ctr" anchorCtr="0">
            <a:spAutoFit/>
          </a:bodyPr>
          <a:lstStyle>
            <a:lvl1pPr algn="l">
              <a:lnSpc>
                <a:spcPts val="3500"/>
              </a:lnSpc>
              <a:defRPr sz="3600" cap="none">
                <a:solidFill>
                  <a:schemeClr val="bg1"/>
                </a:solidFill>
              </a:defRPr>
            </a:lvl1pPr>
          </a:lstStyle>
          <a:p>
            <a:pPr>
              <a:defRPr/>
            </a:pPr>
            <a:r>
              <a:rPr lang="fr-FR"/>
              <a:t>Titre du chapitre</a:t>
            </a:r>
            <a:endParaRPr/>
          </a:p>
        </p:txBody>
      </p:sp>
      <p:sp>
        <p:nvSpPr>
          <p:cNvPr id="11"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pic>
        <p:nvPicPr>
          <p:cNvPr id="6" name="Graphique 5" descr="Point d’insertion vers la droite avec un remplissage uni"/>
          <p:cNvPicPr>
            <a:picLocks noChangeAspect="1"/>
          </p:cNvPicPr>
          <p:nvPr userDrawn="1"/>
        </p:nvPicPr>
        <p:blipFill>
          <a:blip r:embed="rId2"/>
          <a:stretch/>
        </p:blipFill>
        <p:spPr bwMode="auto">
          <a:xfrm>
            <a:off x="5826192" y="2859833"/>
            <a:ext cx="914400" cy="914400"/>
          </a:xfrm>
          <a:prstGeom prst="rect">
            <a:avLst/>
          </a:prstGeom>
        </p:spPr>
      </p:pic>
      <p:pic>
        <p:nvPicPr>
          <p:cNvPr id="8" name="Image 7"/>
          <p:cNvPicPr>
            <a:picLocks noChangeAspect="1"/>
          </p:cNvPicPr>
          <p:nvPr userDrawn="1"/>
        </p:nvPicPr>
        <p:blipFill>
          <a:blip r:embed="rId3"/>
          <a:stretch/>
        </p:blipFill>
        <p:spPr bwMode="auto">
          <a:xfrm>
            <a:off x="278644" y="6062085"/>
            <a:ext cx="2614574" cy="6087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exte simple sur une colonn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26958"/>
            <a:ext cx="10860880" cy="630941"/>
          </a:xfrm>
          <a:prstGeom prst="rect">
            <a:avLst/>
          </a:prstGeom>
        </p:spPr>
        <p:txBody>
          <a:bodyPr wrap="square" anchor="ctr" anchorCtr="0">
            <a:spAutoFit/>
          </a:bodyPr>
          <a:lstStyle>
            <a:lvl1pPr>
              <a:lnSpc>
                <a:spcPct val="100000"/>
              </a:lnSpc>
              <a:defRPr sz="3500" b="1" cap="all">
                <a:solidFill>
                  <a:srgbClr val="EF7757"/>
                </a:solidFill>
              </a:defRPr>
            </a:lvl1pPr>
          </a:lstStyle>
          <a:p>
            <a:pPr>
              <a:defRPr/>
            </a:pPr>
            <a:r>
              <a:rPr lang="fr-FR"/>
              <a:t>Modifiez le style du titre</a:t>
            </a:r>
            <a:endParaRPr/>
          </a:p>
        </p:txBody>
      </p:sp>
      <p:sp>
        <p:nvSpPr>
          <p:cNvPr id="14" name="Espace réservé du texte 13"/>
          <p:cNvSpPr>
            <a:spLocks noGrp="1"/>
          </p:cNvSpPr>
          <p:nvPr>
            <p:ph type="body" sz="quarter" idx="11" hasCustomPrompt="1"/>
          </p:nvPr>
        </p:nvSpPr>
        <p:spPr bwMode="auto">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Titre présentation</a:t>
            </a:r>
            <a:endParaRPr/>
          </a:p>
        </p:txBody>
      </p:sp>
      <p:sp>
        <p:nvSpPr>
          <p:cNvPr id="16" name="Espace réservé du texte 15"/>
          <p:cNvSpPr>
            <a:spLocks noGrp="1"/>
          </p:cNvSpPr>
          <p:nvPr>
            <p:ph type="body" sz="quarter" idx="12"/>
          </p:nvPr>
        </p:nvSpPr>
        <p:spPr bwMode="auto">
          <a:xfrm>
            <a:off x="454043" y="1612593"/>
            <a:ext cx="10860880" cy="2811463"/>
          </a:xfrm>
          <a:prstGeom prst="rect">
            <a:avLst/>
          </a:prstGeom>
        </p:spPr>
        <p:txBody>
          <a:bodyPr/>
          <a:lstStyle>
            <a:lvl1pPr marL="0" indent="0">
              <a:lnSpc>
                <a:spcPct val="100000"/>
              </a:lnSpc>
              <a:buNone/>
              <a:defRPr sz="2800">
                <a:solidFill>
                  <a:srgbClr val="EF7757"/>
                </a:solidFill>
              </a:defRPr>
            </a:lvl1pPr>
            <a:lvl2pPr marL="180000" indent="0">
              <a:lnSpc>
                <a:spcPct val="100000"/>
              </a:lnSpc>
              <a:buNone/>
              <a:defRPr>
                <a:solidFill>
                  <a:srgbClr val="292574"/>
                </a:solidFill>
              </a:defRPr>
            </a:lvl2pPr>
            <a:lvl3pPr marL="360000" indent="0">
              <a:lnSpc>
                <a:spcPct val="100000"/>
              </a:lnSpc>
              <a:buNone/>
              <a:defRPr>
                <a:solidFill>
                  <a:srgbClr val="292574"/>
                </a:solidFill>
              </a:defRPr>
            </a:lvl3pPr>
            <a:lvl4pPr marL="540000" indent="0">
              <a:lnSpc>
                <a:spcPct val="100000"/>
              </a:lnSpc>
              <a:buNone/>
              <a:defRPr>
                <a:solidFill>
                  <a:srgbClr val="292574"/>
                </a:solidFill>
              </a:defRPr>
            </a:lvl4pPr>
            <a:lvl5pPr marL="720000" indent="0">
              <a:lnSpc>
                <a:spcPct val="100000"/>
              </a:lnSpc>
              <a:buNone/>
              <a:defRPr sz="1600">
                <a:solidFill>
                  <a:srgbClr val="292574"/>
                </a:solidFill>
              </a:defRPr>
            </a:lvl5pPr>
            <a:lvl6pPr marL="2286000" indent="0">
              <a:buFont typeface="Arial"/>
              <a:buNone/>
              <a:defRPr/>
            </a:lvl6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p:txBody>
      </p:sp>
      <p:sp>
        <p:nvSpPr>
          <p:cNvPr id="17" name="Rectangle 16"/>
          <p:cNvSpPr/>
          <p:nvPr userDrawn="1"/>
        </p:nvSpPr>
        <p:spPr bwMode="auto">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8"/>
          <p:cNvSpPr/>
          <p:nvPr userDrawn="1"/>
        </p:nvSpPr>
        <p:spPr bwMode="auto">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Espace réservé du numéro de diapositive 5"/>
          <p:cNvSpPr>
            <a:spLocks noGrp="1"/>
          </p:cNvSpPr>
          <p:nvPr>
            <p:ph type="sldNum" sz="quarter" idx="4"/>
          </p:nvPr>
        </p:nvSpPr>
        <p:spPr bwMode="auto">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pPr>
              <a:defRPr/>
            </a:pPr>
            <a:fld id="{DB28D779-26CF-48CC-83DD-609F16CD8116}" type="slidenum">
              <a:rPr lang="fr-FR"/>
              <a:t>‹N°›</a:t>
            </a:fld>
            <a:endParaRPr lang="fr-FR"/>
          </a:p>
        </p:txBody>
      </p:sp>
      <p:pic>
        <p:nvPicPr>
          <p:cNvPr id="13" name="Image 12"/>
          <p:cNvPicPr>
            <a:picLocks noChangeAspect="1"/>
          </p:cNvPicPr>
          <p:nvPr userDrawn="1"/>
        </p:nvPicPr>
        <p:blipFill>
          <a:blip r:embed="rId2"/>
          <a:stretch/>
        </p:blipFill>
        <p:spPr bwMode="auto">
          <a:xfrm>
            <a:off x="278644" y="6062085"/>
            <a:ext cx="2614574" cy="608741"/>
          </a:xfrm>
          <a:prstGeom prst="rect">
            <a:avLst/>
          </a:prstGeom>
        </p:spPr>
      </p:pic>
    </p:spTree>
  </p:cSld>
  <p:clrMapOvr>
    <a:masterClrMapping/>
  </p:clrMapOvr>
  <p:hf dt="0" ftr="0" hdr="0" sldNum="1"/>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slide" Target="slide35.xml"/><Relationship Id="rId4" Type="http://schemas.openxmlformats.org/officeDocument/2006/relationships/slide" Target="slide31.xml"/><Relationship Id="rId5" Type="http://schemas.openxmlformats.org/officeDocument/2006/relationships/slide" Target="slide30.xml"/><Relationship Id="rId6" Type="http://schemas.openxmlformats.org/officeDocument/2006/relationships/slide" Target="slide33.xml"/><Relationship Id="rId7" Type="http://schemas.openxmlformats.org/officeDocument/2006/relationships/slide" Target="slide32.xml"/><Relationship Id="rId8" Type="http://schemas.openxmlformats.org/officeDocument/2006/relationships/slide" Target="slide34.xml"/><Relationship Id="rId9" Type="http://schemas.openxmlformats.org/officeDocument/2006/relationships/slide" Target="slide27.xml"/><Relationship Id="rId10" Type="http://schemas.openxmlformats.org/officeDocument/2006/relationships/slide" Target="slide28.xml"/><Relationship Id="rId11" Type="http://schemas.openxmlformats.org/officeDocument/2006/relationships/slide" Target="slide38.xml"/><Relationship Id="rId12" Type="http://schemas.openxmlformats.org/officeDocument/2006/relationships/slide" Target="slide2.xml"/></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hyperlink" Target="https://www.iledefrance.fr/qualite-de-lair-dans-les-etablissements-publics-accueillant-des-enfants" TargetMode="External"/><Relationship Id="rId4" Type="http://schemas.openxmlformats.org/officeDocument/2006/relationships/image" Target="../media/image29.png"/><Relationship Id="rId5" Type="http://schemas.openxmlformats.org/officeDocument/2006/relationships/slide" Target="slide59.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hyperlink" Target="https://www.grandest.fr/vos-aides-regionales/diagnostics-batiments-publics-associatifs/"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 Id="rId3" Type="http://schemas.openxmlformats.org/officeDocument/2006/relationships/hyperlink" Target="https://www.grandest.fr/vos-aides-regionales/aide-renovation-patrimoine-public-ardennes/"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hyperlink" Target="https://www.grandest.fr/appel-a-projet/soutien-materiaux-biosources-bas-carbone-batiment/"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hyperlink" Target="https://www.grandest.fr/vos-aides-regionales/soutien-patrimoine-protege/"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 Id="rId3" Type="http://schemas.openxmlformats.org/officeDocument/2006/relationships/hyperlink" Target="https://www.grandest.fr/vos-aides-regionales/soutien-au-photovoltaique/"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 Id="rId3" Type="http://schemas.openxmlformats.org/officeDocument/2006/relationships/hyperlink" Target="https://www.grandest.fr/vos-aides-regionales/soutien-bois-energie/" TargetMode="External"/><Relationship Id="rId4" Type="http://schemas.openxmlformats.org/officeDocument/2006/relationships/image" Target="../media/image30.png"/><Relationship Id="rId5" Type="http://schemas.openxmlformats.org/officeDocument/2006/relationships/hyperlink" Target="https://www.climaxion.fr/docutheque/soutien-au-bois-energie" TargetMode="External"/><Relationship Id="rId6" Type="http://schemas.openxmlformats.org/officeDocument/2006/relationships/slide" Target="slide58.xml"/></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 Id="rId3" Type="http://schemas.openxmlformats.org/officeDocument/2006/relationships/hyperlink" Target="https://www.grandest.fr/vos-aides-regionales/soutien-a-geothermie-de-surface-2/"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 Id="rId3" Type="http://schemas.openxmlformats.org/officeDocument/2006/relationships/hyperlink" Target="https://www.grandest.fr/vos-aides-regionales/soutien-solaire-thermique-2/"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 Id="rId3" Type="http://schemas.openxmlformats.org/officeDocument/2006/relationships/hyperlink" Target="https://www.grandest.fr/vos-aides-regionales/renovation-infrastructures-sportives/"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slide" Target="slide45.xml"/><Relationship Id="rId4" Type="http://schemas.openxmlformats.org/officeDocument/2006/relationships/slide" Target="slide44.xml"/><Relationship Id="rId5" Type="http://schemas.openxmlformats.org/officeDocument/2006/relationships/slide" Target="slide29.xml"/><Relationship Id="rId6" Type="http://schemas.openxmlformats.org/officeDocument/2006/relationships/slide" Target="slide43.xml"/><Relationship Id="rId7" Type="http://schemas.openxmlformats.org/officeDocument/2006/relationships/slide" Target="slide50.xml"/><Relationship Id="rId8" Type="http://schemas.openxmlformats.org/officeDocument/2006/relationships/slide" Target="slide46.xml"/><Relationship Id="rId9" Type="http://schemas.openxmlformats.org/officeDocument/2006/relationships/slide" Target="slide53.xml"/><Relationship Id="rId10" Type="http://schemas.openxmlformats.org/officeDocument/2006/relationships/slide" Target="slide48.xml"/><Relationship Id="rId11" Type="http://schemas.openxmlformats.org/officeDocument/2006/relationships/slide" Target="slide47.xml"/><Relationship Id="rId12" Type="http://schemas.openxmlformats.org/officeDocument/2006/relationships/slide" Target="slide24.xml"/><Relationship Id="rId13" Type="http://schemas.openxmlformats.org/officeDocument/2006/relationships/slide" Target="slide25.xml"/><Relationship Id="rId14" Type="http://schemas.openxmlformats.org/officeDocument/2006/relationships/slide" Target="slide23.xml"/><Relationship Id="rId15" Type="http://schemas.openxmlformats.org/officeDocument/2006/relationships/slide" Target="slide2.xml"/></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 Id="rId3" Type="http://schemas.openxmlformats.org/officeDocument/2006/relationships/hyperlink" Target="https://www.grandest.fr/vos-aides-regionales/centralites/"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hyperlink" Target="https://www.grandest.fr/vos-aides-regionales/fonds-aide/" TargetMode="External"/><Relationship Id="rId4" Type="http://schemas.openxmlformats.org/officeDocument/2006/relationships/image" Target="../media/image30.png"/><Relationship Id="rId5" Type="http://schemas.openxmlformats.org/officeDocument/2006/relationships/slide" Target="slide58.xml"/></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hyperlink" Target="https://www.bourgognefranchecomte.fr/node/2624" TargetMode="External"/><Relationship Id="rId4" Type="http://schemas.openxmlformats.org/officeDocument/2006/relationships/hyperlink" Target="https://www.bourgognefranchecomte.fr/file-download?fid=12347" TargetMode="External"/><Relationship Id="rId5" Type="http://schemas.openxmlformats.org/officeDocument/2006/relationships/hyperlink" Target="https://www.bourgognefranchecomte.fr/file-download?fid=12348" TargetMode="External"/><Relationship Id="rId6" Type="http://schemas.openxmlformats.org/officeDocument/2006/relationships/image" Target="../media/image31.jpg"/><Relationship Id="rId7" Type="http://schemas.openxmlformats.org/officeDocument/2006/relationships/slide" Target="slide55.xml"/></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 Id="rId3" Type="http://schemas.openxmlformats.org/officeDocument/2006/relationships/hyperlink" Target="https://www.bourgognefranchecomte.fr/node/685" TargetMode="External"/><Relationship Id="rId4" Type="http://schemas.openxmlformats.org/officeDocument/2006/relationships/hyperlink" Target="https://www.bourgognefranchecomte.fr/file-download?fid=12553" TargetMode="External"/><Relationship Id="rId5" Type="http://schemas.openxmlformats.org/officeDocument/2006/relationships/image" Target="../media/image31.jpg"/><Relationship Id="rId6" Type="http://schemas.openxmlformats.org/officeDocument/2006/relationships/slide" Target="slide55.xml"/></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 Id="rId3" Type="http://schemas.openxmlformats.org/officeDocument/2006/relationships/hyperlink" Target="https://www.bourgognefranchecomte.fr/node/3809" TargetMode="External"/><Relationship Id="rId4" Type="http://schemas.openxmlformats.org/officeDocument/2006/relationships/image" Target="../media/image31.jpg"/><Relationship Id="rId5" Type="http://schemas.openxmlformats.org/officeDocument/2006/relationships/slide" Target="slide55.xml"/></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 Id="rId3" Type="http://schemas.openxmlformats.org/officeDocument/2006/relationships/hyperlink" Target="https://www.bourgognefranchecomte.fr/node/375" TargetMode="External"/><Relationship Id="rId4" Type="http://schemas.openxmlformats.org/officeDocument/2006/relationships/hyperlink" Target="https://www.effilogis.fr/sites/default/files/2024-07/Reglement AAP Collectivites 2024.pdf" TargetMode="External"/><Relationship Id="rId5" Type="http://schemas.openxmlformats.org/officeDocument/2006/relationships/image" Target="../media/image31.jpg"/><Relationship Id="rId6" Type="http://schemas.openxmlformats.org/officeDocument/2006/relationships/image" Target="../media/image32.png"/><Relationship Id="rId7" Type="http://schemas.openxmlformats.org/officeDocument/2006/relationships/slide" Target="slide55.xml"/></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 Id="rId3" Type="http://schemas.openxmlformats.org/officeDocument/2006/relationships/hyperlink" Target="https://www.maregionsud.fr/votre-region/competences/amenagement-du-territoire" TargetMode="External"/><Relationship Id="rId4" Type="http://schemas.openxmlformats.org/officeDocument/2006/relationships/image" Target="../media/image33.png"/><Relationship Id="rId5" Type="http://schemas.openxmlformats.org/officeDocument/2006/relationships/hyperlink" Target="https://www.maregionsud.fr/fileadmin/user_upload/1-FICHIERS/2-DOCUMENTS/Territoire/Webinaire_Nos_communes_d_abord_2025V2.pdf" TargetMode="External"/><Relationship Id="rId6" Type="http://schemas.openxmlformats.org/officeDocument/2006/relationships/slide" Target="slide60.xml"/></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 Id="rId3" Type="http://schemas.openxmlformats.org/officeDocument/2006/relationships/hyperlink" Target="https://www.maregionsud.fr/vos-aides/detail/etude-de-faisabilite-pour-des-projets-de-geothermie/thalassothermie"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 Id="rId3" Type="http://schemas.openxmlformats.org/officeDocument/2006/relationships/hyperlink" Target="https://www.maregionsud.fr/vos-aides/detail/travaux-de-geothermie-thalassothermie"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 Id="rId3" Type="http://schemas.openxmlformats.org/officeDocument/2006/relationships/hyperlink" Target="https://www.maregionsud.fr/vos-aides/detail/projets-solaires-thermiques-collectifs-nouveaux-projets"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slide" Target="slide29.xml"/><Relationship Id="rId4" Type="http://schemas.openxmlformats.org/officeDocument/2006/relationships/slide" Target="slide35.xml"/><Relationship Id="rId5" Type="http://schemas.openxmlformats.org/officeDocument/2006/relationships/slide" Target="slide31.xml"/><Relationship Id="rId6" Type="http://schemas.openxmlformats.org/officeDocument/2006/relationships/slide" Target="slide30.xml"/><Relationship Id="rId7" Type="http://schemas.openxmlformats.org/officeDocument/2006/relationships/slide" Target="slide33.xml"/><Relationship Id="rId8" Type="http://schemas.openxmlformats.org/officeDocument/2006/relationships/slide" Target="slide32.xml"/><Relationship Id="rId9" Type="http://schemas.openxmlformats.org/officeDocument/2006/relationships/slide" Target="slide34.xml"/><Relationship Id="rId10" Type="http://schemas.openxmlformats.org/officeDocument/2006/relationships/slide" Target="slide2.xml"/></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 Id="rId3" Type="http://schemas.openxmlformats.org/officeDocument/2006/relationships/hyperlink" Target="https://www.maregionsud.fr/vos-aides/detail/etude-de-faisabilite-pour-des-projets-de-solaire-thermique-eau-chaude-sanitaire-chaleur"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 Id="rId3" Type="http://schemas.openxmlformats.org/officeDocument/2006/relationships/hyperlink" Target="https://www.maregionsud.fr/vos-aides/detail/soutien-aux-travaux-sur-les-equipements-sportifs-collectifs"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 Id="rId3" Type="http://schemas.openxmlformats.org/officeDocument/2006/relationships/hyperlink" Target="https://www.maregionsud.fr/vos-aides/detail/etude-de-faisabilite-pour-des-reseaux-de-chaleur-et-de-froid"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 Id="rId3" Type="http://schemas.openxmlformats.org/officeDocument/2006/relationships/hyperlink" Target="https://www.maregionsud.fr/vos-aides/detail/travaux-de-reseaux-de-chaleur-et-de-froid"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 Id="rId3" Type="http://schemas.openxmlformats.org/officeDocument/2006/relationships/hyperlink" Target="https://www.maregionsud.fr/vos-aides/detail/patrimoine-fonds-dintervention-durgence-pour-le-patrimoine-communal"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 Id="rId3" Type="http://schemas.openxmlformats.org/officeDocument/2006/relationships/hyperlink" Target="https://www.maregionsud.fr/vos-aides/detail/plan-solaire-sud-pv-plus-en-soutien-de-lautoconsommation-photovoltaique" TargetMode="External"/><Relationship Id="rId4" Type="http://schemas.openxmlformats.org/officeDocument/2006/relationships/image" Target="../media/image33.png"/><Relationship Id="rId5" Type="http://schemas.openxmlformats.org/officeDocument/2006/relationships/slide" Target="slide60.xml"/></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 Id="rId3" Type="http://schemas.openxmlformats.org/officeDocument/2006/relationships/hyperlink" Target="https://www.isula.corsica/territorii/" TargetMode="External"/><Relationship Id="rId4" Type="http://schemas.openxmlformats.org/officeDocument/2006/relationships/hyperlink" Target="https://www.isula.corsica/docs/territoires/paesivivi_infos.pdf" TargetMode="External"/><Relationship Id="rId5" Type="http://schemas.openxmlformats.org/officeDocument/2006/relationships/image" Target="../media/image34.png"/><Relationship Id="rId6" Type="http://schemas.openxmlformats.org/officeDocument/2006/relationships/slide" Target="slide61.xml"/></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 Id="rId3" Type="http://schemas.openxmlformats.org/officeDocument/2006/relationships/hyperlink" Target="https://www.isula.corsica/territorii/" TargetMode="External"/><Relationship Id="rId4" Type="http://schemas.openxmlformats.org/officeDocument/2006/relationships/hyperlink" Target="https://www.isula.corsica/docs/territoires/paesivivi_infos.pdf" TargetMode="External"/><Relationship Id="rId5" Type="http://schemas.openxmlformats.org/officeDocument/2006/relationships/image" Target="../media/image34.png"/><Relationship Id="rId6" Type="http://schemas.openxmlformats.org/officeDocument/2006/relationships/slide" Target="slide61.xml"/></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 Id="rId3" Type="http://schemas.openxmlformats.org/officeDocument/2006/relationships/hyperlink" Target="https://www.isula.corsica/territorii/" TargetMode="External"/><Relationship Id="rId4" Type="http://schemas.openxmlformats.org/officeDocument/2006/relationships/hyperlink" Target="https://www.isula.corsica/docs/territoires/paesivivi_infos.pdf" TargetMode="External"/><Relationship Id="rId5" Type="http://schemas.openxmlformats.org/officeDocument/2006/relationships/image" Target="../media/image34.png"/><Relationship Id="rId6" Type="http://schemas.openxmlformats.org/officeDocument/2006/relationships/slide" Target="slide61.xml"/></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 Id="rId3" Type="http://schemas.openxmlformats.org/officeDocument/2006/relationships/hyperlink" Target="https://www.laregion.fr/Mise-en-accessibilite-des-batiments-publics-ERP" TargetMode="External"/><Relationship Id="rId4" Type="http://schemas.openxmlformats.org/officeDocument/2006/relationships/image" Target="../media/image35.png"/><Relationship Id="rId5" Type="http://schemas.openxmlformats.org/officeDocument/2006/relationships/slide" Target="slide6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slide" Target="slide39.xml"/><Relationship Id="rId4" Type="http://schemas.openxmlformats.org/officeDocument/2006/relationships/slide" Target="slide41.xml"/><Relationship Id="rId5" Type="http://schemas.openxmlformats.org/officeDocument/2006/relationships/slide" Target="slide42.xml"/><Relationship Id="rId6" Type="http://schemas.openxmlformats.org/officeDocument/2006/relationships/slide" Target="slide40.xml"/><Relationship Id="rId7" Type="http://schemas.openxmlformats.org/officeDocument/2006/relationships/slide" Target="slide2.xml"/></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Relationship Id="rId3" Type="http://schemas.openxmlformats.org/officeDocument/2006/relationships/hyperlink" Target="https://www.laregion.fr/Renovation-energetique-des-batiments-publics-ERP-pour-une-meilleure-performance" TargetMode="External"/><Relationship Id="rId4" Type="http://schemas.openxmlformats.org/officeDocument/2006/relationships/image" Target="../media/image35.png"/><Relationship Id="rId5" Type="http://schemas.openxmlformats.org/officeDocument/2006/relationships/slide" Target="slide62.xml"/></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 Id="rId3" Type="http://schemas.openxmlformats.org/officeDocument/2006/relationships/hyperlink" Target="https://www.europe-en-occitanie.eu/Accompagner-la-construction-et-ou-la-renovation-energetique-de-batiments-publics" TargetMode="External"/><Relationship Id="rId4" Type="http://schemas.openxmlformats.org/officeDocument/2006/relationships/hyperlink" Target="https://www.envirobat-oc.fr/IMG/pdf/plaquette_bdo-2020_web.pdf" TargetMode="External"/><Relationship Id="rId5" Type="http://schemas.openxmlformats.org/officeDocument/2006/relationships/image" Target="../media/image35.png"/><Relationship Id="rId6" Type="http://schemas.openxmlformats.org/officeDocument/2006/relationships/image" Target="../media/image22.jpg"/><Relationship Id="rId7" Type="http://schemas.openxmlformats.org/officeDocument/2006/relationships/slide" Target="slide62.xml"/></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2.xml"/><Relationship Id="rId3" Type="http://schemas.openxmlformats.org/officeDocument/2006/relationships/hyperlink" Target="https://www.laregion.fr/Dispositif-d-aides-pour-les-projets-d-energie-renouvelable-cooperatifs-et-citoyens-d" TargetMode="External"/><Relationship Id="rId4" Type="http://schemas.openxmlformats.org/officeDocument/2006/relationships/image" Target="../media/image35.png"/><Relationship Id="rId5" Type="http://schemas.openxmlformats.org/officeDocument/2006/relationships/hyperlink" Target="https://www.laregion.fr/IMG/pdf/dispositif_projets_enr_citoyennes_inf_500_kwc_2022.pdf" TargetMode="External"/><Relationship Id="rId6" Type="http://schemas.openxmlformats.org/officeDocument/2006/relationships/slide" Target="slide62.xml"/></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3.xml"/><Relationship Id="rId3" Type="http://schemas.openxmlformats.org/officeDocument/2006/relationships/hyperlink" Target="https://www.laregion.fr/soutien-maisons-de-sante" TargetMode="External"/><Relationship Id="rId4" Type="http://schemas.openxmlformats.org/officeDocument/2006/relationships/image" Target="../media/image35.png"/><Relationship Id="rId5" Type="http://schemas.openxmlformats.org/officeDocument/2006/relationships/hyperlink" Target="https://www.laregion.fr/IMG/pdf/tableau_des_taux_d_intervention_et_montants_de_de_penses_e_ligibles_du_dispositif.pdf" TargetMode="External"/><Relationship Id="rId6" Type="http://schemas.openxmlformats.org/officeDocument/2006/relationships/slide" Target="slide62.xml"/></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4.xml"/><Relationship Id="rId3" Type="http://schemas.openxmlformats.org/officeDocument/2006/relationships/hyperlink" Target="https://www.laregion.fr/Patrimoines-Aide-a-la-restauration-du-patrimoine-culturel" TargetMode="External"/><Relationship Id="rId4" Type="http://schemas.openxmlformats.org/officeDocument/2006/relationships/image" Target="../media/image35.png"/><Relationship Id="rId5" Type="http://schemas.openxmlformats.org/officeDocument/2006/relationships/slide" Target="slide62.xml"/></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5.xml"/><Relationship Id="rId3" Type="http://schemas.openxmlformats.org/officeDocument/2006/relationships/hyperlink" Target="https://www.laregion.fr/Soutien-a-la-construction-et-a-la-renovation-d-equipements-sportifs" TargetMode="External"/><Relationship Id="rId4" Type="http://schemas.openxmlformats.org/officeDocument/2006/relationships/image" Target="../media/image35.png"/><Relationship Id="rId5" Type="http://schemas.openxmlformats.org/officeDocument/2006/relationships/slide" Target="slide70.xml"/></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6.xml"/><Relationship Id="rId3" Type="http://schemas.openxmlformats.org/officeDocument/2006/relationships/hyperlink" Target="https://www.laregion.fr/Aide-regionale-au-developpement-des-installations-geothermiques" TargetMode="External"/><Relationship Id="rId4" Type="http://schemas.openxmlformats.org/officeDocument/2006/relationships/image" Target="../media/image35.png"/><Relationship Id="rId5" Type="http://schemas.openxmlformats.org/officeDocument/2006/relationships/slide" Target="slide62.xml"/></Relationships>
</file>

<file path=ppt/slides/_rels/slide13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7.xml"/><Relationship Id="rId3" Type="http://schemas.openxmlformats.org/officeDocument/2006/relationships/hyperlink" Target="https://www.laregion.fr/Aide-regionale-au-developpement-des-chaufferies-biomasse" TargetMode="External"/><Relationship Id="rId4" Type="http://schemas.openxmlformats.org/officeDocument/2006/relationships/hyperlink" Target="https://www.laregion.fr/IMG/pdf/5/1/e/dispositif_chaufferie_biomasse_2023_2024_vd.pdf" TargetMode="External"/><Relationship Id="rId5" Type="http://schemas.openxmlformats.org/officeDocument/2006/relationships/image" Target="../media/image35.png"/><Relationship Id="rId6" Type="http://schemas.openxmlformats.org/officeDocument/2006/relationships/slide" Target="slide62.xml"/></Relationships>
</file>

<file path=ppt/slides/_rels/slide13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8.xml"/><Relationship Id="rId3" Type="http://schemas.openxmlformats.org/officeDocument/2006/relationships/hyperlink" Target="https://www.laregion.fr/Aide-regionale-au-developpement-des-installations-solaires-thermiques" TargetMode="External"/><Relationship Id="rId4" Type="http://schemas.openxmlformats.org/officeDocument/2006/relationships/hyperlink" Target="https://www.laregion.fr/IMG/pdf/c/f/9/dispositif_solaire_thermique_2023_2024_vd.pdf" TargetMode="External"/><Relationship Id="rId5" Type="http://schemas.openxmlformats.org/officeDocument/2006/relationships/image" Target="../media/image35.png"/><Relationship Id="rId6" Type="http://schemas.openxmlformats.org/officeDocument/2006/relationships/slide" Target="slide62.xml"/></Relationships>
</file>

<file path=ppt/slides/_rels/slide139.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9.xml"/><Relationship Id="rId3" Type="http://schemas.openxmlformats.org/officeDocument/2006/relationships/image" Target="../media/image36.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slide" Target="slide20.xml"/><Relationship Id="rId4" Type="http://schemas.openxmlformats.org/officeDocument/2006/relationships/slide" Target="slide21.xml"/><Relationship Id="rId5" Type="http://schemas.openxmlformats.org/officeDocument/2006/relationships/slide" Target="slide22.xml"/><Relationship Id="rId6" Type="http://schemas.openxmlformats.org/officeDocument/2006/relationships/slide" Target="slide23.xml"/><Relationship Id="rId7" Type="http://schemas.openxmlformats.org/officeDocument/2006/relationships/slide" Target="slide24.xml"/><Relationship Id="rId8" Type="http://schemas.openxmlformats.org/officeDocument/2006/relationships/slide" Target="slide25.xml"/><Relationship Id="rId9" Type="http://schemas.openxmlformats.org/officeDocument/2006/relationships/slide" Target="slide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slide" Target="slide26.xml"/><Relationship Id="rId4" Type="http://schemas.openxmlformats.org/officeDocument/2006/relationships/slide" Target="slide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slide" Target="slide27.xml"/><Relationship Id="rId4" Type="http://schemas.openxmlformats.org/officeDocument/2006/relationships/slide" Target="slide28.xml"/><Relationship Id="rId5" Type="http://schemas.openxmlformats.org/officeDocument/2006/relationships/slide" Target="slide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slide" Target="slide49.xml"/><Relationship Id="rId4" Type="http://schemas.openxmlformats.org/officeDocument/2006/relationships/slide" Target="slide43.xml"/><Relationship Id="rId5" Type="http://schemas.openxmlformats.org/officeDocument/2006/relationships/slide" Target="slide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slide" Target="slide34.xml"/><Relationship Id="rId4" Type="http://schemas.openxmlformats.org/officeDocument/2006/relationships/slide" Target="slide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slide" Target="slide44.xml"/><Relationship Id="rId4" Type="http://schemas.openxmlformats.org/officeDocument/2006/relationships/slide" Target="slide45.xml"/><Relationship Id="rId5" Type="http://schemas.openxmlformats.org/officeDocument/2006/relationships/slide" Target="slide51.xml"/><Relationship Id="rId6" Type="http://schemas.openxmlformats.org/officeDocument/2006/relationships/slide" Target="slide52.xml"/><Relationship Id="rId7" Type="http://schemas.openxmlformats.org/officeDocument/2006/relationships/slide" Target="slide46.xml"/><Relationship Id="rId8" Type="http://schemas.openxmlformats.org/officeDocument/2006/relationships/slide" Target="slide38.xml"/><Relationship Id="rId9" Type="http://schemas.openxmlformats.org/officeDocument/2006/relationships/slide" Target="slide48.xml"/><Relationship Id="rId10" Type="http://schemas.openxmlformats.org/officeDocument/2006/relationships/slide" Target="slide47.xml"/><Relationship Id="rId11" Type="http://schemas.openxmlformats.org/officeDocument/2006/relationships/slide" Target="slide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slide" Target="slide5.xml"/><Relationship Id="rId7" Type="http://schemas.openxmlformats.org/officeDocument/2006/relationships/slide" Target="slide7.xml"/><Relationship Id="rId8" Type="http://schemas.openxmlformats.org/officeDocument/2006/relationships/slide" Target="slide9.xml"/><Relationship Id="rId9" Type="http://schemas.openxmlformats.org/officeDocument/2006/relationships/slide" Target="slide8.xml"/><Relationship Id="rId10" Type="http://schemas.openxmlformats.org/officeDocument/2006/relationships/slide" Target="slide11.xml"/><Relationship Id="rId11" Type="http://schemas.openxmlformats.org/officeDocument/2006/relationships/slide" Target="slide12.xml"/><Relationship Id="rId12" Type="http://schemas.openxmlformats.org/officeDocument/2006/relationships/slide" Target="slide13.xml"/><Relationship Id="rId13" Type="http://schemas.openxmlformats.org/officeDocument/2006/relationships/slide" Target="slide14.xml"/><Relationship Id="rId14" Type="http://schemas.openxmlformats.org/officeDocument/2006/relationships/slide" Target="slide15.xml"/><Relationship Id="rId15" Type="http://schemas.openxmlformats.org/officeDocument/2006/relationships/slide" Target="slide16.xml"/><Relationship Id="rId16" Type="http://schemas.openxmlformats.org/officeDocument/2006/relationships/slide" Target="slide17.xml"/><Relationship Id="rId17" Type="http://schemas.openxmlformats.org/officeDocument/2006/relationships/slide" Target="slide19.xml"/><Relationship Id="rId18" Type="http://schemas.openxmlformats.org/officeDocument/2006/relationships/slide" Target="slide50.xml"/><Relationship Id="rId19" Type="http://schemas.openxmlformats.org/officeDocument/2006/relationships/slide" Target="slide18.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www.banquedesterritoires.fr/produits-services/prets-long-terme/pret-transformation-ecologique" TargetMode="External"/><Relationship Id="rId4" Type="http://schemas.openxmlformats.org/officeDocument/2006/relationships/image" Target="../media/image8.png"/><Relationship Id="rId5" Type="http://schemas.openxmlformats.org/officeDocument/2006/relationships/slide" Target="slide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www.banquedesterritoires.fr/produits-services/prets-long-terme/pret-cohesion-sociale" TargetMode="External"/><Relationship Id="rId4" Type="http://schemas.openxmlformats.org/officeDocument/2006/relationships/image" Target="../media/image8.png"/><Relationship Id="rId5" Type="http://schemas.openxmlformats.org/officeDocument/2006/relationships/slide" Target="slide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banquedesterritoires.fr/edurenov" TargetMode="External"/><Relationship Id="rId4" Type="http://schemas.openxmlformats.org/officeDocument/2006/relationships/slide" Target="slide27.xml"/><Relationship Id="rId5" Type="http://schemas.openxmlformats.org/officeDocument/2006/relationships/slide" Target="slide24.xml"/><Relationship Id="rId6" Type="http://schemas.openxmlformats.org/officeDocument/2006/relationships/slide" Target="slide23.xml"/><Relationship Id="rId7" Type="http://schemas.openxmlformats.org/officeDocument/2006/relationships/image" Target="../media/image8.png"/><Relationship Id="rId8" Type="http://schemas.openxmlformats.org/officeDocument/2006/relationships/slide" Target="slide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www.banquedesterritoires.fr/investissement-dans-la-renovation-des-batiments-dispositif-intracting" TargetMode="External"/><Relationship Id="rId4" Type="http://schemas.openxmlformats.org/officeDocument/2006/relationships/hyperlink" Target="https://www.cerema.fr/fr/actualites/financer-renovation-energetique-collectivites-passent" TargetMode="External"/><Relationship Id="rId5" Type="http://schemas.openxmlformats.org/officeDocument/2006/relationships/hyperlink" Target="https://programme-cee-actee.fr/ressources/mettre-en-oeuvre-une-demarche-dintracting-sur-fonds-propres-une-boite-a-outils-complete/" TargetMode="External"/><Relationship Id="rId6" Type="http://schemas.openxmlformats.org/officeDocument/2006/relationships/image" Target="../media/image8.png"/><Relationship Id="rId7" Type="http://schemas.openxmlformats.org/officeDocument/2006/relationships/slide" Target="slide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www.banquedesterritoires.fr/edu-pret-investir-projets-secteur-educatif" TargetMode="External"/><Relationship Id="rId4" Type="http://schemas.openxmlformats.org/officeDocument/2006/relationships/image" Target="../media/image8.png"/><Relationship Id="rId5" Type="http://schemas.openxmlformats.org/officeDocument/2006/relationships/slide" Target="slide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www.banquedesterritoires.fr/produits-services/investissement/financement-efficacite-energetique-batiments" TargetMode="External"/><Relationship Id="rId4" Type="http://schemas.openxmlformats.org/officeDocument/2006/relationships/image" Target="../media/image8.png"/><Relationship Id="rId5" Type="http://schemas.openxmlformats.org/officeDocument/2006/relationships/slide" Target="slide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www.agence-france-locale.fr/home-page-collectivites/nos-solutions-de-financement/" TargetMode="External"/><Relationship Id="rId4" Type="http://schemas.openxmlformats.org/officeDocument/2006/relationships/image" Target="../media/image9.png"/><Relationship Id="rId5" Type="http://schemas.openxmlformats.org/officeDocument/2006/relationships/slide" Target="slide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www.programme-cee-actee.fr/aap/fonds-chene/" TargetMode="External"/><Relationship Id="rId4" Type="http://schemas.openxmlformats.org/officeDocument/2006/relationships/slide" Target="slide2.xml"/><Relationship Id="rId5" Type="http://schemas.openxmlformats.org/officeDocument/2006/relationships/image" Target="../media/image10.png"/><Relationship Id="rId6" Type="http://schemas.openxmlformats.org/officeDocument/2006/relationships/image" Target="../media/image1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s://programme-cee-actee.fr/programmes/appel-a-projet-demarches-batiments-durables/" TargetMode="External"/><Relationship Id="rId4" Type="http://schemas.openxmlformats.org/officeDocument/2006/relationships/image" Target="../media/image11.png"/><Relationship Id="rId5" Type="http://schemas.openxmlformats.org/officeDocument/2006/relationships/slide" Target="slide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hyperlink" Target="https://www.collectivites-locales.gouv.fr/finances-locales/fonds-de-compensation-pour-la-taxe-sur-la-valeur-ajoutee-fctva" TargetMode="External"/><Relationship Id="rId4" Type="http://schemas.openxmlformats.org/officeDocument/2006/relationships/image" Target="../media/image12.png"/><Relationship Id="rId5" Type="http://schemas.openxmlformats.org/officeDocument/2006/relationships/slide" Target="slide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slide" Target="slide27.xml"/><Relationship Id="rId4" Type="http://schemas.openxmlformats.org/officeDocument/2006/relationships/slide" Target="slide40.xml"/><Relationship Id="rId5" Type="http://schemas.openxmlformats.org/officeDocument/2006/relationships/slide" Target="slide29.xml"/><Relationship Id="rId6" Type="http://schemas.openxmlformats.org/officeDocument/2006/relationships/slide" Target="slide26.xml"/><Relationship Id="rId7" Type="http://schemas.openxmlformats.org/officeDocument/2006/relationships/slide" Target="slide44.xml"/><Relationship Id="rId8" Type="http://schemas.openxmlformats.org/officeDocument/2006/relationships/slide" Target="slide45.xml"/><Relationship Id="rId9" Type="http://schemas.openxmlformats.org/officeDocument/2006/relationships/slide" Target="slide52.xml"/><Relationship Id="rId10" Type="http://schemas.openxmlformats.org/officeDocument/2006/relationships/slide" Target="slide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www.legifrance.gouv.fr/download/pdf/circ?id=45523" TargetMode="External"/><Relationship Id="rId4" Type="http://schemas.openxmlformats.org/officeDocument/2006/relationships/image" Target="../media/image12.png"/><Relationship Id="rId5" Type="http://schemas.openxmlformats.org/officeDocument/2006/relationships/slide" Target="slide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www.legifrance.gouv.fr/download/pdf/circ?id=45523" TargetMode="External"/><Relationship Id="rId4" Type="http://schemas.openxmlformats.org/officeDocument/2006/relationships/hyperlink" Target="https://www.legifrance.gouv.fr/download/pdf/circ?id=45558" TargetMode="External"/><Relationship Id="rId5" Type="http://schemas.openxmlformats.org/officeDocument/2006/relationships/hyperlink" Target="https://www.collectivites-locales.gouv.fr/finances-locales/dotation-dequipement-des-territoires-ruraux-detr" TargetMode="External"/><Relationship Id="rId6" Type="http://schemas.openxmlformats.org/officeDocument/2006/relationships/image" Target="../media/image12.png"/><Relationship Id="rId7" Type="http://schemas.openxmlformats.org/officeDocument/2006/relationships/slide" Target="slide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s://www.culture.gouv.fr/catalogue-des-demarches-et-subventions/subvention/etudes-et-travaux-sur-monuments-historiques" TargetMode="External"/><Relationship Id="rId4" Type="http://schemas.openxmlformats.org/officeDocument/2006/relationships/slide" Target="slide2.xml"/><Relationship Id="rId5" Type="http://schemas.openxmlformats.org/officeDocument/2006/relationships/image" Target="../media/image1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hyperlink" Target="https://www.culture.gouv.fr/fr/catalogue-des-demarches-et-subventions/subvention/travaux-en-site-patrimonial-remarquable-et-en-abords" TargetMode="External"/><Relationship Id="rId4" Type="http://schemas.openxmlformats.org/officeDocument/2006/relationships/slide" Target="slide2.xml"/><Relationship Id="rId5" Type="http://schemas.openxmlformats.org/officeDocument/2006/relationships/image" Target="../media/image1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s://www.culture.gouv.fr/fr/catalogue-des-demarches-et-subventions/subvention/etudes-et-travaux-sur-les-batiments-des-musees-de-france-hors-monuments-historiques" TargetMode="External"/><Relationship Id="rId4" Type="http://schemas.openxmlformats.org/officeDocument/2006/relationships/slide" Target="slide2.xml"/><Relationship Id="rId5" Type="http://schemas.openxmlformats.org/officeDocument/2006/relationships/image" Target="../media/image1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https://aides-territoires.beta.gouv.fr/programmes/fonds-vert/" TargetMode="External"/><Relationship Id="rId4" Type="http://schemas.openxmlformats.org/officeDocument/2006/relationships/hyperlink" Target="https://www.ecologie.gouv.fr/sites/default/files/FV_Cahier_Axe1_R%C3%A9novation_v2.1.pdf" TargetMode="External"/><Relationship Id="rId5" Type="http://schemas.openxmlformats.org/officeDocument/2006/relationships/image" Target="../media/image12.png"/><Relationship Id="rId6" Type="http://schemas.openxmlformats.org/officeDocument/2006/relationships/slide" Target="slide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s://www.agencedusport.fr/plan-5000-equipements-generation-2024" TargetMode="External"/><Relationship Id="rId4" Type="http://schemas.openxmlformats.org/officeDocument/2006/relationships/hyperlink" Target="https://www.agencedusport.fr/contactez-nous?question=71" TargetMode="External"/><Relationship Id="rId5" Type="http://schemas.openxmlformats.org/officeDocument/2006/relationships/slide" Target="slide2.xml"/><Relationship Id="rId6" Type="http://schemas.openxmlformats.org/officeDocument/2006/relationships/image" Target="../media/image1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s://www.ecologie.gouv.fr/dispositif-des-certificats-deconomies-denergie" TargetMode="External"/><Relationship Id="rId4" Type="http://schemas.openxmlformats.org/officeDocument/2006/relationships/hyperlink" Target="https://www.emmy.fr/public/registre" TargetMode="External"/><Relationship Id="rId5" Type="http://schemas.openxmlformats.org/officeDocument/2006/relationships/hyperlink" Target="https://doc.cerema.fr/Default/search.aspx?SC=DEFAULT&amp;QUERY=Authority_id_idx%3A584822&amp;QUERY_LABEL=POUESSEL%2C+Julie#/Detail/(query:(Id:&apos;0_OFFSET_0&apos;,Index:1,NBResults:5,PageRange:3,SearchQuery:(CloudTerms:!(),FacetFilter:%7B%7D,ForceSearch:!t,InitialSearch:!f,Page:0,PageRange:3,QueryGuid:f0b5f347-4917-4338-ab70-b489f72e731b,QueryString:certificat,ResultSize:10,ScenarioCode:DEFAULT,ScenarioDisplayMode:display-standard,SearchGridFieldsShownOnResultsDTO:!(),SearchLabel:&apos;&apos;,SearchTerms:certificat,SortField:DateTRI_sort,SortOrder:0,TemplateParams:(Scenario:&apos;&apos;,Scope:Default,Size:!n,Source:&apos;&apos;,Support:&apos;&apos;,UseCompact:!f),UseSpellChecking:!n)))" TargetMode="External"/><Relationship Id="rId6" Type="http://schemas.openxmlformats.org/officeDocument/2006/relationships/hyperlink" Target="https://www.ecologie.gouv.fr/operations-standardisees-deconomies-denergie" TargetMode="External"/><Relationship Id="rId7" Type="http://schemas.openxmlformats.org/officeDocument/2006/relationships/hyperlink" Target="https://www.ecologie.gouv.fr/politiques-publiques/coup-pouce-chauffage-batiments-residentiels-collectifs-tertiaires" TargetMode="External"/><Relationship Id="rId8" Type="http://schemas.openxmlformats.org/officeDocument/2006/relationships/image" Target="../media/image12.png"/><Relationship Id="rId9" Type="http://schemas.openxmlformats.org/officeDocument/2006/relationships/slide" Target="slide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hyperlink" Target="https://www.caf.fr/professionnels/offres-et-services/caf-du-gard/partenaires-locaux/faire-une-demande-de-fme" TargetMode="External"/><Relationship Id="rId4" Type="http://schemas.openxmlformats.org/officeDocument/2006/relationships/hyperlink" Target="https://www.caf.fr/sites/default/files/medias/301/Partenaires locaux/PIAJE/FME/D%C3%A9penses subventionnables.pdf" TargetMode="External"/><Relationship Id="rId5" Type="http://schemas.openxmlformats.org/officeDocument/2006/relationships/hyperlink" Target="https://www.caf.fr/sites/default/files/medias/301/Partenaires locaux/PIAJE/FME/Labels_Developpement_durable_Piaje_Fme.pdf" TargetMode="External"/><Relationship Id="rId6" Type="http://schemas.openxmlformats.org/officeDocument/2006/relationships/hyperlink" Target="https://www.caf.fr/sites/default/files/medias/301/Partenaires locaux/PIAJE/FME/La fiche rep%C3%A8re Fme.pdf" TargetMode="External"/><Relationship Id="rId7" Type="http://schemas.openxmlformats.org/officeDocument/2006/relationships/slide" Target="slide2.xml"/><Relationship Id="rId8" Type="http://schemas.openxmlformats.org/officeDocument/2006/relationships/image" Target="../media/image15.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hyperlink" Target="https://agirpourlatransition.ademe.fr/entreprises/aides-financieres/20240930/aide-a-laction-collectivites-territoriales-faveur-qualite-lair-aact-air?cible=78" TargetMode="External"/><Relationship Id="rId4" Type="http://schemas.openxmlformats.org/officeDocument/2006/relationships/hyperlink" Target="https://librairie.ademe.fr/mobilite-et-transports/5239-10-ans-d-etudes-aact-air-focus-transports-et-mobilites.html" TargetMode="External"/><Relationship Id="rId5" Type="http://schemas.openxmlformats.org/officeDocument/2006/relationships/image" Target="../media/image16.png"/><Relationship Id="rId6" Type="http://schemas.openxmlformats.org/officeDocument/2006/relationships/slide" Target="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slide" Target="slide27.xml"/><Relationship Id="rId4" Type="http://schemas.openxmlformats.org/officeDocument/2006/relationships/slide" Target="slide29.xml"/><Relationship Id="rId5" Type="http://schemas.openxmlformats.org/officeDocument/2006/relationships/slide" Target="slide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hyperlink" Target="https://agirpourlatransition.ademe.fr/collectivites/aides-financieres/2025/soutien-a-creation-postes-conseil-energie-partage?cible=78&amp;region=40" TargetMode="External"/><Relationship Id="rId4" Type="http://schemas.openxmlformats.org/officeDocument/2006/relationships/image" Target="../media/image16.png"/><Relationship Id="rId5" Type="http://schemas.openxmlformats.org/officeDocument/2006/relationships/slide" Target="slide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hyperlink" Target="https://agirpourlatransition.ademe.fr/entreprises/sites/default/files/%C3%89tudes en faveur de la transition %C3%A9cologique - Conditions d%27%C3%A9ligibilit%C3%A9 et de financement - 2025.pdf" TargetMode="External"/><Relationship Id="rId4" Type="http://schemas.openxmlformats.org/officeDocument/2006/relationships/image" Target="../media/image16.png"/><Relationship Id="rId5" Type="http://schemas.openxmlformats.org/officeDocument/2006/relationships/slide" Target="slide2.xml"/><Relationship Id="rId6" Type="http://schemas.openxmlformats.org/officeDocument/2006/relationships/hyperlink" Target="https://fondschaleur.ademe.fr/financement-de-votre-projet-collectivite/" TargetMode="Externa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hyperlink" Target="https://fondschaleur.ademe.fr/financement-de-votre-projet-collectivite/" TargetMode="External"/><Relationship Id="rId4" Type="http://schemas.openxmlformats.org/officeDocument/2006/relationships/hyperlink" Target="https://agirpourlatransition.ademe.fr/entreprises/sites/default/files/Installation biomasse %C3%A9nergie - Conditions d%27%C3%A9ligibilit%C3%A9 et de financement - 2025.pdf" TargetMode="External"/><Relationship Id="rId5" Type="http://schemas.openxmlformats.org/officeDocument/2006/relationships/hyperlink" Target="https://agirpourlatransition.ademe.fr/entreprises/sites/default/files/Conditions d%27%C3%A9ligibilit%C3%A9 et financement - R%C3%A9seaux chaleur et froid - 2025.pdf" TargetMode="External"/><Relationship Id="rId6" Type="http://schemas.openxmlformats.org/officeDocument/2006/relationships/hyperlink" Target="https://agirpourlatransition.ademe.fr/entreprises/sites/default/files/PAC solaire pour la production d%27ECS - Conditions d%27%C3%A9ligibilit%C3%A9 et de financement - 2025.pdf" TargetMode="External"/><Relationship Id="rId7" Type="http://schemas.openxmlformats.org/officeDocument/2006/relationships/hyperlink" Target="https://agirpourlatransition.ademe.fr/entreprises/sites/default/files/Solaire thermique eau chaude sanitaire - Conditions d%27%C3%A9ligibilit%C3%A9 et de financement - 2025.pdf" TargetMode="External"/><Relationship Id="rId8" Type="http://schemas.openxmlformats.org/officeDocument/2006/relationships/hyperlink" Target="https://agirpourlatransition.ademe.fr/entreprises/sites/default/files/Syst%C3%A8me Solaire Combin%C3%A9 - Conditions d%27%C3%A9ligibilit%C3%A9 et de financement - 2025.pdf" TargetMode="External"/><Relationship Id="rId9" Type="http://schemas.openxmlformats.org/officeDocument/2006/relationships/hyperlink" Target="https://agirpourlatransition.ademe.fr/entreprises/sites/default/files/Boucle d%27eau temp%C3%A9r%C3%A9e %C3%A0 %C3%A9nergie g%C3%A9othermique - Conditions d%27%C3%A9ligibilit%C3%A9 et de financement - 2025.pdf" TargetMode="External"/><Relationship Id="rId10" Type="http://schemas.openxmlformats.org/officeDocument/2006/relationships/hyperlink" Target="https://agirpourlatransition.ademe.fr/entreprises/sites/default/files/G%C3%A9othermie de surface et a%C3%A9rothermie - Conditions d%27%C3%A9ligibilit%C3%A9 et de financement - 2025.pdf" TargetMode="External"/><Relationship Id="rId11" Type="http://schemas.openxmlformats.org/officeDocument/2006/relationships/hyperlink" Target="https://www.ademe.fr/les-territoires-en-transition/lademe-en-region/" TargetMode="External"/><Relationship Id="rId12" Type="http://schemas.openxmlformats.org/officeDocument/2006/relationships/hyperlink" Target="https://www.enrchoix.idf.ademe.fr/" TargetMode="External"/><Relationship Id="rId13" Type="http://schemas.openxmlformats.org/officeDocument/2006/relationships/image" Target="../media/image16.png"/><Relationship Id="rId14" Type="http://schemas.openxmlformats.org/officeDocument/2006/relationships/slide" Target="slide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hyperlink" Target="https://www.labanquepostale.fr/collectivites/financements/financer-investissements/pret-relais.html" TargetMode="External"/><Relationship Id="rId4" Type="http://schemas.openxmlformats.org/officeDocument/2006/relationships/image" Target="../media/image17.png"/><Relationship Id="rId5" Type="http://schemas.openxmlformats.org/officeDocument/2006/relationships/slide" Target="slide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hyperlink" Target="http://www11.minefi.gouv.fr/boi/boi2004/4fepub/textes/4c504/4c504.htm" TargetMode="External"/><Relationship Id="rId4" Type="http://schemas.openxmlformats.org/officeDocument/2006/relationships/hyperlink" Target="https://www.nevers.fr/decouvrir-nevers/nevers-et-moi/devenez-mecene" TargetMode="External"/><Relationship Id="rId5" Type="http://schemas.openxmlformats.org/officeDocument/2006/relationships/hyperlink" Target="https://www.agence-francaise-anticorruption.gouv.fr/files/files/MF_Guide_Mecena_Web.pdf" TargetMode="External"/><Relationship Id="rId6" Type="http://schemas.openxmlformats.org/officeDocument/2006/relationships/hyperlink" Target="https://www.associations.gouv.fr/IMG/pdf/guide_juridique_-3.pdf" TargetMode="External"/><Relationship Id="rId7" Type="http://schemas.openxmlformats.org/officeDocument/2006/relationships/hyperlink" Target="https://admical.org/sites/default/files/uploads/basedocu/guide_mecenat_collectivites_admical.pdf.pdf" TargetMode="External"/><Relationship Id="rId8" Type="http://schemas.openxmlformats.org/officeDocument/2006/relationships/slide" Target="slide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hyperlink" Target="https://financeparticipative.org/" TargetMode="External"/><Relationship Id="rId4" Type="http://schemas.openxmlformats.org/officeDocument/2006/relationships/hyperlink" Target="https://www.economie.gouv.fr/cedef/financement-participatif" TargetMode="External"/><Relationship Id="rId5" Type="http://schemas.openxmlformats.org/officeDocument/2006/relationships/hyperlink" Target="https://www.i4ce.org/wp-content/uploads/2022/07/FPF-GUIDE-PRATIQUE-DVPT-TERRITOIRE-VIOLET-ISSUU-1-1.pdf" TargetMode="External"/><Relationship Id="rId6" Type="http://schemas.openxmlformats.org/officeDocument/2006/relationships/hyperlink" Target="https://www.legifrance.gouv.fr/download/pdf?id=e29eaZH_JkHNG3GOzirxtUlqajYle0bwMRsYTZ99Ki0" TargetMode="External"/><Relationship Id="rId7" Type="http://schemas.openxmlformats.org/officeDocument/2006/relationships/hyperlink" Target="https://financeparticipative.org/wp-content/uploads/2021/09/Cartographie-plateformes-membres-FPF_2021-09.pdf" TargetMode="External"/><Relationship Id="rId8" Type="http://schemas.openxmlformats.org/officeDocument/2006/relationships/slide" Target="slide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hyperlink" Target="https://enrcit.fr/" TargetMode="External"/><Relationship Id="rId4" Type="http://schemas.openxmlformats.org/officeDocument/2006/relationships/hyperlink" Target="https://energie-partagee.org/decouvrir/energie-citoyenne/" TargetMode="External"/><Relationship Id="rId5" Type="http://schemas.openxmlformats.org/officeDocument/2006/relationships/image" Target="../media/image18.emf"/><Relationship Id="rId6" Type="http://schemas.openxmlformats.org/officeDocument/2006/relationships/slide" Target="slide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hyperlink" Target="https://www.cerema.fr/fr/actualites/financer-renovation-energetique-collectivites-passent" TargetMode="External"/><Relationship Id="rId4" Type="http://schemas.openxmlformats.org/officeDocument/2006/relationships/hyperlink" Target="https://www.cerema.fr/system/files/documents/2024/01/fiche_rex_intracting_albertville_visacollectivite_v2_2.pdf" TargetMode="External"/><Relationship Id="rId5" Type="http://schemas.openxmlformats.org/officeDocument/2006/relationships/hyperlink" Target="https://programme-cee-actee.fr/ressources/mettre-en-oeuvre-une-demarche-dintracting-sur-fonds-propres-une-boite-a-outils-complete/" TargetMode="External"/><Relationship Id="rId6" Type="http://schemas.openxmlformats.org/officeDocument/2006/relationships/slide" Target="slide2.xml"/><Relationship Id="rId7" Type="http://schemas.openxmlformats.org/officeDocument/2006/relationships/image" Target="../media/image19.jp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hyperlink" Target="https://doc.cerema.fr/Default/doc/SYRACUSE/596371/fiche-n-4-le-marche-global-de-performance-energetique-a-paiement-differe?_lg=fr-FR" TargetMode="External"/><Relationship Id="rId4" Type="http://schemas.openxmlformats.org/officeDocument/2006/relationships/hyperlink" Target="https://programme-cee-actee.fr/ressources/se-saisir-des-marches-globaux-de-performance-energetique-a-paiement-differe-mgpepd-un-nouveau-guide-pratique/" TargetMode="External"/><Relationship Id="rId5" Type="http://schemas.openxmlformats.org/officeDocument/2006/relationships/slide" Target="slide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slide" Target="slide2.xml"/><Relationship Id="rId4" Type="http://schemas.openxmlformats.org/officeDocument/2006/relationships/image" Target="../media/image20.png"/><Relationship Id="rId5" Type="http://schemas.openxmlformats.org/officeDocument/2006/relationships/slide" Target="slide52.xml"/><Relationship Id="rId6" Type="http://schemas.openxmlformats.org/officeDocument/2006/relationships/slide" Target="slide51.xml"/><Relationship Id="rId7" Type="http://schemas.openxmlformats.org/officeDocument/2006/relationships/slide" Target="slide50.xml"/><Relationship Id="rId8" Type="http://schemas.openxmlformats.org/officeDocument/2006/relationships/slide" Target="slide53.xml"/><Relationship Id="rId9" Type="http://schemas.openxmlformats.org/officeDocument/2006/relationships/slide" Target="slide54.xml"/><Relationship Id="rId10" Type="http://schemas.openxmlformats.org/officeDocument/2006/relationships/slide" Target="slide58.xml"/><Relationship Id="rId11" Type="http://schemas.openxmlformats.org/officeDocument/2006/relationships/slide" Target="slide62.xml"/><Relationship Id="rId12" Type="http://schemas.openxmlformats.org/officeDocument/2006/relationships/slide" Target="slide60.xml"/><Relationship Id="rId13" Type="http://schemas.openxmlformats.org/officeDocument/2006/relationships/slide" Target="slide61.xml"/><Relationship Id="rId14" Type="http://schemas.openxmlformats.org/officeDocument/2006/relationships/slide" Target="slide55.xml"/><Relationship Id="rId15" Type="http://schemas.openxmlformats.org/officeDocument/2006/relationships/slide" Target="slide56.xml"/><Relationship Id="rId16" Type="http://schemas.openxmlformats.org/officeDocument/2006/relationships/slide" Target="slide57.xml"/><Relationship Id="rId17" Type="http://schemas.openxmlformats.org/officeDocument/2006/relationships/slide" Target="slide59.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slide" Target="slide20.xml"/><Relationship Id="rId4" Type="http://schemas.openxmlformats.org/officeDocument/2006/relationships/slide" Target="slide21.xml"/><Relationship Id="rId5" Type="http://schemas.openxmlformats.org/officeDocument/2006/relationships/slide" Target="slide22.xml"/><Relationship Id="rId6" Type="http://schemas.openxmlformats.org/officeDocument/2006/relationships/slide" Target="slide23.xml"/><Relationship Id="rId7" Type="http://schemas.openxmlformats.org/officeDocument/2006/relationships/slide" Target="slide24.xml"/><Relationship Id="rId8" Type="http://schemas.openxmlformats.org/officeDocument/2006/relationships/slide" Target="slide25.xml"/><Relationship Id="rId9" Type="http://schemas.openxmlformats.org/officeDocument/2006/relationships/slide" Target="slide39.xml"/><Relationship Id="rId10" Type="http://schemas.openxmlformats.org/officeDocument/2006/relationships/slide" Target="slide41.xml"/><Relationship Id="rId11" Type="http://schemas.openxmlformats.org/officeDocument/2006/relationships/slide" Target="slide42.xml"/><Relationship Id="rId12" Type="http://schemas.openxmlformats.org/officeDocument/2006/relationships/slide" Target="slide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slide" Target="slide68.xml"/><Relationship Id="rId4" Type="http://schemas.openxmlformats.org/officeDocument/2006/relationships/slide" Target="slide72.xml"/><Relationship Id="rId5" Type="http://schemas.openxmlformats.org/officeDocument/2006/relationships/slide" Target="slide69.xml"/><Relationship Id="rId6" Type="http://schemas.openxmlformats.org/officeDocument/2006/relationships/slide" Target="slide76.xml"/><Relationship Id="rId7" Type="http://schemas.openxmlformats.org/officeDocument/2006/relationships/slide" Target="slide70.xml"/><Relationship Id="rId8" Type="http://schemas.openxmlformats.org/officeDocument/2006/relationships/slide" Target="slide71.xml"/><Relationship Id="rId9" Type="http://schemas.openxmlformats.org/officeDocument/2006/relationships/slide" Target="slide49.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slide" Target="slide63.xml"/><Relationship Id="rId4" Type="http://schemas.openxmlformats.org/officeDocument/2006/relationships/slide" Target="slide65.xml"/><Relationship Id="rId5" Type="http://schemas.openxmlformats.org/officeDocument/2006/relationships/slide" Target="slide66.xml"/><Relationship Id="rId6" Type="http://schemas.openxmlformats.org/officeDocument/2006/relationships/slide" Target="slide67.xml"/><Relationship Id="rId7" Type="http://schemas.openxmlformats.org/officeDocument/2006/relationships/slide" Target="slide64.xml"/><Relationship Id="rId8" Type="http://schemas.openxmlformats.org/officeDocument/2006/relationships/slide" Target="slide49.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slide" Target="slide73.xml"/><Relationship Id="rId4" Type="http://schemas.openxmlformats.org/officeDocument/2006/relationships/slide" Target="slide75.xml"/><Relationship Id="rId5" Type="http://schemas.openxmlformats.org/officeDocument/2006/relationships/slide" Target="slide76.xml"/><Relationship Id="rId6" Type="http://schemas.openxmlformats.org/officeDocument/2006/relationships/slide" Target="slide84.xml"/><Relationship Id="rId7" Type="http://schemas.openxmlformats.org/officeDocument/2006/relationships/slide" Target="slide77.xml"/><Relationship Id="rId8" Type="http://schemas.openxmlformats.org/officeDocument/2006/relationships/slide" Target="slide74.xml"/><Relationship Id="rId9" Type="http://schemas.openxmlformats.org/officeDocument/2006/relationships/slide" Target="slide49.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slide" Target="slide78.xml"/><Relationship Id="rId4" Type="http://schemas.openxmlformats.org/officeDocument/2006/relationships/slide" Target="slide80.xml"/><Relationship Id="rId5" Type="http://schemas.openxmlformats.org/officeDocument/2006/relationships/slide" Target="slide79.xml"/><Relationship Id="rId6" Type="http://schemas.openxmlformats.org/officeDocument/2006/relationships/slide" Target="slide81.xml"/><Relationship Id="rId7" Type="http://schemas.openxmlformats.org/officeDocument/2006/relationships/slide" Target="slide82.xml"/><Relationship Id="rId8" Type="http://schemas.openxmlformats.org/officeDocument/2006/relationships/slide" Target="slide57.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slide" Target="slide83.xml"/><Relationship Id="rId4" Type="http://schemas.openxmlformats.org/officeDocument/2006/relationships/slide" Target="slide84.xml"/><Relationship Id="rId5" Type="http://schemas.openxmlformats.org/officeDocument/2006/relationships/slide" Target="slide86.xml"/><Relationship Id="rId6" Type="http://schemas.openxmlformats.org/officeDocument/2006/relationships/slide" Target="slide85.xml"/><Relationship Id="rId7" Type="http://schemas.openxmlformats.org/officeDocument/2006/relationships/slide" Target="slide87.xml"/><Relationship Id="rId8" Type="http://schemas.openxmlformats.org/officeDocument/2006/relationships/slide" Target="slide49.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slide" Target="slide115.xml"/><Relationship Id="rId4" Type="http://schemas.openxmlformats.org/officeDocument/2006/relationships/slide" Target="slide112.xml"/><Relationship Id="rId5" Type="http://schemas.openxmlformats.org/officeDocument/2006/relationships/slide" Target="slide113.xml"/><Relationship Id="rId6" Type="http://schemas.openxmlformats.org/officeDocument/2006/relationships/slide" Target="slide114.xml"/><Relationship Id="rId7" Type="http://schemas.openxmlformats.org/officeDocument/2006/relationships/slide" Target="slide49.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slide" Target="slide88.xml"/><Relationship Id="rId4" Type="http://schemas.openxmlformats.org/officeDocument/2006/relationships/slide" Target="slide96.xml"/><Relationship Id="rId5" Type="http://schemas.openxmlformats.org/officeDocument/2006/relationships/slide" Target="slide89.xml"/><Relationship Id="rId6" Type="http://schemas.openxmlformats.org/officeDocument/2006/relationships/slide" Target="slide90.xml"/><Relationship Id="rId7" Type="http://schemas.openxmlformats.org/officeDocument/2006/relationships/slide" Target="slide91.xml"/><Relationship Id="rId8" Type="http://schemas.openxmlformats.org/officeDocument/2006/relationships/slide" Target="slide49.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slide" Target="slide92.xml"/><Relationship Id="rId4" Type="http://schemas.openxmlformats.org/officeDocument/2006/relationships/slide" Target="slide93.xml"/><Relationship Id="rId5" Type="http://schemas.openxmlformats.org/officeDocument/2006/relationships/slide" Target="slide94.xml"/><Relationship Id="rId6" Type="http://schemas.openxmlformats.org/officeDocument/2006/relationships/slide" Target="slide49.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slide" Target="slide101.xml"/><Relationship Id="rId4" Type="http://schemas.openxmlformats.org/officeDocument/2006/relationships/slide" Target="slide102.xml"/><Relationship Id="rId5" Type="http://schemas.openxmlformats.org/officeDocument/2006/relationships/slide" Target="slide103.xml"/><Relationship Id="rId6" Type="http://schemas.openxmlformats.org/officeDocument/2006/relationships/slide" Target="slide104.xml"/><Relationship Id="rId7" Type="http://schemas.openxmlformats.org/officeDocument/2006/relationships/slide" Target="slide105.xml"/><Relationship Id="rId8" Type="http://schemas.openxmlformats.org/officeDocument/2006/relationships/slide" Target="slide106.xml"/><Relationship Id="rId9" Type="http://schemas.openxmlformats.org/officeDocument/2006/relationships/slide" Target="slide107.xml"/><Relationship Id="rId10" Type="http://schemas.openxmlformats.org/officeDocument/2006/relationships/slide" Target="slide108.xml"/><Relationship Id="rId11" Type="http://schemas.openxmlformats.org/officeDocument/2006/relationships/slide" Target="slide109.xml"/><Relationship Id="rId12" Type="http://schemas.openxmlformats.org/officeDocument/2006/relationships/slide" Target="slide110.xml"/><Relationship Id="rId13" Type="http://schemas.openxmlformats.org/officeDocument/2006/relationships/slide" Target="slide111.xml"/><Relationship Id="rId14" Type="http://schemas.openxmlformats.org/officeDocument/2006/relationships/slide" Target="slide49.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slide" Target="slide95.xml"/><Relationship Id="rId4" Type="http://schemas.openxmlformats.org/officeDocument/2006/relationships/slide" Target="slide96.xml"/><Relationship Id="rId5" Type="http://schemas.openxmlformats.org/officeDocument/2006/relationships/slide" Target="slide98.xml"/><Relationship Id="rId6" Type="http://schemas.openxmlformats.org/officeDocument/2006/relationships/slide" Target="slide97.xml"/><Relationship Id="rId7" Type="http://schemas.openxmlformats.org/officeDocument/2006/relationships/slide" Target="slide99.xml"/><Relationship Id="rId8" Type="http://schemas.openxmlformats.org/officeDocument/2006/relationships/slide" Target="slide100.xml"/><Relationship Id="rId9" Type="http://schemas.openxmlformats.org/officeDocument/2006/relationships/slide" Target="slide49.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slide" Target="slide35.xml"/><Relationship Id="rId4" Type="http://schemas.openxmlformats.org/officeDocument/2006/relationships/slide" Target="slide29.xml"/><Relationship Id="rId5" Type="http://schemas.openxmlformats.org/officeDocument/2006/relationships/slide" Target="slide31.xml"/><Relationship Id="rId6" Type="http://schemas.openxmlformats.org/officeDocument/2006/relationships/slide" Target="slide30.xml"/><Relationship Id="rId7" Type="http://schemas.openxmlformats.org/officeDocument/2006/relationships/slide" Target="slide33.xml"/><Relationship Id="rId8" Type="http://schemas.openxmlformats.org/officeDocument/2006/relationships/slide" Target="slide32.xml"/><Relationship Id="rId9" Type="http://schemas.openxmlformats.org/officeDocument/2006/relationships/slide" Target="slide34.xml"/><Relationship Id="rId10" Type="http://schemas.openxmlformats.org/officeDocument/2006/relationships/slide" Target="slide28.xml"/><Relationship Id="rId11" Type="http://schemas.openxmlformats.org/officeDocument/2006/relationships/slide" Target="slide26.xml"/><Relationship Id="rId12" Type="http://schemas.openxmlformats.org/officeDocument/2006/relationships/slide" Target="slide43.xml"/><Relationship Id="rId13" Type="http://schemas.openxmlformats.org/officeDocument/2006/relationships/slide" Target="slide50.xml"/><Relationship Id="rId14" Type="http://schemas.openxmlformats.org/officeDocument/2006/relationships/slide" Target="slide44.xml"/><Relationship Id="rId15" Type="http://schemas.openxmlformats.org/officeDocument/2006/relationships/slide" Target="slide45.xml"/><Relationship Id="rId16" Type="http://schemas.openxmlformats.org/officeDocument/2006/relationships/slide" Target="slide46.xml"/><Relationship Id="rId17" Type="http://schemas.openxmlformats.org/officeDocument/2006/relationships/slide" Target="slide52.xml"/><Relationship Id="rId18" Type="http://schemas.openxmlformats.org/officeDocument/2006/relationships/slide" Target="slide38.xml"/><Relationship Id="rId19" Type="http://schemas.openxmlformats.org/officeDocument/2006/relationships/slide" Target="slide48.xml"/><Relationship Id="rId20" Type="http://schemas.openxmlformats.org/officeDocument/2006/relationships/slide" Target="slide47.xml"/><Relationship Id="rId21" Type="http://schemas.openxmlformats.org/officeDocument/2006/relationships/slide" Target="slide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slide" Target="slide116.xml"/><Relationship Id="rId4" Type="http://schemas.openxmlformats.org/officeDocument/2006/relationships/slide" Target="slide117.xml"/><Relationship Id="rId5" Type="http://schemas.openxmlformats.org/officeDocument/2006/relationships/slide" Target="slide125.xml"/><Relationship Id="rId6" Type="http://schemas.openxmlformats.org/officeDocument/2006/relationships/slide" Target="slide118.xml"/><Relationship Id="rId7" Type="http://schemas.openxmlformats.org/officeDocument/2006/relationships/slide" Target="slide128.xml"/><Relationship Id="rId8" Type="http://schemas.openxmlformats.org/officeDocument/2006/relationships/slide" Target="slide119.xml"/><Relationship Id="rId9" Type="http://schemas.openxmlformats.org/officeDocument/2006/relationships/slide" Target="slide120.xml"/><Relationship Id="rId10" Type="http://schemas.openxmlformats.org/officeDocument/2006/relationships/slide" Target="slide124.xml"/><Relationship Id="rId11" Type="http://schemas.openxmlformats.org/officeDocument/2006/relationships/slide" Target="slide121.xml"/><Relationship Id="rId12" Type="http://schemas.openxmlformats.org/officeDocument/2006/relationships/slide" Target="slide122.xml"/><Relationship Id="rId13" Type="http://schemas.openxmlformats.org/officeDocument/2006/relationships/slide" Target="slide123.xml"/><Relationship Id="rId14" Type="http://schemas.openxmlformats.org/officeDocument/2006/relationships/slide" Target="slide49.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slide" Target="slide126.xml"/><Relationship Id="rId4" Type="http://schemas.openxmlformats.org/officeDocument/2006/relationships/slide" Target="slide127.xml"/><Relationship Id="rId5" Type="http://schemas.openxmlformats.org/officeDocument/2006/relationships/slide" Target="slide128.xml"/><Relationship Id="rId6" Type="http://schemas.openxmlformats.org/officeDocument/2006/relationships/slide" Target="slide49.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slide" Target="slide130.xml"/><Relationship Id="rId4" Type="http://schemas.openxmlformats.org/officeDocument/2006/relationships/slide" Target="slide129.xml"/><Relationship Id="rId5" Type="http://schemas.openxmlformats.org/officeDocument/2006/relationships/slide" Target="slide131.xml"/><Relationship Id="rId6" Type="http://schemas.openxmlformats.org/officeDocument/2006/relationships/slide" Target="slide132.xml"/><Relationship Id="rId7" Type="http://schemas.openxmlformats.org/officeDocument/2006/relationships/slide" Target="slide141.xml"/><Relationship Id="rId8" Type="http://schemas.openxmlformats.org/officeDocument/2006/relationships/slide" Target="slide133.xml"/><Relationship Id="rId9" Type="http://schemas.openxmlformats.org/officeDocument/2006/relationships/slide" Target="slide134.xml"/><Relationship Id="rId10" Type="http://schemas.openxmlformats.org/officeDocument/2006/relationships/slide" Target="slide135.xml"/><Relationship Id="rId11" Type="http://schemas.openxmlformats.org/officeDocument/2006/relationships/slide" Target="slide136.xml"/><Relationship Id="rId12" Type="http://schemas.openxmlformats.org/officeDocument/2006/relationships/slide" Target="slide137.xml"/><Relationship Id="rId13" Type="http://schemas.openxmlformats.org/officeDocument/2006/relationships/slide" Target="slide138.xml"/><Relationship Id="rId14" Type="http://schemas.openxmlformats.org/officeDocument/2006/relationships/slide" Target="slide49.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hyperlink" Target="https://les-aides.nouvelle-aquitaine.fr/transition-energetique-et-ecologique/projets-participatifs-et-citoyens-pour-la-transition-energetique-0?Profil=Collectivit%C3%A9 territoriale&amp;" TargetMode="External"/><Relationship Id="rId4" Type="http://schemas.openxmlformats.org/officeDocument/2006/relationships/image" Target="../media/image21.png"/><Relationship Id="rId5" Type="http://schemas.openxmlformats.org/officeDocument/2006/relationships/slide" Target="slide5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hyperlink" Target="https://les-aides.nouvelle-aquitaine.fr/transition-energetique-et-ecologique/renovation-energetique-globale-performante-et-bas-carbone-des-batiments-tertiaires-publics?Profil=Collectivit%C3%A9 territoriale&amp;page=2" TargetMode="External"/><Relationship Id="rId4" Type="http://schemas.openxmlformats.org/officeDocument/2006/relationships/image" Target="../media/image21.png"/><Relationship Id="rId5" Type="http://schemas.openxmlformats.org/officeDocument/2006/relationships/image" Target="../media/image22.jpg"/><Relationship Id="rId6" Type="http://schemas.openxmlformats.org/officeDocument/2006/relationships/slide" Target="slide51.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hyperlink" Target="https://les-aides.nouvelle-aquitaine.fr/culture/restauration-des-monuments-historiques?Profil=Collectivit%C3%A9%20territoriale&amp;Culture=Patrimoine%20et%20inventaire&amp;" TargetMode="External"/><Relationship Id="rId4" Type="http://schemas.openxmlformats.org/officeDocument/2006/relationships/image" Target="../media/image21.png"/><Relationship Id="rId5" Type="http://schemas.openxmlformats.org/officeDocument/2006/relationships/slide" Target="slide51.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hyperlink" Target="https://les-aides.nouvelle-aquitaine.fr/amenagement-du-territoire/soutien-aux-equipements-sportifs?Profil=Collectivit%C3%A9%20territoriale&amp;page=2" TargetMode="External"/><Relationship Id="rId4" Type="http://schemas.openxmlformats.org/officeDocument/2006/relationships/image" Target="../media/image21.png"/><Relationship Id="rId5" Type="http://schemas.openxmlformats.org/officeDocument/2006/relationships/slide" Target="slide51.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hyperlink" Target="https://les-aides.nouvelle-aquitaine.fr/culture/equipements-culturels?Profil=Collectivit%C3%A9%20territoriale&amp;page=1" TargetMode="External"/><Relationship Id="rId4" Type="http://schemas.openxmlformats.org/officeDocument/2006/relationships/hyperlink" Target="https://les-aides.nouvelle-aquitaine.fr/sites/default/files/2022-07/R%C3%A8glement%20Intervention_Equipements%20culturels.pdf" TargetMode="External"/><Relationship Id="rId5" Type="http://schemas.openxmlformats.org/officeDocument/2006/relationships/image" Target="../media/image21.png"/><Relationship Id="rId6" Type="http://schemas.openxmlformats.org/officeDocument/2006/relationships/slide" Target="slide51.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hyperlink" Target="https://www.auvergnerhonealpes.fr/aides/restauration-patrimoine" TargetMode="External"/><Relationship Id="rId4" Type="http://schemas.openxmlformats.org/officeDocument/2006/relationships/image" Target="../media/image23.png"/><Relationship Id="rId5" Type="http://schemas.openxmlformats.org/officeDocument/2006/relationships/slide" Target="slide50.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hyperlink" Target="https://www.auvergnerhonealpes.fr/aides/construire-ou-renover-un-batiment-avec-du-bois-local-plan-foret-bois-2023-2027" TargetMode="External"/><Relationship Id="rId4" Type="http://schemas.openxmlformats.org/officeDocument/2006/relationships/image" Target="../media/image23.png"/><Relationship Id="rId5" Type="http://schemas.openxmlformats.org/officeDocument/2006/relationships/slide" Target="slide50.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slide" Target="slide40.xml"/><Relationship Id="rId4" Type="http://schemas.openxmlformats.org/officeDocument/2006/relationships/slide" Target="slide27.xml"/><Relationship Id="rId5" Type="http://schemas.openxmlformats.org/officeDocument/2006/relationships/slide" Target="slide29.xml"/><Relationship Id="rId6" Type="http://schemas.openxmlformats.org/officeDocument/2006/relationships/slide" Target="slide44.xml"/><Relationship Id="rId7" Type="http://schemas.openxmlformats.org/officeDocument/2006/relationships/slide" Target="slide45.xml"/><Relationship Id="rId8" Type="http://schemas.openxmlformats.org/officeDocument/2006/relationships/slide" Target="slide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hyperlink" Target="https://www.auvergnerhonealpes.fr/aides/creer-ou-developper-une-maison-ou-un-centre-de-sante" TargetMode="External"/><Relationship Id="rId4" Type="http://schemas.openxmlformats.org/officeDocument/2006/relationships/image" Target="../media/image23.png"/><Relationship Id="rId5" Type="http://schemas.openxmlformats.org/officeDocument/2006/relationships/slide" Target="slide50.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hyperlink" Target="https://www.auvergnerhonealpes.fr/aides/financer-des-projets-innovants-etou-experimentaux-autour-de-lenergie" TargetMode="External"/><Relationship Id="rId4" Type="http://schemas.openxmlformats.org/officeDocument/2006/relationships/hyperlink" Target="https://www.auvergnerhonealpes.fr/media/10322/download?inline" TargetMode="External"/><Relationship Id="rId5" Type="http://schemas.openxmlformats.org/officeDocument/2006/relationships/image" Target="../media/image23.png"/><Relationship Id="rId6" Type="http://schemas.openxmlformats.org/officeDocument/2006/relationships/slide" Target="slide50.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hyperlink" Target="https://www.auvergnerhonealpes.fr/aides/financer-la-construction-ou-la-renovation-dun-equipement-sportif-scolaire" TargetMode="External"/><Relationship Id="rId4" Type="http://schemas.openxmlformats.org/officeDocument/2006/relationships/image" Target="../media/image23.png"/><Relationship Id="rId5" Type="http://schemas.openxmlformats.org/officeDocument/2006/relationships/slide" Target="slide50.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hyperlink" Target="https://guide-aides.hautsdefrance.fr/dispositif655" TargetMode="External"/><Relationship Id="rId4" Type="http://schemas.openxmlformats.org/officeDocument/2006/relationships/image" Target="../media/image24.png"/><Relationship Id="rId5" Type="http://schemas.openxmlformats.org/officeDocument/2006/relationships/hyperlink" Target="mailto:rev3@hautsdefrance.fr" TargetMode="External"/><Relationship Id="rId6" Type="http://schemas.openxmlformats.org/officeDocument/2006/relationships/slide" Target="slide52.xml"/><Relationship Id="rId7" Type="http://schemas.openxmlformats.org/officeDocument/2006/relationships/image" Target="../media/image22.jp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hyperlink" Target="https://aides.hautsdefrance.fr/sub/tiers/aides/details/?sigle=FIIT" TargetMode="External"/><Relationship Id="rId4" Type="http://schemas.openxmlformats.org/officeDocument/2006/relationships/image" Target="../media/image24.png"/><Relationship Id="rId5" Type="http://schemas.openxmlformats.org/officeDocument/2006/relationships/slide" Target="slide52.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hyperlink" Target="https://guide-aides.hautsdefrance.fr/dispositif967" TargetMode="External"/><Relationship Id="rId4" Type="http://schemas.openxmlformats.org/officeDocument/2006/relationships/image" Target="../media/image24.png"/><Relationship Id="rId5" Type="http://schemas.openxmlformats.org/officeDocument/2006/relationships/hyperlink" Target="https://aides.hautsdefrance.fr/sub/tiers/aides/details/?sigle=TMSP" TargetMode="External"/><Relationship Id="rId6" Type="http://schemas.openxmlformats.org/officeDocument/2006/relationships/slide" Target="slide52.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 Id="rId3" Type="http://schemas.openxmlformats.org/officeDocument/2006/relationships/hyperlink" Target="https://guide-aides.hautsdefrance.fr/dispositif776" TargetMode="External"/><Relationship Id="rId4" Type="http://schemas.openxmlformats.org/officeDocument/2006/relationships/image" Target="../media/image24.png"/><Relationship Id="rId5" Type="http://schemas.openxmlformats.org/officeDocument/2006/relationships/slide" Target="slide52.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hyperlink" Target="https://guide-aides.hautsdefrance.fr/dispositif975" TargetMode="External"/><Relationship Id="rId4" Type="http://schemas.openxmlformats.org/officeDocument/2006/relationships/image" Target="../media/image24.png"/><Relationship Id="rId5" Type="http://schemas.openxmlformats.org/officeDocument/2006/relationships/slide" Target="slide52.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hyperlink" Target="https://www.normandie.fr/idee-action-production-denergies-renouvelables" TargetMode="External"/><Relationship Id="rId4" Type="http://schemas.openxmlformats.org/officeDocument/2006/relationships/hyperlink" Target="https://www.normandie.fr/sites/default/files/2023-05/annexe_1_bois_energie.pdf" TargetMode="External"/><Relationship Id="rId5" Type="http://schemas.openxmlformats.org/officeDocument/2006/relationships/hyperlink" Target="https://www.normandie.fr/sites/default/files/documents_importes/annexe_2-methanisation.pdf" TargetMode="External"/><Relationship Id="rId6" Type="http://schemas.openxmlformats.org/officeDocument/2006/relationships/hyperlink" Target="https://www.normandie.fr/sites/default/files/documents_importes/annexe_3_geothermie_0.pdf" TargetMode="External"/><Relationship Id="rId7" Type="http://schemas.openxmlformats.org/officeDocument/2006/relationships/hyperlink" Target="https://www.normandie.fr/sites/default/files/documents_importes/annexe5_solaire_thermique.pdf" TargetMode="External"/><Relationship Id="rId8" Type="http://schemas.openxmlformats.org/officeDocument/2006/relationships/hyperlink" Target="https://www.normandie.fr/sites/default/files/documents_importes/annexe_6_chaleur_fatale_0.pdf" TargetMode="External"/><Relationship Id="rId9" Type="http://schemas.openxmlformats.org/officeDocument/2006/relationships/hyperlink" Target="https://www.normandie.fr/idee-action-photovoltaique-en-autoconsommation" TargetMode="External"/><Relationship Id="rId10" Type="http://schemas.openxmlformats.org/officeDocument/2006/relationships/image" Target="../media/image25.png"/><Relationship Id="rId11" Type="http://schemas.openxmlformats.org/officeDocument/2006/relationships/slide" Target="slide53.xml"/><Relationship Id="rId12" Type="http://schemas.openxmlformats.org/officeDocument/2006/relationships/image" Target="../media/image22.jp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hyperlink" Target="https://www.normandie.fr/idee-conseil-etudes-daccompagnement-et-de-pre-faisabilite-dinvestissements-dans-le-domaine-des" TargetMode="External"/><Relationship Id="rId4" Type="http://schemas.openxmlformats.org/officeDocument/2006/relationships/image" Target="../media/image25.png"/><Relationship Id="rId5" Type="http://schemas.openxmlformats.org/officeDocument/2006/relationships/image" Target="../media/image22.jpg"/><Relationship Id="rId6" Type="http://schemas.openxmlformats.org/officeDocument/2006/relationships/slide" Target="slide5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slide" Target="slide20.xml"/><Relationship Id="rId4" Type="http://schemas.openxmlformats.org/officeDocument/2006/relationships/slide" Target="slide21.xml"/><Relationship Id="rId5" Type="http://schemas.openxmlformats.org/officeDocument/2006/relationships/slide" Target="slide24.xml"/><Relationship Id="rId6" Type="http://schemas.openxmlformats.org/officeDocument/2006/relationships/slide" Target="slide26.xml"/><Relationship Id="rId7" Type="http://schemas.openxmlformats.org/officeDocument/2006/relationships/slide" Target="slide2.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hyperlink" Target="https://www.normandie.fr/idee-conseil-audits-energetiques-groupes-de-batiments-publics" TargetMode="External"/><Relationship Id="rId4" Type="http://schemas.openxmlformats.org/officeDocument/2006/relationships/image" Target="../media/image25.png"/><Relationship Id="rId5" Type="http://schemas.openxmlformats.org/officeDocument/2006/relationships/image" Target="../media/image22.jpg"/><Relationship Id="rId6" Type="http://schemas.openxmlformats.org/officeDocument/2006/relationships/slide" Target="slide53.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hyperlink" Target="https://www.normandie.fr/fonds-regional-damenagement-et-de-developpement-du-territoire" TargetMode="External"/><Relationship Id="rId4" Type="http://schemas.openxmlformats.org/officeDocument/2006/relationships/image" Target="../media/image25.png"/><Relationship Id="rId5" Type="http://schemas.openxmlformats.org/officeDocument/2006/relationships/slide" Target="slide53.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hyperlink" Target="https://www.normandie.fr/aide-au-diagnostic-la-restauration-et-la-valorisation-des-edifices-proteges-au-titre-des-monuments" TargetMode="External"/><Relationship Id="rId4" Type="http://schemas.openxmlformats.org/officeDocument/2006/relationships/image" Target="../media/image25.png"/><Relationship Id="rId5" Type="http://schemas.openxmlformats.org/officeDocument/2006/relationships/slide" Target="slide53.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 Id="rId3" Type="http://schemas.openxmlformats.org/officeDocument/2006/relationships/hyperlink" Target="https://www.bretagne.bzh/aides/fiches/soutien-a-la-realisation-de-diagnostics-sanitaires-sur-les-ouvrages-de-la-frange-littorale-du-territoire-breton/" TargetMode="External"/><Relationship Id="rId4" Type="http://schemas.openxmlformats.org/officeDocument/2006/relationships/image" Target="../media/image26.png"/><Relationship Id="rId5" Type="http://schemas.openxmlformats.org/officeDocument/2006/relationships/slide" Target="slide54.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hyperlink" Target="https://www.bretagne.bzh/aides/fiches/copie-de-restauration-valorisation-des-edifices-publics/" TargetMode="External"/><Relationship Id="rId4" Type="http://schemas.openxmlformats.org/officeDocument/2006/relationships/image" Target="../media/image26.png"/><Relationship Id="rId5" Type="http://schemas.openxmlformats.org/officeDocument/2006/relationships/slide" Target="slide54.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hyperlink" Target="https://www.bretagne.bzh/aides/fiches/energie-creation-de-poste-de-conseiller-en-energie-partagee-pour-les-collectivites/" TargetMode="External"/><Relationship Id="rId4" Type="http://schemas.openxmlformats.org/officeDocument/2006/relationships/image" Target="../media/image26.png"/><Relationship Id="rId5" Type="http://schemas.openxmlformats.org/officeDocument/2006/relationships/slide" Target="slide54.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hyperlink" Target="https://www.bretagne.bzh/aides/fiches/investissement-construction-renovation-equipements-sportifs/" TargetMode="External"/><Relationship Id="rId4" Type="http://schemas.openxmlformats.org/officeDocument/2006/relationships/image" Target="../media/image26.png"/><Relationship Id="rId5" Type="http://schemas.openxmlformats.org/officeDocument/2006/relationships/slide" Target="slide54.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hyperlink" Target="https://www.bretagne.bzh/aides/fiches/patrimoine-prime-skoaz-ouzh-skoaz-mecenat-prive/" TargetMode="External"/><Relationship Id="rId4" Type="http://schemas.openxmlformats.org/officeDocument/2006/relationships/image" Target="../media/image26.png"/><Relationship Id="rId5" Type="http://schemas.openxmlformats.org/officeDocument/2006/relationships/slide" Target="slide54.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hyperlink" Target="https://www.paysdelaloire.fr/les-aides/accompagner-les-investissements-culturels-et-sportifs-structurants" TargetMode="External"/><Relationship Id="rId4" Type="http://schemas.openxmlformats.org/officeDocument/2006/relationships/image" Target="../media/image27.png"/><Relationship Id="rId5" Type="http://schemas.openxmlformats.org/officeDocument/2006/relationships/slide" Target="slide56.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hyperlink" Target="https://www.paysdelaloire.fr/les-aides/investissement-en-faveur-des-batiments-ferroviaires-fermes-pour-en-faire-des-lieux-de-vie" TargetMode="External"/><Relationship Id="rId4" Type="http://schemas.openxmlformats.org/officeDocument/2006/relationships/image" Target="../media/image27.png"/><Relationship Id="rId5" Type="http://schemas.openxmlformats.org/officeDocument/2006/relationships/slide" Target="slide5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slide" Target="slide39.xml"/><Relationship Id="rId4" Type="http://schemas.openxmlformats.org/officeDocument/2006/relationships/slide" Target="slide41.xml"/><Relationship Id="rId5" Type="http://schemas.openxmlformats.org/officeDocument/2006/relationships/slide" Target="slide42.xml"/><Relationship Id="rId6" Type="http://schemas.openxmlformats.org/officeDocument/2006/relationships/slide" Target="slide40.xml"/><Relationship Id="rId7" Type="http://schemas.openxmlformats.org/officeDocument/2006/relationships/slide" Target="slide2.xml"/></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hyperlink" Target="https://www.paysdelaloire.fr/les-aides/restauration-des-monuments-historiques-mh" TargetMode="External"/><Relationship Id="rId4" Type="http://schemas.openxmlformats.org/officeDocument/2006/relationships/image" Target="../media/image27.png"/><Relationship Id="rId5" Type="http://schemas.openxmlformats.org/officeDocument/2006/relationships/slide" Target="slide56.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 Id="rId3" Type="http://schemas.openxmlformats.org/officeDocument/2006/relationships/hyperlink" Target="https://www.paysdelaloire.fr/les-aides/fonds-pays-de-la-loire-investissement-communal" TargetMode="External"/><Relationship Id="rId4" Type="http://schemas.openxmlformats.org/officeDocument/2006/relationships/hyperlink" Target="https://www.paysdelaloire.fr/sites/default/files/aides/0abecbd6-7bb6-11ed-baed-5bfb092b0803/subvention_reglement-intervention-fonds-pays-de-la-loire-inv_0abecbd6_ri.pdf" TargetMode="External"/><Relationship Id="rId5" Type="http://schemas.openxmlformats.org/officeDocument/2006/relationships/image" Target="../media/image27.png"/><Relationship Id="rId6" Type="http://schemas.openxmlformats.org/officeDocument/2006/relationships/slide" Target="slide56.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 Id="rId3" Type="http://schemas.openxmlformats.org/officeDocument/2006/relationships/hyperlink" Target="https://www.centre-valdeloire.fr/la-fondation-du-patrimoine" TargetMode="External"/><Relationship Id="rId4" Type="http://schemas.openxmlformats.org/officeDocument/2006/relationships/image" Target="../media/image28.png"/><Relationship Id="rId5" Type="http://schemas.openxmlformats.org/officeDocument/2006/relationships/slide" Target="slide57.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hyperlink" Target="https://www.centre-valdeloire.fr/fonds-regional-pour-le-patrimoine-culturel-de-proximite" TargetMode="External"/><Relationship Id="rId4" Type="http://schemas.openxmlformats.org/officeDocument/2006/relationships/image" Target="../media/image28.png"/><Relationship Id="rId5" Type="http://schemas.openxmlformats.org/officeDocument/2006/relationships/slide" Target="slide57.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hyperlink" Target="https://www.centre-valdeloire.fr/le-guide-des-aides-de-la-region-centre-val-de-loire/energie-renouvelable-1-eu-citoyen-1eu-region" TargetMode="External"/><Relationship Id="rId4" Type="http://schemas.openxmlformats.org/officeDocument/2006/relationships/image" Target="../media/image28.png"/><Relationship Id="rId5" Type="http://schemas.openxmlformats.org/officeDocument/2006/relationships/slide" Target="slide57.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 Id="rId3" Type="http://schemas.openxmlformats.org/officeDocument/2006/relationships/hyperlink" Target="https://www.iledefrance.fr/aides-et-appels-a-projets/renovation-energetique-des-batiments-publics" TargetMode="External"/><Relationship Id="rId4" Type="http://schemas.openxmlformats.org/officeDocument/2006/relationships/image" Target="../media/image29.png"/><Relationship Id="rId5" Type="http://schemas.openxmlformats.org/officeDocument/2006/relationships/slide" Target="slide59.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hyperlink" Target="https://www.iledefrance.fr/investissement-culturel-aide-la-construction-renovation-et-amenagement-des-lieux-culturels-sv" TargetMode="External"/><Relationship Id="rId4" Type="http://schemas.openxmlformats.org/officeDocument/2006/relationships/image" Target="../media/image29.png"/><Relationship Id="rId5" Type="http://schemas.openxmlformats.org/officeDocument/2006/relationships/slide" Target="slide59.xml"/></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hyperlink" Target="https://www.iledefrance.fr/aide-la-restauration-du-patrimoine-immobilier-protege" TargetMode="External"/><Relationship Id="rId4" Type="http://schemas.openxmlformats.org/officeDocument/2006/relationships/image" Target="../media/image29.png"/><Relationship Id="rId5" Type="http://schemas.openxmlformats.org/officeDocument/2006/relationships/slide" Target="slide59.xm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 Id="rId3" Type="http://schemas.openxmlformats.org/officeDocument/2006/relationships/hyperlink" Target="https://www.iledefrance.fr/aides-et-appels-a-projets/soutien-la-restauration-et-lamenagement-du-patrimoine-labellise-dinteret-regional" TargetMode="External"/><Relationship Id="rId4" Type="http://schemas.openxmlformats.org/officeDocument/2006/relationships/hyperlink" Target="https://www.iledefrance.fr/aides-et-appels-a-projets/appel-candidature-au-label-patrimoine-dinteret-regional-en-faveur-du-patrimoine-non-protege" TargetMode="External"/><Relationship Id="rId5" Type="http://schemas.openxmlformats.org/officeDocument/2006/relationships/image" Target="../media/image29.png"/><Relationship Id="rId6" Type="http://schemas.openxmlformats.org/officeDocument/2006/relationships/slide" Target="slide59.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 Id="rId3" Type="http://schemas.openxmlformats.org/officeDocument/2006/relationships/hyperlink" Target="https://www.iledefrance.fr/aides-et-appels-a-projets/rehabiliter-plutot-que-construire" TargetMode="External"/><Relationship Id="rId4" Type="http://schemas.openxmlformats.org/officeDocument/2006/relationships/image" Target="../media/image29.png"/><Relationship Id="rId5" Type="http://schemas.openxmlformats.org/officeDocument/2006/relationships/slide" Target="slide5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1" name="Espace réservé pour une image  10"/>
          <p:cNvPicPr>
            <a:picLocks noChangeAspect="1" noGrp="1"/>
          </p:cNvPicPr>
          <p:nvPr>
            <p:ph type="pic" sz="quarter" idx="15"/>
          </p:nvPr>
        </p:nvPicPr>
        <p:blipFill>
          <a:blip r:embed="rId3"/>
          <a:srcRect l="0" t="16546" r="0" b="16545"/>
          <a:stretch/>
        </p:blipFill>
        <p:spPr bwMode="auto"/>
      </p:pic>
      <p:sp>
        <p:nvSpPr>
          <p:cNvPr id="3" name="Titre 2"/>
          <p:cNvSpPr>
            <a:spLocks noGrp="1"/>
          </p:cNvSpPr>
          <p:nvPr>
            <p:ph type="ctrTitle"/>
          </p:nvPr>
        </p:nvSpPr>
        <p:spPr bwMode="auto">
          <a:xfrm>
            <a:off x="565343" y="2314096"/>
            <a:ext cx="11580175" cy="1253402"/>
          </a:xfrm>
        </p:spPr>
        <p:txBody>
          <a:bodyPr/>
          <a:lstStyle/>
          <a:p>
            <a:pPr>
              <a:defRPr/>
            </a:pPr>
            <a:r>
              <a:rPr lang="fr-FR"/>
              <a:t>financements pour la gestion </a:t>
            </a:r>
            <a:br>
              <a:rPr lang="fr-FR"/>
            </a:br>
            <a:r>
              <a:rPr lang="fr-FR"/>
              <a:t>de patrimoine immobilier des collectivités</a:t>
            </a:r>
            <a:endParaRPr/>
          </a:p>
        </p:txBody>
      </p:sp>
      <p:sp>
        <p:nvSpPr>
          <p:cNvPr id="5" name="Espace réservé du texte 4"/>
          <p:cNvSpPr>
            <a:spLocks noGrp="1"/>
          </p:cNvSpPr>
          <p:nvPr>
            <p:ph type="body" sz="quarter" idx="16"/>
          </p:nvPr>
        </p:nvSpPr>
        <p:spPr bwMode="auto">
          <a:xfrm>
            <a:off x="565341" y="4111182"/>
            <a:ext cx="1912022" cy="357719"/>
          </a:xfrm>
        </p:spPr>
        <p:txBody>
          <a:bodyPr/>
          <a:lstStyle/>
          <a:p>
            <a:pPr>
              <a:defRPr/>
            </a:pPr>
            <a:r>
              <a:rPr lang="fr-FR"/>
              <a:t>MAJ :  Février 2025</a:t>
            </a:r>
            <a:endParaRPr/>
          </a:p>
        </p:txBody>
      </p:sp>
      <p:sp>
        <p:nvSpPr>
          <p:cNvPr id="12" name="ZoneTexte 11"/>
          <p:cNvSpPr txBox="1"/>
          <p:nvPr/>
        </p:nvSpPr>
        <p:spPr bwMode="auto">
          <a:xfrm>
            <a:off x="10166465" y="6581001"/>
            <a:ext cx="3671454" cy="276999"/>
          </a:xfrm>
          <a:prstGeom prst="rect">
            <a:avLst/>
          </a:prstGeom>
          <a:noFill/>
        </p:spPr>
        <p:txBody>
          <a:bodyPr wrap="square" rtlCol="0">
            <a:spAutoFit/>
          </a:bodyPr>
          <a:lstStyle/>
          <a:p>
            <a:pPr>
              <a:defRPr/>
            </a:pPr>
            <a:r>
              <a:rPr lang="fr-FR" sz="1200" b="1" u="sng">
                <a:solidFill>
                  <a:schemeClr val="bg1"/>
                </a:solidFill>
              </a:rPr>
              <a:t>©Arnaud Bouissou / Terra</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10</a:t>
            </a:fld>
            <a:endParaRPr lang="fr-FR"/>
          </a:p>
        </p:txBody>
      </p:sp>
      <p:graphicFrame>
        <p:nvGraphicFramePr>
          <p:cNvPr id="7" name="Tableau 6"/>
          <p:cNvGraphicFramePr>
            <a:graphicFrameLocks xmlns:a="http://schemas.openxmlformats.org/drawingml/2006/main" noGrp="1"/>
          </p:cNvGraphicFramePr>
          <p:nvPr/>
        </p:nvGraphicFramePr>
        <p:xfrm>
          <a:off x="331775" y="1157393"/>
          <a:ext cx="11421684" cy="4105707"/>
        </p:xfrm>
        <a:graphic>
          <a:graphicData uri="http://schemas.openxmlformats.org/drawingml/2006/table">
            <a:tbl>
              <a:tblPr firstRow="0" firstCol="0" lastRow="0" lastCol="0" bandRow="0" bandCol="0"/>
              <a:tblGrid>
                <a:gridCol w="1808079"/>
                <a:gridCol w="1658421"/>
                <a:gridCol w="1670762"/>
                <a:gridCol w="3724101"/>
                <a:gridCol w="2560317"/>
              </a:tblGrid>
              <a:tr h="145725">
                <a:tc>
                  <a:txBody>
                    <a:bodyPr/>
                    <a:p>
                      <a:pPr algn="ctr">
                        <a:defRPr/>
                      </a:pPr>
                      <a:br>
                        <a:rPr lang="fr-FR" sz="200" b="1">
                          <a:latin typeface="Arial"/>
                        </a:rPr>
                      </a:br>
                      <a:endParaRPr lang="fr-FR" sz="2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b="1">
                          <a:latin typeface="Arial"/>
                        </a:rPr>
                        <a:t>Porteurs</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b="1">
                          <a:latin typeface="Arial"/>
                        </a:rPr>
                        <a:t>Etapes de la gestion patrimoniale</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b="1">
                          <a:latin typeface="Arial"/>
                        </a:rPr>
                        <a:t>Financement</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b="1">
                          <a:latin typeface="Arial"/>
                        </a:rPr>
                        <a:t>Type de bâtiments concernés</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rowSpan="11">
                  <a:txBody>
                    <a:bodyPr/>
                    <a:p>
                      <a:pPr algn="ctr">
                        <a:defRPr/>
                      </a:pPr>
                      <a:r>
                        <a:rPr lang="fr-FR" sz="2400" b="1">
                          <a:latin typeface="Arial"/>
                        </a:rPr>
                        <a:t>Subvention</a:t>
                      </a:r>
                      <a:endParaRPr/>
                    </a:p>
                    <a:p>
                      <a:pPr algn="ctr">
                        <a:defRPr/>
                      </a:pPr>
                      <a:r>
                        <a:rPr lang="fr-FR" sz="2400" b="1">
                          <a:latin typeface="Arial"/>
                        </a:rPr>
                        <a:t>(2/2)</a:t>
                      </a:r>
                      <a:endParaRPr lang="fr-FR" sz="2400" b="1">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rowSpan="7">
                  <a:txBody>
                    <a:bodyPr/>
                    <a:p>
                      <a:pPr algn="ctr">
                        <a:defRPr/>
                      </a:pPr>
                      <a:r>
                        <a:rPr lang="fr-FR" sz="1100">
                          <a:latin typeface="Arial"/>
                        </a:rPr>
                        <a:t>Etat</a:t>
                      </a:r>
                      <a:endParaRPr lang="fr-FR" sz="1100">
                        <a:latin typeface="Liberation Sans"/>
                      </a:endParaRPr>
                    </a:p>
                    <a:p>
                      <a:pPr algn="ctr">
                        <a:defRPr/>
                      </a:pPr>
                      <a:endParaRPr lang="fr-FR" sz="1000">
                        <a:latin typeface="Liberation Sans"/>
                      </a:endParaRPr>
                    </a:p>
                    <a:p>
                      <a:pPr algn="ctr">
                        <a:defRPr/>
                      </a:pP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a:latin typeface="Arial"/>
                        </a:rPr>
                        <a:t>Agir</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3" action="ppaction://hlinksldjump" tooltip="ppaction://hlinksldjumpslide37"/>
                        </a:rPr>
                        <a:t>Certificats d’économies d’énergie</a:t>
                      </a:r>
                      <a:endParaRPr sz="11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Arial"/>
                        </a:rPr>
                        <a:t>Tous</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ctr">
                        <a:defRPr/>
                      </a:pP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a:latin typeface="Arial"/>
                        </a:rPr>
                        <a:t>Agir</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4" action="ppaction://hlinksldjump" tooltip="ppaction://hlinksldjumpslide31"/>
                        </a:rPr>
                        <a:t>Dotation d'équipement des territoires ruraux (DETR)</a:t>
                      </a:r>
                      <a:endParaRPr sz="11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Arial"/>
                        </a:rPr>
                        <a:t>Bâtiments publics des collectivités bénéficiaires de la DETR :</a:t>
                      </a:r>
                      <a:br>
                        <a:rPr lang="fr-FR" sz="1000">
                          <a:latin typeface="Arial"/>
                        </a:rPr>
                      </a:br>
                      <a:r>
                        <a:rPr lang="fr-FR" sz="1000">
                          <a:latin typeface="Arial"/>
                        </a:rPr>
                        <a:t>- commune &lt; 20 000 hab (+ critère potentiel financier)</a:t>
                      </a:r>
                      <a:br>
                        <a:rPr lang="fr-FR" sz="1000">
                          <a:latin typeface="Arial"/>
                        </a:rPr>
                      </a:br>
                      <a:r>
                        <a:rPr lang="fr-FR" sz="1000">
                          <a:latin typeface="Arial"/>
                        </a:rPr>
                        <a:t>- EPCI &lt; 75 000 hab</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ctr">
                        <a:defRPr/>
                      </a:pP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a:latin typeface="Arial"/>
                        </a:rPr>
                        <a:t>Agir</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5" action="ppaction://hlinksldjump" tooltip="ppaction://hlinksldjumpslide30"/>
                        </a:rPr>
                        <a:t>Dotation de soutien à l'investissement local (DSIL)</a:t>
                      </a:r>
                      <a:endParaRPr sz="11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Arial"/>
                        </a:rPr>
                        <a:t>Bâtiments publics des collectivités locales</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ctr">
                        <a:defRPr/>
                      </a:pP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a:latin typeface="Arial"/>
                        </a:rPr>
                        <a:t>Agir</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6" action="ppaction://hlinksldjump" tooltip="ppaction://hlinksldjumpslide35"/>
                        </a:rPr>
                        <a:t>Fonds verts</a:t>
                      </a:r>
                      <a:endParaRPr sz="11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Bâtiments publics des collectivités locales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ctr">
                        <a:defRPr/>
                      </a:pP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a:latin typeface="Arial"/>
                        </a:rPr>
                        <a:t>Agir</a:t>
                      </a:r>
                      <a:endParaRPr lang="fr-FR" sz="10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7" action="ppaction://hlinksldjump" tooltip="ppaction://hlinksldjumpslide32"/>
                        </a:rPr>
                        <a:t>Études et travaux sur monuments historiques</a:t>
                      </a:r>
                      <a:endParaRPr sz="11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Monuments historiques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b="0" i="0" u="none" strike="noStrike" cap="none" spc="0">
                          <a:solidFill>
                            <a:schemeClr val="tx1"/>
                          </a:solidFill>
                          <a:latin typeface="Arial"/>
                          <a:ea typeface="Arial"/>
                          <a:cs typeface="Arial"/>
                        </a:rPr>
                        <a:t>Agir</a:t>
                      </a:r>
                      <a:endParaRPr sz="1000">
                        <a:latin typeface="Liberation Sans"/>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6" action="ppaction://hlinksldjump" tooltip="Diapositive 33"/>
                        </a:rPr>
                        <a:t>Travaux en site patrimonial remarquable et en abords</a:t>
                      </a:r>
                      <a:endParaRPr sz="1100" b="1" i="0" u="none" strike="noStrike" cap="all"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Arial"/>
                        </a:rPr>
                        <a:t>Bâtiments protégés</a:t>
                      </a:r>
                      <a:endParaRPr lang="fr-FR" sz="1000">
                        <a:solidFill>
                          <a:schemeClr val="tx1"/>
                        </a:solidFill>
                        <a:latin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00" b="0" i="0" u="none" strike="noStrike" cap="none" spc="0">
                          <a:solidFill>
                            <a:schemeClr val="tx1"/>
                          </a:solidFill>
                          <a:latin typeface="Arial"/>
                          <a:ea typeface="Arial"/>
                          <a:cs typeface="Arial"/>
                        </a:rPr>
                        <a:t>Agir</a:t>
                      </a:r>
                      <a:endParaRPr sz="1000">
                        <a:latin typeface="Liberation Sans"/>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spc="0">
                          <a:solidFill>
                            <a:schemeClr val="tx1"/>
                          </a:solidFill>
                          <a:latin typeface="Arial"/>
                          <a:ea typeface="Arial"/>
                          <a:cs typeface="Arial"/>
                          <a:hlinkClick r:id="rId8" action="ppaction://hlinksldjump" tooltip="Diapositive 34"/>
                        </a:rPr>
                        <a:t>Études et travaux sur les bâtiments des musées de France (hors monuments historiques)</a:t>
                      </a:r>
                      <a:endParaRPr sz="1100" b="1" i="0" u="none" strike="noStrike" cap="all"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Musées de France</a:t>
                      </a:r>
                      <a:endParaRPr lang="fr-FR" sz="1000" b="0" i="0" u="none"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rowSpan="2">
                  <a:txBody>
                    <a:bodyPr/>
                    <a:p>
                      <a:pPr marL="0" marR="0" indent="0" algn="ctr">
                        <a:lnSpc>
                          <a:spcPct val="100000"/>
                        </a:lnSpc>
                        <a:spcBef>
                          <a:spcPts val="0"/>
                        </a:spcBef>
                        <a:spcAft>
                          <a:spcPts val="0"/>
                        </a:spcAft>
                        <a:defRPr/>
                      </a:pPr>
                      <a:r>
                        <a:rPr lang="fr-FR" sz="1000" b="0" i="0" u="none" strike="noStrike" cap="none" spc="0">
                          <a:solidFill>
                            <a:schemeClr val="tx1"/>
                          </a:solidFill>
                          <a:latin typeface="Arial"/>
                          <a:ea typeface="Arial"/>
                          <a:cs typeface="Arial"/>
                        </a:rPr>
                        <a:t>ACTEE</a:t>
                      </a:r>
                      <a:endParaRPr lang="fr-FR" sz="1000" b="0" i="0" u="none" strike="noStrike" cap="none" spc="0">
                        <a:solidFill>
                          <a:schemeClr val="tx1"/>
                        </a:solidFill>
                        <a:latin typeface="Arial"/>
                        <a:cs typeface="Arial"/>
                      </a:endParaRPr>
                    </a:p>
                    <a:p>
                      <a:pPr marL="0" marR="0" indent="0" algn="ctr">
                        <a:lnSpc>
                          <a:spcPct val="100000"/>
                        </a:lnSpc>
                        <a:spcBef>
                          <a:spcPts val="0"/>
                        </a:spcBef>
                        <a:spcAft>
                          <a:spcPts val="0"/>
                        </a:spcAft>
                        <a:defRPr/>
                      </a:pPr>
                      <a:endParaRPr lang="fr-FR" sz="1000" b="0" i="0" u="none" strike="noStrike" cap="none" spc="0">
                        <a:solidFill>
                          <a:schemeClr val="tx1"/>
                        </a:solidFill>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ctr">
                        <a:lnSpc>
                          <a:spcPct val="100000"/>
                        </a:lnSpc>
                        <a:spcBef>
                          <a:spcPts val="0"/>
                        </a:spcBef>
                        <a:spcAft>
                          <a:spcPts val="0"/>
                        </a:spcAft>
                        <a:defRPr/>
                      </a:pPr>
                      <a:r>
                        <a:rPr lang="fr-FR" sz="1000" b="0" i="0" u="none" strike="noStrike" cap="none" spc="0">
                          <a:solidFill>
                            <a:schemeClr val="tx1"/>
                          </a:solidFill>
                          <a:latin typeface="Arial"/>
                          <a:ea typeface="Arial"/>
                          <a:cs typeface="Arial"/>
                        </a:rPr>
                        <a:t>Connaître</a:t>
                      </a:r>
                      <a:endParaRPr lang="fr-FR" sz="1000" b="0" i="0" u="none" strike="noStrike" cap="none" spc="0">
                        <a:solidFill>
                          <a:schemeClr val="tx1"/>
                        </a:solidFill>
                        <a:latin typeface="Arial"/>
                        <a:cs typeface="Arial"/>
                      </a:endParaRPr>
                    </a:p>
                    <a:p>
                      <a:pPr marL="0" marR="0" indent="0" algn="ctr">
                        <a:lnSpc>
                          <a:spcPct val="100000"/>
                        </a:lnSpc>
                        <a:spcBef>
                          <a:spcPts val="0"/>
                        </a:spcBef>
                        <a:spcAft>
                          <a:spcPts val="0"/>
                        </a:spcAft>
                        <a:defRPr/>
                      </a:pPr>
                      <a:r>
                        <a:rPr lang="fr-FR" sz="1000" b="0" i="0" u="none" strike="noStrike" cap="none" spc="0">
                          <a:solidFill>
                            <a:schemeClr val="tx1"/>
                          </a:solidFill>
                          <a:latin typeface="Arial"/>
                          <a:ea typeface="Arial"/>
                          <a:cs typeface="Arial"/>
                        </a:rPr>
                        <a:t>Élaborer une stratégie</a:t>
                      </a:r>
                      <a:endParaRPr/>
                    </a:p>
                    <a:p>
                      <a:pPr marL="0" marR="0" indent="0" algn="ctr">
                        <a:lnSpc>
                          <a:spcPct val="100000"/>
                        </a:lnSpc>
                        <a:spcBef>
                          <a:spcPts val="0"/>
                        </a:spcBef>
                        <a:spcAft>
                          <a:spcPts val="0"/>
                        </a:spcAft>
                        <a:defRPr/>
                      </a:pPr>
                      <a:r>
                        <a:rPr lang="fr-FR" sz="1000" b="0" i="0" u="none" strike="noStrike" cap="none" spc="0">
                          <a:solidFill>
                            <a:schemeClr val="tx1"/>
                          </a:solidFill>
                          <a:latin typeface="Arial"/>
                          <a:ea typeface="Arial"/>
                          <a:cs typeface="Arial"/>
                        </a:rPr>
                        <a:t>Suivre</a:t>
                      </a:r>
                      <a:endParaRPr lang="fr-FR" sz="1000" b="0" i="0" u="none" strike="noStrike" cap="none" spc="0">
                        <a:solidFill>
                          <a:schemeClr val="tx1"/>
                        </a:solidFill>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hlinkClick r:id="rId9" action="ppaction://hlinksldjump" tooltip="ppaction://hlinksldjumpslide27"/>
                        </a:rPr>
                        <a:t>ACTEE _ Fonds CHÊNE</a:t>
                      </a:r>
                      <a:endParaRPr lang="fr-FR" sz="1100">
                        <a:latin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Bâtiments publics </a:t>
                      </a:r>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ctr">
                        <a:lnSpc>
                          <a:spcPct val="100000"/>
                        </a:lnSpc>
                        <a:spcBef>
                          <a:spcPts val="0"/>
                        </a:spcBef>
                        <a:spcAft>
                          <a:spcPts val="0"/>
                        </a:spcAft>
                        <a:defRPr/>
                      </a:pPr>
                      <a:r>
                        <a:rPr lang="fr-FR" sz="1100" b="0" i="0" strike="noStrike" cap="none" spc="0">
                          <a:solidFill>
                            <a:schemeClr val="tx1"/>
                          </a:solidFill>
                          <a:latin typeface="Arial"/>
                          <a:ea typeface="Arial"/>
                          <a:cs typeface="Arial"/>
                        </a:rPr>
                        <a:t>Agir</a:t>
                      </a:r>
                      <a:endParaRPr lang="fr-FR" sz="1100" b="0" i="0" strike="noStrike" cap="none" spc="0">
                        <a:solidFill>
                          <a:schemeClr val="tx1"/>
                        </a:solidFill>
                        <a:latin typeface="Arial"/>
                        <a:cs typeface="Arial"/>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hlinkClick r:id="rId10" action="ppaction://hlinksldjump" tooltip="Diapositive 28"/>
                        </a:rPr>
                        <a:t> </a:t>
                      </a:r>
                      <a:r>
                        <a:rPr lang="fr-FR" sz="1100" b="0" i="0" u="sng" strike="noStrike" cap="none" spc="0">
                          <a:solidFill>
                            <a:schemeClr val="tx1"/>
                          </a:solidFill>
                          <a:latin typeface="Arial"/>
                          <a:ea typeface="Arial"/>
                          <a:cs typeface="Arial"/>
                          <a:hlinkClick r:id="rId10" action="ppaction://hlinksldjump" tooltip="Diapositive 28"/>
                        </a:rPr>
                        <a:t>ACTEE _ Démarches Bâtiments Durables </a:t>
                      </a:r>
                      <a:endParaRPr sz="1100" b="0" i="0" strike="noStrike" cap="none" spc="0">
                        <a:solidFill>
                          <a:schemeClr val="tx1"/>
                        </a:solidFill>
                        <a:latin typeface="Arial"/>
                        <a:cs typeface="Arial"/>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50" b="0" i="0" u="none" strike="noStrike" cap="none" spc="0">
                          <a:solidFill>
                            <a:schemeClr val="tx1"/>
                          </a:solidFill>
                          <a:latin typeface="Arial"/>
                          <a:ea typeface="Arial"/>
                          <a:cs typeface="Arial"/>
                        </a:rPr>
                        <a:t>Bâtiments tertiaires publics </a:t>
                      </a:r>
                      <a:endParaRPr sz="1050">
                        <a:latin typeface="Arial"/>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050">
                          <a:latin typeface="Liberation Sans"/>
                        </a:rPr>
                        <a:t>Agence du sport</a:t>
                      </a:r>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50">
                          <a:latin typeface="Arial"/>
                        </a:rPr>
                        <a:t>Agir</a:t>
                      </a:r>
                      <a:endParaRPr lang="fr-FR" sz="1050">
                        <a:latin typeface="Liberation Sans"/>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50" u="sng">
                          <a:solidFill>
                            <a:schemeClr val="hlink"/>
                          </a:solidFill>
                          <a:hlinkClick r:id="rId8" action="ppaction://hlinksldjump" tooltip="ppaction://hlinksldjumpslide36"/>
                        </a:rPr>
                        <a:t>Plan "5000 équipements – Génération 2024 »</a:t>
                      </a:r>
                      <a:endParaRPr lang="fr-FR" sz="1050">
                        <a:latin typeface="Arial"/>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50">
                          <a:latin typeface="Arial"/>
                        </a:rPr>
                        <a:t>Equipements sportifs</a:t>
                      </a:r>
                      <a:endParaRPr lang="fr-FR" sz="1050">
                        <a:latin typeface="Liberation Sans"/>
                      </a:endParaRPr>
                    </a:p>
                  </a:txBody>
                  <a:tcPr marL="10509" marR="10509" marT="5254" marB="525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4311">
                <a:tc vMerge="1">
                  <a:txBody>
                    <a:bodyPr/>
                    <a:p>
                      <a:pPr algn="ctr">
                        <a:defRPr/>
                      </a:pPr>
                      <a:endParaRPr lang="fr-FR" sz="2400" b="1">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050">
                          <a:latin typeface="Liberation Sans"/>
                        </a:rPr>
                        <a:t>CAF</a:t>
                      </a:r>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050">
                          <a:latin typeface="Arial"/>
                        </a:rPr>
                        <a:t>Agir</a:t>
                      </a:r>
                      <a:endParaRPr lang="fr-FR" sz="105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50" u="sng">
                          <a:solidFill>
                            <a:schemeClr val="hlink"/>
                          </a:solidFill>
                          <a:latin typeface="Arial"/>
                          <a:hlinkClick r:id="rId11" action="ppaction://hlinksldjump" tooltip="ppaction://hlinksldjumpslide38"/>
                        </a:rPr>
                        <a:t>Fonds de modernisation des établissements d'accueil du jeune enfant</a:t>
                      </a:r>
                      <a:endParaRPr lang="fr-FR" sz="1050">
                        <a:solidFill>
                          <a:schemeClr val="tx1"/>
                        </a:solidFill>
                        <a:latin typeface="+mn-lt"/>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50">
                          <a:latin typeface="Liberation Sans"/>
                        </a:rPr>
                        <a:t>Etablissements d'accueil du jeune enfant</a:t>
                      </a:r>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9" name="Flèche courbée vers la droite 8">
            <a:hlinkClick r:id="rId12" action="ppaction://hlinksldjump"/>
          </p:cNvPr>
          <p:cNvSpPr/>
          <p:nvPr/>
        </p:nvSpPr>
        <p:spPr bwMode="auto">
          <a:xfrm rot="9736627">
            <a:off x="11119453"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a:prstGeom prst="rect">
            <a:avLst/>
          </a:prstGeom>
          <a:noFill/>
        </p:spPr>
        <p:txBody>
          <a:bodyPr/>
          <a:lstStyle/>
          <a:p>
            <a:pPr>
              <a:defRPr/>
            </a:pPr>
            <a:r>
              <a:rPr lang="fr-FR" sz="2000"/>
              <a:t>Qualité de l'air dans les établissements publics accueillant des enfants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109</a:t>
            </a:fld>
            <a:endParaRPr lang="fr-FR"/>
          </a:p>
        </p:txBody>
      </p:sp>
      <p:sp>
        <p:nvSpPr>
          <p:cNvPr id="9" name="ZoneTexte 8"/>
          <p:cNvSpPr txBox="1"/>
          <p:nvPr/>
        </p:nvSpPr>
        <p:spPr bwMode="auto">
          <a:xfrm>
            <a:off x="381000" y="735321"/>
            <a:ext cx="9940635" cy="307777"/>
          </a:xfrm>
          <a:prstGeom prst="rect">
            <a:avLst/>
          </a:prstGeom>
          <a:noFill/>
        </p:spPr>
        <p:txBody>
          <a:bodyPr wrap="square" rtlCol="0">
            <a:spAutoFit/>
          </a:bodyPr>
          <a:lstStyle/>
          <a:p>
            <a:pPr>
              <a:defRPr/>
            </a:pPr>
            <a:r>
              <a:rPr lang="fr-FR" sz="1400" u="sng">
                <a:hlinkClick r:id="rId3" tooltip="https://www.iledefrance.fr/qualite-de-lair-dans-les-etablissements-publics-accueillant-des-enfants"/>
              </a:rPr>
              <a:t>https://www.iledefrance.fr/qualite-de-lair-dans-les-etablissements-publics-accueillant-des-enfants</a:t>
            </a:r>
            <a:endParaRPr lang="fr-FR" sz="1400"/>
          </a:p>
        </p:txBody>
      </p:sp>
      <p:sp>
        <p:nvSpPr>
          <p:cNvPr id="10" name="Espace réservé du texte 4"/>
          <p:cNvSpPr>
            <a:spLocks noGrp="1"/>
          </p:cNvSpPr>
          <p:nvPr>
            <p:ph type="body" sz="quarter" idx="12"/>
          </p:nvPr>
        </p:nvSpPr>
        <p:spPr bwMode="auto">
          <a:xfrm>
            <a:off x="381821" y="1261099"/>
            <a:ext cx="5300574" cy="4926653"/>
          </a:xfrm>
          <a:prstGeom prst="rect">
            <a:avLst/>
          </a:prstGeom>
          <a:solidFill>
            <a:schemeClr val="bg1"/>
          </a:solidFill>
          <a:ln>
            <a:noFill/>
          </a:ln>
        </p:spPr>
        <p:txBody>
          <a:bodyPr/>
          <a:lstStyle/>
          <a:p>
            <a:pPr>
              <a:defRPr/>
            </a:pPr>
            <a:r>
              <a:rPr lang="fr-FR"/>
              <a:t>Porteur du financement </a:t>
            </a:r>
            <a:endParaRPr/>
          </a:p>
          <a:p>
            <a:pPr lvl="1">
              <a:defRPr/>
            </a:pPr>
            <a:r>
              <a:rPr lang="fr-FR"/>
              <a:t>Région Île-de-France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Île-de-France</a:t>
            </a:r>
            <a:endParaRPr/>
          </a:p>
          <a:p>
            <a:pPr>
              <a:defRPr/>
            </a:pPr>
            <a:r>
              <a:rPr lang="fr-FR"/>
              <a:t>Objectif</a:t>
            </a:r>
            <a:endParaRPr/>
          </a:p>
          <a:p>
            <a:pPr lvl="1">
              <a:defRPr/>
            </a:pPr>
            <a:r>
              <a:rPr lang="fr-FR"/>
              <a:t>Améliorer la qualité de l'air dans les bâtiments publics qui accueillent des publics sensibles à la pollution</a:t>
            </a:r>
            <a:endParaRPr/>
          </a:p>
          <a:p>
            <a:pPr>
              <a:defRPr/>
            </a:pPr>
            <a:r>
              <a:rPr lang="fr-FR"/>
              <a:t>Calendrier</a:t>
            </a:r>
            <a:endParaRPr/>
          </a:p>
          <a:p>
            <a:pPr lvl="1">
              <a:defRPr/>
            </a:pPr>
            <a:r>
              <a:rPr lang="fr-FR"/>
              <a:t>Dossier à déposer dans les 3 mois suivant l’achat des équipements</a:t>
            </a:r>
            <a:endParaRPr/>
          </a:p>
        </p:txBody>
      </p:sp>
      <p:sp>
        <p:nvSpPr>
          <p:cNvPr id="11" name="Espace réservé du texte 4"/>
          <p:cNvSpPr txBox="1"/>
          <p:nvPr/>
        </p:nvSpPr>
        <p:spPr bwMode="auto">
          <a:xfrm>
            <a:off x="5970866" y="1359600"/>
            <a:ext cx="5782594"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visant à l’amélioration de la qualité de l’air dans les crèches et dans les écoles primaires et les accueils de loisirs sans hébergement</a:t>
            </a:r>
            <a:endParaRPr/>
          </a:p>
          <a:p>
            <a:pPr marL="0" lvl="1">
              <a:spcBef>
                <a:spcPts val="1000"/>
              </a:spcBef>
              <a:defRPr/>
            </a:pPr>
            <a:r>
              <a:rPr lang="fr-FR" sz="2000">
                <a:solidFill>
                  <a:srgbClr val="EF7757"/>
                </a:solidFill>
              </a:rPr>
              <a:t>Actions financées</a:t>
            </a:r>
            <a:endParaRPr/>
          </a:p>
          <a:p>
            <a:pPr lvl="1">
              <a:defRPr/>
            </a:pPr>
            <a:r>
              <a:rPr lang="fr-FR"/>
              <a:t>Achat et pose de purificateurs d’air ou des filtres et/ou</a:t>
            </a:r>
            <a:br>
              <a:rPr lang="fr-FR"/>
            </a:br>
            <a:r>
              <a:rPr lang="fr-FR"/>
              <a:t>du matériel de mesure de dioxyde de carbone (CO2)</a:t>
            </a:r>
            <a:endParaRPr/>
          </a:p>
          <a:p>
            <a:pPr marL="0" lvl="1">
              <a:spcBef>
                <a:spcPts val="1000"/>
              </a:spcBef>
              <a:defRPr/>
            </a:pPr>
            <a:r>
              <a:rPr lang="fr-FR" sz="2000">
                <a:solidFill>
                  <a:srgbClr val="EF7757"/>
                </a:solidFill>
              </a:rPr>
              <a:t>Montant</a:t>
            </a:r>
            <a:endParaRPr/>
          </a:p>
          <a:p>
            <a:pPr marL="0" lvl="1">
              <a:spcBef>
                <a:spcPts val="1000"/>
              </a:spcBef>
              <a:defRPr/>
            </a:pPr>
            <a:r>
              <a:rPr lang="fr-FR"/>
              <a:t>50% maximum du montant des dépenses éligibles HT avec un plafond d’aide par collectivité de 20 000 €</a:t>
            </a:r>
            <a:endParaRPr lang="fr-FR" sz="2000">
              <a:solidFill>
                <a:srgbClr val="EF7757"/>
              </a:solidFill>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0175955" y="0"/>
            <a:ext cx="2016045" cy="1033435"/>
          </a:xfrm>
          <a:prstGeom prst="rect">
            <a:avLst/>
          </a:prstGeom>
        </p:spPr>
      </p:pic>
      <p:sp>
        <p:nvSpPr>
          <p:cNvPr id="67755863" name="Flèche courbée vers la droite 870752806">
            <a:hlinkClick r:id="rId5" action="ppaction://hlinksldjump" tooltip="Diapositive 59"/>
          </p:cNvPr>
          <p:cNvSpPr/>
          <p:nvPr/>
        </p:nvSpPr>
        <p:spPr bwMode="auto">
          <a:xfrm rot="10335929">
            <a:off x="11154354" y="6248673"/>
            <a:ext cx="306159" cy="419553"/>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Diagnostic des bâtiments publics et associatifs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111</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diagnostics-batiments-publics-associatifs/"/>
              </a:rPr>
              <a:t>https://www.grandest.fr/vos-aides-regionales/diagnostics-batiments-publics-associatifs/</a:t>
            </a:r>
            <a:endParaRPr lang="fr-FR" sz="1400"/>
          </a:p>
          <a:p>
            <a:pPr>
              <a:defRPr/>
            </a:pPr>
            <a:endParaRPr lang="fr-FR" sz="1400"/>
          </a:p>
        </p:txBody>
      </p:sp>
      <p:sp>
        <p:nvSpPr>
          <p:cNvPr id="10" name="Espace réservé du texte 4"/>
          <p:cNvSpPr>
            <a:spLocks noGrp="1"/>
          </p:cNvSpPr>
          <p:nvPr>
            <p:ph type="body" sz="quarter" idx="12"/>
          </p:nvPr>
        </p:nvSpPr>
        <p:spPr bwMode="auto">
          <a:xfrm>
            <a:off x="155575" y="1383730"/>
            <a:ext cx="4261897"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Accompagner les Collectivités pour la réalisation de leurs diagnostics énergétiques</a:t>
            </a:r>
            <a:endParaRPr/>
          </a:p>
          <a:p>
            <a:pPr marL="0" lvl="1">
              <a:spcBef>
                <a:spcPts val="1000"/>
              </a:spcBef>
              <a:defRPr/>
            </a:pPr>
            <a:r>
              <a:rPr lang="fr-FR">
                <a:solidFill>
                  <a:srgbClr val="EF7757"/>
                </a:solidFill>
              </a:rPr>
              <a:t>Date de clôture</a:t>
            </a:r>
            <a:endParaRPr/>
          </a:p>
          <a:p>
            <a:pPr lvl="1">
              <a:defRPr/>
            </a:pPr>
            <a:r>
              <a:rPr lang="fr-FR"/>
              <a:t>31/12/2025</a:t>
            </a:r>
            <a:endParaRPr/>
          </a:p>
          <a:p>
            <a:pPr lvl="1">
              <a:defRPr/>
            </a:pPr>
            <a:endParaRPr lang="fr-FR"/>
          </a:p>
        </p:txBody>
      </p:sp>
      <p:sp>
        <p:nvSpPr>
          <p:cNvPr id="11" name="Espace réservé du texte 4"/>
          <p:cNvSpPr txBox="1"/>
          <p:nvPr/>
        </p:nvSpPr>
        <p:spPr bwMode="auto">
          <a:xfrm>
            <a:off x="4558286" y="1383730"/>
            <a:ext cx="7483646" cy="247321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concernant la réalisation :</a:t>
            </a:r>
            <a:endParaRPr/>
          </a:p>
          <a:p>
            <a:pPr lvl="1">
              <a:defRPr/>
            </a:pPr>
            <a:r>
              <a:rPr lang="fr-FR"/>
              <a:t> d’un diagnostic énergétique de parc de bâtiments respectant le cahier des charges Climaxion</a:t>
            </a:r>
            <a:endParaRPr/>
          </a:p>
          <a:p>
            <a:pPr lvl="1">
              <a:defRPr/>
            </a:pPr>
            <a:r>
              <a:rPr lang="fr-FR"/>
              <a:t> d’un diagnostic énergétique d’un bâtiment complexe nécessitant une étude approfondie (validé par Climaxion)</a:t>
            </a:r>
            <a:endParaRPr/>
          </a:p>
          <a:p>
            <a:pPr marL="0" lvl="1">
              <a:spcBef>
                <a:spcPts val="1000"/>
              </a:spcBef>
              <a:defRPr/>
            </a:pPr>
            <a:r>
              <a:rPr lang="fr-FR" sz="2000">
                <a:solidFill>
                  <a:srgbClr val="EF7757"/>
                </a:solidFill>
              </a:rPr>
              <a:t>Actions financées</a:t>
            </a:r>
            <a:endParaRPr/>
          </a:p>
          <a:p>
            <a:pPr lvl="1">
              <a:defRPr/>
            </a:pPr>
            <a:r>
              <a:rPr lang="fr-FR"/>
              <a:t>Diagnostic énergétique</a:t>
            </a:r>
            <a:endParaRPr/>
          </a:p>
          <a:p>
            <a:pPr marL="0" lvl="1">
              <a:spcBef>
                <a:spcPts val="1000"/>
              </a:spcBef>
              <a:defRPr/>
            </a:pPr>
            <a:r>
              <a:rPr lang="fr-FR" sz="2000">
                <a:solidFill>
                  <a:srgbClr val="EF7757"/>
                </a:solidFill>
              </a:rPr>
              <a:t>Montant</a:t>
            </a:r>
            <a:endParaRPr/>
          </a:p>
          <a:p>
            <a:pPr lvl="1">
              <a:defRPr/>
            </a:pPr>
            <a:r>
              <a:rPr lang="fr-FR"/>
              <a:t>Pour un diagnostic énergétique de parc de bâtiments : 70 % du montant (plafond de 21 000 € et 750 € par bâtiment, porté à 1 000 € par bâtiment en zone Pacte pour la ruralité)</a:t>
            </a:r>
            <a:endParaRPr/>
          </a:p>
          <a:p>
            <a:pPr lvl="1">
              <a:defRPr/>
            </a:pPr>
            <a:r>
              <a:rPr lang="fr-FR"/>
              <a:t> Pour un diagnostic énergétique d’un bâtiment complexe : 70 % du montant (plafond de 35 000 €)</a:t>
            </a:r>
            <a:endParaRPr/>
          </a:p>
        </p:txBody>
      </p:sp>
      <p:cxnSp>
        <p:nvCxnSpPr>
          <p:cNvPr id="16" name="Connecteur droit 15"/>
          <p:cNvCxnSpPr>
            <a:cxnSpLocks/>
          </p:cNvCxnSpPr>
          <p:nvPr/>
        </p:nvCxnSpPr>
        <p:spPr bwMode="auto">
          <a:xfrm>
            <a:off x="4408607" y="1509379"/>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32099194" name="Flèche courbée vers la droite 32099193">
            <a:hlinkClick r:id="rId5" action="ppaction://hlinksldjump" tooltip="Diapositive 58"/>
          </p:cNvPr>
          <p:cNvSpPr/>
          <p:nvPr/>
        </p:nvSpPr>
        <p:spPr bwMode="auto">
          <a:xfrm rot="11453128">
            <a:off x="11078618" y="6150939"/>
            <a:ext cx="340178" cy="521606"/>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Aide à la rénovation du patrimoine bâti public dans les Ardennes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113</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aide-renovation-patrimoine-public-ardennes/"/>
              </a:rPr>
              <a:t>https://www.grandest.fr/vos-aides-regionales/aide-renovation-patrimoine-public-ardennes/</a:t>
            </a:r>
            <a:endParaRPr lang="fr-FR" sz="1400"/>
          </a:p>
          <a:p>
            <a:pPr>
              <a:defRPr/>
            </a:pPr>
            <a:endParaRPr lang="fr-FR" sz="1400"/>
          </a:p>
        </p:txBody>
      </p:sp>
      <p:sp>
        <p:nvSpPr>
          <p:cNvPr id="10" name="Espace réservé du texte 4"/>
          <p:cNvSpPr>
            <a:spLocks noGrp="1"/>
          </p:cNvSpPr>
          <p:nvPr>
            <p:ph type="body" sz="quarter" idx="12"/>
          </p:nvPr>
        </p:nvSpPr>
        <p:spPr bwMode="auto">
          <a:xfrm>
            <a:off x="381000" y="1548175"/>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Ardennes</a:t>
            </a:r>
            <a:endParaRPr/>
          </a:p>
          <a:p>
            <a:pPr>
              <a:defRPr/>
            </a:pPr>
            <a:r>
              <a:rPr lang="fr-FR"/>
              <a:t>Objectif</a:t>
            </a:r>
            <a:endParaRPr/>
          </a:p>
          <a:p>
            <a:pPr lvl="1">
              <a:defRPr/>
            </a:pPr>
            <a:r>
              <a:rPr lang="fr-FR"/>
              <a:t>Reconquérir et valoriser le patrimoine bâti ardennais visible de l’espace public et améliorer le cadre de vie et l’attractivité du département des Ardennes</a:t>
            </a:r>
            <a:endParaRPr/>
          </a:p>
          <a:p>
            <a:pPr marL="0" lvl="1">
              <a:spcBef>
                <a:spcPts val="1000"/>
              </a:spcBef>
              <a:defRPr/>
            </a:pPr>
            <a:r>
              <a:rPr lang="fr-FR">
                <a:solidFill>
                  <a:srgbClr val="EF7757"/>
                </a:solidFill>
              </a:rPr>
              <a:t>Date de clôture</a:t>
            </a:r>
            <a:endParaRPr/>
          </a:p>
          <a:p>
            <a:pPr lvl="1">
              <a:defRPr/>
            </a:pPr>
            <a:r>
              <a:rPr lang="fr-FR"/>
              <a:t>28/02/2027</a:t>
            </a:r>
            <a:endParaRPr/>
          </a:p>
          <a:p>
            <a:pPr lvl="1">
              <a:defRPr/>
            </a:pPr>
            <a:endParaRPr lang="fr-FR"/>
          </a:p>
        </p:txBody>
      </p:sp>
      <p:sp>
        <p:nvSpPr>
          <p:cNvPr id="11" name="Espace réservé du texte 4"/>
          <p:cNvSpPr txBox="1"/>
          <p:nvPr/>
        </p:nvSpPr>
        <p:spPr bwMode="auto">
          <a:xfrm>
            <a:off x="5659513" y="1548175"/>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restauration du patrimoine bâti public ardennais visible de l’espace public. </a:t>
            </a:r>
            <a:endParaRPr/>
          </a:p>
          <a:p>
            <a:pPr marL="0" lvl="1">
              <a:spcBef>
                <a:spcPts val="1000"/>
              </a:spcBef>
              <a:defRPr/>
            </a:pPr>
            <a:r>
              <a:rPr lang="fr-FR" sz="2000">
                <a:solidFill>
                  <a:srgbClr val="EF7757"/>
                </a:solidFill>
              </a:rPr>
              <a:t>Actions financées</a:t>
            </a:r>
            <a:endParaRPr/>
          </a:p>
          <a:p>
            <a:pPr lvl="1">
              <a:defRPr/>
            </a:pPr>
            <a:r>
              <a:rPr lang="fr-FR"/>
              <a:t>Travaux de rénovation de façades, de rénovation de toitures, de déconstruction d’un bâtiment en ruine.</a:t>
            </a:r>
            <a:endParaRPr/>
          </a:p>
          <a:p>
            <a:pPr marL="0" lvl="1">
              <a:spcBef>
                <a:spcPts val="1000"/>
              </a:spcBef>
              <a:defRPr/>
            </a:pPr>
            <a:r>
              <a:rPr lang="fr-FR" sz="2000">
                <a:solidFill>
                  <a:srgbClr val="EF7757"/>
                </a:solidFill>
              </a:rPr>
              <a:t>Montant</a:t>
            </a:r>
            <a:endParaRPr/>
          </a:p>
          <a:p>
            <a:pPr lvl="1">
              <a:defRPr/>
            </a:pPr>
            <a:r>
              <a:rPr lang="fr-FR"/>
              <a:t>Pour les travaux de rénovation de façade(s) et toiture(s) :</a:t>
            </a:r>
            <a:br>
              <a:rPr lang="fr-FR"/>
            </a:br>
            <a:r>
              <a:rPr lang="fr-FR"/>
              <a:t>Taux maximum : 50% du montant HT des investissements éligibles, Plafond  : 20 000 €</a:t>
            </a:r>
            <a:endParaRPr/>
          </a:p>
          <a:p>
            <a:pPr lvl="1">
              <a:defRPr/>
            </a:pPr>
            <a:r>
              <a:rPr lang="fr-FR"/>
              <a:t>Pour les projets de déconstruction :</a:t>
            </a:r>
            <a:br>
              <a:rPr lang="fr-FR"/>
            </a:br>
            <a:r>
              <a:rPr lang="fr-FR"/>
              <a:t>Taux maximum : 80% du montant HT des investissements éligibles, Plafond  : 15 000 €</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1078062519"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a:prstGeom prst="rect">
            <a:avLst/>
          </a:prstGeom>
          <a:noFill/>
        </p:spPr>
        <p:txBody>
          <a:bodyPr/>
          <a:lstStyle/>
          <a:p>
            <a:pPr>
              <a:defRPr/>
            </a:pPr>
            <a:r>
              <a:rPr lang="fr-FR" sz="2000"/>
              <a:t>Soutien à la reconnaissance des matériaux biosourcés et bas carbone pour le bâtiment</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114</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appel-a-projet/soutien-materiaux-biosources-bas-carbone-batiment/"/>
              </a:rPr>
              <a:t>https://www.grandest.fr/appel-a-projet/soutien-materiaux-biosources-bas-carbone-batiment/</a:t>
            </a:r>
            <a:endParaRPr lang="fr-FR" sz="1400"/>
          </a:p>
          <a:p>
            <a:pPr>
              <a:defRPr/>
            </a:pPr>
            <a:endParaRPr lang="fr-FR" sz="1400"/>
          </a:p>
        </p:txBody>
      </p:sp>
      <p:sp>
        <p:nvSpPr>
          <p:cNvPr id="10" name="Espace réservé du texte 4"/>
          <p:cNvSpPr>
            <a:spLocks noGrp="1"/>
          </p:cNvSpPr>
          <p:nvPr>
            <p:ph type="body" sz="quarter" idx="12"/>
          </p:nvPr>
        </p:nvSpPr>
        <p:spPr bwMode="auto">
          <a:xfrm>
            <a:off x="155575" y="1258541"/>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Faire reconnaître les performances d’un matériau ou procédé de construction à faible empreinte carbone pour le bâtiment</a:t>
            </a:r>
            <a:endParaRPr/>
          </a:p>
          <a:p>
            <a:pPr marL="0" lvl="1">
              <a:spcBef>
                <a:spcPts val="1000"/>
              </a:spcBef>
              <a:defRPr/>
            </a:pPr>
            <a:r>
              <a:rPr lang="fr-FR" sz="2000">
                <a:solidFill>
                  <a:srgbClr val="EF7757"/>
                </a:solidFill>
              </a:rPr>
              <a:t>Date de clôture</a:t>
            </a:r>
            <a:endParaRPr/>
          </a:p>
          <a:p>
            <a:pPr lvl="1">
              <a:defRPr/>
            </a:pPr>
            <a:r>
              <a:rPr lang="fr-FR"/>
              <a:t>31/12/2025</a:t>
            </a:r>
            <a:endParaRPr/>
          </a:p>
        </p:txBody>
      </p:sp>
      <p:sp>
        <p:nvSpPr>
          <p:cNvPr id="11" name="Espace réservé du texte 4"/>
          <p:cNvSpPr txBox="1"/>
          <p:nvPr/>
        </p:nvSpPr>
        <p:spPr bwMode="auto">
          <a:xfrm>
            <a:off x="5351317" y="1258541"/>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construction ou de rénovation « bas carbone » innovant et reproductible incluant des matériaux biosourcés et/ou des matériaux à base de terre crue, des matériaux de réemploi ou réutilisés, des matériaux issus d’une filière de recyclage structurée.</a:t>
            </a:r>
            <a:endParaRPr/>
          </a:p>
          <a:p>
            <a:pPr lvl="1">
              <a:defRPr/>
            </a:pPr>
            <a:r>
              <a:rPr lang="fr-FR"/>
              <a:t>Le bois utilisé devra être issu de forêts gérées durablement et écolabellisées PEFC ou FSC.</a:t>
            </a:r>
            <a:endParaRPr/>
          </a:p>
          <a:p>
            <a:pPr marL="0" lvl="1">
              <a:spcBef>
                <a:spcPts val="1000"/>
              </a:spcBef>
              <a:defRPr/>
            </a:pPr>
            <a:r>
              <a:rPr lang="fr-FR" sz="2000">
                <a:solidFill>
                  <a:srgbClr val="EF7757"/>
                </a:solidFill>
              </a:rPr>
              <a:t>Actions financées</a:t>
            </a:r>
            <a:endParaRPr/>
          </a:p>
          <a:p>
            <a:pPr lvl="1">
              <a:defRPr/>
            </a:pPr>
            <a:r>
              <a:rPr lang="fr-FR"/>
              <a:t>Dépenses concernent l’évaluation et la caractérisation des performances des matériaux et procédés de construction (étude, prototype, maquette, analyse ACV, frais d’instruction Avis Techniques, évaluations et certifications)</a:t>
            </a:r>
            <a:endParaRPr/>
          </a:p>
          <a:p>
            <a:pPr marL="0" lvl="1">
              <a:spcBef>
                <a:spcPts val="1000"/>
              </a:spcBef>
              <a:defRPr/>
            </a:pPr>
            <a:r>
              <a:rPr lang="fr-FR" sz="2000">
                <a:solidFill>
                  <a:srgbClr val="EF7757"/>
                </a:solidFill>
              </a:rPr>
              <a:t>Montant</a:t>
            </a:r>
            <a:endParaRPr/>
          </a:p>
          <a:p>
            <a:pPr lvl="1">
              <a:defRPr/>
            </a:pPr>
            <a:r>
              <a:rPr lang="fr-FR"/>
              <a:t>Jusqu’à 50 % du montant des dépenses retenues en € HT (plafond de 50 000€)</a:t>
            </a:r>
            <a:endParaRPr/>
          </a:p>
        </p:txBody>
      </p:sp>
      <p:cxnSp>
        <p:nvCxnSpPr>
          <p:cNvPr id="16" name="Connecteur droit 15"/>
          <p:cNvCxnSpPr>
            <a:cxnSpLocks/>
          </p:cNvCxnSpPr>
          <p:nvPr/>
        </p:nvCxnSpPr>
        <p:spPr bwMode="auto">
          <a:xfrm>
            <a:off x="5100305" y="1258541"/>
            <a:ext cx="0" cy="4788373"/>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1523612989"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Soutien au patrimoine classé au titre des monuments historiques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115</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soutien-patrimoine-protege/"/>
              </a:rPr>
              <a:t>https://www.grandest.fr/vos-aides-regionales/soutien-patrimoine-protege/</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3831591"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Assurer la conservation, la restauration et la mise en valeur du patrimoine architectural majeur classé ou inscrit au titre des Monuments Historiques. </a:t>
            </a:r>
            <a:endParaRPr/>
          </a:p>
        </p:txBody>
      </p:sp>
      <p:sp>
        <p:nvSpPr>
          <p:cNvPr id="11" name="Espace réservé du texte 4"/>
          <p:cNvSpPr txBox="1"/>
          <p:nvPr/>
        </p:nvSpPr>
        <p:spPr bwMode="auto">
          <a:xfrm>
            <a:off x="4486536" y="1258541"/>
            <a:ext cx="7555395"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concernés les travaux de restauration du patrimoine protégé au titre des monuments historiques, à l’exclusion des travaux d’entretien.</a:t>
            </a:r>
            <a:endParaRPr/>
          </a:p>
          <a:p>
            <a:pPr lvl="1">
              <a:defRPr/>
            </a:pPr>
            <a:r>
              <a:rPr lang="fr-FR"/>
              <a:t>Pour être éligibles, les projets doivent satisfaire aux critères suivants :</a:t>
            </a:r>
            <a:endParaRPr/>
          </a:p>
          <a:p>
            <a:pPr lvl="1">
              <a:defRPr/>
            </a:pPr>
            <a:r>
              <a:rPr lang="fr-FR"/>
              <a:t>    - caractère exceptionnel ou rareté de l’édifice, intérêt patrimonial ;</a:t>
            </a:r>
            <a:endParaRPr/>
          </a:p>
          <a:p>
            <a:pPr lvl="1">
              <a:defRPr/>
            </a:pPr>
            <a:r>
              <a:rPr lang="fr-FR"/>
              <a:t>    - urgence sanitaire (arrêté de péril, risque pour les personnes ou les biens) ;</a:t>
            </a:r>
            <a:endParaRPr/>
          </a:p>
          <a:p>
            <a:pPr lvl="1">
              <a:defRPr/>
            </a:pPr>
            <a:r>
              <a:rPr lang="fr-FR"/>
              <a:t>   - ouverture au public et actions envers le public</a:t>
            </a:r>
            <a:endParaRPr/>
          </a:p>
          <a:p>
            <a:pPr marL="0" lvl="1">
              <a:spcBef>
                <a:spcPts val="1000"/>
              </a:spcBef>
              <a:defRPr/>
            </a:pPr>
            <a:r>
              <a:rPr lang="fr-FR" sz="2000">
                <a:solidFill>
                  <a:srgbClr val="EF7757"/>
                </a:solidFill>
              </a:rPr>
              <a:t>Actions financées</a:t>
            </a:r>
            <a:endParaRPr/>
          </a:p>
          <a:p>
            <a:pPr lvl="1">
              <a:defRPr/>
            </a:pPr>
            <a:r>
              <a:rPr lang="fr-FR"/>
              <a:t>Dépenses d’investissement liées aux travaux, les études préalables, les diagnostics, les Projets Architecturaux et Techniques</a:t>
            </a:r>
            <a:endParaRPr/>
          </a:p>
          <a:p>
            <a:pPr marL="0" lvl="1">
              <a:spcBef>
                <a:spcPts val="1000"/>
              </a:spcBef>
              <a:defRPr/>
            </a:pPr>
            <a:r>
              <a:rPr lang="fr-FR" sz="2000">
                <a:solidFill>
                  <a:srgbClr val="EF7757"/>
                </a:solidFill>
              </a:rPr>
              <a:t>Montant</a:t>
            </a:r>
            <a:endParaRPr/>
          </a:p>
          <a:p>
            <a:pPr lvl="1">
              <a:defRPr/>
            </a:pPr>
            <a:r>
              <a:rPr lang="fr-FR"/>
              <a:t>30 % du montant pour les propriétaires d’édifices situés dans une commune de moins de 6000 habitants,</a:t>
            </a:r>
            <a:endParaRPr/>
          </a:p>
          <a:p>
            <a:pPr lvl="1">
              <a:defRPr/>
            </a:pPr>
            <a:r>
              <a:rPr lang="fr-FR"/>
              <a:t>20 % du montant pour les propriétaires d’édifices situés dans une commune de plus de 6000 habitants.</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4208979" y="126156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1424575548" name="Flèche courbée vers la droite 32099193">
            <a:hlinkClick r:id="rId5" action="ppaction://hlinksldjump" tooltip="Diapositive 58"/>
          </p:cNvPr>
          <p:cNvSpPr/>
          <p:nvPr/>
        </p:nvSpPr>
        <p:spPr bwMode="auto">
          <a:xfrm rot="11453094">
            <a:off x="11135314" y="6264331"/>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Soutien au photovoltaïque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116</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soutien-au-photovoltaique/"/>
              </a:rPr>
              <a:t>https://www.grandest.fr/vos-aides-regionales/soutien-au-photovoltaique/</a:t>
            </a:r>
            <a:endParaRPr lang="fr-FR" sz="1400"/>
          </a:p>
          <a:p>
            <a:pPr>
              <a:defRPr/>
            </a:pPr>
            <a:endParaRPr lang="fr-FR" sz="1400"/>
          </a:p>
        </p:txBody>
      </p:sp>
      <p:sp>
        <p:nvSpPr>
          <p:cNvPr id="10" name="Espace réservé du texte 4"/>
          <p:cNvSpPr>
            <a:spLocks noGrp="1"/>
          </p:cNvSpPr>
          <p:nvPr>
            <p:ph type="body" sz="quarter" idx="12"/>
          </p:nvPr>
        </p:nvSpPr>
        <p:spPr bwMode="auto">
          <a:xfrm>
            <a:off x="381821" y="1368966"/>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Soutenir le développement du photovoltaïque</a:t>
            </a:r>
            <a:endParaRPr/>
          </a:p>
          <a:p>
            <a:pPr marL="0" lvl="1">
              <a:spcBef>
                <a:spcPts val="1000"/>
              </a:spcBef>
              <a:defRPr/>
            </a:pPr>
            <a:r>
              <a:rPr lang="fr-FR" sz="2000">
                <a:solidFill>
                  <a:srgbClr val="EF7757"/>
                </a:solidFill>
              </a:rPr>
              <a:t>Date de clôture</a:t>
            </a:r>
            <a:endParaRPr/>
          </a:p>
          <a:p>
            <a:pPr lvl="1">
              <a:defRPr/>
            </a:pPr>
            <a:r>
              <a:rPr lang="fr-FR"/>
              <a:t>Dossiers étudiés au fil de l’eau</a:t>
            </a:r>
            <a:endParaRPr/>
          </a:p>
          <a:p>
            <a:pPr lvl="1">
              <a:defRPr/>
            </a:pPr>
            <a:endParaRPr lang="fr-FR"/>
          </a:p>
        </p:txBody>
      </p:sp>
      <p:sp>
        <p:nvSpPr>
          <p:cNvPr id="11" name="Espace réservé du texte 4"/>
          <p:cNvSpPr txBox="1"/>
          <p:nvPr/>
        </p:nvSpPr>
        <p:spPr bwMode="auto">
          <a:xfrm>
            <a:off x="5682395" y="1179500"/>
            <a:ext cx="6048393" cy="559945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concernant :</a:t>
            </a:r>
            <a:endParaRPr/>
          </a:p>
          <a:p>
            <a:pPr lvl="1">
              <a:defRPr/>
            </a:pPr>
            <a:r>
              <a:rPr lang="fr-FR"/>
              <a:t>Une installation de panneaux photovoltaïques produisant de l’électricité renouvelable et raccordée au réseau ou en vue d’une autoconsommation individuelle ou collective</a:t>
            </a:r>
            <a:endParaRPr/>
          </a:p>
          <a:p>
            <a:pPr lvl="1">
              <a:defRPr/>
            </a:pPr>
            <a:r>
              <a:rPr lang="fr-FR"/>
              <a:t>Une étude de faisabilité</a:t>
            </a:r>
            <a:endParaRPr/>
          </a:p>
          <a:p>
            <a:pPr marL="0" lvl="1">
              <a:spcBef>
                <a:spcPts val="1000"/>
              </a:spcBef>
              <a:defRPr/>
            </a:pPr>
            <a:r>
              <a:rPr lang="fr-FR" sz="2000">
                <a:solidFill>
                  <a:srgbClr val="EF7757"/>
                </a:solidFill>
              </a:rPr>
              <a:t>Actions financées</a:t>
            </a:r>
            <a:endParaRPr/>
          </a:p>
          <a:p>
            <a:pPr lvl="1">
              <a:defRPr/>
            </a:pPr>
            <a:r>
              <a:rPr lang="fr-FR"/>
              <a:t>Etude de faisabilité et installation de panneaux PV</a:t>
            </a:r>
            <a:endParaRPr/>
          </a:p>
          <a:p>
            <a:pPr marL="0" lvl="1">
              <a:spcBef>
                <a:spcPts val="1000"/>
              </a:spcBef>
              <a:defRPr/>
            </a:pPr>
            <a:r>
              <a:rPr lang="fr-FR" sz="2000">
                <a:solidFill>
                  <a:srgbClr val="EF7757"/>
                </a:solidFill>
              </a:rPr>
              <a:t>Montant</a:t>
            </a:r>
            <a:endParaRPr/>
          </a:p>
          <a:p>
            <a:pPr lvl="1">
              <a:defRPr/>
            </a:pPr>
            <a:r>
              <a:rPr lang="fr-FR"/>
              <a:t>Études autoconsommation individuelle ou collective : taux maximum de 70% du projet, plafond de 20 000€</a:t>
            </a:r>
            <a:endParaRPr/>
          </a:p>
          <a:p>
            <a:pPr lvl="1">
              <a:defRPr/>
            </a:pPr>
            <a:endParaRPr lang="fr-FR"/>
          </a:p>
          <a:p>
            <a:pPr lvl="1">
              <a:defRPr/>
            </a:pPr>
            <a:r>
              <a:rPr lang="fr-FR"/>
              <a:t>Investissement – puissance inférieure à 500 kWc : Taux maximum de 50% du projet, plafond de 300 €/kWc à 500 €/kWc selon le taux d’autoconsommation, la puissance et la nature du porteur de projet</a:t>
            </a:r>
            <a:endParaRPr/>
          </a:p>
        </p:txBody>
      </p:sp>
      <p:cxnSp>
        <p:nvCxnSpPr>
          <p:cNvPr id="16" name="Connecteur droit 15"/>
          <p:cNvCxnSpPr>
            <a:cxnSpLocks/>
          </p:cNvCxnSpPr>
          <p:nvPr/>
        </p:nvCxnSpPr>
        <p:spPr bwMode="auto">
          <a:xfrm>
            <a:off x="5351317" y="1258541"/>
            <a:ext cx="0" cy="5294337"/>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905938917" name="Flèche courbée vers la droite 32099193">
            <a:hlinkClick r:id="rId5" action="ppaction://hlinksldjump" tooltip="Diapositive 58"/>
          </p:cNvPr>
          <p:cNvSpPr/>
          <p:nvPr/>
        </p:nvSpPr>
        <p:spPr bwMode="auto">
          <a:xfrm rot="11453094">
            <a:off x="11135314"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Soutien au bois énergie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117</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soutien-bois-energie/"/>
              </a:rPr>
              <a:t>https://www.grandest.fr/vos-aides-regionales/soutien-bois-energie/</a:t>
            </a:r>
            <a:endParaRPr lang="fr-FR" sz="1400"/>
          </a:p>
          <a:p>
            <a:pPr>
              <a:defRPr/>
            </a:pPr>
            <a:endParaRPr lang="fr-FR" sz="1400"/>
          </a:p>
        </p:txBody>
      </p:sp>
      <p:sp>
        <p:nvSpPr>
          <p:cNvPr id="10" name="Espace réservé du texte 4"/>
          <p:cNvSpPr>
            <a:spLocks noGrp="1"/>
          </p:cNvSpPr>
          <p:nvPr>
            <p:ph type="body" sz="quarter" idx="12"/>
          </p:nvPr>
        </p:nvSpPr>
        <p:spPr bwMode="auto">
          <a:xfrm>
            <a:off x="155574" y="1383730"/>
            <a:ext cx="2904149"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Soutenir la production d’énergies renouvelables</a:t>
            </a:r>
            <a:endParaRPr/>
          </a:p>
          <a:p>
            <a:pPr marL="0" lvl="1">
              <a:spcBef>
                <a:spcPts val="1000"/>
              </a:spcBef>
              <a:defRPr/>
            </a:pPr>
            <a:r>
              <a:rPr lang="fr-FR" sz="2000">
                <a:solidFill>
                  <a:srgbClr val="EF7757"/>
                </a:solidFill>
              </a:rPr>
              <a:t>Date de clôture</a:t>
            </a:r>
            <a:endParaRPr/>
          </a:p>
          <a:p>
            <a:pPr lvl="1">
              <a:defRPr/>
            </a:pPr>
            <a:r>
              <a:rPr lang="fr-FR"/>
              <a:t>Dossiers étudiés au fil de l’eau</a:t>
            </a:r>
            <a:endParaRPr/>
          </a:p>
          <a:p>
            <a:pPr lvl="1">
              <a:defRPr/>
            </a:pPr>
            <a:endParaRPr lang="fr-FR"/>
          </a:p>
        </p:txBody>
      </p:sp>
      <p:sp>
        <p:nvSpPr>
          <p:cNvPr id="11" name="Espace réservé du texte 4"/>
          <p:cNvSpPr txBox="1"/>
          <p:nvPr/>
        </p:nvSpPr>
        <p:spPr bwMode="auto">
          <a:xfrm>
            <a:off x="3209365" y="1297882"/>
            <a:ext cx="8832566" cy="464902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a:t>
            </a:r>
            <a:endParaRPr/>
          </a:p>
          <a:p>
            <a:pPr lvl="1">
              <a:defRPr/>
            </a:pPr>
            <a:r>
              <a:rPr lang="fr-FR"/>
              <a:t>- L’installation de chaudière automatiques à granulés, plaquettes de bois ou sous-produits propres de la filière bois, avec ou sans réseau de chaleur.</a:t>
            </a:r>
            <a:endParaRPr/>
          </a:p>
          <a:p>
            <a:pPr lvl="1">
              <a:defRPr/>
            </a:pPr>
            <a:r>
              <a:rPr lang="fr-FR"/>
              <a:t>- La création ou l’extension de réseau de chaleur associé à une chaufferie bois ou de la géothermie.</a:t>
            </a:r>
            <a:endParaRPr/>
          </a:p>
          <a:p>
            <a:pPr lvl="1">
              <a:defRPr/>
            </a:pPr>
            <a:r>
              <a:rPr lang="fr-FR"/>
              <a:t>- la réalisation de plateformes de stockage de plaquettes forestières</a:t>
            </a:r>
            <a:endParaRPr/>
          </a:p>
          <a:p>
            <a:pPr marL="0" lvl="1">
              <a:spcBef>
                <a:spcPts val="1000"/>
              </a:spcBef>
              <a:defRPr/>
            </a:pPr>
            <a:r>
              <a:rPr lang="fr-FR" sz="2000">
                <a:solidFill>
                  <a:srgbClr val="EF7757"/>
                </a:solidFill>
              </a:rPr>
              <a:t>Actions financées</a:t>
            </a:r>
            <a:endParaRPr/>
          </a:p>
          <a:p>
            <a:pPr lvl="1">
              <a:defRPr/>
            </a:pPr>
            <a:r>
              <a:rPr lang="fr-FR"/>
              <a:t>Etudes de faisabilité (conformes au cahier des charges régional) et dépenses d’investissement de chaufferie (y compris maitrise d’œuvre)</a:t>
            </a:r>
            <a:endParaRPr/>
          </a:p>
          <a:p>
            <a:pPr marL="0" lvl="1">
              <a:spcBef>
                <a:spcPts val="1000"/>
              </a:spcBef>
              <a:defRPr/>
            </a:pPr>
            <a:r>
              <a:rPr lang="fr-FR" sz="2000">
                <a:solidFill>
                  <a:srgbClr val="EF7757"/>
                </a:solidFill>
              </a:rPr>
              <a:t>Montant</a:t>
            </a:r>
            <a:endParaRPr/>
          </a:p>
          <a:p>
            <a:pPr lvl="1">
              <a:defRPr/>
            </a:pPr>
            <a:r>
              <a:rPr lang="fr-FR"/>
              <a:t>Taux maximum : 50% du projet</a:t>
            </a:r>
            <a:endParaRPr/>
          </a:p>
          <a:p>
            <a:pPr lvl="1">
              <a:defRPr/>
            </a:pPr>
            <a:r>
              <a:rPr lang="fr-FR"/>
              <a:t>Plafond d’aide : 340 000 € pour la chaufferie, 340 000 € pour la partie réseau de chaleur</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3200501" y="138373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5" name="Rectangle 4"/>
          <p:cNvSpPr/>
          <p:nvPr/>
        </p:nvSpPr>
        <p:spPr bwMode="auto">
          <a:xfrm>
            <a:off x="3393904" y="6110545"/>
            <a:ext cx="6096000" cy="553998"/>
          </a:xfrm>
          <a:prstGeom prst="rect">
            <a:avLst/>
          </a:prstGeom>
        </p:spPr>
        <p:txBody>
          <a:bodyPr>
            <a:spAutoFit/>
          </a:bodyPr>
          <a:lstStyle/>
          <a:p>
            <a:pPr>
              <a:defRPr/>
            </a:pPr>
            <a:r>
              <a:rPr lang="fr-FR" sz="1200" u="sng">
                <a:hlinkClick r:id="rId5" tooltip="https://www.climaxion.fr/docutheque/soutien-au-bois-energie"/>
              </a:rPr>
              <a:t>https://www.climaxion.fr/docutheque/soutien-au-bois-energie</a:t>
            </a:r>
            <a:endParaRPr lang="fr-FR" sz="1200"/>
          </a:p>
          <a:p>
            <a:pPr>
              <a:defRPr/>
            </a:pPr>
            <a:endParaRPr lang="fr-FR"/>
          </a:p>
        </p:txBody>
      </p:sp>
      <p:sp>
        <p:nvSpPr>
          <p:cNvPr id="1807538834" name="Flèche courbée vers la droite 32099193">
            <a:hlinkClick r:id="rId6"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Soutien à la géothermie de surface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118</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soutien-a-geothermie-de-surface-2/"/>
              </a:rPr>
              <a:t>https://www.grandest.fr/vos-aides-regionales/soutien-a-geothermie-de-surface-2/</a:t>
            </a:r>
            <a:endParaRPr lang="fr-FR" sz="1400"/>
          </a:p>
          <a:p>
            <a:pPr>
              <a:defRPr/>
            </a:pPr>
            <a:endParaRPr lang="fr-FR" sz="1400"/>
          </a:p>
        </p:txBody>
      </p:sp>
      <p:sp>
        <p:nvSpPr>
          <p:cNvPr id="10" name="Espace réservé du texte 4"/>
          <p:cNvSpPr>
            <a:spLocks noGrp="1"/>
          </p:cNvSpPr>
          <p:nvPr>
            <p:ph type="body" sz="quarter" idx="12"/>
          </p:nvPr>
        </p:nvSpPr>
        <p:spPr bwMode="auto">
          <a:xfrm>
            <a:off x="155575" y="1458930"/>
            <a:ext cx="3455073"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Soutenir la production d’énergies renouvelables</a:t>
            </a:r>
            <a:endParaRPr/>
          </a:p>
          <a:p>
            <a:pPr marL="0" lvl="1">
              <a:spcBef>
                <a:spcPts val="1000"/>
              </a:spcBef>
              <a:defRPr/>
            </a:pPr>
            <a:r>
              <a:rPr lang="fr-FR" sz="2000">
                <a:solidFill>
                  <a:srgbClr val="EF7757"/>
                </a:solidFill>
              </a:rPr>
              <a:t>Date de clôture</a:t>
            </a:r>
            <a:endParaRPr/>
          </a:p>
          <a:p>
            <a:pPr lvl="1">
              <a:defRPr/>
            </a:pPr>
            <a:r>
              <a:rPr lang="fr-FR"/>
              <a:t>Dossiers étudiés au fil de l’eau</a:t>
            </a:r>
            <a:endParaRPr/>
          </a:p>
          <a:p>
            <a:pPr marL="0" lvl="1">
              <a:spcBef>
                <a:spcPts val="1000"/>
              </a:spcBef>
              <a:defRPr/>
            </a:pPr>
            <a:endParaRPr lang="fr-FR" sz="2000">
              <a:solidFill>
                <a:srgbClr val="EF7757"/>
              </a:solidFill>
            </a:endParaRPr>
          </a:p>
        </p:txBody>
      </p:sp>
      <p:sp>
        <p:nvSpPr>
          <p:cNvPr id="11" name="Espace réservé du texte 4"/>
          <p:cNvSpPr txBox="1"/>
          <p:nvPr/>
        </p:nvSpPr>
        <p:spPr bwMode="auto">
          <a:xfrm>
            <a:off x="4136484" y="1458930"/>
            <a:ext cx="7905448" cy="4812250"/>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a:t>
            </a:r>
            <a:endParaRPr/>
          </a:p>
          <a:p>
            <a:pPr lvl="1">
              <a:defRPr/>
            </a:pPr>
            <a:r>
              <a:rPr lang="fr-FR"/>
              <a:t>Géothermie sur nappe jusqu’à 500 MWh EnR/an,</a:t>
            </a:r>
            <a:endParaRPr/>
          </a:p>
          <a:p>
            <a:pPr lvl="1">
              <a:defRPr/>
            </a:pPr>
            <a:r>
              <a:rPr lang="fr-FR"/>
              <a:t>Géothermie sur champ de sondes jusqu’à 500 MWh EnR/an</a:t>
            </a:r>
            <a:endParaRPr/>
          </a:p>
          <a:p>
            <a:pPr lvl="1">
              <a:defRPr/>
            </a:pPr>
            <a:r>
              <a:rPr lang="fr-FR"/>
              <a:t>Géothermie sur eaux usées jusqu’à 1200 MWh EnR/an.</a:t>
            </a:r>
            <a:endParaRPr/>
          </a:p>
          <a:p>
            <a:pPr marL="0" lvl="1">
              <a:spcBef>
                <a:spcPts val="1000"/>
              </a:spcBef>
              <a:defRPr/>
            </a:pPr>
            <a:r>
              <a:rPr lang="fr-FR" sz="2000">
                <a:solidFill>
                  <a:srgbClr val="EF7757"/>
                </a:solidFill>
              </a:rPr>
              <a:t>Actions financées</a:t>
            </a:r>
            <a:endParaRPr/>
          </a:p>
          <a:p>
            <a:pPr lvl="1">
              <a:defRPr/>
            </a:pPr>
            <a:r>
              <a:rPr lang="fr-FR"/>
              <a:t>Etude et investissement (dont frais de maitrise d’œuvre)</a:t>
            </a:r>
            <a:endParaRPr/>
          </a:p>
          <a:p>
            <a:pPr marL="0" lvl="1">
              <a:spcBef>
                <a:spcPts val="1000"/>
              </a:spcBef>
              <a:defRPr/>
            </a:pPr>
            <a:r>
              <a:rPr lang="fr-FR" sz="2000">
                <a:solidFill>
                  <a:srgbClr val="EF7757"/>
                </a:solidFill>
              </a:rPr>
              <a:t>Montant</a:t>
            </a:r>
            <a:endParaRPr/>
          </a:p>
          <a:p>
            <a:pPr lvl="1">
              <a:defRPr/>
            </a:pPr>
            <a:r>
              <a:rPr lang="fr-FR"/>
              <a:t>Pour les études : Taux maxi 70%, Plafond de l’assiette éligible : 50 000 €</a:t>
            </a:r>
            <a:endParaRPr/>
          </a:p>
          <a:p>
            <a:pPr lvl="1">
              <a:defRPr/>
            </a:pPr>
            <a:r>
              <a:rPr lang="fr-FR"/>
              <a:t>Pour les investissements – géothermie de moins de 25 MWh EnR/an sur nappe, champ de sondes et sur eaux usées : Taux maxi de 40%, 45% ou 50% selon le potentiel financier et l’effort fiscal de la commune par rapport à celle de la strate</a:t>
            </a:r>
            <a:endParaRPr/>
          </a:p>
        </p:txBody>
      </p:sp>
      <p:cxnSp>
        <p:nvCxnSpPr>
          <p:cNvPr id="16" name="Connecteur droit 15"/>
          <p:cNvCxnSpPr>
            <a:cxnSpLocks/>
          </p:cNvCxnSpPr>
          <p:nvPr/>
        </p:nvCxnSpPr>
        <p:spPr bwMode="auto">
          <a:xfrm>
            <a:off x="3869134" y="145893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474779696"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Soutien au solaire thermique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119</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grandest.fr/vos-aides-regionales/soutien-solaire-thermique-2/"/>
              </a:rPr>
              <a:t>https://www.grandest.fr/vos-aides-regionales/soutien-solaire-thermique-2/</a:t>
            </a:r>
            <a:endParaRPr lang="fr-FR" sz="1400"/>
          </a:p>
          <a:p>
            <a:pPr>
              <a:defRPr/>
            </a:pPr>
            <a:endParaRPr lang="fr-FR" sz="1400"/>
          </a:p>
        </p:txBody>
      </p:sp>
      <p:cxnSp>
        <p:nvCxnSpPr>
          <p:cNvPr id="16" name="Connecteur droit 15"/>
          <p:cNvCxnSpPr>
            <a:cxnSpLocks/>
          </p:cNvCxnSpPr>
          <p:nvPr/>
        </p:nvCxnSpPr>
        <p:spPr bwMode="auto">
          <a:xfrm>
            <a:off x="3771728" y="1341765"/>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529837" y="120473"/>
            <a:ext cx="1512095" cy="489659"/>
          </a:xfrm>
          <a:prstGeom prst="rect">
            <a:avLst/>
          </a:prstGeom>
        </p:spPr>
      </p:pic>
      <p:sp>
        <p:nvSpPr>
          <p:cNvPr id="12" name="Espace réservé du texte 4"/>
          <p:cNvSpPr>
            <a:spLocks noGrp="1"/>
          </p:cNvSpPr>
          <p:nvPr>
            <p:ph type="body" sz="quarter" idx="12"/>
          </p:nvPr>
        </p:nvSpPr>
        <p:spPr bwMode="auto">
          <a:xfrm>
            <a:off x="155575" y="1341765"/>
            <a:ext cx="3455073" cy="4478518"/>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lvl="1">
              <a:defRPr/>
            </a:pPr>
            <a:r>
              <a:rPr lang="fr-FR"/>
              <a:t>Soutenir la production d’énergies renouvelables</a:t>
            </a:r>
            <a:endParaRPr/>
          </a:p>
          <a:p>
            <a:pPr marL="0" lvl="1">
              <a:spcBef>
                <a:spcPts val="1000"/>
              </a:spcBef>
              <a:defRPr/>
            </a:pPr>
            <a:r>
              <a:rPr lang="fr-FR" sz="2000">
                <a:solidFill>
                  <a:srgbClr val="EF7757"/>
                </a:solidFill>
              </a:rPr>
              <a:t>Date de clôture</a:t>
            </a:r>
            <a:endParaRPr/>
          </a:p>
          <a:p>
            <a:pPr lvl="1">
              <a:defRPr/>
            </a:pPr>
            <a:r>
              <a:rPr lang="fr-FR"/>
              <a:t>Dossiers étudiés au fil de l’eau</a:t>
            </a:r>
            <a:endParaRPr/>
          </a:p>
          <a:p>
            <a:pPr marL="0" lvl="1">
              <a:spcBef>
                <a:spcPts val="1000"/>
              </a:spcBef>
              <a:defRPr/>
            </a:pPr>
            <a:endParaRPr lang="fr-FR" sz="2000">
              <a:solidFill>
                <a:srgbClr val="EF7757"/>
              </a:solidFill>
            </a:endParaRPr>
          </a:p>
        </p:txBody>
      </p:sp>
      <p:sp>
        <p:nvSpPr>
          <p:cNvPr id="13" name="Espace réservé du texte 4"/>
          <p:cNvSpPr txBox="1"/>
          <p:nvPr/>
        </p:nvSpPr>
        <p:spPr bwMode="auto">
          <a:xfrm>
            <a:off x="4136484" y="1458930"/>
            <a:ext cx="7905448" cy="4812250"/>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production d’eau chaude par capteurs solaires</a:t>
            </a:r>
            <a:endParaRPr/>
          </a:p>
          <a:p>
            <a:pPr lvl="1">
              <a:defRPr/>
            </a:pPr>
            <a:r>
              <a:rPr lang="fr-FR"/>
              <a:t>Productivé solaire prévisionnelle d’au moins 350 kWh/m² pour un système solaire combiné (SSC) et 450 kWh/m² pour un chauffe-eau solaire collectif (CESC).</a:t>
            </a:r>
            <a:endParaRPr/>
          </a:p>
          <a:p>
            <a:pPr marL="0" lvl="1">
              <a:spcBef>
                <a:spcPts val="1000"/>
              </a:spcBef>
              <a:defRPr/>
            </a:pPr>
            <a:r>
              <a:rPr lang="fr-FR" sz="2000">
                <a:solidFill>
                  <a:srgbClr val="EF7757"/>
                </a:solidFill>
              </a:rPr>
              <a:t>Actions financées</a:t>
            </a:r>
            <a:endParaRPr/>
          </a:p>
          <a:p>
            <a:pPr lvl="1">
              <a:defRPr/>
            </a:pPr>
            <a:r>
              <a:rPr lang="fr-FR"/>
              <a:t>Tous les équipements de captage, transfert, stockage, régulation, raccordement à l’existant, comptage et suivi, la main d’œuvre, la maîtrise d’œuvre </a:t>
            </a:r>
            <a:endParaRPr/>
          </a:p>
          <a:p>
            <a:pPr marL="0" lvl="1">
              <a:spcBef>
                <a:spcPts val="1000"/>
              </a:spcBef>
              <a:defRPr/>
            </a:pPr>
            <a:r>
              <a:rPr lang="fr-FR" sz="2000">
                <a:solidFill>
                  <a:srgbClr val="EF7757"/>
                </a:solidFill>
              </a:rPr>
              <a:t>Montant</a:t>
            </a:r>
            <a:endParaRPr/>
          </a:p>
          <a:p>
            <a:pPr lvl="1">
              <a:defRPr/>
            </a:pPr>
            <a:r>
              <a:rPr lang="fr-FR"/>
              <a:t>Investissement pour une surface inférieure à 25 m² : 60% maximum plafonné à 1 200 €HT/m²</a:t>
            </a:r>
            <a:endParaRPr/>
          </a:p>
          <a:p>
            <a:pPr lvl="1">
              <a:defRPr/>
            </a:pPr>
            <a:r>
              <a:rPr lang="fr-FR"/>
              <a:t>Investissement pour une surface supérieure à 25 m² : fonds chaleur de l’Ademe</a:t>
            </a:r>
            <a:endParaRPr/>
          </a:p>
        </p:txBody>
      </p:sp>
      <p:sp>
        <p:nvSpPr>
          <p:cNvPr id="954858258"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51399949" name="Titre 1"/>
          <p:cNvSpPr>
            <a:spLocks noGrp="1"/>
          </p:cNvSpPr>
          <p:nvPr>
            <p:ph type="title"/>
          </p:nvPr>
        </p:nvSpPr>
        <p:spPr bwMode="auto">
          <a:xfrm>
            <a:off x="301837" y="212496"/>
            <a:ext cx="10716790" cy="396599"/>
          </a:xfrm>
          <a:prstGeom prst="rect">
            <a:avLst/>
          </a:prstGeom>
          <a:noFill/>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SOUTIEN AUX INFRASTRUCTURES SPORTIVES EN MILIEU RURAL</a:t>
            </a:r>
            <a:endParaRPr/>
          </a:p>
        </p:txBody>
      </p:sp>
      <p:sp>
        <p:nvSpPr>
          <p:cNvPr id="1048482180"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C6FBDB55-10D8-78C4-174C-A03E039B1FE6}" type="slidenum">
              <a:rPr lang="fr-FR"/>
              <a:t/>
            </a:fld>
            <a:endParaRPr lang="fr-FR"/>
          </a:p>
        </p:txBody>
      </p:sp>
      <p:sp>
        <p:nvSpPr>
          <p:cNvPr id="98221591" name="ZoneTexte 8"/>
          <p:cNvSpPr txBox="1"/>
          <p:nvPr/>
        </p:nvSpPr>
        <p:spPr bwMode="auto">
          <a:xfrm>
            <a:off x="380999" y="735320"/>
            <a:ext cx="9942075" cy="73187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grandest.fr/vos-aides-regionales/renovation-infrastructures-sportives/"/>
              </a:rPr>
              <a:t>https://www.grandest.fr/vos-aides-regionales/renovation-infrastructures-sportives/</a:t>
            </a:r>
            <a:endParaRPr sz="1400"/>
          </a:p>
          <a:p>
            <a:pPr>
              <a:defRPr/>
            </a:pPr>
            <a:endParaRPr lang="fr-FR" sz="1400"/>
          </a:p>
          <a:p>
            <a:pPr>
              <a:defRPr/>
            </a:pPr>
            <a:endParaRPr lang="fr-FR" sz="1400"/>
          </a:p>
        </p:txBody>
      </p:sp>
      <p:cxnSp>
        <p:nvCxnSpPr>
          <p:cNvPr id="1954809614" name="Connecteur droit 15"/>
          <p:cNvCxnSpPr>
            <a:cxnSpLocks/>
          </p:cNvCxnSpPr>
          <p:nvPr/>
        </p:nvCxnSpPr>
        <p:spPr bwMode="auto">
          <a:xfrm>
            <a:off x="5916782" y="1341765"/>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488114133"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364493714" name="Image 5"/>
          <p:cNvPicPr>
            <a:picLocks noChangeAspect="1"/>
          </p:cNvPicPr>
          <p:nvPr/>
        </p:nvPicPr>
        <p:blipFill>
          <a:blip r:embed="rId4"/>
          <a:stretch/>
        </p:blipFill>
        <p:spPr bwMode="auto">
          <a:xfrm>
            <a:off x="10529836" y="120472"/>
            <a:ext cx="1512093" cy="489658"/>
          </a:xfrm>
          <a:prstGeom prst="rect">
            <a:avLst/>
          </a:prstGeom>
        </p:spPr>
      </p:pic>
      <p:sp>
        <p:nvSpPr>
          <p:cNvPr id="746851453" name="Espace réservé du texte 4"/>
          <p:cNvSpPr>
            <a:spLocks noGrp="1"/>
          </p:cNvSpPr>
          <p:nvPr>
            <p:ph type="body" sz="quarter" idx="12"/>
          </p:nvPr>
        </p:nvSpPr>
        <p:spPr bwMode="auto">
          <a:xfrm flipH="0" flipV="0">
            <a:off x="155574" y="1341765"/>
            <a:ext cx="5770072" cy="4478517"/>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Soutenir des travaux de rénovation d’infrastructures sportives déjà existantes ou d’aménagement </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Date de clôture</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Deux campagnes de dépôt des dossiers durant l’année civile</a:t>
            </a:r>
            <a:r>
              <a:rPr lang="fr-FR" sz="1200" b="0" i="0" u="none" strike="noStrike" cap="none" spc="0">
                <a:solidFill>
                  <a:srgbClr val="292574"/>
                </a:solidFill>
                <a:latin typeface="Arial"/>
                <a:ea typeface="Arial"/>
                <a:cs typeface="Arial"/>
              </a:rPr>
              <a:t> (du 1er janvier 2025 jusqu’au 30 avril 2025 puis du 1er juin 2025 jusqu’au 30 septembre 2025)</a:t>
            </a:r>
            <a:endParaRPr lang="fr-FR" sz="1200" b="0" i="0" u="none" strike="noStrike" cap="none" spc="0">
              <a:solidFill>
                <a:srgbClr val="292574"/>
              </a:solidFill>
              <a:latin typeface="Arial"/>
              <a:cs typeface="Arial"/>
            </a:endParaRPr>
          </a:p>
        </p:txBody>
      </p:sp>
      <p:sp>
        <p:nvSpPr>
          <p:cNvPr id="1434604970" name="Espace réservé du texte 4"/>
          <p:cNvSpPr txBox="1"/>
          <p:nvPr/>
        </p:nvSpPr>
        <p:spPr bwMode="auto">
          <a:xfrm flipH="0" flipV="0">
            <a:off x="6261553" y="1458929"/>
            <a:ext cx="5780378" cy="4812249"/>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lvl="1" indent="0" algn="l">
              <a:lnSpc>
                <a:spcPct val="100000"/>
              </a:lnSpc>
              <a:spcBef>
                <a:spcPts val="499"/>
              </a:spcBef>
              <a:spcAft>
                <a:spcPts val="0"/>
              </a:spcAft>
              <a:buFont typeface="Arial"/>
              <a:buNone/>
              <a:defRPr/>
            </a:pPr>
            <a:r>
              <a:rPr lang="fr-FR"/>
              <a:t>Sont éligibles :</a:t>
            </a:r>
            <a:endParaRPr lang="fr-FR"/>
          </a:p>
          <a:p>
            <a:pPr marL="463879" marR="0" lvl="1" indent="-283879" algn="l">
              <a:lnSpc>
                <a:spcPct val="100000"/>
              </a:lnSpc>
              <a:spcBef>
                <a:spcPts val="499"/>
              </a:spcBef>
              <a:spcAft>
                <a:spcPts val="0"/>
              </a:spcAft>
              <a:buFont typeface="Arial"/>
              <a:buChar char="–"/>
              <a:defRPr/>
            </a:pPr>
            <a:r>
              <a:rPr lang="fr-FR"/>
              <a:t>le</a:t>
            </a:r>
            <a:r>
              <a:rPr lang="fr-FR" sz="1800" b="0" i="0" u="none" strike="noStrike" cap="none" spc="0">
                <a:solidFill>
                  <a:srgbClr val="292574"/>
                </a:solidFill>
                <a:latin typeface="Arial"/>
                <a:ea typeface="Arial"/>
                <a:cs typeface="Arial"/>
              </a:rPr>
              <a:t>s</a:t>
            </a:r>
            <a:r>
              <a:rPr lang="fr-FR" sz="1800" b="0" i="0" u="none" strike="noStrike" cap="none" spc="0">
                <a:solidFill>
                  <a:srgbClr val="292574"/>
                </a:solidFill>
                <a:latin typeface="Arial"/>
                <a:ea typeface="Arial"/>
                <a:cs typeface="Arial"/>
              </a:rPr>
              <a:t> communes de </a:t>
            </a:r>
            <a:r>
              <a:rPr lang="fr-FR" sz="1800" b="1" i="0" u="none" strike="noStrike" cap="none" spc="0">
                <a:solidFill>
                  <a:srgbClr val="292574"/>
                </a:solidFill>
                <a:latin typeface="Arial"/>
                <a:ea typeface="Arial"/>
                <a:cs typeface="Arial"/>
              </a:rPr>
              <a:t>moins de 1500 habitants</a:t>
            </a:r>
            <a:r>
              <a:rPr lang="fr-FR" sz="1800" b="0" i="0" u="none" strike="noStrike" cap="none" spc="0">
                <a:solidFill>
                  <a:srgbClr val="292574"/>
                </a:solidFill>
                <a:latin typeface="Arial"/>
                <a:ea typeface="Arial"/>
                <a:cs typeface="Arial"/>
              </a:rPr>
              <a:t> identifiées dans le Pacte des Ruralités de la Région Grand Est</a:t>
            </a:r>
            <a:endParaRPr/>
          </a:p>
          <a:p>
            <a:pPr marL="463879" marR="0" lvl="1" indent="-283879" algn="l">
              <a:lnSpc>
                <a:spcPct val="100000"/>
              </a:lnSpc>
              <a:spcBef>
                <a:spcPts val="499"/>
              </a:spcBef>
              <a:spcAft>
                <a:spcPts val="0"/>
              </a:spcAft>
              <a:buFont typeface="Arial"/>
              <a:buChar char="–"/>
              <a:defRPr/>
            </a:pPr>
            <a:r>
              <a:rPr/>
              <a:t>Les projets de rénovation d’infrastructures bâties</a:t>
            </a:r>
            <a:endParaRPr lang="fr-FR" sz="1800" b="0" i="0" u="none" strike="noStrike" cap="none" spc="0">
              <a:solidFill>
                <a:srgbClr val="292574"/>
              </a:solidFill>
              <a:latin typeface="Arial"/>
              <a:ea typeface="Arial"/>
              <a:cs typeface="Arial"/>
            </a:endParaRPr>
          </a:p>
          <a:p>
            <a:pPr marL="0" lvl="1">
              <a:spcBef>
                <a:spcPts val="999"/>
              </a:spcBef>
              <a:defRPr/>
            </a:pPr>
            <a:r>
              <a:rPr lang="fr-FR" sz="2000">
                <a:solidFill>
                  <a:srgbClr val="EF7757"/>
                </a:solidFill>
              </a:rPr>
              <a:t>Actions financées</a:t>
            </a:r>
            <a:endParaRPr/>
          </a:p>
          <a:p>
            <a:pPr lvl="1">
              <a:defRPr/>
            </a:pPr>
            <a:r>
              <a:rPr lang="fr-FR"/>
              <a:t>Travaux (études et frais de maîtrise d’œuvre sont exclus)</a:t>
            </a:r>
            <a:endParaRPr/>
          </a:p>
          <a:p>
            <a:pPr marL="0" lvl="1">
              <a:spcBef>
                <a:spcPts val="999"/>
              </a:spcBef>
              <a:defRPr/>
            </a:pPr>
            <a:r>
              <a:rPr lang="fr-FR" sz="2000">
                <a:solidFill>
                  <a:srgbClr val="EF7757"/>
                </a:solidFill>
              </a:rPr>
              <a:t>Montant</a:t>
            </a:r>
            <a:endParaRPr/>
          </a:p>
          <a:p>
            <a:pPr lvl="1">
              <a:defRPr/>
            </a:pPr>
            <a:r>
              <a:rPr lang="fr-FR"/>
              <a:t>50% au maximum des dépenses (plafond de 20 000€ par projet)</a:t>
            </a:r>
            <a:endParaRPr/>
          </a:p>
        </p:txBody>
      </p:sp>
      <p:sp>
        <p:nvSpPr>
          <p:cNvPr id="1409644200"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11</a:t>
            </a:fld>
            <a:endParaRPr lang="fr-FR"/>
          </a:p>
        </p:txBody>
      </p:sp>
      <p:graphicFrame>
        <p:nvGraphicFramePr>
          <p:cNvPr id="2" name="Tableau 1"/>
          <p:cNvGraphicFramePr>
            <a:graphicFrameLocks xmlns:a="http://schemas.openxmlformats.org/drawingml/2006/main" noGrp="1"/>
          </p:cNvGraphicFramePr>
          <p:nvPr/>
        </p:nvGraphicFramePr>
        <p:xfrm>
          <a:off x="1520580" y="104188"/>
          <a:ext cx="9420231" cy="6374036"/>
        </p:xfrm>
        <a:graphic>
          <a:graphicData uri="http://schemas.openxmlformats.org/drawingml/2006/table">
            <a:tbl>
              <a:tblPr firstRow="0" firstCol="0" lastRow="0" lastCol="0" bandRow="0" bandCol="0"/>
              <a:tblGrid>
                <a:gridCol w="1944345"/>
                <a:gridCol w="1536691"/>
                <a:gridCol w="1740518"/>
                <a:gridCol w="2245589"/>
                <a:gridCol w="1953088"/>
              </a:tblGrid>
              <a:tr h="672104">
                <a:tc>
                  <a:txBody>
                    <a:bodyPr/>
                    <a:p>
                      <a:pPr algn="ctr">
                        <a:defRPr/>
                      </a:pPr>
                      <a:br>
                        <a:rPr lang="fr-FR" sz="1100" b="1">
                          <a:latin typeface="Arial"/>
                        </a:rPr>
                      </a:b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Porteurs</a:t>
                      </a:r>
                      <a:endParaRPr lang="fr-FR" sz="12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Etapes de la gestion patrimoniale</a:t>
                      </a:r>
                      <a:endParaRPr lang="fr-FR" sz="12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Financement</a:t>
                      </a:r>
                      <a:endParaRPr lang="fr-FR" sz="12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Type de bâtiments concernés</a:t>
                      </a:r>
                      <a:endParaRPr lang="fr-FR" sz="12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565326">
                <a:tc rowSpan="9">
                  <a:txBody>
                    <a:bodyPr/>
                    <a:p>
                      <a:pPr algn="ctr">
                        <a:defRPr/>
                      </a:pPr>
                      <a:r>
                        <a:rPr lang="fr-FR" sz="2400" b="1">
                          <a:latin typeface="Arial"/>
                        </a:rPr>
                        <a:t>Autres modes de financement</a:t>
                      </a:r>
                      <a:endParaRPr lang="fr-FR" sz="2400" b="1">
                        <a:latin typeface="Liberation Sans"/>
                      </a:endParaRPr>
                    </a:p>
                    <a:p>
                      <a:pPr algn="ctr">
                        <a:defRPr/>
                      </a:pPr>
                      <a:endParaRPr lang="fr-FR" sz="2400" b="1">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rPr>
                        <a:t>Connaître </a:t>
                      </a:r>
                      <a:br>
                        <a:rPr lang="fr-FR" sz="1100">
                          <a:latin typeface="Arial"/>
                        </a:rPr>
                      </a:br>
                      <a:r>
                        <a:rPr lang="fr-FR" sz="1100">
                          <a:latin typeface="Arial"/>
                        </a:rPr>
                        <a:t>Agir</a:t>
                      </a:r>
                      <a:br>
                        <a:rPr lang="fr-FR" sz="1100">
                          <a:latin typeface="Arial"/>
                        </a:rPr>
                      </a:br>
                      <a:r>
                        <a:rPr lang="fr-FR" sz="1100">
                          <a:latin typeface="Arial"/>
                        </a:rPr>
                        <a:t>Suivre</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3" action="ppaction://hlinksldjump" tooltip="ppaction://hlinksldjumpslide45"/>
                        </a:rPr>
                        <a:t>Financement participatif</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Tous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565326">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Liberation Sans"/>
                        </a:rPr>
                        <a:t>Entreprise</a:t>
                      </a:r>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rPr>
                        <a:t>Connaître </a:t>
                      </a:r>
                      <a:br>
                        <a:rPr lang="fr-FR" sz="1100">
                          <a:latin typeface="Arial"/>
                        </a:rPr>
                      </a:br>
                      <a:r>
                        <a:rPr lang="fr-FR" sz="1100">
                          <a:latin typeface="Arial"/>
                        </a:rPr>
                        <a:t>Agir</a:t>
                      </a:r>
                      <a:br>
                        <a:rPr lang="fr-FR" sz="1100">
                          <a:latin typeface="Arial"/>
                        </a:rPr>
                      </a:br>
                      <a:r>
                        <a:rPr lang="fr-FR" sz="1100">
                          <a:latin typeface="Arial"/>
                        </a:rPr>
                        <a:t>Suivre</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Liberation Sans"/>
                          <a:hlinkClick r:id="rId4" action="ppaction://hlinksldjump" tooltip="ppaction://hlinksldjumpslide44"/>
                        </a:rPr>
                        <a:t>Mécénat financier d’entreprise</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Arial"/>
                        </a:rPr>
                        <a:t>Tous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72994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Etat</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rPr>
                        <a:t>Connaître </a:t>
                      </a:r>
                      <a:br>
                        <a:rPr lang="fr-FR" sz="1100">
                          <a:latin typeface="Arial"/>
                        </a:rPr>
                      </a:br>
                      <a:r>
                        <a:rPr lang="fr-FR" sz="1100">
                          <a:latin typeface="Arial"/>
                        </a:rPr>
                        <a:t>Élaborer la stratégie</a:t>
                      </a:r>
                      <a:br>
                        <a:rPr lang="fr-FR" sz="1100">
                          <a:latin typeface="Arial"/>
                        </a:rPr>
                      </a:br>
                      <a:r>
                        <a:rPr lang="fr-FR" sz="1100">
                          <a:latin typeface="Arial"/>
                        </a:rPr>
                        <a:t>Agir</a:t>
                      </a:r>
                      <a:br>
                        <a:rPr lang="fr-FR" sz="1100">
                          <a:latin typeface="Arial"/>
                        </a:rPr>
                      </a:br>
                      <a:r>
                        <a:rPr lang="fr-FR" sz="1100">
                          <a:latin typeface="Arial"/>
                        </a:rPr>
                        <a:t>Suivre</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5" action="ppaction://hlinksldjump" tooltip="ppaction://hlinksldjumpslide29"/>
                        </a:rPr>
                        <a:t>FCTVA (compensation TVA)</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Bâtiments publics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74645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Banque postale</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rPr>
                        <a:t>Agir</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6" action="ppaction://hlinksldjump" tooltip="ppaction://hlinksldjumpslide43"/>
                        </a:rPr>
                        <a:t>Préfinancement </a:t>
                      </a:r>
                      <a:r>
                        <a:rPr lang="fr-FR" sz="1100" u="sng">
                          <a:solidFill>
                            <a:schemeClr val="hlink"/>
                          </a:solidFill>
                          <a:latin typeface="Arial"/>
                          <a:hlinkClick r:id="rId7" action="ppaction://hlinksldjump" tooltip="ppaction://hlinksldjumpslide48"/>
                        </a:rPr>
                        <a:t>des subventions ou du FCTVA par le prêt relais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Bâtiments publics des collectivités locales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076443">
                <a:tc vMerge="1">
                  <a:txBody>
                    <a:bodyPr/>
                    <a:p>
                      <a:pPr algn="ctr">
                        <a:defRPr/>
                      </a:pPr>
                      <a:endParaRPr lang="fr-FR" sz="2400" b="1">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t>Société Energie Partagée Coopérative </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Arial"/>
                          <a:hlinkClick r:id="rId8" action="ppaction://hlinksldjump" tooltip="ppaction://hlinksldjumpslide46"/>
                        </a:rPr>
                        <a:t>EneRciT</a:t>
                      </a:r>
                      <a:r>
                        <a:rPr lang="fr-FR" sz="1100" u="sng">
                          <a:solidFill>
                            <a:schemeClr val="tx1"/>
                          </a:solidFill>
                          <a:latin typeface="+mn-lt"/>
                          <a:hlinkClick r:id="rId9" action="ppaction://hlinksldjump" tooltip="ppaction://hlinksldjumpslide51"/>
                        </a:rPr>
                        <a:t> : financement de projets d’énergie renouvelable citoyen</a:t>
                      </a:r>
                      <a:endParaRPr lang="fr-FR" sz="1100">
                        <a:solidFill>
                          <a:schemeClr val="tx1"/>
                        </a:solidFill>
                        <a:latin typeface="+mn-lt"/>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Liberation Sans"/>
                        </a:rPr>
                        <a:t>Tous</a:t>
                      </a:r>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35506">
                <a:tc vMerge="1">
                  <a:txBody>
                    <a:bodyPr/>
                    <a:p>
                      <a:pPr algn="ctr">
                        <a:defRPr/>
                      </a:pPr>
                      <a:endParaRPr lang="fr-FR" sz="2400" b="1">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Liberation Sans"/>
                        </a:rPr>
                        <a:t>Société de Projet, Groupement d’opérateurs économiques </a:t>
                      </a:r>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Arial"/>
                          <a:ea typeface="Arial"/>
                          <a:cs typeface="Arial"/>
                          <a:hlinkClick r:id="rId10" action="ppaction://hlinksldjump" tooltip="ppaction://hlinksldjumpslide48"/>
                        </a:rPr>
                        <a:t>Marché global de performance énergétique a paiement différé</a:t>
                      </a:r>
                      <a:endParaRPr lang="fr-FR" sz="1100">
                        <a:solidFill>
                          <a:schemeClr val="tx1"/>
                        </a:solidFill>
                        <a:latin typeface="+mn-lt"/>
                        <a:ea typeface="+mn-ea"/>
                        <a:cs typeface="+mn-c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publics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67640">
                <a:tc vMerge="1">
                  <a:txBody>
                    <a:bodyPr/>
                    <a:p>
                      <a:pPr algn="ctr">
                        <a:defRPr/>
                      </a:pPr>
                      <a:endParaRPr lang="fr-FR" sz="2400" b="1">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Arial"/>
                          <a:ea typeface="Arial"/>
                          <a:cs typeface="Arial"/>
                          <a:hlinkClick r:id="rId11" action="ppaction://hlinksldjump" tooltip="ppaction://hlinksldjumpslide47"/>
                        </a:rPr>
                        <a:t>Dispositif Intracting sur fonds propre</a:t>
                      </a:r>
                      <a:endParaRPr lang="fr-FR" sz="1100">
                        <a:solidFill>
                          <a:schemeClr val="tx1"/>
                        </a:solidFill>
                        <a:latin typeface="+mn-lt"/>
                        <a:ea typeface="+mn-ea"/>
                        <a:cs typeface="+mn-c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publics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67640">
                <a:tc vMerge="1">
                  <a:txBody>
                    <a:bodyPr/>
                    <a:p>
                      <a:pPr algn="ctr">
                        <a:defRPr/>
                      </a:pPr>
                      <a:endParaRPr lang="fr-FR" sz="2400" b="1">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rowSpan="2">
                  <a:txBody>
                    <a:bodyPr/>
                    <a:p>
                      <a:pPr marL="0" marR="0" indent="0" algn="ctr">
                        <a:lnSpc>
                          <a:spcPct val="100000"/>
                        </a:lnSpc>
                        <a:spcBef>
                          <a:spcPts val="0"/>
                        </a:spcBef>
                        <a:spcAft>
                          <a:spcPts val="0"/>
                        </a:spcAft>
                        <a:defRPr/>
                      </a:pPr>
                      <a:r>
                        <a:rPr lang="fr-FR" sz="1100" b="0" i="0" u="none" strike="noStrike" cap="none" spc="0">
                          <a:solidFill>
                            <a:schemeClr val="tx1"/>
                          </a:solidFill>
                          <a:latin typeface="Liberation Sans"/>
                          <a:ea typeface="Liberation Sans"/>
                          <a:cs typeface="Liberation Sans"/>
                        </a:rPr>
                        <a:t>Banque des Territoires</a:t>
                      </a:r>
                      <a:endParaRPr lang="fr-FR" sz="1100" b="0" i="0" u="none" strike="noStrike" cap="none" spc="0">
                        <a:solidFill>
                          <a:schemeClr val="tx1"/>
                        </a:solidFill>
                        <a:latin typeface="Liberation Sans"/>
                        <a:cs typeface="Liberation Sans"/>
                      </a:endParaRPr>
                    </a:p>
                    <a:p>
                      <a:pPr marL="0" marR="0" indent="0" algn="ctr">
                        <a:lnSpc>
                          <a:spcPct val="100000"/>
                        </a:lnSpc>
                        <a:spcBef>
                          <a:spcPts val="0"/>
                        </a:spcBef>
                        <a:spcAft>
                          <a:spcPts val="0"/>
                        </a:spcAft>
                        <a:defRPr/>
                      </a:pPr>
                      <a:endParaRPr lang="fr-FR" sz="1100" b="0" i="0" u="none" strike="noStrike" cap="none" spc="0">
                        <a:solidFill>
                          <a:schemeClr val="tx1"/>
                        </a:solidFill>
                        <a:latin typeface="Liberation Sans"/>
                        <a:ea typeface="Liberation Sans"/>
                        <a:cs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rowSpan="2">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p>
                      <a:pPr marL="0" marR="0" lvl="0" indent="0" algn="ctr" defTabSz="914400">
                        <a:lnSpc>
                          <a:spcPct val="100000"/>
                        </a:lnSpc>
                        <a:spcBef>
                          <a:spcPts val="0"/>
                        </a:spcBef>
                        <a:spcAft>
                          <a:spcPts val="0"/>
                        </a:spcAft>
                        <a:buClrTx/>
                        <a:buSzTx/>
                        <a:buFontTx/>
                        <a:buNone/>
                        <a:defRPr/>
                      </a:pPr>
                      <a:endParaRPr lang="fr-FR" sz="1100">
                        <a:latin typeface="Arial"/>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hlinkClick r:id="rId12" action="ppaction://hlinksldjump" tooltip="ppaction://hlinksldjumpslide24"/>
                        </a:rPr>
                        <a:t>Financement pour l’efficacité et la performance énergétique des bâtiments </a:t>
                      </a:r>
                      <a:r>
                        <a:rPr lang="fr-FR" sz="1050" u="sng">
                          <a:hlinkClick r:id="rId13" action="ppaction://hlinksldjump" tooltip="ppaction://hlinksldjumpslide24"/>
                        </a:rPr>
                        <a:t>(Paiement différé)</a:t>
                      </a:r>
                      <a:endParaRPr lang="fr-FR" sz="1100">
                        <a:latin typeface="+mn-lt"/>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publics</a:t>
                      </a:r>
                      <a:endParaRPr lang="fr-FR" sz="1100">
                        <a:latin typeface="Liberation Sans"/>
                      </a:endParaRPr>
                    </a:p>
                  </a:txBody>
                  <a:tcPr marL="54392" marR="54392" marT="27196" marB="27196"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35506">
                <a:tc vMerge="1">
                  <a:txBody>
                    <a:bodyPr/>
                    <a:p>
                      <a:pPr>
                        <a:defRPr/>
                      </a:pPr>
                      <a:endParaRPr/>
                    </a:p>
                  </a:txBody>
                  <a:tcPr marL="54391" marR="54391" marT="27195" marB="2719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54391" marR="54391" marT="27195" marB="2719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54391" marR="54391" marT="27195" marB="2719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b="0" i="0" u="sng" strike="noStrike" cap="none" spc="0">
                          <a:solidFill>
                            <a:schemeClr val="tx1"/>
                          </a:solidFill>
                          <a:latin typeface="Arial"/>
                          <a:ea typeface="Arial"/>
                          <a:cs typeface="Arial"/>
                          <a:hlinkClick r:id="rId14" action="ppaction://hlinksldjump" tooltip="ppaction://hlinksldjumpslide22"/>
                        </a:rPr>
                        <a:t>Dispositif INTRACTING</a:t>
                      </a:r>
                      <a:endParaRPr sz="1100">
                        <a:latin typeface="Arial"/>
                      </a:endParaRPr>
                    </a:p>
                  </a:txBody>
                  <a:tcPr marL="54391" marR="54391" marT="27195" marB="2719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b="0" i="0" u="none" strike="noStrike" cap="none" spc="0">
                          <a:solidFill>
                            <a:schemeClr val="tx1"/>
                          </a:solidFill>
                          <a:latin typeface="Arial"/>
                          <a:ea typeface="Arial"/>
                          <a:cs typeface="Arial"/>
                        </a:rPr>
                        <a:t>Bâtiments publics</a:t>
                      </a:r>
                      <a:endParaRPr sz="1100">
                        <a:latin typeface="Liberation Sans"/>
                      </a:endParaRPr>
                    </a:p>
                  </a:txBody>
                  <a:tcPr marL="54391" marR="54391" marT="27195" marB="2719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8" name="Flèche courbée vers la droite 7">
            <a:hlinkClick r:id="rId1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74496815" name="Titre 1"/>
          <p:cNvSpPr>
            <a:spLocks noGrp="1"/>
          </p:cNvSpPr>
          <p:nvPr>
            <p:ph type="title"/>
          </p:nvPr>
        </p:nvSpPr>
        <p:spPr bwMode="auto">
          <a:xfrm>
            <a:off x="301837" y="62256"/>
            <a:ext cx="10721110" cy="701399"/>
          </a:xfrm>
          <a:prstGeom prst="rect">
            <a:avLst/>
          </a:prstGeom>
          <a:noFill/>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SOUTIEN AUX CENTRALITÉS RURALES ET URBAINES POUR UN AMÉNAGEMENT DURABLE DES TERRITOIRES </a:t>
            </a:r>
            <a:endParaRPr lang="fr-FR" sz="2000" b="1" i="0" u="none" strike="noStrike" cap="all" spc="0">
              <a:solidFill>
                <a:srgbClr val="EF7757"/>
              </a:solidFill>
              <a:latin typeface="Arial"/>
              <a:cs typeface="Arial"/>
            </a:endParaRPr>
          </a:p>
        </p:txBody>
      </p:sp>
      <p:sp>
        <p:nvSpPr>
          <p:cNvPr id="466427191"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DC3DC4FA-171E-7A2C-98D8-C3930E2FBE50}" type="slidenum">
              <a:rPr lang="fr-FR"/>
              <a:t/>
            </a:fld>
            <a:endParaRPr lang="fr-FR"/>
          </a:p>
        </p:txBody>
      </p:sp>
      <p:sp>
        <p:nvSpPr>
          <p:cNvPr id="2097237817" name="ZoneTexte 8"/>
          <p:cNvSpPr txBox="1"/>
          <p:nvPr/>
        </p:nvSpPr>
        <p:spPr bwMode="auto">
          <a:xfrm>
            <a:off x="380999" y="735320"/>
            <a:ext cx="9943154" cy="914760"/>
          </a:xfrm>
          <a:prstGeom prst="rect">
            <a:avLst/>
          </a:prstGeom>
          <a:noFill/>
        </p:spPr>
        <p:txBody>
          <a:bodyPr wrap="square" rtlCol="0">
            <a:spAutoFit/>
          </a:bodyPr>
          <a:lstStyle/>
          <a:p>
            <a:pPr>
              <a:defRPr/>
            </a:pPr>
            <a:r>
              <a:rPr lang="fr-FR" sz="1200" b="0" i="0" u="sng" strike="noStrike" cap="none" spc="0">
                <a:solidFill>
                  <a:schemeClr val="tx1"/>
                </a:solidFill>
                <a:latin typeface="Arial"/>
                <a:ea typeface="Arial"/>
                <a:cs typeface="Arial"/>
                <a:hlinkClick r:id="rId3" tooltip="https://www.grandest.fr/vos-aides-regionales/centralites/"/>
              </a:rPr>
              <a:t>https://www.grandest.fr/vos-aides-regionales/centralites/</a:t>
            </a:r>
            <a:endParaRPr sz="1200"/>
          </a:p>
          <a:p>
            <a:pPr>
              <a:defRPr/>
            </a:pPr>
            <a:endParaRPr sz="1400"/>
          </a:p>
          <a:p>
            <a:pPr>
              <a:defRPr/>
            </a:pPr>
            <a:endParaRPr lang="fr-FR" sz="1400"/>
          </a:p>
          <a:p>
            <a:pPr>
              <a:defRPr/>
            </a:pPr>
            <a:endParaRPr lang="fr-FR" sz="1400"/>
          </a:p>
        </p:txBody>
      </p:sp>
      <p:cxnSp>
        <p:nvCxnSpPr>
          <p:cNvPr id="1466512295" name="Connecteur droit 15"/>
          <p:cNvCxnSpPr>
            <a:cxnSpLocks/>
          </p:cNvCxnSpPr>
          <p:nvPr/>
        </p:nvCxnSpPr>
        <p:spPr bwMode="auto">
          <a:xfrm>
            <a:off x="3715859" y="134222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915186918"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331728508" name="Image 5"/>
          <p:cNvPicPr>
            <a:picLocks noChangeAspect="1"/>
          </p:cNvPicPr>
          <p:nvPr/>
        </p:nvPicPr>
        <p:blipFill>
          <a:blip r:embed="rId4"/>
          <a:stretch/>
        </p:blipFill>
        <p:spPr bwMode="auto">
          <a:xfrm>
            <a:off x="10529836" y="120472"/>
            <a:ext cx="1512093" cy="489658"/>
          </a:xfrm>
          <a:prstGeom prst="rect">
            <a:avLst/>
          </a:prstGeom>
        </p:spPr>
      </p:pic>
      <p:sp>
        <p:nvSpPr>
          <p:cNvPr id="1197246101" name="Espace réservé du texte 4"/>
          <p:cNvSpPr>
            <a:spLocks noGrp="1"/>
          </p:cNvSpPr>
          <p:nvPr>
            <p:ph type="body" sz="quarter" idx="12"/>
          </p:nvPr>
        </p:nvSpPr>
        <p:spPr bwMode="auto">
          <a:xfrm flipH="0" flipV="0">
            <a:off x="155574" y="1341765"/>
            <a:ext cx="3424182" cy="4478517"/>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Accompagner les projets contribuant à revitaliser votre centre bourg/ville</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Date de clôture</a:t>
            </a:r>
            <a:endParaRPr sz="1200" b="0" i="0" u="none">
              <a:solidFill>
                <a:srgbClr val="000000"/>
              </a:solidFill>
              <a:latin typeface="Times New Roman"/>
              <a:ea typeface="Times New Roman"/>
              <a:cs typeface="Times New Roman"/>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Demande au fil de l’eau</a:t>
            </a:r>
            <a:endParaRPr lang="fr-FR" sz="1800" b="0" i="0" u="none" strike="noStrike" cap="none" spc="0">
              <a:solidFill>
                <a:srgbClr val="292574"/>
              </a:solidFill>
              <a:latin typeface="Arial"/>
              <a:cs typeface="Arial"/>
            </a:endParaRPr>
          </a:p>
        </p:txBody>
      </p:sp>
      <p:sp>
        <p:nvSpPr>
          <p:cNvPr id="1332121033" name="Espace réservé du texte 4"/>
          <p:cNvSpPr txBox="1"/>
          <p:nvPr/>
        </p:nvSpPr>
        <p:spPr bwMode="auto">
          <a:xfrm flipH="0" flipV="0">
            <a:off x="3949660" y="1258536"/>
            <a:ext cx="8092271" cy="4812249"/>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lvl="1" indent="0" algn="l">
              <a:lnSpc>
                <a:spcPct val="100000"/>
              </a:lnSpc>
              <a:spcBef>
                <a:spcPts val="499"/>
              </a:spcBef>
              <a:spcAft>
                <a:spcPts val="0"/>
              </a:spcAft>
              <a:buFont typeface="Arial"/>
              <a:buNone/>
              <a:defRPr/>
            </a:pPr>
            <a:r>
              <a:rPr lang="fr-FR"/>
              <a:t>Sont éligibles :</a:t>
            </a:r>
            <a:endParaRPr lang="fr-FR"/>
          </a:p>
          <a:p>
            <a:pPr marL="463879" marR="0" lvl="1" indent="-283879" algn="l">
              <a:lnSpc>
                <a:spcPct val="100000"/>
              </a:lnSpc>
              <a:spcBef>
                <a:spcPts val="499"/>
              </a:spcBef>
              <a:spcAft>
                <a:spcPts val="0"/>
              </a:spcAft>
              <a:buFont typeface="Arial"/>
              <a:buChar char="–"/>
              <a:defRPr/>
            </a:pPr>
            <a:r>
              <a:rPr lang="fr-FR"/>
              <a:t>Les </a:t>
            </a:r>
            <a:r>
              <a:rPr lang="fr-FR" sz="1800" b="0" i="0" u="none" strike="noStrike" cap="none" spc="0">
                <a:solidFill>
                  <a:srgbClr val="292574"/>
                </a:solidFill>
                <a:latin typeface="Arial"/>
                <a:ea typeface="Arial"/>
                <a:cs typeface="Arial"/>
              </a:rPr>
              <a:t>communes identifiées comme une centralité rurale ou urbaine par la Région Grand Est</a:t>
            </a:r>
            <a:endParaRPr lang="fr-FR" sz="1800" b="0" i="0" u="none" strike="noStrike" cap="none" spc="0">
              <a:solidFill>
                <a:srgbClr val="292574"/>
              </a:solidFill>
              <a:latin typeface="Arial"/>
              <a:cs typeface="Arial"/>
            </a:endParaRPr>
          </a:p>
          <a:p>
            <a:pPr marL="463879" marR="0" lvl="1" indent="-283879" algn="l">
              <a:lnSpc>
                <a:spcPct val="100000"/>
              </a:lnSpc>
              <a:spcBef>
                <a:spcPts val="499"/>
              </a:spcBef>
              <a:spcAft>
                <a:spcPts val="0"/>
              </a:spcAft>
              <a:buFont typeface="Arial"/>
              <a:buChar char="–"/>
              <a:defRPr/>
            </a:pPr>
            <a:r>
              <a:rPr/>
              <a:t>Les projets d</a:t>
            </a:r>
            <a:r>
              <a:rPr lang="fr-FR" sz="1800" b="0" i="0" u="none" strike="noStrike" cap="none" spc="0">
                <a:solidFill>
                  <a:srgbClr val="292574"/>
                </a:solidFill>
                <a:latin typeface="Arial"/>
                <a:ea typeface="Arial"/>
                <a:cs typeface="Arial"/>
              </a:rPr>
              <a:t>e r</a:t>
            </a:r>
            <a:r>
              <a:rPr lang="fr-FR" sz="1800" b="0" i="0" u="none" strike="noStrike" cap="none" spc="0">
                <a:solidFill>
                  <a:srgbClr val="292574"/>
                </a:solidFill>
                <a:latin typeface="Arial"/>
                <a:ea typeface="Arial"/>
                <a:cs typeface="Arial"/>
              </a:rPr>
              <a:t>énovation, extension ou construction d’équipements de centralité de rayonnement intercommunal </a:t>
            </a:r>
            <a:endParaRPr lang="fr-FR" sz="1800" b="0" i="0" u="none" strike="noStrike" cap="none" spc="0">
              <a:solidFill>
                <a:srgbClr val="292574"/>
              </a:solidFill>
              <a:latin typeface="Arial"/>
              <a:ea typeface="Arial"/>
              <a:cs typeface="Arial"/>
            </a:endParaRPr>
          </a:p>
          <a:p>
            <a:pPr marL="463879" marR="0" lvl="1"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Les projets devront intégrer les éléments de qualité environnementale</a:t>
            </a:r>
            <a:r>
              <a:rPr lang="fr-FR" sz="1800" b="0" i="0" u="none" strike="noStrike" cap="none" spc="0">
                <a:solidFill>
                  <a:srgbClr val="292574"/>
                </a:solidFill>
                <a:latin typeface="Arial"/>
                <a:cs typeface="Arial"/>
              </a:rPr>
              <a:t> </a:t>
            </a:r>
            <a:r>
              <a:rPr lang="fr-FR" sz="1400" b="0" i="0" u="none" strike="noStrike" cap="none" spc="0">
                <a:solidFill>
                  <a:srgbClr val="292574"/>
                </a:solidFill>
                <a:latin typeface="Arial"/>
                <a:ea typeface="Arial"/>
                <a:cs typeface="Arial"/>
              </a:rPr>
              <a:t>(</a:t>
            </a:r>
            <a:r>
              <a:rPr lang="fr-FR" sz="1400" b="0" i="0" u="none" strike="noStrike" cap="none" spc="0">
                <a:solidFill>
                  <a:srgbClr val="292574"/>
                </a:solidFill>
                <a:latin typeface="Arial"/>
                <a:ea typeface="Arial"/>
                <a:cs typeface="Arial"/>
              </a:rPr>
              <a:t>Limiter la consommation de foncier</a:t>
            </a:r>
            <a:r>
              <a:rPr lang="fr-FR" sz="1400" b="0" i="0" u="none" strike="noStrike" cap="none" spc="0">
                <a:solidFill>
                  <a:srgbClr val="292574"/>
                </a:solidFill>
                <a:latin typeface="Arial"/>
                <a:ea typeface="Arial"/>
                <a:cs typeface="Arial"/>
              </a:rPr>
              <a:t>, </a:t>
            </a:r>
            <a:r>
              <a:rPr lang="fr-FR" sz="1400" b="0" i="0" u="none" strike="noStrike" cap="none" spc="0">
                <a:solidFill>
                  <a:srgbClr val="292574"/>
                </a:solidFill>
                <a:latin typeface="Arial"/>
                <a:ea typeface="Arial"/>
                <a:cs typeface="Arial"/>
              </a:rPr>
              <a:t>limiter l’imperméabilisation des sols, </a:t>
            </a:r>
            <a:r>
              <a:rPr lang="fr-FR" sz="1400" b="0" i="0" u="none" strike="noStrike" cap="none" spc="0">
                <a:solidFill>
                  <a:srgbClr val="292574"/>
                </a:solidFill>
                <a:latin typeface="Arial"/>
                <a:ea typeface="Arial"/>
                <a:cs typeface="Arial"/>
              </a:rPr>
              <a:t> économiser l’énergie, </a:t>
            </a:r>
            <a:r>
              <a:rPr lang="fr-FR" sz="1400" b="0" i="0" u="none" strike="noStrike" cap="none" spc="0">
                <a:solidFill>
                  <a:srgbClr val="292574"/>
                </a:solidFill>
                <a:latin typeface="Arial"/>
                <a:ea typeface="Arial"/>
                <a:cs typeface="Arial"/>
              </a:rPr>
              <a:t>préserver la biodiversité, la ressource en eau et limiter les pollutions, </a:t>
            </a:r>
            <a:r>
              <a:rPr lang="fr-FR" sz="1400" b="0" i="0" u="none" strike="noStrike" cap="none" spc="0">
                <a:solidFill>
                  <a:srgbClr val="292574"/>
                </a:solidFill>
                <a:latin typeface="Arial"/>
                <a:ea typeface="Arial"/>
                <a:cs typeface="Arial"/>
              </a:rPr>
              <a:t>s’adapter au changement climatique</a:t>
            </a:r>
            <a:r>
              <a:rPr lang="fr-FR" sz="1400" b="0" i="0" u="none" strike="noStrike" cap="none" spc="0">
                <a:solidFill>
                  <a:srgbClr val="292574"/>
                </a:solidFill>
                <a:latin typeface="Arial"/>
                <a:ea typeface="Arial"/>
                <a:cs typeface="Arial"/>
              </a:rPr>
              <a:t>, </a:t>
            </a:r>
            <a:r>
              <a:rPr lang="fr-FR" sz="1400" b="0" i="0" u="none" strike="noStrike" cap="none" spc="0">
                <a:solidFill>
                  <a:srgbClr val="292574"/>
                </a:solidFill>
                <a:latin typeface="Arial"/>
                <a:ea typeface="Arial"/>
                <a:cs typeface="Arial"/>
              </a:rPr>
              <a:t>favoriser la mobilité durable</a:t>
            </a:r>
            <a:r>
              <a:rPr lang="fr-FR" sz="1400" b="0" i="0" u="none" strike="noStrike" cap="none" spc="0">
                <a:solidFill>
                  <a:srgbClr val="292574"/>
                </a:solidFill>
                <a:latin typeface="Arial"/>
                <a:ea typeface="Arial"/>
                <a:cs typeface="Arial"/>
              </a:rPr>
              <a:t>)</a:t>
            </a:r>
            <a:endParaRPr lang="fr-FR" sz="1400" b="0" i="0" u="none" strike="noStrike" cap="none" spc="0">
              <a:solidFill>
                <a:srgbClr val="292574"/>
              </a:solidFill>
              <a:latin typeface="Arial"/>
              <a:cs typeface="Arial"/>
            </a:endParaRPr>
          </a:p>
          <a:p>
            <a:pPr marL="0" marR="0" lvl="1" indent="0" algn="l">
              <a:lnSpc>
                <a:spcPct val="100000"/>
              </a:lnSpc>
              <a:spcBef>
                <a:spcPts val="999"/>
              </a:spcBef>
              <a:spcAft>
                <a:spcPts val="0"/>
              </a:spcAft>
              <a:buFont typeface="Arial"/>
              <a:buNone/>
              <a:defRPr/>
            </a:pPr>
            <a:r>
              <a:rPr lang="fr-FR" sz="2000" b="0" i="0" u="none" strike="noStrike" cap="none" spc="0">
                <a:solidFill>
                  <a:srgbClr val="EF7757"/>
                </a:solidFill>
                <a:latin typeface="Arial"/>
                <a:ea typeface="Arial"/>
                <a:cs typeface="Arial"/>
              </a:rPr>
              <a:t>Actions financée</a:t>
            </a:r>
            <a:r>
              <a:rPr lang="fr-FR" sz="2000">
                <a:solidFill>
                  <a:srgbClr val="EF7757"/>
                </a:solidFill>
              </a:rPr>
              <a:t>s</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Travaux et frais de maîtrise d’œuvre</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Montant</a:t>
            </a:r>
            <a:endParaRPr/>
          </a:p>
          <a:p>
            <a:pPr lvl="1">
              <a:defRPr/>
            </a:pPr>
            <a:r>
              <a:rPr lang="fr-FR"/>
              <a:t>De 10 à 40% des dépense éligibles </a:t>
            </a:r>
            <a:endParaRPr lang="fr-FR"/>
          </a:p>
          <a:p>
            <a:pPr lvl="1">
              <a:defRPr/>
            </a:pPr>
            <a:r>
              <a:rPr lang="fr-FR"/>
              <a:t>+ Bonus environnemental</a:t>
            </a:r>
            <a:endParaRPr/>
          </a:p>
        </p:txBody>
      </p:sp>
      <p:sp>
        <p:nvSpPr>
          <p:cNvPr id="1138008175"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29490690" name="Titre 1"/>
          <p:cNvSpPr>
            <a:spLocks noGrp="1"/>
          </p:cNvSpPr>
          <p:nvPr>
            <p:ph type="title"/>
          </p:nvPr>
        </p:nvSpPr>
        <p:spPr bwMode="auto">
          <a:xfrm flipH="0" flipV="0">
            <a:off x="301837" y="63696"/>
            <a:ext cx="10229438" cy="701399"/>
          </a:xfrm>
          <a:prstGeom prst="rect">
            <a:avLst/>
          </a:prstGeom>
          <a:noFill/>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Fonds d’aide exceptionnelle en faveur des communes touchées par les catastrophes naturelles</a:t>
            </a:r>
            <a:r>
              <a:rPr lang="fr-FR" sz="2000" b="1" i="0" u="none" strike="noStrike" cap="all" spc="0">
                <a:solidFill>
                  <a:srgbClr val="EF7757"/>
                </a:solidFill>
                <a:latin typeface="Arial"/>
                <a:ea typeface="Arial"/>
                <a:cs typeface="Arial"/>
              </a:rPr>
              <a:t> </a:t>
            </a:r>
            <a:endParaRPr lang="fr-FR" sz="2000" b="1" i="0" u="none" strike="noStrike" cap="all" spc="0">
              <a:solidFill>
                <a:srgbClr val="EF7757"/>
              </a:solidFill>
              <a:latin typeface="Arial"/>
              <a:cs typeface="Arial"/>
            </a:endParaRPr>
          </a:p>
        </p:txBody>
      </p:sp>
      <p:sp>
        <p:nvSpPr>
          <p:cNvPr id="1212629692"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F128BADC-BBB4-0DAC-D91F-CE2A44143B0A}" type="slidenum">
              <a:rPr lang="fr-FR"/>
              <a:t/>
            </a:fld>
            <a:endParaRPr lang="fr-FR"/>
          </a:p>
        </p:txBody>
      </p:sp>
      <p:sp>
        <p:nvSpPr>
          <p:cNvPr id="578082643" name="ZoneTexte 8"/>
          <p:cNvSpPr txBox="1"/>
          <p:nvPr/>
        </p:nvSpPr>
        <p:spPr bwMode="auto">
          <a:xfrm>
            <a:off x="380999" y="735320"/>
            <a:ext cx="9944594" cy="701399"/>
          </a:xfrm>
          <a:prstGeom prst="rect">
            <a:avLst/>
          </a:prstGeom>
          <a:noFill/>
        </p:spPr>
        <p:txBody>
          <a:bodyPr wrap="square" rtlCol="0">
            <a:spAutoFit/>
          </a:bodyPr>
          <a:lstStyle/>
          <a:p>
            <a:pPr>
              <a:defRPr/>
            </a:pPr>
            <a:r>
              <a:rPr lang="fr-FR" sz="1200" b="0" i="0" u="sng" strike="noStrike" cap="none" spc="0">
                <a:solidFill>
                  <a:schemeClr val="tx1"/>
                </a:solidFill>
                <a:latin typeface="Arial"/>
                <a:ea typeface="Arial"/>
                <a:cs typeface="Arial"/>
                <a:hlinkClick r:id="rId3" tooltip="https://www.grandest.fr/vos-aides-regionales/fonds-aide/"/>
              </a:rPr>
              <a:t>https://www.grandest.fr/vos-aides-regionales/fonds-aide/</a:t>
            </a:r>
            <a:endParaRPr sz="1200"/>
          </a:p>
          <a:p>
            <a:pPr>
              <a:defRPr/>
            </a:pPr>
            <a:endParaRPr lang="fr-FR" sz="1400"/>
          </a:p>
          <a:p>
            <a:pPr>
              <a:defRPr/>
            </a:pPr>
            <a:endParaRPr lang="fr-FR" sz="1400"/>
          </a:p>
        </p:txBody>
      </p:sp>
      <p:cxnSp>
        <p:nvCxnSpPr>
          <p:cNvPr id="408544454" name="Connecteur droit 15"/>
          <p:cNvCxnSpPr>
            <a:cxnSpLocks/>
          </p:cNvCxnSpPr>
          <p:nvPr/>
        </p:nvCxnSpPr>
        <p:spPr bwMode="auto">
          <a:xfrm>
            <a:off x="4224476" y="118997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930002838"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73075822" name="Image 5"/>
          <p:cNvPicPr>
            <a:picLocks noChangeAspect="1"/>
          </p:cNvPicPr>
          <p:nvPr/>
        </p:nvPicPr>
        <p:blipFill>
          <a:blip r:embed="rId4"/>
          <a:stretch/>
        </p:blipFill>
        <p:spPr bwMode="auto">
          <a:xfrm>
            <a:off x="10529836" y="120472"/>
            <a:ext cx="1512093" cy="489658"/>
          </a:xfrm>
          <a:prstGeom prst="rect">
            <a:avLst/>
          </a:prstGeom>
        </p:spPr>
      </p:pic>
      <p:sp>
        <p:nvSpPr>
          <p:cNvPr id="1549128144" name="Espace réservé du texte 4"/>
          <p:cNvSpPr>
            <a:spLocks noGrp="1"/>
          </p:cNvSpPr>
          <p:nvPr>
            <p:ph type="body" sz="quarter" idx="12"/>
          </p:nvPr>
        </p:nvSpPr>
        <p:spPr bwMode="auto">
          <a:xfrm flipH="0" flipV="0">
            <a:off x="155574" y="1110575"/>
            <a:ext cx="3960541" cy="4478517"/>
          </a:xfrm>
          <a:prstGeom prst="rect">
            <a:avLst/>
          </a:prstGeom>
          <a:solidFill>
            <a:schemeClr val="bg1"/>
          </a:solidFill>
          <a:ln>
            <a:noFill/>
          </a:ln>
        </p:spPr>
        <p:txBody>
          <a:bodyPr/>
          <a:lstStyle/>
          <a:p>
            <a:pPr>
              <a:defRPr/>
            </a:pPr>
            <a:r>
              <a:rPr lang="fr-FR"/>
              <a:t>Porteur du financement </a:t>
            </a:r>
            <a:endParaRPr/>
          </a:p>
          <a:p>
            <a:pPr lvl="1">
              <a:defRPr/>
            </a:pPr>
            <a:r>
              <a:rPr lang="fr-FR"/>
              <a:t>Région Grand Est</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Grand Est</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Accompagner les projets </a:t>
            </a:r>
            <a:r>
              <a:rPr lang="fr-FR" sz="1800" b="0" i="0" u="none" strike="noStrike" cap="none" spc="0">
                <a:solidFill>
                  <a:srgbClr val="292574"/>
                </a:solidFill>
                <a:latin typeface="Arial"/>
                <a:ea typeface="Arial"/>
                <a:cs typeface="Arial"/>
              </a:rPr>
              <a:t>contribuant à réparer des dégâts causés par des catastrophes naturelles exceptionnelles</a:t>
            </a:r>
            <a:r>
              <a:rPr lang="fr-FR" sz="1800" b="0" i="0" u="none" strike="noStrike" cap="none" spc="0">
                <a:solidFill>
                  <a:srgbClr val="292574"/>
                </a:solidFill>
                <a:latin typeface="Arial"/>
                <a:ea typeface="Arial"/>
                <a:cs typeface="Arial"/>
              </a:rPr>
              <a:t> </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Date de clôture</a:t>
            </a:r>
            <a:endParaRPr sz="1200" b="0" i="0" u="none">
              <a:solidFill>
                <a:srgbClr val="000000"/>
              </a:solidFill>
              <a:latin typeface="Times New Roman"/>
              <a:ea typeface="Times New Roman"/>
              <a:cs typeface="Times New Roman"/>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Demande au fil de l’eau</a:t>
            </a:r>
            <a:endParaRPr lang="fr-FR" sz="1800" b="0" i="0" u="none" strike="noStrike" cap="none" spc="0">
              <a:solidFill>
                <a:srgbClr val="292574"/>
              </a:solidFill>
              <a:latin typeface="Arial"/>
              <a:cs typeface="Arial"/>
            </a:endParaRPr>
          </a:p>
        </p:txBody>
      </p:sp>
      <p:sp>
        <p:nvSpPr>
          <p:cNvPr id="657883269" name="Espace réservé du texte 4"/>
          <p:cNvSpPr txBox="1"/>
          <p:nvPr/>
        </p:nvSpPr>
        <p:spPr bwMode="auto">
          <a:xfrm flipH="0" flipV="0">
            <a:off x="4578495" y="1119823"/>
            <a:ext cx="7463436" cy="4812249"/>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lvl="1" indent="0" algn="l">
              <a:lnSpc>
                <a:spcPct val="100000"/>
              </a:lnSpc>
              <a:spcBef>
                <a:spcPts val="499"/>
              </a:spcBef>
              <a:spcAft>
                <a:spcPts val="0"/>
              </a:spcAft>
              <a:buFont typeface="Arial"/>
              <a:buNone/>
              <a:defRPr/>
            </a:pPr>
            <a:r>
              <a:rPr lang="fr-FR"/>
              <a:t>Sont éligibles :</a:t>
            </a:r>
            <a:endParaRPr lang="fr-FR"/>
          </a:p>
          <a:p>
            <a:pPr marL="463879" marR="0" lvl="1" indent="-283879" algn="l">
              <a:lnSpc>
                <a:spcPct val="100000"/>
              </a:lnSpc>
              <a:spcBef>
                <a:spcPts val="499"/>
              </a:spcBef>
              <a:spcAft>
                <a:spcPts val="0"/>
              </a:spcAft>
              <a:buFont typeface="Arial"/>
              <a:buChar char="–"/>
              <a:defRPr/>
            </a:pPr>
            <a:r>
              <a:rPr lang="fr-FR"/>
              <a:t>Les </a:t>
            </a:r>
            <a:r>
              <a:rPr lang="fr-FR" sz="1800" b="0" i="0" u="none" strike="noStrike" cap="none" spc="0">
                <a:solidFill>
                  <a:srgbClr val="292574"/>
                </a:solidFill>
                <a:latin typeface="Arial"/>
                <a:ea typeface="Arial"/>
                <a:cs typeface="Arial"/>
              </a:rPr>
              <a:t>commun</a:t>
            </a:r>
            <a:r>
              <a:rPr lang="fr-FR" sz="1800" b="0" i="0" u="none" strike="noStrike" cap="none" spc="0">
                <a:solidFill>
                  <a:srgbClr val="292574"/>
                </a:solidFill>
                <a:latin typeface="Arial"/>
                <a:ea typeface="Arial"/>
                <a:cs typeface="Arial"/>
              </a:rPr>
              <a:t>es </a:t>
            </a:r>
            <a:r>
              <a:rPr lang="fr-FR" sz="1800" b="0" i="0" u="none" strike="noStrike" cap="none" spc="0">
                <a:solidFill>
                  <a:srgbClr val="292574"/>
                </a:solidFill>
                <a:latin typeface="Arial"/>
                <a:ea typeface="Arial"/>
                <a:cs typeface="Arial"/>
              </a:rPr>
              <a:t>reconnues en état de catastrophes naturelles par arrêté interministériel</a:t>
            </a:r>
            <a:endParaRPr lang="fr-FR" sz="1800" b="0" i="0" u="none" strike="noStrike" cap="none" spc="0">
              <a:solidFill>
                <a:srgbClr val="292574"/>
              </a:solidFill>
              <a:latin typeface="Arial"/>
              <a:cs typeface="Arial"/>
            </a:endParaRPr>
          </a:p>
          <a:p>
            <a:pPr marL="463879" marR="0" lvl="1"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Les </a:t>
            </a:r>
            <a:r>
              <a:rPr lang="fr-FR" sz="1800" b="0" i="0" u="none" strike="noStrike" cap="none" spc="0">
                <a:solidFill>
                  <a:srgbClr val="292574"/>
                </a:solidFill>
                <a:latin typeface="Arial"/>
                <a:ea typeface="Arial"/>
                <a:cs typeface="Arial"/>
              </a:rPr>
              <a:t>travaux suite aux dégât causés par les catastrophes naturelles sur le domaine et les bâtiments publics.</a:t>
            </a:r>
            <a:endParaRPr lang="fr-FR" sz="1800" b="0" i="0" u="none" strike="noStrike" cap="none" spc="0">
              <a:solidFill>
                <a:srgbClr val="292574"/>
              </a:solidFill>
              <a:latin typeface="Arial"/>
              <a:cs typeface="Arial"/>
            </a:endParaRPr>
          </a:p>
          <a:p>
            <a:pPr marL="0" marR="0" lvl="1" indent="0" algn="l">
              <a:lnSpc>
                <a:spcPct val="100000"/>
              </a:lnSpc>
              <a:spcBef>
                <a:spcPts val="999"/>
              </a:spcBef>
              <a:spcAft>
                <a:spcPts val="0"/>
              </a:spcAft>
              <a:buFont typeface="Arial"/>
              <a:buNone/>
              <a:defRPr/>
            </a:pPr>
            <a:r>
              <a:rPr lang="fr-FR" sz="2000" b="0" i="0" u="none" strike="noStrike" cap="none" spc="0">
                <a:solidFill>
                  <a:srgbClr val="EF7757"/>
                </a:solidFill>
                <a:latin typeface="Arial"/>
                <a:ea typeface="Arial"/>
                <a:cs typeface="Arial"/>
              </a:rPr>
              <a:t>Actions financée</a:t>
            </a:r>
            <a:r>
              <a:rPr lang="fr-FR" sz="2000">
                <a:solidFill>
                  <a:srgbClr val="EF7757"/>
                </a:solidFill>
              </a:rPr>
              <a:t>s</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Travaux réalisés par des entreprises, achat de matériaux/fournitures</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Montant</a:t>
            </a:r>
            <a:endParaRPr sz="1200" b="0" i="0" u="none">
              <a:solidFill>
                <a:srgbClr val="000000"/>
              </a:solidFill>
              <a:latin typeface="Times New Roman"/>
              <a:ea typeface="Times New Roman"/>
              <a:cs typeface="Times New Roman"/>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Taux : 20% du montant HT des dépenses éligibles restant à la charge de la commune (assurance déduite le cas échéant</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Plafond : 25 000 €</a:t>
            </a:r>
            <a:endParaRPr lang="fr-FR" sz="1800" b="0" i="0" u="none" strike="noStrike" cap="none" spc="0">
              <a:solidFill>
                <a:srgbClr val="292574"/>
              </a:solidFill>
              <a:latin typeface="Arial"/>
              <a:cs typeface="Arial"/>
            </a:endParaRPr>
          </a:p>
        </p:txBody>
      </p:sp>
      <p:sp>
        <p:nvSpPr>
          <p:cNvPr id="627815610" name="Flèche courbée vers la droite 32099193">
            <a:hlinkClick r:id="rId5" action="ppaction://hlinksldjump" tooltip="Diapositive 58"/>
          </p:cNvPr>
          <p:cNvSpPr/>
          <p:nvPr/>
        </p:nvSpPr>
        <p:spPr bwMode="auto">
          <a:xfrm rot="11453094">
            <a:off x="11078617" y="6150938"/>
            <a:ext cx="340177"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Aides a l’investissement- Chaufferie bois et développement des réseaux de chaleur alimentés par énergie renouvelable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121</a:t>
            </a:fld>
            <a:endParaRPr lang="fr-FR"/>
          </a:p>
        </p:txBody>
      </p:sp>
      <p:sp>
        <p:nvSpPr>
          <p:cNvPr id="9" name="ZoneTexte 8"/>
          <p:cNvSpPr txBox="1"/>
          <p:nvPr/>
        </p:nvSpPr>
        <p:spPr bwMode="auto">
          <a:xfrm>
            <a:off x="269159" y="695983"/>
            <a:ext cx="9940635" cy="523220"/>
          </a:xfrm>
          <a:prstGeom prst="rect">
            <a:avLst/>
          </a:prstGeom>
          <a:noFill/>
        </p:spPr>
        <p:txBody>
          <a:bodyPr wrap="square" rtlCol="0">
            <a:spAutoFit/>
          </a:bodyPr>
          <a:lstStyle/>
          <a:p>
            <a:pPr>
              <a:defRPr/>
            </a:pPr>
            <a:r>
              <a:rPr lang="fr-FR" sz="1400" u="sng">
                <a:hlinkClick r:id="rId3" tooltip="https://www.bourgognefranchecomte.fr/node/2624"/>
              </a:rPr>
              <a:t>https://www.bourgognefranchecomte.fr/node/2624</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4207764" cy="4478518"/>
          </a:xfrm>
          <a:prstGeom prst="rect">
            <a:avLst/>
          </a:prstGeom>
          <a:solidFill>
            <a:schemeClr val="bg1"/>
          </a:solidFill>
          <a:ln>
            <a:noFill/>
          </a:ln>
        </p:spPr>
        <p:txBody>
          <a:bodyPr/>
          <a:lstStyle/>
          <a:p>
            <a:pPr>
              <a:defRPr/>
            </a:pPr>
            <a:r>
              <a:rPr lang="fr-FR"/>
              <a:t>Porteur du financement </a:t>
            </a:r>
            <a:endParaRPr/>
          </a:p>
          <a:p>
            <a:pPr lvl="1">
              <a:defRPr/>
            </a:pPr>
            <a:r>
              <a:rPr lang="fr-FR"/>
              <a:t>Région Bourgogne Franche Comté</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Bourgogne Franche Comté</a:t>
            </a:r>
            <a:endParaRPr/>
          </a:p>
          <a:p>
            <a:pPr>
              <a:defRPr/>
            </a:pPr>
            <a:r>
              <a:rPr lang="fr-FR"/>
              <a:t>Objectif</a:t>
            </a:r>
            <a:endParaRPr/>
          </a:p>
          <a:p>
            <a:pPr lvl="1">
              <a:defRPr/>
            </a:pPr>
            <a:r>
              <a:rPr lang="fr-FR"/>
              <a:t>Favoriser l’aide à la décision pour le développement des énergies renouvelables</a:t>
            </a:r>
            <a:endParaRPr/>
          </a:p>
        </p:txBody>
      </p:sp>
      <p:sp>
        <p:nvSpPr>
          <p:cNvPr id="11" name="Espace réservé du texte 4"/>
          <p:cNvSpPr txBox="1"/>
          <p:nvPr/>
        </p:nvSpPr>
        <p:spPr bwMode="auto">
          <a:xfrm>
            <a:off x="4457700" y="1238109"/>
            <a:ext cx="7104613" cy="492665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d’installation de chaufferies bois et les projets de création, de densification et d’extension de réseaux de chaleur alimentés pour au moins 65 % par de la biomasse et de la chaleur de récupération.</a:t>
            </a:r>
            <a:endParaRPr/>
          </a:p>
          <a:p>
            <a:pPr lvl="1">
              <a:defRPr/>
            </a:pPr>
            <a:r>
              <a:rPr lang="fr-FR"/>
              <a:t>Seuls les dossiers qui n’entrent pas dans les critères du fond chaleur de l’ADEME sont éligibles.</a:t>
            </a:r>
            <a:endParaRPr/>
          </a:p>
          <a:p>
            <a:pPr lvl="1">
              <a:defRPr/>
            </a:pPr>
            <a:r>
              <a:rPr lang="fr-FR"/>
              <a:t>Voir règlements :</a:t>
            </a:r>
            <a:endParaRPr/>
          </a:p>
          <a:p>
            <a:pPr lvl="1">
              <a:defRPr/>
            </a:pPr>
            <a:r>
              <a:rPr lang="fr-FR" sz="1200" u="sng">
                <a:hlinkClick r:id="rId4" tooltip="https://www.bourgognefranchecomte.fr/file-download?fid=12347"/>
              </a:rPr>
              <a:t>https://www.bourgognefranchecomte.fr/file-download?fid=12347</a:t>
            </a:r>
            <a:endParaRPr lang="fr-FR" sz="1200"/>
          </a:p>
          <a:p>
            <a:pPr lvl="1">
              <a:defRPr/>
            </a:pPr>
            <a:r>
              <a:rPr lang="fr-FR" sz="1200" u="sng">
                <a:hlinkClick r:id="rId5" tooltip="https://www.bourgognefranchecomte.fr/file-download?fid=12348"/>
              </a:rPr>
              <a:t>https://www.bourgognefranchecomte.fr/file-download?fid=12348</a:t>
            </a:r>
            <a:endParaRPr lang="fr-FR" sz="1200"/>
          </a:p>
          <a:p>
            <a:pPr marL="0" lvl="1">
              <a:spcBef>
                <a:spcPts val="1000"/>
              </a:spcBef>
              <a:defRPr/>
            </a:pPr>
            <a:r>
              <a:rPr lang="fr-FR" sz="2000">
                <a:solidFill>
                  <a:srgbClr val="EF7757"/>
                </a:solidFill>
              </a:rPr>
              <a:t>Actions financées</a:t>
            </a:r>
            <a:endParaRPr/>
          </a:p>
          <a:p>
            <a:pPr lvl="1">
              <a:defRPr/>
            </a:pPr>
            <a:r>
              <a:rPr lang="fr-FR"/>
              <a:t>Dépenses d’investissement concernant l’installation dans sa globalité jusqu’à sa mise en fonctionnement.</a:t>
            </a:r>
            <a:endParaRPr/>
          </a:p>
          <a:p>
            <a:pPr marL="0" lvl="1">
              <a:spcBef>
                <a:spcPts val="1000"/>
              </a:spcBef>
              <a:defRPr/>
            </a:pPr>
            <a:r>
              <a:rPr lang="fr-FR" sz="2000">
                <a:solidFill>
                  <a:srgbClr val="EF7757"/>
                </a:solidFill>
              </a:rPr>
              <a:t>Montant</a:t>
            </a:r>
            <a:endParaRPr/>
          </a:p>
          <a:p>
            <a:pPr lvl="1">
              <a:defRPr/>
            </a:pPr>
            <a:r>
              <a:rPr lang="fr-FR"/>
              <a:t>Pour les chaufferies bois : taux maximum de 50% et plafond de 300 000€ par étude</a:t>
            </a:r>
            <a:endParaRPr/>
          </a:p>
        </p:txBody>
      </p:sp>
      <p:cxnSp>
        <p:nvCxnSpPr>
          <p:cNvPr id="16" name="Connecteur droit 15"/>
          <p:cNvCxnSpPr>
            <a:cxnSpLocks/>
          </p:cNvCxnSpPr>
          <p:nvPr/>
        </p:nvCxnSpPr>
        <p:spPr bwMode="auto">
          <a:xfrm>
            <a:off x="4360912" y="1238109"/>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 name="Image 4"/>
          <p:cNvPicPr>
            <a:picLocks noChangeAspect="1"/>
          </p:cNvPicPr>
          <p:nvPr/>
        </p:nvPicPr>
        <p:blipFill>
          <a:blip r:embed="rId6"/>
          <a:stretch/>
        </p:blipFill>
        <p:spPr bwMode="auto">
          <a:xfrm>
            <a:off x="10646074" y="160338"/>
            <a:ext cx="1253634" cy="710100"/>
          </a:xfrm>
          <a:prstGeom prst="rect">
            <a:avLst/>
          </a:prstGeom>
        </p:spPr>
      </p:pic>
      <p:sp>
        <p:nvSpPr>
          <p:cNvPr id="422063628" name="Flèche courbée vers la droite 422063627">
            <a:hlinkClick r:id="rId7" action="ppaction://hlinksldjump" tooltip="Diapositive 55"/>
          </p:cNvPr>
          <p:cNvSpPr/>
          <p:nvPr/>
        </p:nvSpPr>
        <p:spPr bwMode="auto">
          <a:xfrm rot="11453128">
            <a:off x="11078617" y="6150938"/>
            <a:ext cx="340177" cy="521606"/>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Aide Région aux études et à l’investissement – Solaire thermique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122</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bourgognefranchecomte.fr/node/685"/>
              </a:rPr>
              <a:t>https://www.bourgognefranchecomte.fr/node/685</a:t>
            </a:r>
            <a:endParaRPr lang="fr-FR" sz="1400"/>
          </a:p>
          <a:p>
            <a:pPr>
              <a:defRPr/>
            </a:pPr>
            <a:endParaRPr lang="fr-FR" sz="1400"/>
          </a:p>
        </p:txBody>
      </p:sp>
      <p:sp>
        <p:nvSpPr>
          <p:cNvPr id="10" name="Espace réservé du texte 4"/>
          <p:cNvSpPr>
            <a:spLocks noGrp="1"/>
          </p:cNvSpPr>
          <p:nvPr>
            <p:ph type="body" sz="quarter" idx="12"/>
          </p:nvPr>
        </p:nvSpPr>
        <p:spPr bwMode="auto">
          <a:xfrm>
            <a:off x="355774" y="1523913"/>
            <a:ext cx="4853535" cy="4478518"/>
          </a:xfrm>
          <a:prstGeom prst="rect">
            <a:avLst/>
          </a:prstGeom>
          <a:solidFill>
            <a:schemeClr val="bg1"/>
          </a:solidFill>
          <a:ln>
            <a:noFill/>
          </a:ln>
        </p:spPr>
        <p:txBody>
          <a:bodyPr/>
          <a:lstStyle/>
          <a:p>
            <a:pPr>
              <a:defRPr/>
            </a:pPr>
            <a:r>
              <a:rPr lang="fr-FR"/>
              <a:t>Porteur du financement </a:t>
            </a:r>
            <a:endParaRPr/>
          </a:p>
          <a:p>
            <a:pPr lvl="1">
              <a:defRPr/>
            </a:pPr>
            <a:r>
              <a:rPr lang="fr-FR"/>
              <a:t>Région Bourgogne Franche Comté</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Bourgogne Franche Comté</a:t>
            </a:r>
            <a:endParaRPr/>
          </a:p>
          <a:p>
            <a:pPr>
              <a:defRPr/>
            </a:pPr>
            <a:r>
              <a:rPr lang="fr-FR"/>
              <a:t>Objectif</a:t>
            </a:r>
            <a:endParaRPr/>
          </a:p>
          <a:p>
            <a:pPr lvl="1">
              <a:defRPr/>
            </a:pPr>
            <a:r>
              <a:rPr lang="fr-FR"/>
              <a:t>Répondre aux objectifs d’efficacité énergétique des bâtiments et de développement des énergies renouvelables</a:t>
            </a:r>
            <a:endParaRPr/>
          </a:p>
          <a:p>
            <a:pPr marL="0" lvl="1">
              <a:spcBef>
                <a:spcPts val="1000"/>
              </a:spcBef>
              <a:defRPr/>
            </a:pPr>
            <a:endParaRPr lang="fr-FR" sz="2000">
              <a:solidFill>
                <a:srgbClr val="EF7757"/>
              </a:solidFill>
            </a:endParaRPr>
          </a:p>
        </p:txBody>
      </p:sp>
      <p:sp>
        <p:nvSpPr>
          <p:cNvPr id="11" name="Espace réservé du texte 4"/>
          <p:cNvSpPr txBox="1"/>
          <p:nvPr/>
        </p:nvSpPr>
        <p:spPr bwMode="auto">
          <a:xfrm>
            <a:off x="5326136" y="1517966"/>
            <a:ext cx="6715796" cy="500853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d’installations solaires thermiques : capteurs plan vitrés, capteurs sous vide, moquettes solaires ou tout autre système utilisant l’énergie solaire thermique</a:t>
            </a:r>
            <a:endParaRPr/>
          </a:p>
          <a:p>
            <a:pPr lvl="1">
              <a:defRPr/>
            </a:pPr>
            <a:r>
              <a:rPr lang="fr-FR"/>
              <a:t>La réalisation d’une étude de faisabilité, technico-économique devra respecter le cahier des charges type</a:t>
            </a:r>
            <a:endParaRPr/>
          </a:p>
          <a:p>
            <a:pPr>
              <a:defRPr/>
            </a:pPr>
            <a:r>
              <a:rPr lang="fr-FR" sz="2000">
                <a:solidFill>
                  <a:srgbClr val="EF7757"/>
                </a:solidFill>
              </a:rPr>
              <a:t>Actions financées</a:t>
            </a:r>
            <a:endParaRPr/>
          </a:p>
          <a:p>
            <a:pPr lvl="1">
              <a:defRPr/>
            </a:pPr>
            <a:r>
              <a:rPr lang="fr-FR"/>
              <a:t>Installation solaire et équipements annexes nécessaires à son bon fonctionnement</a:t>
            </a:r>
            <a:endParaRPr/>
          </a:p>
          <a:p>
            <a:pPr lvl="1">
              <a:defRPr/>
            </a:pPr>
            <a:r>
              <a:rPr lang="fr-FR"/>
              <a:t>Etudes de faisabilité technique et économique, des études de marché, de potentiel, de suivi et d'évaluation</a:t>
            </a:r>
            <a:endParaRPr/>
          </a:p>
          <a:p>
            <a:pPr marL="0" lvl="1">
              <a:spcBef>
                <a:spcPts val="1000"/>
              </a:spcBef>
              <a:defRPr/>
            </a:pPr>
            <a:r>
              <a:rPr lang="fr-FR" sz="2000">
                <a:solidFill>
                  <a:srgbClr val="EF7757"/>
                </a:solidFill>
              </a:rPr>
              <a:t>Montant</a:t>
            </a:r>
            <a:endParaRPr/>
          </a:p>
          <a:p>
            <a:pPr lvl="1">
              <a:defRPr/>
            </a:pPr>
            <a:r>
              <a:rPr lang="fr-FR"/>
              <a:t>Taux maximum de 45% et plafond de 300 000€ par projet</a:t>
            </a:r>
            <a:endParaRPr/>
          </a:p>
          <a:p>
            <a:pPr lvl="1">
              <a:defRPr/>
            </a:pPr>
            <a:endParaRPr lang="fr-FR"/>
          </a:p>
          <a:p>
            <a:pPr lvl="1">
              <a:defRPr/>
            </a:pPr>
            <a:r>
              <a:rPr lang="fr-FR" sz="1400" u="sng">
                <a:hlinkClick r:id="rId4" tooltip="https://www.bourgognefranchecomte.fr/file-download?fid=12553"/>
              </a:rPr>
              <a:t>https://www.bourgognefranchecomte.fr/file-download?fid=12553</a:t>
            </a:r>
            <a:endParaRPr lang="fr-FR" sz="1400"/>
          </a:p>
          <a:p>
            <a:pPr lvl="1">
              <a:defRPr/>
            </a:pPr>
            <a:endParaRPr lang="fr-F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5263289" y="1524373"/>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 name="Image 4"/>
          <p:cNvPicPr>
            <a:picLocks noChangeAspect="1"/>
          </p:cNvPicPr>
          <p:nvPr/>
        </p:nvPicPr>
        <p:blipFill>
          <a:blip r:embed="rId5"/>
          <a:stretch/>
        </p:blipFill>
        <p:spPr bwMode="auto">
          <a:xfrm>
            <a:off x="10646074" y="160338"/>
            <a:ext cx="1253634" cy="710100"/>
          </a:xfrm>
          <a:prstGeom prst="rect">
            <a:avLst/>
          </a:prstGeom>
        </p:spPr>
      </p:pic>
      <p:sp>
        <p:nvSpPr>
          <p:cNvPr id="1927852783" name="Flèche courbée vers la droite 422063627">
            <a:hlinkClick r:id="rId6" action="ppaction://hlinksldjump" tooltip="Diapositive 55"/>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Patrimoine protégé au titre des monuments historiques - Fonds incitatif et partenarial</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123</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bourgognefranchecomte.fr/node/3809"/>
              </a:rPr>
              <a:t>https://www.bourgognefranchecomte.fr/node/3809</a:t>
            </a:r>
            <a:endParaRPr lang="fr-FR" sz="1400"/>
          </a:p>
          <a:p>
            <a:pPr>
              <a:defRPr/>
            </a:pPr>
            <a:endParaRPr lang="fr-FR" sz="1400"/>
          </a:p>
        </p:txBody>
      </p:sp>
      <p:sp>
        <p:nvSpPr>
          <p:cNvPr id="10" name="Espace réservé du texte 4"/>
          <p:cNvSpPr>
            <a:spLocks noGrp="1"/>
          </p:cNvSpPr>
          <p:nvPr>
            <p:ph type="body" sz="quarter" idx="12"/>
          </p:nvPr>
        </p:nvSpPr>
        <p:spPr bwMode="auto">
          <a:xfrm>
            <a:off x="155575"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Bourgogne Franche Comté</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Bourgogne Franche Comté</a:t>
            </a:r>
            <a:endParaRPr/>
          </a:p>
          <a:p>
            <a:pPr>
              <a:defRPr/>
            </a:pPr>
            <a:r>
              <a:rPr lang="fr-FR"/>
              <a:t>Objectif</a:t>
            </a:r>
            <a:endParaRPr/>
          </a:p>
          <a:p>
            <a:pPr lvl="1">
              <a:defRPr/>
            </a:pPr>
            <a:r>
              <a:rPr lang="fr-FR"/>
              <a:t>Soutenir les projets patrimoniaux participant au renforcement de l’attractivité culturelle, touristique et à l’amélioration du cadre de vie des territoires.</a:t>
            </a:r>
            <a:endParaRPr/>
          </a:p>
          <a:p>
            <a:pPr marL="0" lvl="1">
              <a:spcBef>
                <a:spcPts val="1000"/>
              </a:spcBef>
              <a:defRPr/>
            </a:pPr>
            <a:r>
              <a:rPr lang="fr-FR" sz="2000">
                <a:solidFill>
                  <a:srgbClr val="EF7757"/>
                </a:solidFill>
              </a:rPr>
              <a:t>Date de clôture</a:t>
            </a:r>
            <a:endParaRPr/>
          </a:p>
          <a:p>
            <a:pPr lvl="1">
              <a:defRPr/>
            </a:pPr>
            <a:r>
              <a:rPr lang="fr-FR"/>
              <a:t>01/10/2025</a:t>
            </a:r>
            <a:endParaRPr/>
          </a:p>
        </p:txBody>
      </p:sp>
      <p:sp>
        <p:nvSpPr>
          <p:cNvPr id="11" name="Espace réservé du texte 4"/>
          <p:cNvSpPr txBox="1"/>
          <p:nvPr/>
        </p:nvSpPr>
        <p:spPr bwMode="auto">
          <a:xfrm>
            <a:off x="5682395" y="1020255"/>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dossiers de restauration de patrimoine représentatif au niveau territorial (protégé ou non), identifiés conjointement avec la Direction régionale des affaires culturelles au titre du Fonds incitatif et partenarial (FIP).</a:t>
            </a:r>
            <a:endParaRPr/>
          </a:p>
          <a:p>
            <a:pPr lvl="1">
              <a:defRPr/>
            </a:pPr>
            <a:r>
              <a:rPr lang="fr-FR"/>
              <a:t>Commune de moins de 10 000 hab.</a:t>
            </a:r>
            <a:endParaRPr/>
          </a:p>
          <a:p>
            <a:pPr lvl="1">
              <a:defRPr/>
            </a:pPr>
            <a:r>
              <a:rPr lang="fr-FR"/>
              <a:t>Seuil minimal de travaux d’investissement : 40 000 €.</a:t>
            </a:r>
            <a:endParaRPr/>
          </a:p>
          <a:p>
            <a:pPr lvl="1">
              <a:defRPr/>
            </a:pPr>
            <a:r>
              <a:rPr lang="fr-FR"/>
              <a:t>Patrimoine accessible à la visite.</a:t>
            </a:r>
            <a:endParaRPr/>
          </a:p>
          <a:p>
            <a:pPr lvl="1">
              <a:defRPr/>
            </a:pPr>
            <a:r>
              <a:rPr lang="fr-FR"/>
              <a:t>Prise en compte des enjeux énergétiques et mise en œuvre de matériaux biosourcés.</a:t>
            </a:r>
            <a:endParaRPr/>
          </a:p>
          <a:p>
            <a:pPr marL="0" lvl="1">
              <a:spcBef>
                <a:spcPts val="1000"/>
              </a:spcBef>
              <a:defRPr/>
            </a:pPr>
            <a:r>
              <a:rPr lang="fr-FR" sz="2000">
                <a:solidFill>
                  <a:srgbClr val="EF7757"/>
                </a:solidFill>
              </a:rPr>
              <a:t>Actions financées</a:t>
            </a:r>
            <a:endParaRPr/>
          </a:p>
          <a:p>
            <a:pPr lvl="1">
              <a:defRPr/>
            </a:pPr>
            <a:r>
              <a:rPr lang="fr-FR"/>
              <a:t>Travaux</a:t>
            </a:r>
            <a:endParaRPr/>
          </a:p>
          <a:p>
            <a:pPr marL="0" lvl="1">
              <a:spcBef>
                <a:spcPts val="1000"/>
              </a:spcBef>
              <a:defRPr/>
            </a:pPr>
            <a:r>
              <a:rPr lang="fr-FR" sz="2000">
                <a:solidFill>
                  <a:srgbClr val="EF7757"/>
                </a:solidFill>
              </a:rPr>
              <a:t>Montant</a:t>
            </a:r>
            <a:endParaRPr/>
          </a:p>
          <a:p>
            <a:pPr lvl="1">
              <a:defRPr/>
            </a:pPr>
            <a:r>
              <a:rPr lang="fr-FR"/>
              <a:t>20 % du coût HT des travaux </a:t>
            </a:r>
            <a:r>
              <a:rPr lang="fr-FR" sz="1400"/>
              <a:t>(TTC si le maître d’ouvrage n’est pas assujetti à la TVA ou ne peut prétendre au bénéfice du fonds de compensation de la TVA), </a:t>
            </a:r>
            <a:endParaRPr/>
          </a:p>
          <a:p>
            <a:pPr lvl="1">
              <a:defRPr/>
            </a:pPr>
            <a:r>
              <a:rPr lang="fr-FR"/>
              <a:t>plafonné à 100 000 € par tranche fonctionnelle.</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 name="Image 4"/>
          <p:cNvPicPr>
            <a:picLocks noChangeAspect="1"/>
          </p:cNvPicPr>
          <p:nvPr/>
        </p:nvPicPr>
        <p:blipFill>
          <a:blip r:embed="rId4"/>
          <a:stretch/>
        </p:blipFill>
        <p:spPr bwMode="auto">
          <a:xfrm>
            <a:off x="10646074" y="160338"/>
            <a:ext cx="1253634" cy="710100"/>
          </a:xfrm>
          <a:prstGeom prst="rect">
            <a:avLst/>
          </a:prstGeom>
        </p:spPr>
      </p:pic>
      <p:sp>
        <p:nvSpPr>
          <p:cNvPr id="2058396216" name="Flèche courbée vers la droite 422063627">
            <a:hlinkClick r:id="rId5" action="ppaction://hlinksldjump" tooltip="Diapositive 55"/>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81032065" name="Titre 1"/>
          <p:cNvSpPr>
            <a:spLocks noGrp="1"/>
          </p:cNvSpPr>
          <p:nvPr>
            <p:ph type="title"/>
          </p:nvPr>
        </p:nvSpPr>
        <p:spPr bwMode="auto">
          <a:xfrm>
            <a:off x="301837" y="212496"/>
            <a:ext cx="10716790" cy="3965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programme régional Effilogis</a:t>
            </a:r>
            <a:endParaRPr lang="fr-FR" sz="2000" b="1" i="0" u="none" strike="noStrike" cap="all" spc="0">
              <a:solidFill>
                <a:srgbClr val="EF7757"/>
              </a:solidFill>
              <a:latin typeface="Arial"/>
              <a:cs typeface="Arial"/>
            </a:endParaRPr>
          </a:p>
        </p:txBody>
      </p:sp>
      <p:sp>
        <p:nvSpPr>
          <p:cNvPr id="791316064"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CBB2C312-86F3-F44D-5E57-CEF54BAED700}" type="slidenum">
              <a:rPr lang="fr-FR"/>
              <a:t/>
            </a:fld>
            <a:endParaRPr lang="fr-FR"/>
          </a:p>
        </p:txBody>
      </p:sp>
      <p:sp>
        <p:nvSpPr>
          <p:cNvPr id="1540721150" name="ZoneTexte 8"/>
          <p:cNvSpPr txBox="1"/>
          <p:nvPr/>
        </p:nvSpPr>
        <p:spPr bwMode="auto">
          <a:xfrm>
            <a:off x="301837" y="737879"/>
            <a:ext cx="9942075" cy="73187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bourgognefranchecomte.fr/node/375"/>
              </a:rPr>
              <a:t>https://www.bourgognefranchecomte.fr/node/375</a:t>
            </a:r>
            <a:endParaRPr sz="1400"/>
          </a:p>
          <a:p>
            <a:pPr>
              <a:defRPr/>
            </a:pPr>
            <a:endParaRPr lang="fr-FR" sz="1400"/>
          </a:p>
          <a:p>
            <a:pPr>
              <a:defRPr/>
            </a:pPr>
            <a:endParaRPr lang="fr-FR" sz="1400"/>
          </a:p>
        </p:txBody>
      </p:sp>
      <p:sp>
        <p:nvSpPr>
          <p:cNvPr id="583475965" name="Espace réservé du texte 4"/>
          <p:cNvSpPr>
            <a:spLocks noGrp="1"/>
          </p:cNvSpPr>
          <p:nvPr>
            <p:ph type="body" sz="quarter" idx="12"/>
          </p:nvPr>
        </p:nvSpPr>
        <p:spPr bwMode="auto">
          <a:xfrm flipH="0" flipV="0">
            <a:off x="155574" y="1261099"/>
            <a:ext cx="3997531" cy="4478517"/>
          </a:xfrm>
          <a:prstGeom prst="rect">
            <a:avLst/>
          </a:prstGeom>
          <a:solidFill>
            <a:schemeClr val="bg1"/>
          </a:solidFill>
          <a:ln>
            <a:noFill/>
          </a:ln>
        </p:spPr>
        <p:txBody>
          <a:bodyPr/>
          <a:lstStyle/>
          <a:p>
            <a:pPr>
              <a:defRPr/>
            </a:pPr>
            <a:r>
              <a:rPr lang="fr-FR"/>
              <a:t>Porteur du financement </a:t>
            </a:r>
            <a:endParaRPr/>
          </a:p>
          <a:p>
            <a:pPr lvl="1">
              <a:defRPr/>
            </a:pPr>
            <a:r>
              <a:rPr lang="fr-FR"/>
              <a:t>Région Bourgogne Franche Comté</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Bourgogne Franche Comté</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Diviser par 4 les consommations énergétiques en rénovation et développer les constructions à énergie positiv</a:t>
            </a:r>
            <a:r>
              <a:rPr/>
              <a:t>e</a:t>
            </a:r>
            <a:endParaRPr/>
          </a:p>
          <a:p>
            <a:pPr marL="0" marR="0" lvl="1" indent="0" algn="l">
              <a:lnSpc>
                <a:spcPct val="100000"/>
              </a:lnSpc>
              <a:spcBef>
                <a:spcPts val="999"/>
              </a:spcBef>
              <a:spcAft>
                <a:spcPts val="0"/>
              </a:spcAft>
              <a:buFont typeface="Arial"/>
              <a:buNone/>
              <a:defRPr/>
            </a:pPr>
            <a:r>
              <a:rPr lang="fr-FR" sz="1800" b="0" i="0" u="none" strike="noStrike" cap="none" spc="0">
                <a:solidFill>
                  <a:srgbClr val="EF7757"/>
                </a:solidFill>
                <a:latin typeface="Arial"/>
                <a:ea typeface="Arial"/>
                <a:cs typeface="Arial"/>
              </a:rPr>
              <a:t>Dates limites de dépôt des dossiers</a:t>
            </a:r>
            <a:endParaRPr lang="fr-FR" sz="1800" b="0" i="0" u="none" strike="noStrike" cap="none" spc="0">
              <a:solidFill>
                <a:srgbClr val="EF7757"/>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30 juin 2025</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31 décembre 2025</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endParaRPr b="1"/>
          </a:p>
          <a:p>
            <a:pPr marL="180000" marR="0" lvl="1" indent="0" algn="l">
              <a:lnSpc>
                <a:spcPct val="100000"/>
              </a:lnSpc>
              <a:spcBef>
                <a:spcPts val="499"/>
              </a:spcBef>
              <a:spcAft>
                <a:spcPts val="0"/>
              </a:spcAft>
              <a:buFont typeface="Arial"/>
              <a:buNone/>
              <a:defRPr/>
            </a:pPr>
            <a:endParaRPr/>
          </a:p>
        </p:txBody>
      </p:sp>
      <p:sp>
        <p:nvSpPr>
          <p:cNvPr id="1224223347" name="Espace réservé du texte 4"/>
          <p:cNvSpPr txBox="1"/>
          <p:nvPr/>
        </p:nvSpPr>
        <p:spPr bwMode="auto">
          <a:xfrm flipH="0" flipV="0">
            <a:off x="4264073" y="939589"/>
            <a:ext cx="7200911" cy="2560768"/>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lvl="1" indent="0" algn="l">
              <a:lnSpc>
                <a:spcPct val="100000"/>
              </a:lnSpc>
              <a:spcBef>
                <a:spcPts val="499"/>
              </a:spcBef>
              <a:spcAft>
                <a:spcPts val="0"/>
              </a:spcAft>
              <a:buFont typeface="Arial"/>
              <a:buNone/>
              <a:defRPr/>
            </a:pPr>
            <a:r>
              <a:rPr lang="fr-FR" sz="1600"/>
              <a:t>Sont éligibles l</a:t>
            </a:r>
            <a:r>
              <a:rPr lang="fr-FR" sz="1600" b="0" i="0" u="none" strike="noStrike" cap="none" spc="0">
                <a:solidFill>
                  <a:srgbClr val="292574"/>
                </a:solidFill>
                <a:latin typeface="Arial"/>
                <a:ea typeface="Arial"/>
                <a:cs typeface="Arial"/>
              </a:rPr>
              <a:t>es </a:t>
            </a:r>
            <a:r>
              <a:rPr lang="fr-FR" sz="1600" b="0" i="0" u="none" strike="noStrike" cap="none" spc="0">
                <a:solidFill>
                  <a:srgbClr val="292574"/>
                </a:solidFill>
                <a:latin typeface="Arial"/>
                <a:ea typeface="Arial"/>
                <a:cs typeface="Arial"/>
              </a:rPr>
              <a:t>projets de</a:t>
            </a:r>
            <a:r>
              <a:rPr lang="fr-FR" sz="1600" b="0" i="0" u="none" strike="noStrike" cap="none" spc="0">
                <a:solidFill>
                  <a:srgbClr val="292574"/>
                </a:solidFill>
                <a:latin typeface="Arial"/>
                <a:ea typeface="Arial"/>
                <a:cs typeface="Arial"/>
              </a:rPr>
              <a:t> </a:t>
            </a:r>
            <a:r>
              <a:rPr lang="fr-FR" sz="1600" b="0" i="0" u="none" strike="noStrike" cap="none" spc="0">
                <a:solidFill>
                  <a:srgbClr val="292574"/>
                </a:solidFill>
                <a:latin typeface="Arial"/>
                <a:ea typeface="Arial"/>
                <a:cs typeface="Arial"/>
              </a:rPr>
              <a:t>rénovation des bâtiments tertiaires ou mixtes publics en basse consommation et en matériaux biosourcés</a:t>
            </a:r>
            <a:r>
              <a:rPr sz="1600"/>
              <a:t> </a:t>
            </a:r>
            <a:r>
              <a:rPr lang="fr-FR" sz="1600" b="0" i="0" u="none" strike="noStrike" cap="none" spc="0">
                <a:solidFill>
                  <a:srgbClr val="292574"/>
                </a:solidFill>
                <a:latin typeface="Arial"/>
                <a:ea typeface="Arial"/>
                <a:cs typeface="Arial"/>
              </a:rPr>
              <a:t>des </a:t>
            </a:r>
            <a:r>
              <a:rPr lang="fr-FR" sz="1600" b="0" i="0" u="none" strike="noStrike" cap="none" spc="0">
                <a:solidFill>
                  <a:srgbClr val="292574"/>
                </a:solidFill>
                <a:latin typeface="Arial"/>
                <a:ea typeface="Arial"/>
                <a:cs typeface="Arial"/>
              </a:rPr>
              <a:t> collectivités territoriales et leurs groupements dont la population est de moins de 40 000 habitants</a:t>
            </a:r>
            <a:endParaRPr lang="fr-FR" sz="16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endParaRPr lang="fr-FR" sz="1800" b="0" i="0" u="none" strike="noStrike" cap="none" spc="0">
              <a:solidFill>
                <a:srgbClr val="292574"/>
              </a:solidFill>
              <a:latin typeface="Arial"/>
              <a:cs typeface="Arial"/>
            </a:endParaRPr>
          </a:p>
          <a:p>
            <a:pPr marL="0" lvl="1">
              <a:spcBef>
                <a:spcPts val="999"/>
              </a:spcBef>
              <a:defRPr/>
            </a:pPr>
            <a:endParaRPr/>
          </a:p>
          <a:p>
            <a:pPr marL="0" lvl="1">
              <a:spcBef>
                <a:spcPts val="999"/>
              </a:spcBef>
              <a:defRPr/>
            </a:pPr>
            <a:endParaRPr lang="fr-FR" sz="2000">
              <a:solidFill>
                <a:srgbClr val="EF7757"/>
              </a:solidFill>
            </a:endParaRPr>
          </a:p>
          <a:p>
            <a:pPr marL="0" lvl="1">
              <a:spcBef>
                <a:spcPts val="999"/>
              </a:spcBef>
              <a:defRPr/>
            </a:pPr>
            <a:endParaRPr lang="fr-FR" sz="1000">
              <a:solidFill>
                <a:srgbClr val="EF7757"/>
              </a:solidFill>
            </a:endParaRPr>
          </a:p>
          <a:p>
            <a:pPr marL="180000" marR="0" lvl="1" indent="0" algn="l">
              <a:lnSpc>
                <a:spcPct val="100000"/>
              </a:lnSpc>
              <a:spcBef>
                <a:spcPts val="499"/>
              </a:spcBef>
              <a:spcAft>
                <a:spcPts val="0"/>
              </a:spcAft>
              <a:buFont typeface="Arial"/>
              <a:buNone/>
              <a:defRPr/>
            </a:pPr>
            <a:r>
              <a:rPr lang="fr-FR" sz="1100" b="0" i="0" u="sng" strike="noStrike" cap="none" spc="0">
                <a:solidFill>
                  <a:srgbClr val="292574"/>
                </a:solidFill>
                <a:latin typeface="Arial"/>
                <a:ea typeface="Arial"/>
                <a:cs typeface="Arial"/>
                <a:hlinkClick r:id="rId4" tooltip="https://www.effilogis.fr/sites/default/files/2024-07/Reglement AAP Collectivites 2024.pdf"/>
              </a:rPr>
              <a:t>https://www.effilogis.fr/sites/default/files/2024-07/Reglement%20AAP%20Collectivites%202024.pdf</a:t>
            </a:r>
            <a:endParaRPr lang="fr-FR" sz="1100" b="0" i="0" u="none" strike="noStrike" cap="none" spc="0">
              <a:solidFill>
                <a:srgbClr val="292574"/>
              </a:solidFill>
              <a:latin typeface="Arial"/>
              <a:ea typeface="Arial"/>
              <a:cs typeface="Arial"/>
            </a:endParaRPr>
          </a:p>
          <a:p>
            <a:pPr marL="0" lvl="1">
              <a:spcBef>
                <a:spcPts val="999"/>
              </a:spcBef>
              <a:defRPr/>
            </a:pPr>
            <a:r>
              <a:rPr lang="fr-FR" sz="2000">
                <a:solidFill>
                  <a:srgbClr val="EF7757"/>
                </a:solidFill>
              </a:rPr>
              <a:t>Act</a:t>
            </a:r>
            <a:r>
              <a:rPr lang="fr-FR" sz="2000">
                <a:solidFill>
                  <a:srgbClr val="EF7757"/>
                </a:solidFill>
              </a:rPr>
              <a:t>ions financées</a:t>
            </a:r>
            <a:endParaRPr lang="fr-FR" sz="2000">
              <a:solidFill>
                <a:srgbClr val="EF7757"/>
              </a:solidFill>
            </a:endParaRPr>
          </a:p>
          <a:p>
            <a:pPr lvl="1">
              <a:defRPr/>
            </a:pPr>
            <a:r>
              <a:rPr lang="fr-FR"/>
              <a:t>Travaux</a:t>
            </a:r>
            <a:r>
              <a:rPr/>
              <a:t>, études</a:t>
            </a:r>
            <a:endParaRPr/>
          </a:p>
          <a:p>
            <a:pPr>
              <a:defRPr/>
            </a:pPr>
            <a:r>
              <a:rPr lang="fr-FR" sz="2000">
                <a:solidFill>
                  <a:srgbClr val="EF7757"/>
                </a:solidFill>
              </a:rPr>
              <a:t>Montant</a:t>
            </a:r>
            <a:endParaRPr sz="1350" b="0" i="0" u="none">
              <a:solidFill>
                <a:srgbClr val="203E46"/>
              </a:solidFill>
              <a:latin typeface="PT Sans"/>
              <a:ea typeface="PT Sans"/>
              <a:cs typeface="PT Sans"/>
            </a:endParaRPr>
          </a:p>
          <a:p>
            <a:pPr marL="180000" marR="0"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Jusqu'à</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30 000 €</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pour un audit énergétique de bâtiment tertiaire public ou associatif</a:t>
            </a:r>
            <a:endParaRPr lang="fr-FR" sz="12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Jusqu’à</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60 000 €</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pour la programmation</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et les études (conception, ingénierie écologique)</a:t>
            </a:r>
            <a:endParaRPr lang="fr-FR" sz="12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Jusqu’à</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120 000 €</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pour les travaux de rénovation</a:t>
            </a:r>
            <a:endParaRPr lang="fr-FR" sz="12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Jusqu'à</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24 000 €</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de bonus pour la production d’énergies renouvelables</a:t>
            </a:r>
            <a:endParaRPr lang="fr-FR" sz="12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Jusqu'à</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24 000 €</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de bonus pour l’approche environnementale (biodiversité, prévention et réemploi des déchets du BTP)</a:t>
            </a:r>
            <a:endParaRPr lang="fr-FR" sz="1200" b="0" i="0" u="none" strike="noStrike" cap="none" spc="0">
              <a:solidFill>
                <a:srgbClr val="292574"/>
              </a:solidFill>
              <a:latin typeface="Arial"/>
              <a:cs typeface="Arial"/>
            </a:endParaRPr>
          </a:p>
        </p:txBody>
      </p:sp>
      <p:cxnSp>
        <p:nvCxnSpPr>
          <p:cNvPr id="1355979353" name="Connecteur droit 15"/>
          <p:cNvCxnSpPr>
            <a:cxnSpLocks/>
          </p:cNvCxnSpPr>
          <p:nvPr/>
        </p:nvCxnSpPr>
        <p:spPr bwMode="auto">
          <a:xfrm flipH="0" flipV="0">
            <a:off x="4144240" y="1261099"/>
            <a:ext cx="0" cy="5291777"/>
          </a:xfrm>
          <a:prstGeom prst="line">
            <a:avLst/>
          </a:prstGeom>
        </p:spPr>
        <p:style>
          <a:lnRef idx="1">
            <a:schemeClr val="accent1"/>
          </a:lnRef>
          <a:fillRef idx="0">
            <a:schemeClr val="accent1"/>
          </a:fillRef>
          <a:effectRef idx="0">
            <a:schemeClr val="accent1"/>
          </a:effectRef>
          <a:fontRef idx="minor">
            <a:schemeClr val="tx1"/>
          </a:fontRef>
        </p:style>
      </p:cxnSp>
      <p:sp>
        <p:nvSpPr>
          <p:cNvPr id="1463630969"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36894973" name="Image 4"/>
          <p:cNvPicPr>
            <a:picLocks noChangeAspect="1"/>
          </p:cNvPicPr>
          <p:nvPr/>
        </p:nvPicPr>
        <p:blipFill>
          <a:blip r:embed="rId5"/>
          <a:stretch/>
        </p:blipFill>
        <p:spPr bwMode="auto">
          <a:xfrm>
            <a:off x="10646073" y="160337"/>
            <a:ext cx="1253633" cy="710100"/>
          </a:xfrm>
          <a:prstGeom prst="rect">
            <a:avLst/>
          </a:prstGeom>
        </p:spPr>
      </p:pic>
      <p:pic>
        <p:nvPicPr>
          <p:cNvPr id="33425721" name=""/>
          <p:cNvPicPr>
            <a:picLocks noChangeAspect="1"/>
          </p:cNvPicPr>
          <p:nvPr/>
        </p:nvPicPr>
        <p:blipFill>
          <a:blip r:embed="rId6"/>
          <a:stretch/>
        </p:blipFill>
        <p:spPr bwMode="auto">
          <a:xfrm flipH="0" flipV="0">
            <a:off x="4523277" y="2393590"/>
            <a:ext cx="3929950" cy="1468961"/>
          </a:xfrm>
          <a:prstGeom prst="rect">
            <a:avLst/>
          </a:prstGeom>
        </p:spPr>
      </p:pic>
      <p:sp>
        <p:nvSpPr>
          <p:cNvPr id="218374703" name="Flèche courbée vers la droite 422063627">
            <a:hlinkClick r:id="rId7" action="ppaction://hlinksldjump" tooltip="Diapositive 55"/>
          </p:cNvPr>
          <p:cNvSpPr/>
          <p:nvPr/>
        </p:nvSpPr>
        <p:spPr bwMode="auto">
          <a:xfrm rot="11453094">
            <a:off x="11248706" y="6207634"/>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210022"/>
            <a:ext cx="10503908" cy="400110"/>
          </a:xfrm>
        </p:spPr>
        <p:txBody>
          <a:bodyPr/>
          <a:lstStyle/>
          <a:p>
            <a:pPr>
              <a:defRPr/>
            </a:pPr>
            <a:r>
              <a:rPr lang="fr-FR" sz="2000"/>
              <a:t>Nos communes d'abord</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124</a:t>
            </a:fld>
            <a:endParaRPr lang="fr-FR"/>
          </a:p>
        </p:txBody>
      </p:sp>
      <p:sp>
        <p:nvSpPr>
          <p:cNvPr id="9" name="ZoneTexte 8"/>
          <p:cNvSpPr txBox="1"/>
          <p:nvPr/>
        </p:nvSpPr>
        <p:spPr bwMode="auto">
          <a:xfrm>
            <a:off x="313293" y="669660"/>
            <a:ext cx="9940635" cy="523220"/>
          </a:xfrm>
          <a:prstGeom prst="rect">
            <a:avLst/>
          </a:prstGeom>
          <a:noFill/>
        </p:spPr>
        <p:txBody>
          <a:bodyPr wrap="square" rtlCol="0">
            <a:spAutoFit/>
          </a:bodyPr>
          <a:lstStyle/>
          <a:p>
            <a:pPr>
              <a:defRPr/>
            </a:pPr>
            <a:r>
              <a:rPr lang="fr-FR" sz="1400" u="sng">
                <a:hlinkClick r:id="rId3" tooltip="https://www.maregionsud.fr/votre-region/competences/amenagement-du-territoire"/>
              </a:rPr>
              <a:t>https://www.maregionsud.fr/votre-region/competences/amenagement-du-territoire</a:t>
            </a:r>
            <a:endParaRPr lang="fr-FR" sz="1400"/>
          </a:p>
          <a:p>
            <a:pPr>
              <a:defRPr/>
            </a:pPr>
            <a:endParaRPr lang="fr-FR" sz="1400"/>
          </a:p>
        </p:txBody>
      </p:sp>
      <p:sp>
        <p:nvSpPr>
          <p:cNvPr id="10" name="Espace réservé du texte 4"/>
          <p:cNvSpPr>
            <a:spLocks noGrp="1"/>
          </p:cNvSpPr>
          <p:nvPr>
            <p:ph type="body" sz="quarter" idx="12"/>
          </p:nvPr>
        </p:nvSpPr>
        <p:spPr bwMode="auto">
          <a:xfrm>
            <a:off x="253219" y="1152452"/>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Soutenir les projets des communes permettant de décliner opérationnellement les objectifs régionaux en termes de sobriété foncière,</a:t>
            </a:r>
            <a:endParaRPr/>
          </a:p>
          <a:p>
            <a:pPr lvl="1">
              <a:defRPr/>
            </a:pPr>
            <a:r>
              <a:rPr lang="fr-FR"/>
              <a:t>d’aménagement durable et de transition énergétique et écologique.</a:t>
            </a:r>
            <a:endParaRPr/>
          </a:p>
          <a:p>
            <a:pPr marL="0" lvl="1">
              <a:spcBef>
                <a:spcPts val="1000"/>
              </a:spcBef>
              <a:defRPr/>
            </a:pPr>
            <a:r>
              <a:rPr lang="fr-FR" sz="2000">
                <a:solidFill>
                  <a:srgbClr val="EF7757"/>
                </a:solidFill>
              </a:rPr>
              <a:t>Date de clôture</a:t>
            </a:r>
            <a:endParaRPr/>
          </a:p>
          <a:p>
            <a:pPr lvl="1">
              <a:defRPr/>
            </a:pPr>
            <a:r>
              <a:rPr lang="fr-FR"/>
              <a:t>01/03/2025</a:t>
            </a:r>
            <a:endParaRPr/>
          </a:p>
          <a:p>
            <a:pPr lvl="1">
              <a:defRPr/>
            </a:pPr>
            <a:endParaRPr lang="fr-FR"/>
          </a:p>
        </p:txBody>
      </p:sp>
      <p:sp>
        <p:nvSpPr>
          <p:cNvPr id="11" name="Espace réservé du texte 4"/>
          <p:cNvSpPr txBox="1"/>
          <p:nvPr/>
        </p:nvSpPr>
        <p:spPr bwMode="auto">
          <a:xfrm>
            <a:off x="5338417" y="1101643"/>
            <a:ext cx="6694650" cy="5311484"/>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sz="1400"/>
              <a:t>Sont éligibles la réalisation d’études concernant la rénovation énergétique et le management de l’énergie des bâtiments tertiaires publics.</a:t>
            </a:r>
            <a:endParaRPr/>
          </a:p>
          <a:p>
            <a:pPr lvl="1">
              <a:defRPr/>
            </a:pPr>
            <a:r>
              <a:rPr lang="fr-FR" sz="1400"/>
              <a:t>Sont éligibles les projets de renaturation des espaces publics intégrant les enjeux de lutte contre les ilots de</a:t>
            </a:r>
            <a:br>
              <a:rPr lang="fr-FR" sz="1400"/>
            </a:br>
            <a:r>
              <a:rPr lang="fr-FR" sz="1400"/>
              <a:t>chaleur, de gestion de la ressource en eau et du pluvial, d’urbanisme favorable à la santé.</a:t>
            </a:r>
            <a:endParaRPr/>
          </a:p>
          <a:p>
            <a:pPr lvl="1">
              <a:defRPr/>
            </a:pPr>
            <a:r>
              <a:rPr lang="fr-FR" sz="1400"/>
              <a:t>Sont éligibles les projets de réhabilitation de bâtiments et d’équipements publics s’inscrivant dans des démarches de rénovation globale.</a:t>
            </a:r>
            <a:endParaRPr/>
          </a:p>
          <a:p>
            <a:pPr marL="0" lvl="1">
              <a:spcBef>
                <a:spcPts val="1000"/>
              </a:spcBef>
              <a:defRPr/>
            </a:pPr>
            <a:r>
              <a:rPr lang="fr-FR" sz="2000">
                <a:solidFill>
                  <a:srgbClr val="EF7757"/>
                </a:solidFill>
              </a:rPr>
              <a:t>Actions financées</a:t>
            </a:r>
            <a:endParaRPr/>
          </a:p>
          <a:p>
            <a:pPr lvl="1">
              <a:defRPr/>
            </a:pPr>
            <a:r>
              <a:rPr lang="fr-FR"/>
              <a:t>Travaux et études</a:t>
            </a:r>
            <a:endParaRPr/>
          </a:p>
          <a:p>
            <a:pPr marL="0" lvl="1">
              <a:spcBef>
                <a:spcPts val="1000"/>
              </a:spcBef>
              <a:defRPr/>
            </a:pPr>
            <a:r>
              <a:rPr lang="fr-FR" sz="2000">
                <a:solidFill>
                  <a:srgbClr val="EF7757"/>
                </a:solidFill>
              </a:rPr>
              <a:t>Montant</a:t>
            </a:r>
            <a:endParaRPr/>
          </a:p>
          <a:p>
            <a:pPr lvl="1">
              <a:defRPr/>
            </a:pPr>
            <a:r>
              <a:rPr lang="fr-FR" sz="1600"/>
              <a:t>jusqu'à 50% du coût du projet (plafond : 200 000€)</a:t>
            </a:r>
            <a:endParaRPr/>
          </a:p>
          <a:p>
            <a:pPr lvl="1">
              <a:defRPr/>
            </a:pPr>
            <a:r>
              <a:rPr lang="fr-FR" sz="1600"/>
              <a:t>pour toutes les communes de moins de 1 500 habitants : une aide peut atteindre le</a:t>
            </a:r>
            <a:r>
              <a:rPr lang="fr-FR" sz="1600"/>
              <a:t> maximum de 70 % de la dépense subventionnable HT de l’opération. L’aide est plafonnée</a:t>
            </a:r>
            <a:r>
              <a:rPr lang="fr-FR" sz="1600"/>
              <a:t> à 15 000 €.</a:t>
            </a:r>
            <a:endParaRPr/>
          </a:p>
          <a:p>
            <a:pPr lvl="1">
              <a:defRPr/>
            </a:pPr>
            <a:endParaRPr lang="fr-FR"/>
          </a:p>
        </p:txBody>
      </p:sp>
      <p:cxnSp>
        <p:nvCxnSpPr>
          <p:cNvPr id="16" name="Connecteur droit 15"/>
          <p:cNvCxnSpPr>
            <a:cxnSpLocks/>
          </p:cNvCxnSpPr>
          <p:nvPr/>
        </p:nvCxnSpPr>
        <p:spPr bwMode="auto">
          <a:xfrm>
            <a:off x="5338417" y="156748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5" name="Rectangle 4"/>
          <p:cNvSpPr/>
          <p:nvPr/>
        </p:nvSpPr>
        <p:spPr bwMode="auto">
          <a:xfrm>
            <a:off x="4676429" y="6262230"/>
            <a:ext cx="6415808" cy="640440"/>
          </a:xfrm>
          <a:prstGeom prst="rect">
            <a:avLst/>
          </a:prstGeom>
        </p:spPr>
        <p:txBody>
          <a:bodyPr wrap="square">
            <a:spAutoFit/>
          </a:bodyPr>
          <a:lstStyle/>
          <a:p>
            <a:pPr lvl="1">
              <a:defRPr/>
            </a:pPr>
            <a:r>
              <a:rPr lang="fr-FR" sz="1200" b="0" i="0" u="sng" strike="noStrike" cap="none" spc="0">
                <a:solidFill>
                  <a:schemeClr val="tx1"/>
                </a:solidFill>
                <a:latin typeface="Arial"/>
                <a:ea typeface="Arial"/>
                <a:cs typeface="Arial"/>
                <a:hlinkClick r:id="rId5" tooltip="https://www.maregionsud.fr/fileadmin/user_upload/1-FICHIERS/2-DOCUMENTS/Territoire/Webinaire_Nos_communes_d_abord_2025V2.pdf"/>
              </a:rPr>
              <a:t>https://www.maregionsud.fr/fileadmin/user_upload/1-FICHIERS/2-DOCUMENTS/Territoire/Webinaire_Nos_communes_d_abord_2025V2.pdf</a:t>
            </a:r>
            <a:endParaRPr sz="1200"/>
          </a:p>
          <a:p>
            <a:pPr lvl="1">
              <a:defRPr/>
            </a:pPr>
            <a:endParaRPr lang="fr-FR" sz="1200"/>
          </a:p>
        </p:txBody>
      </p:sp>
      <p:sp>
        <p:nvSpPr>
          <p:cNvPr id="790092405" name="Flèche courbée vers la droite 790092404">
            <a:hlinkClick r:id="rId6" action="ppaction://hlinksldjump" tooltip="Diapositive 60"/>
          </p:cNvPr>
          <p:cNvSpPr/>
          <p:nvPr/>
        </p:nvSpPr>
        <p:spPr bwMode="auto">
          <a:xfrm rot="11453128">
            <a:off x="11078617" y="6150938"/>
            <a:ext cx="340177" cy="521606"/>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210022"/>
            <a:ext cx="10503908" cy="400110"/>
          </a:xfrm>
        </p:spPr>
        <p:txBody>
          <a:bodyPr/>
          <a:lstStyle/>
          <a:p>
            <a:pPr>
              <a:defRPr/>
            </a:pPr>
            <a:r>
              <a:rPr lang="fr-FR" sz="2000"/>
              <a:t>Etude de faisabilité pour des projets de géothermie/thalassothermie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125</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maregionsud.fr/vos-aides/detail/etude-de-faisabilite-pour-des-projets-de-geothermie/thalassothermie"/>
              </a:rPr>
              <a:t>https://www.maregionsud.fr/vos-aides/detail/etude-de-faisabilite-pour-des-projets-de-geothermie/thalassothermie</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Soutenir l’amorçage des projets de chaleur et de froid renouvelables et de récupération.</a:t>
            </a:r>
            <a:endParaRPr/>
          </a:p>
        </p:txBody>
      </p:sp>
      <p:sp>
        <p:nvSpPr>
          <p:cNvPr id="11" name="Espace réservé du texte 4"/>
          <p:cNvSpPr txBox="1"/>
          <p:nvPr/>
        </p:nvSpPr>
        <p:spPr bwMode="auto">
          <a:xfrm>
            <a:off x="5682395" y="1241394"/>
            <a:ext cx="6359537"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la réalisation d’études de faisabilité pour des projets de géothermie/thalassothermie.</a:t>
            </a:r>
            <a:endParaRPr/>
          </a:p>
          <a:p>
            <a:pPr lvl="1">
              <a:defRPr/>
            </a:pPr>
            <a:r>
              <a:rPr lang="fr-FR"/>
              <a:t>Les bureaux d’études et experts réalisant l’étude doivent disposer des qualifications RGE.</a:t>
            </a:r>
            <a:endParaRPr/>
          </a:p>
          <a:p>
            <a:pPr lvl="1">
              <a:defRPr/>
            </a:pPr>
            <a:r>
              <a:rPr lang="fr-FR"/>
              <a:t>L’étude doit être conforme aux cahiers des charges de l’ADEME.</a:t>
            </a:r>
            <a:endParaRPr/>
          </a:p>
          <a:p>
            <a:pPr marL="0" lvl="1">
              <a:spcBef>
                <a:spcPts val="1000"/>
              </a:spcBef>
              <a:defRPr/>
            </a:pPr>
            <a:r>
              <a:rPr lang="fr-FR" sz="2000">
                <a:solidFill>
                  <a:srgbClr val="EF7757"/>
                </a:solidFill>
              </a:rPr>
              <a:t>Actions financées</a:t>
            </a:r>
            <a:endParaRPr/>
          </a:p>
          <a:p>
            <a:pPr lvl="1">
              <a:defRPr/>
            </a:pPr>
            <a:r>
              <a:rPr lang="fr-FR"/>
              <a:t>Etude de faisabilité</a:t>
            </a:r>
            <a:endParaRPr/>
          </a:p>
          <a:p>
            <a:pPr marL="0" lvl="1">
              <a:spcBef>
                <a:spcPts val="1000"/>
              </a:spcBef>
              <a:defRPr/>
            </a:pPr>
            <a:r>
              <a:rPr lang="fr-FR" sz="2000">
                <a:solidFill>
                  <a:srgbClr val="EF7757"/>
                </a:solidFill>
              </a:rPr>
              <a:t>Montant</a:t>
            </a:r>
            <a:endParaRPr/>
          </a:p>
          <a:p>
            <a:pPr lvl="1">
              <a:defRPr/>
            </a:pPr>
            <a:r>
              <a:rPr lang="fr-FR"/>
              <a:t>jusqu'à 70% du montant de l'étude de faisabilité</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946276309"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Travaux de géothermie/thalassothermie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126</a:t>
            </a:fld>
            <a:endParaRPr lang="fr-FR"/>
          </a:p>
        </p:txBody>
      </p:sp>
      <p:sp>
        <p:nvSpPr>
          <p:cNvPr id="9" name="ZoneTexte 8"/>
          <p:cNvSpPr txBox="1"/>
          <p:nvPr/>
        </p:nvSpPr>
        <p:spPr bwMode="auto">
          <a:xfrm>
            <a:off x="301838" y="574311"/>
            <a:ext cx="9940635" cy="523220"/>
          </a:xfrm>
          <a:prstGeom prst="rect">
            <a:avLst/>
          </a:prstGeom>
          <a:noFill/>
        </p:spPr>
        <p:txBody>
          <a:bodyPr wrap="square" rtlCol="0">
            <a:spAutoFit/>
          </a:bodyPr>
          <a:lstStyle/>
          <a:p>
            <a:pPr>
              <a:defRPr/>
            </a:pPr>
            <a:r>
              <a:rPr lang="fr-FR" sz="1400" u="sng">
                <a:hlinkClick r:id="rId3" tooltip="https://www.maregionsud.fr/vos-aides/detail/travaux-de-geothermie-thalassothermie"/>
              </a:rPr>
              <a:t>https://www.maregionsud.fr/vos-aides/detail/travaux-de-geothermie-thalassothermie</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4102256"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Soutenir la réalisation de projets de chaleur et de froid renouvelables et de récupération</a:t>
            </a:r>
            <a:endParaRPr/>
          </a:p>
        </p:txBody>
      </p:sp>
      <p:sp>
        <p:nvSpPr>
          <p:cNvPr id="11" name="Espace réservé du texte 4"/>
          <p:cNvSpPr txBox="1"/>
          <p:nvPr/>
        </p:nvSpPr>
        <p:spPr bwMode="auto">
          <a:xfrm>
            <a:off x="4888524" y="1162398"/>
            <a:ext cx="7255597" cy="461966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la réalisation de projet de géothermie/thalassothermie.</a:t>
            </a:r>
            <a:endParaRPr/>
          </a:p>
          <a:p>
            <a:pPr>
              <a:defRPr/>
            </a:pPr>
            <a:r>
              <a:rPr lang="fr-FR"/>
              <a:t>Critères techniques</a:t>
            </a:r>
            <a:endParaRPr/>
          </a:p>
          <a:p>
            <a:pPr lvl="1">
              <a:defRPr/>
            </a:pPr>
            <a:r>
              <a:rPr lang="fr-FR"/>
              <a:t>- COP &gt; 4 (pour les PACs géothermiques)</a:t>
            </a:r>
            <a:endParaRPr/>
          </a:p>
          <a:p>
            <a:pPr lvl="1">
              <a:defRPr/>
            </a:pPr>
            <a:r>
              <a:rPr lang="fr-FR"/>
              <a:t>- Respect des normes de forage et de la réglementation sous-sol</a:t>
            </a:r>
            <a:endParaRPr/>
          </a:p>
          <a:p>
            <a:pPr lvl="1">
              <a:defRPr/>
            </a:pPr>
            <a:r>
              <a:rPr lang="fr-FR"/>
              <a:t>- Respect des exigences réglementaires de performance thermique du bâtiment ;</a:t>
            </a:r>
            <a:endParaRPr/>
          </a:p>
          <a:p>
            <a:pPr lvl="1">
              <a:defRPr/>
            </a:pPr>
            <a:r>
              <a:rPr lang="fr-FR"/>
              <a:t>- Installation d’un comptage énergétique permettant de vérifier le bon fonctionnement de l’installation.</a:t>
            </a:r>
            <a:endParaRPr/>
          </a:p>
          <a:p>
            <a:pPr marL="0" lvl="1">
              <a:spcBef>
                <a:spcPts val="1000"/>
              </a:spcBef>
              <a:defRPr/>
            </a:pPr>
            <a:r>
              <a:rPr lang="fr-FR" sz="2000">
                <a:solidFill>
                  <a:srgbClr val="EF7757"/>
                </a:solidFill>
              </a:rPr>
              <a:t>Actions financées</a:t>
            </a:r>
            <a:endParaRPr/>
          </a:p>
          <a:p>
            <a:pPr lvl="1">
              <a:defRPr/>
            </a:pPr>
            <a:r>
              <a:rPr lang="fr-FR"/>
              <a:t>Travaux</a:t>
            </a:r>
            <a:endParaRPr/>
          </a:p>
          <a:p>
            <a:pPr marL="0" lvl="1">
              <a:spcBef>
                <a:spcPts val="1000"/>
              </a:spcBef>
              <a:defRPr/>
            </a:pPr>
            <a:r>
              <a:rPr lang="fr-FR" sz="2000">
                <a:solidFill>
                  <a:srgbClr val="EF7757"/>
                </a:solidFill>
              </a:rPr>
              <a:t>Montant</a:t>
            </a:r>
            <a:endParaRPr/>
          </a:p>
          <a:p>
            <a:pPr lvl="1">
              <a:defRPr/>
            </a:pPr>
            <a:r>
              <a:rPr lang="fr-FR"/>
              <a:t>jusqu'à 45% du montant des travaux.</a:t>
            </a:r>
            <a:endParaRPr/>
          </a:p>
        </p:txBody>
      </p:sp>
      <p:cxnSp>
        <p:nvCxnSpPr>
          <p:cNvPr id="16" name="Connecteur droit 15"/>
          <p:cNvCxnSpPr>
            <a:cxnSpLocks/>
          </p:cNvCxnSpPr>
          <p:nvPr/>
        </p:nvCxnSpPr>
        <p:spPr bwMode="auto">
          <a:xfrm>
            <a:off x="4782844" y="1261560"/>
            <a:ext cx="8964" cy="5139240"/>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1131663787"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Projets solaires thermiques collectifs pour production d'eau chaude sanitaire, chauffage (nouveaux projets)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127</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maregionsud.fr/vos-aides/detail/projets-solaires-thermiques-collectifs-nouveaux-projets"/>
              </a:rPr>
              <a:t>https://www.maregionsud.fr/vos-aides/detail/projets-solaires-thermiques-collectifs-nouveaux-projets</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4480325"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Stimuler et accélérer le déploiement de projets solaires sur les territoires en région.</a:t>
            </a:r>
            <a:endParaRPr/>
          </a:p>
        </p:txBody>
      </p:sp>
      <p:sp>
        <p:nvSpPr>
          <p:cNvPr id="11" name="Espace réservé du texte 4"/>
          <p:cNvSpPr txBox="1"/>
          <p:nvPr/>
        </p:nvSpPr>
        <p:spPr bwMode="auto">
          <a:xfrm>
            <a:off x="4862146" y="1157967"/>
            <a:ext cx="7424151" cy="583774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des installations solaires collectives de production d’eau chaude respectant les critères suivants :</a:t>
            </a:r>
            <a:endParaRPr/>
          </a:p>
          <a:p>
            <a:pPr lvl="1">
              <a:defRPr/>
            </a:pPr>
            <a:r>
              <a:rPr lang="fr-FR" sz="1400"/>
              <a:t>- réalisation préalable d’une étude de faisabilité pour les installations ayant une surface de capteurs supérieure à 25 m² ou fiche descriptive pour les installations ayant une surface de capteurs inférieure à 25 m²;</a:t>
            </a:r>
            <a:endParaRPr/>
          </a:p>
          <a:p>
            <a:pPr lvl="1">
              <a:defRPr/>
            </a:pPr>
            <a:r>
              <a:rPr lang="fr-FR" sz="1400"/>
              <a:t>- capteurs solaires certifiés (CSTBat ou SolarKeymark)</a:t>
            </a:r>
            <a:endParaRPr/>
          </a:p>
          <a:p>
            <a:pPr lvl="1">
              <a:defRPr/>
            </a:pPr>
            <a:r>
              <a:rPr lang="fr-FR" sz="1400"/>
              <a:t>- Respect des ratios de besoins en Eau Chaude Sanitaire (ECS) préconisés du groupe SOCOL20 ou mesures des besoins réels en ECS à partir de mesures in situ</a:t>
            </a:r>
            <a:endParaRPr/>
          </a:p>
          <a:p>
            <a:pPr lvl="1">
              <a:defRPr/>
            </a:pPr>
            <a:r>
              <a:rPr lang="fr-FR" sz="1400"/>
              <a:t>- Productivité minimale de l’installation solaire supérieure à 450 kWh/an.m²</a:t>
            </a:r>
            <a:endParaRPr/>
          </a:p>
          <a:p>
            <a:pPr lvl="1">
              <a:defRPr/>
            </a:pPr>
            <a:r>
              <a:rPr lang="fr-FR" sz="1400"/>
              <a:t>- Mise en place d’un télé suivi simplifié des performances avec système d’alerte et maintenance curative</a:t>
            </a:r>
            <a:endParaRPr/>
          </a:p>
          <a:p>
            <a:pPr lvl="1">
              <a:defRPr/>
            </a:pPr>
            <a:r>
              <a:rPr lang="fr-FR" sz="1400"/>
              <a:t>- Mise en service dynamique selon les préconisations de SOCOL</a:t>
            </a:r>
            <a:endParaRPr/>
          </a:p>
          <a:p>
            <a:pPr marL="0" lvl="1">
              <a:spcBef>
                <a:spcPts val="1000"/>
              </a:spcBef>
              <a:defRPr/>
            </a:pPr>
            <a:r>
              <a:rPr lang="fr-FR" sz="2000">
                <a:solidFill>
                  <a:srgbClr val="EF7757"/>
                </a:solidFill>
              </a:rPr>
              <a:t>Actions financées</a:t>
            </a:r>
            <a:endParaRPr/>
          </a:p>
          <a:p>
            <a:pPr lvl="1">
              <a:defRPr/>
            </a:pPr>
            <a:r>
              <a:rPr lang="fr-FR"/>
              <a:t>Frais pour la mise en œuvre d’installations solaires</a:t>
            </a:r>
            <a:endParaRPr/>
          </a:p>
          <a:p>
            <a:pPr marL="0" lvl="1">
              <a:spcBef>
                <a:spcPts val="1000"/>
              </a:spcBef>
              <a:defRPr/>
            </a:pPr>
            <a:r>
              <a:rPr lang="fr-FR" sz="2000">
                <a:solidFill>
                  <a:srgbClr val="EF7757"/>
                </a:solidFill>
              </a:rPr>
              <a:t>Montant</a:t>
            </a:r>
            <a:endParaRPr/>
          </a:p>
          <a:p>
            <a:pPr lvl="1">
              <a:defRPr/>
            </a:pPr>
            <a:r>
              <a:rPr lang="fr-FR"/>
              <a:t>jusqu'à 50% des dépenses éligibles limitées à 1200€ HT/m² de capteurs</a:t>
            </a:r>
            <a:endParaRPr/>
          </a:p>
        </p:txBody>
      </p:sp>
      <p:cxnSp>
        <p:nvCxnSpPr>
          <p:cNvPr id="16" name="Connecteur droit 15"/>
          <p:cNvCxnSpPr>
            <a:cxnSpLocks/>
          </p:cNvCxnSpPr>
          <p:nvPr/>
        </p:nvCxnSpPr>
        <p:spPr bwMode="auto">
          <a:xfrm>
            <a:off x="4797500" y="1195446"/>
            <a:ext cx="17756" cy="5174869"/>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353028822"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12</a:t>
            </a:fld>
            <a:endParaRPr lang="fr-FR"/>
          </a:p>
        </p:txBody>
      </p:sp>
      <p:graphicFrame>
        <p:nvGraphicFramePr>
          <p:cNvPr id="3" name="Tableau 2"/>
          <p:cNvGraphicFramePr>
            <a:graphicFrameLocks xmlns:a="http://schemas.openxmlformats.org/drawingml/2006/main" noGrp="1"/>
          </p:cNvGraphicFramePr>
          <p:nvPr/>
        </p:nvGraphicFramePr>
        <p:xfrm>
          <a:off x="295981" y="143984"/>
          <a:ext cx="11792856" cy="6155375"/>
        </p:xfrm>
        <a:graphic>
          <a:graphicData uri="http://schemas.openxmlformats.org/drawingml/2006/table">
            <a:tbl>
              <a:tblPr firstRow="0" firstCol="0" lastRow="0" lastCol="0" bandRow="0" bandCol="0"/>
              <a:tblGrid>
                <a:gridCol w="1447536"/>
                <a:gridCol w="2062463"/>
                <a:gridCol w="4410000"/>
                <a:gridCol w="2520000"/>
                <a:gridCol w="1340157"/>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761883">
                <a:tc rowSpan="8">
                  <a:txBody>
                    <a:bodyPr/>
                    <a:p>
                      <a:pPr algn="ctr">
                        <a:defRPr/>
                      </a:pPr>
                      <a:r>
                        <a:rPr lang="fr-FR" sz="2400" b="1">
                          <a:latin typeface="Arial"/>
                        </a:rPr>
                        <a:t>État</a:t>
                      </a:r>
                      <a:endParaRPr lang="fr-FR" sz="2400" b="1">
                        <a:latin typeface="Liberation Sans"/>
                      </a:endParaRPr>
                    </a:p>
                    <a:p>
                      <a:pPr algn="ctr">
                        <a:defRPr/>
                      </a:pPr>
                      <a:endParaRPr lang="fr-FR" sz="2400">
                        <a:latin typeface="Liberation Sans"/>
                      </a:endParaRPr>
                    </a:p>
                    <a:p>
                      <a:pPr algn="ctr">
                        <a:defRPr/>
                      </a:pPr>
                      <a:endParaRPr lang="fr-FR" sz="24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rPr>
                        <a:t>Connaître </a:t>
                      </a:r>
                      <a:br>
                        <a:rPr lang="fr-FR" sz="1100">
                          <a:latin typeface="Arial"/>
                        </a:rPr>
                      </a:br>
                      <a:r>
                        <a:rPr lang="fr-FR" sz="1100">
                          <a:latin typeface="Arial"/>
                        </a:rPr>
                        <a:t>Élaborer la stratégie</a:t>
                      </a:r>
                      <a:br>
                        <a:rPr lang="fr-FR" sz="1100">
                          <a:latin typeface="Arial"/>
                        </a:rPr>
                      </a:br>
                      <a:r>
                        <a:rPr lang="fr-FR" sz="1100">
                          <a:latin typeface="Arial"/>
                        </a:rPr>
                        <a:t>Agir</a:t>
                      </a:r>
                      <a:br>
                        <a:rPr lang="fr-FR" sz="1100">
                          <a:latin typeface="Arial"/>
                        </a:rPr>
                      </a:br>
                      <a:r>
                        <a:rPr lang="fr-FR" sz="1100">
                          <a:latin typeface="Arial"/>
                        </a:rPr>
                        <a:t>Suivre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3" action="ppaction://hlinksldjump" tooltip="ppaction://hlinksldjumpslide29"/>
                        </a:rPr>
                        <a:t>FCTVA</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Bâtiments publics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Compensation TVA</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761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4" action="ppaction://hlinksldjump" tooltip="ppaction://hlinksldjumpslide37"/>
                        </a:rPr>
                        <a:t>Certificats d’économies d’énergie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Tous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33329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5" action="ppaction://hlinksldjump" tooltip="ppaction://hlinksldjumpslide31"/>
                        </a:rPr>
                        <a:t>Dotation d'équipement des territoires ruraux (DETR)</a:t>
                      </a:r>
                      <a:r>
                        <a:rPr lang="fr-FR" sz="1100" u="sng">
                          <a:latin typeface="Arial"/>
                          <a:hlinkClick r:id="rId6" action="ppaction://hlinksldjump" tooltip="ppaction://hlinksldjumpslide29"/>
                        </a:rPr>
                        <a:t> </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Bâtiments publics des collectivités bénéficiaires de la DETR :</a:t>
                      </a:r>
                      <a:br>
                        <a:rPr lang="fr-FR" sz="1100">
                          <a:latin typeface="Arial"/>
                        </a:rPr>
                      </a:br>
                      <a:r>
                        <a:rPr lang="fr-FR" sz="1100">
                          <a:latin typeface="Arial"/>
                        </a:rPr>
                        <a:t>- commune &lt; 20 000 hab (+ critère potentiel financier)</a:t>
                      </a:r>
                      <a:br>
                        <a:rPr lang="fr-FR" sz="1100">
                          <a:latin typeface="Arial"/>
                        </a:rPr>
                      </a:br>
                      <a:r>
                        <a:rPr lang="fr-FR" sz="1100">
                          <a:latin typeface="Arial"/>
                        </a:rPr>
                        <a:t>- EPCI &lt; 75 000 hab</a:t>
                      </a:r>
                      <a:endParaRP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1902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6" action="ppaction://hlinksldjump" tooltip="ppaction://hlinksldjumpslide30"/>
                        </a:rPr>
                        <a:t>Dotation de soutien à l'investissement local (DSIL)</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Bâtiments publics des collectivités locales</a:t>
                      </a:r>
                      <a:endParaRP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86138">
                <a:tc vMerge="1">
                  <a:txBody>
                    <a:bodyPr/>
                    <a:p>
                      <a:pPr algn="ctr">
                        <a:defRPr/>
                      </a:pPr>
                      <a:endParaRPr lang="fr-FR" sz="24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solidFill>
                            <a:schemeClr val="hlink"/>
                          </a:solidFill>
                          <a:latin typeface="Arial"/>
                          <a:hlinkClick r:id="rId7" action="ppaction://hlinksldjump" tooltip="ppaction://hlinksldjumpslide35"/>
                        </a:rPr>
                        <a:t>Fonds verts</a:t>
                      </a:r>
                      <a:endParaRPr lang="fr-FR" sz="11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solidFill>
                            <a:schemeClr val="tx1"/>
                          </a:solidFill>
                          <a:latin typeface="+mn-lt"/>
                        </a:rPr>
                        <a:t>Bâtiments publics des collectivités locales</a:t>
                      </a:r>
                      <a:endParaRPr sz="11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solidFill>
                            <a:schemeClr val="tx1"/>
                          </a:solidFill>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97109">
                <a:tc vMerge="1">
                  <a:txBody>
                    <a:bodyPr/>
                    <a:p>
                      <a:pPr algn="ctr">
                        <a:defRPr/>
                      </a:pPr>
                      <a:endParaRPr lang="fr-FR" sz="24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Arial"/>
                          <a:hlinkClick r:id="rId8" action="ppaction://hlinksldjump" tooltip="ppaction://hlinksldjumpslide32"/>
                        </a:rPr>
                        <a:t>Études et travaux sur monuments historiques</a:t>
                      </a:r>
                      <a:endParaRPr sz="11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solidFill>
                            <a:schemeClr val="tx1"/>
                          </a:solidFill>
                          <a:latin typeface="+mn-lt"/>
                        </a:rPr>
                        <a:t>Monuments historiques</a:t>
                      </a:r>
                      <a:endParaRPr sz="11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solidFill>
                            <a:schemeClr val="tx1"/>
                          </a:solidFill>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18080">
                <a:tc vMerge="1">
                  <a:txBody>
                    <a:bodyPr/>
                    <a:p>
                      <a:pPr>
                        <a:defRPr/>
                      </a:pP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Arial"/>
                          <a:ea typeface="Arial"/>
                          <a:cs typeface="Arial"/>
                        </a:rPr>
                        <a:t>Agir</a:t>
                      </a:r>
                      <a:endParaRPr sz="1100">
                        <a:latin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7" action="ppaction://hlinksldjump" tooltip="Diapositive 33"/>
                        </a:rPr>
                        <a:t>Travaux en site patrimonial remarquable et en abords</a:t>
                      </a:r>
                      <a:endParaRPr sz="1100" b="1" i="0" u="none" strike="noStrike" cap="all"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solidFill>
                            <a:schemeClr val="tx1"/>
                          </a:solidFill>
                          <a:latin typeface="Arial"/>
                        </a:rPr>
                        <a:t>Bâtiments protégés</a:t>
                      </a:r>
                      <a:endParaRPr sz="1100">
                        <a:solidFill>
                          <a:schemeClr val="tx1"/>
                        </a:solidFill>
                        <a:latin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Subvention</a:t>
                      </a:r>
                      <a:endParaRPr sz="1000"/>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19029">
                <a:tc vMerge="1">
                  <a:txBody>
                    <a:bodyPr/>
                    <a:p>
                      <a:pPr>
                        <a:defRPr/>
                      </a:pP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Arial"/>
                          <a:ea typeface="Arial"/>
                          <a:cs typeface="Arial"/>
                        </a:rPr>
                        <a:t>Agir</a:t>
                      </a:r>
                      <a:endParaRPr sz="1100">
                        <a:latin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spc="0">
                          <a:solidFill>
                            <a:schemeClr val="tx1"/>
                          </a:solidFill>
                          <a:latin typeface="Arial"/>
                          <a:ea typeface="Arial"/>
                          <a:cs typeface="Arial"/>
                          <a:hlinkClick r:id="rId9" action="ppaction://hlinksldjump" tooltip="Diapositive 34"/>
                        </a:rPr>
                        <a:t>Études et travaux sur les bâtiments des musées de France (hors monuments historiques)</a:t>
                      </a:r>
                      <a:endParaRPr sz="1100" b="1" i="0" u="none" strike="noStrike" cap="all"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b="0" i="0" u="none" strike="noStrike" cap="none" spc="0">
                          <a:solidFill>
                            <a:schemeClr val="tx1"/>
                          </a:solidFill>
                          <a:latin typeface="Arial"/>
                          <a:ea typeface="Arial"/>
                          <a:cs typeface="Arial"/>
                        </a:rPr>
                        <a:t>Musées de France</a:t>
                      </a:r>
                      <a:endParaRPr sz="1100" b="0" i="0" u="none"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Subvention</a:t>
                      </a:r>
                      <a:endParaRPr lang="fr-FR" sz="1000" b="0" i="0" u="none"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7" name="Flèche courbée vers la droite 6">
            <a:hlinkClick r:id="rId10"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Etude de faisabilité pour des projets de solaire thermique (eau chaude sanitaire, chaleur)</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128</a:t>
            </a:fld>
            <a:endParaRPr lang="fr-FR"/>
          </a:p>
        </p:txBody>
      </p:sp>
      <p:sp>
        <p:nvSpPr>
          <p:cNvPr id="9" name="ZoneTexte 8"/>
          <p:cNvSpPr txBox="1"/>
          <p:nvPr/>
        </p:nvSpPr>
        <p:spPr bwMode="auto">
          <a:xfrm>
            <a:off x="301838" y="737880"/>
            <a:ext cx="9940635" cy="738664"/>
          </a:xfrm>
          <a:prstGeom prst="rect">
            <a:avLst/>
          </a:prstGeom>
          <a:noFill/>
        </p:spPr>
        <p:txBody>
          <a:bodyPr wrap="square" rtlCol="0">
            <a:spAutoFit/>
          </a:bodyPr>
          <a:lstStyle/>
          <a:p>
            <a:pPr>
              <a:defRPr/>
            </a:pPr>
            <a:r>
              <a:rPr lang="fr-FR" sz="1400" u="sng">
                <a:hlinkClick r:id="rId3" tooltip="https://www.maregionsud.fr/vos-aides/detail/etude-de-faisabilite-pour-des-projets-de-solaire-thermique-eau-chaude-sanitaire-chaleur"/>
              </a:rPr>
              <a:t>https://www.maregionsud.fr/vos-aides/detail/etude-de-faisabilite-pour-des-projets-de-solaire-thermique-eau-chaude-sanitaire-chaleur</a:t>
            </a:r>
            <a:endParaRPr lang="fr-FR" sz="1400"/>
          </a:p>
          <a:p>
            <a:pPr>
              <a:defRPr/>
            </a:pPr>
            <a:endParaRPr lang="fr-FR" sz="1400"/>
          </a:p>
        </p:txBody>
      </p:sp>
      <p:sp>
        <p:nvSpPr>
          <p:cNvPr id="10" name="Espace réservé du texte 4"/>
          <p:cNvSpPr>
            <a:spLocks noGrp="1"/>
          </p:cNvSpPr>
          <p:nvPr>
            <p:ph type="body" sz="quarter" idx="12"/>
          </p:nvPr>
        </p:nvSpPr>
        <p:spPr bwMode="auto">
          <a:xfrm>
            <a:off x="390685" y="1264927"/>
            <a:ext cx="4568248"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Soutenir l’amorçage de projets d’installations solaires centralisées de production d’eau chaude</a:t>
            </a:r>
            <a:endParaRPr/>
          </a:p>
        </p:txBody>
      </p:sp>
      <p:sp>
        <p:nvSpPr>
          <p:cNvPr id="11" name="Espace réservé du texte 4"/>
          <p:cNvSpPr txBox="1"/>
          <p:nvPr/>
        </p:nvSpPr>
        <p:spPr bwMode="auto">
          <a:xfrm>
            <a:off x="5030052" y="1264928"/>
            <a:ext cx="6853829" cy="510949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la réalisation d’études de faisabilité pour des projets d’installations solaires centralisées de production d’eau chaude.</a:t>
            </a:r>
            <a:endParaRPr/>
          </a:p>
          <a:p>
            <a:pPr lvl="1">
              <a:defRPr/>
            </a:pPr>
            <a:r>
              <a:rPr lang="fr-FR"/>
              <a:t>Les bureaux d’études et experts réalisant l’étude doivent disposer des qualifications RGE.</a:t>
            </a:r>
            <a:endParaRPr/>
          </a:p>
          <a:p>
            <a:pPr lvl="1">
              <a:defRPr/>
            </a:pPr>
            <a:r>
              <a:rPr lang="fr-FR"/>
              <a:t>L’étude doit être conforme au cahier des charges de l’ADEME "Etude de faisabilité et de dimensionnement d'une installation de solaire thermique".</a:t>
            </a:r>
            <a:endParaRPr/>
          </a:p>
          <a:p>
            <a:pPr marL="0" lvl="1">
              <a:spcBef>
                <a:spcPts val="1000"/>
              </a:spcBef>
              <a:defRPr/>
            </a:pPr>
            <a:r>
              <a:rPr lang="fr-FR" sz="2000">
                <a:solidFill>
                  <a:srgbClr val="EF7757"/>
                </a:solidFill>
              </a:rPr>
              <a:t>Actions financées</a:t>
            </a:r>
            <a:endParaRPr/>
          </a:p>
          <a:p>
            <a:pPr lvl="1">
              <a:defRPr/>
            </a:pPr>
            <a:r>
              <a:rPr lang="fr-FR"/>
              <a:t>Etude de faisabilité</a:t>
            </a:r>
            <a:endParaRPr/>
          </a:p>
          <a:p>
            <a:pPr marL="0" lvl="1">
              <a:spcBef>
                <a:spcPts val="1000"/>
              </a:spcBef>
              <a:defRPr/>
            </a:pPr>
            <a:r>
              <a:rPr lang="fr-FR" sz="2000">
                <a:solidFill>
                  <a:srgbClr val="EF7757"/>
                </a:solidFill>
              </a:rPr>
              <a:t>Montant</a:t>
            </a:r>
            <a:endParaRPr/>
          </a:p>
          <a:p>
            <a:pPr lvl="1">
              <a:defRPr/>
            </a:pPr>
            <a:r>
              <a:rPr lang="fr-FR"/>
              <a:t>jusqu'à 70% du montant de l'étude de faisabilité</a:t>
            </a:r>
            <a:endParaRPr/>
          </a:p>
        </p:txBody>
      </p:sp>
      <p:cxnSp>
        <p:nvCxnSpPr>
          <p:cNvPr id="16" name="Connecteur droit 15"/>
          <p:cNvCxnSpPr>
            <a:cxnSpLocks/>
          </p:cNvCxnSpPr>
          <p:nvPr/>
        </p:nvCxnSpPr>
        <p:spPr bwMode="auto">
          <a:xfrm>
            <a:off x="4950069" y="119569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1451832179"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Soutien aux travaux sur les équipements sportifs collectifs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131</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maregionsud.fr/vos-aides/detail/soutien-aux-travaux-sur-les-equipements-sportifs-collectifs"/>
              </a:rPr>
              <a:t>https://www.maregionsud.fr/vos-aides/detail/soutien-aux-travaux-sur-les-equipements-sportifs-collectifs</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Contribuer à l’aménagement du territoire régional</a:t>
            </a:r>
            <a:endParaRPr/>
          </a:p>
          <a:p>
            <a:pPr marL="0" lvl="1">
              <a:spcBef>
                <a:spcPts val="1000"/>
              </a:spcBef>
              <a:defRPr/>
            </a:pPr>
            <a:r>
              <a:rPr lang="fr-FR" sz="2000">
                <a:solidFill>
                  <a:srgbClr val="EF7757"/>
                </a:solidFill>
              </a:rPr>
              <a:t>Date de clôture</a:t>
            </a:r>
            <a:endParaRPr/>
          </a:p>
          <a:p>
            <a:pPr lvl="1">
              <a:defRPr/>
            </a:pPr>
            <a:r>
              <a:rPr lang="fr-FR"/>
              <a:t>31/10/2025</a:t>
            </a:r>
            <a:endParaRPr/>
          </a:p>
          <a:p>
            <a:pPr lvl="1">
              <a:defRPr/>
            </a:pPr>
            <a:endParaRPr lang="fr-FR"/>
          </a:p>
        </p:txBody>
      </p:sp>
      <p:sp>
        <p:nvSpPr>
          <p:cNvPr id="11" name="Espace réservé du texte 4"/>
          <p:cNvSpPr txBox="1"/>
          <p:nvPr/>
        </p:nvSpPr>
        <p:spPr bwMode="auto">
          <a:xfrm>
            <a:off x="5682395" y="1344527"/>
            <a:ext cx="5879918"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travaux sur les équipements sportifs collectifs. </a:t>
            </a:r>
            <a:endParaRPr/>
          </a:p>
          <a:p>
            <a:pPr lvl="1">
              <a:defRPr/>
            </a:pPr>
            <a:r>
              <a:rPr lang="fr-FR"/>
              <a:t>Ne sont pas éligibles les aires de jeux (toboggans, balançoires…), les aires de stationnement, les travaux d’aménagement de locaux d’accueil et de convivialité et les locaux administratifs.</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Jusqu’à 50 % du montant total des dépenses éligibles, Plafond de 50 000 €. </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899196493"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Etude de faisabilité pour des réseaux de chaleur et de froid</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132</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maregionsud.fr/vos-aides/detail/etude-de-faisabilite-pour-des-reseaux-de-chaleur-et-de-froid"/>
              </a:rPr>
              <a:t>https://www.maregionsud.fr/vos-aides/detail/etude-de-faisabilite-pour-des-reseaux-de-chaleur-et-de-froid</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Soutenir l’amorçage des projets de chaleur et de froid renouvelables et de récupération</a:t>
            </a:r>
            <a:endParaRPr/>
          </a:p>
          <a:p>
            <a:pPr marL="0" lvl="1">
              <a:spcBef>
                <a:spcPts val="1000"/>
              </a:spcBef>
              <a:defRPr/>
            </a:pPr>
            <a:r>
              <a:rPr lang="fr-FR" sz="2000">
                <a:solidFill>
                  <a:srgbClr val="EF7757"/>
                </a:solidFill>
              </a:rPr>
              <a:t>Date de clôture</a:t>
            </a:r>
            <a:endParaRPr/>
          </a:p>
          <a:p>
            <a:pPr lvl="1">
              <a:defRPr/>
            </a:pPr>
            <a:r>
              <a:rPr lang="fr-FR"/>
              <a:t>31/12/2025</a:t>
            </a:r>
            <a:endParaRPr/>
          </a:p>
          <a:p>
            <a:pPr lvl="1">
              <a:defRPr/>
            </a:pPr>
            <a:endParaRPr lang="fr-FR"/>
          </a:p>
        </p:txBody>
      </p:sp>
      <p:sp>
        <p:nvSpPr>
          <p:cNvPr id="11" name="Espace réservé du texte 4"/>
          <p:cNvSpPr txBox="1"/>
          <p:nvPr/>
        </p:nvSpPr>
        <p:spPr bwMode="auto">
          <a:xfrm>
            <a:off x="5682395" y="1344527"/>
            <a:ext cx="5879918"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la réalisation d’études de faisabilité pour des projets de réseaux de distribution de chaleur et de froid.</a:t>
            </a:r>
            <a:endParaRPr/>
          </a:p>
          <a:p>
            <a:pPr lvl="1">
              <a:defRPr/>
            </a:pPr>
            <a:r>
              <a:rPr lang="fr-FR"/>
              <a:t>Les bureaux d’études et experts réalisant l’étude doivent disposer des qualifications RGE.</a:t>
            </a:r>
            <a:endParaRPr/>
          </a:p>
          <a:p>
            <a:pPr lvl="1">
              <a:defRPr/>
            </a:pPr>
            <a:r>
              <a:rPr lang="fr-FR"/>
              <a:t>L’étude doit être conforme aux cahiers des charges de l’ADEME.</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jusqu'à 70% du montant de l'étude de faisabilité</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784584732"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Travaux de réseaux de chaleur et de froid</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133</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maregionsud.fr/vos-aides/detail/travaux-de-reseaux-de-chaleur-et-de-froid"/>
              </a:rPr>
              <a:t>https://www.maregionsud.fr/vos-aides/detail/travaux-de-reseaux-de-chaleur-et-de-froid</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lvl="1">
              <a:defRPr/>
            </a:pPr>
            <a:r>
              <a:rPr lang="fr-FR"/>
              <a:t>Soutenir des projets de chaleur et de froid renouvelables et de récupération</a:t>
            </a:r>
            <a:endParaRPr/>
          </a:p>
          <a:p>
            <a:pPr marL="0" lvl="1">
              <a:spcBef>
                <a:spcPts val="1000"/>
              </a:spcBef>
              <a:defRPr/>
            </a:pPr>
            <a:r>
              <a:rPr lang="fr-FR" sz="2000">
                <a:solidFill>
                  <a:srgbClr val="EF7757"/>
                </a:solidFill>
              </a:rPr>
              <a:t>Date de clôture</a:t>
            </a:r>
            <a:endParaRPr/>
          </a:p>
          <a:p>
            <a:pPr lvl="1">
              <a:defRPr/>
            </a:pPr>
            <a:r>
              <a:rPr lang="fr-FR"/>
              <a:t>31/12/2025</a:t>
            </a:r>
            <a:endParaRPr/>
          </a:p>
          <a:p>
            <a:pPr lvl="1">
              <a:defRPr/>
            </a:pPr>
            <a:endParaRPr lang="fr-FR"/>
          </a:p>
        </p:txBody>
      </p:sp>
      <p:sp>
        <p:nvSpPr>
          <p:cNvPr id="11" name="Espace réservé du texte 4"/>
          <p:cNvSpPr txBox="1"/>
          <p:nvPr/>
        </p:nvSpPr>
        <p:spPr bwMode="auto">
          <a:xfrm>
            <a:off x="5682395" y="1344527"/>
            <a:ext cx="5879918"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création et extension des réseaux de chaleur et de froid alimentés, au minimum par 70 % d'énergies renouvelables et de récupération.</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Dépenses d’investissement : maîtrise d’œuvre, réseau primaire et sous-stations</a:t>
            </a:r>
            <a:endParaRPr/>
          </a:p>
          <a:p>
            <a:pPr marL="0" lvl="1">
              <a:spcBef>
                <a:spcPts val="1000"/>
              </a:spcBef>
              <a:defRPr/>
            </a:pPr>
            <a:r>
              <a:rPr lang="fr-FR" sz="2000">
                <a:solidFill>
                  <a:srgbClr val="EF7757"/>
                </a:solidFill>
              </a:rPr>
              <a:t>Montant</a:t>
            </a:r>
            <a:endParaRPr/>
          </a:p>
          <a:p>
            <a:pPr lvl="1">
              <a:defRPr/>
            </a:pPr>
            <a:r>
              <a:rPr lang="fr-FR"/>
              <a:t>Subvention jusqu'à 45% des dépenses éligibles pour les réseaux primaires. </a:t>
            </a:r>
            <a:endParaRPr/>
          </a:p>
          <a:p>
            <a:pPr lvl="1">
              <a:defRPr/>
            </a:pPr>
            <a:r>
              <a:rPr lang="fr-FR"/>
              <a:t>Aide pour la réalisation des travaux liés à la distribution intérieure des bâtiments : 30% des dépenses (plafond 100 000€)</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253928" y="62296"/>
            <a:ext cx="1890193" cy="1095671"/>
          </a:xfrm>
          <a:prstGeom prst="rect">
            <a:avLst/>
          </a:prstGeom>
        </p:spPr>
      </p:pic>
      <p:sp>
        <p:nvSpPr>
          <p:cNvPr id="853322819"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41683231" name="Titre 1"/>
          <p:cNvSpPr>
            <a:spLocks noGrp="1"/>
          </p:cNvSpPr>
          <p:nvPr>
            <p:ph type="title"/>
          </p:nvPr>
        </p:nvSpPr>
        <p:spPr bwMode="auto">
          <a:xfrm>
            <a:off x="301837" y="60275"/>
            <a:ext cx="10717150" cy="7013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Patrimoine - Fonds d’intervention d’urgence pour le patrimoine communal</a:t>
            </a:r>
            <a:endParaRPr lang="fr-FR" sz="2000" b="1" i="0" u="none" strike="noStrike" cap="all" spc="0">
              <a:solidFill>
                <a:srgbClr val="EF7757"/>
              </a:solidFill>
              <a:latin typeface="Arial"/>
              <a:cs typeface="Arial"/>
            </a:endParaRPr>
          </a:p>
        </p:txBody>
      </p:sp>
      <p:sp>
        <p:nvSpPr>
          <p:cNvPr id="1260719346"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3D183F48-A8B3-7DEA-69B2-7686DECC5AA1}" type="slidenum">
              <a:rPr lang="fr-FR"/>
              <a:t/>
            </a:fld>
            <a:endParaRPr lang="fr-FR"/>
          </a:p>
        </p:txBody>
      </p:sp>
      <p:sp>
        <p:nvSpPr>
          <p:cNvPr id="613740163" name="ZoneTexte 8"/>
          <p:cNvSpPr txBox="1"/>
          <p:nvPr/>
        </p:nvSpPr>
        <p:spPr bwMode="auto">
          <a:xfrm>
            <a:off x="301837" y="737879"/>
            <a:ext cx="9942075" cy="73187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maregionsud.fr/vos-aides/detail/patrimoine-fonds-dintervention-durgence-pour-le-patrimoine-communal"/>
              </a:rPr>
              <a:t>https://www.maregionsud.fr/vos-aides/detail/patrimoine-fonds-dintervention-durgence-pour-le-patrimoine-communal</a:t>
            </a:r>
            <a:endParaRPr sz="1400"/>
          </a:p>
          <a:p>
            <a:pPr>
              <a:defRPr/>
            </a:pPr>
            <a:endParaRPr lang="fr-FR" sz="1400"/>
          </a:p>
          <a:p>
            <a:pPr>
              <a:defRPr/>
            </a:pPr>
            <a:endParaRPr lang="fr-FR" sz="1400"/>
          </a:p>
        </p:txBody>
      </p:sp>
      <p:sp>
        <p:nvSpPr>
          <p:cNvPr id="1137435067" name="Espace réservé du texte 4"/>
          <p:cNvSpPr>
            <a:spLocks noGrp="1"/>
          </p:cNvSpPr>
          <p:nvPr>
            <p:ph type="body" sz="quarter" idx="12"/>
          </p:nvPr>
        </p:nvSpPr>
        <p:spPr bwMode="auto">
          <a:xfrm flipH="0" flipV="0">
            <a:off x="370365" y="1261099"/>
            <a:ext cx="5031163" cy="4478517"/>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marL="180000" marR="0" lvl="1" indent="0" algn="just">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Dispositif d'aide d'urgence pour une mise en sécurité du patrimoine communal ayant subi de graves dommages suite à un accident civil majeur, une catastrophe naturelle, attentat, acte de terrorisme, acte de vandalisme, effraction ou tentative d’effraction.</a:t>
            </a:r>
            <a:endParaRPr lang="fr-FR" sz="1800" b="0" i="0" u="none" strike="noStrike" cap="none" spc="0">
              <a:solidFill>
                <a:srgbClr val="292574"/>
              </a:solidFill>
              <a:latin typeface="Arial"/>
              <a:cs typeface="Arial"/>
            </a:endParaRPr>
          </a:p>
        </p:txBody>
      </p:sp>
      <p:sp>
        <p:nvSpPr>
          <p:cNvPr id="402090310" name="Espace réservé du texte 4"/>
          <p:cNvSpPr txBox="1"/>
          <p:nvPr/>
        </p:nvSpPr>
        <p:spPr bwMode="auto">
          <a:xfrm flipH="0" flipV="0">
            <a:off x="5521747" y="1344526"/>
            <a:ext cx="6288349" cy="2560768"/>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Sont éligibles les</a:t>
            </a:r>
            <a:r>
              <a:rPr lang="fr-FR" sz="1800" b="0" i="0" u="none" strike="noStrike" cap="none" spc="0">
                <a:solidFill>
                  <a:srgbClr val="292574"/>
                </a:solidFill>
                <a:latin typeface="Arial"/>
                <a:ea typeface="Arial"/>
                <a:cs typeface="Arial"/>
              </a:rPr>
              <a:t> communes et agglomérations de moins de 100 000 habitants, n’</a:t>
            </a:r>
            <a:r>
              <a:rPr lang="fr-FR" sz="1800" b="0" i="0" u="none" strike="noStrike" cap="none" spc="0">
                <a:solidFill>
                  <a:srgbClr val="292574"/>
                </a:solidFill>
                <a:latin typeface="Arial"/>
                <a:ea typeface="Arial"/>
                <a:cs typeface="Arial"/>
              </a:rPr>
              <a:t>ayant pas bénéficié des aides dans le cadre du Plan d’Urgence décrété par la Préfecture</a:t>
            </a:r>
            <a:endParaRPr lang="fr-FR" sz="18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cs typeface="Arial"/>
              </a:rPr>
              <a:t>Sont éligibles les travaux de mise en sécurité sur le patrimoine architectural</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Actions financées</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Travaux éligibles :</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étaiement, confortement, mise hors d’eau</a:t>
            </a:r>
            <a:endParaRPr lang="fr-FR" sz="1800" b="0" i="0" u="none" strike="noStrike" cap="none" spc="0">
              <a:solidFill>
                <a:srgbClr val="292574"/>
              </a:solidFill>
              <a:latin typeface="Arial"/>
              <a:cs typeface="Arial"/>
            </a:endParaRPr>
          </a:p>
          <a:p>
            <a:pPr>
              <a:defRPr/>
            </a:pPr>
            <a:r>
              <a:rPr lang="fr-FR" sz="2000">
                <a:solidFill>
                  <a:srgbClr val="EF7757"/>
                </a:solidFill>
              </a:rPr>
              <a:t>Montant</a:t>
            </a:r>
            <a:endParaRPr sz="1200" b="0" i="0" u="none">
              <a:solidFill>
                <a:srgbClr val="333333"/>
              </a:solidFill>
              <a:latin typeface="Arial"/>
              <a:ea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Pour les collectivités de moins de 10 000 habitants : 50% maximum du montant subventionnable</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Pour les collectivités de plus de 10 000 habitants : 30% maximum du montant subventionnable</a:t>
            </a:r>
            <a:endParaRPr/>
          </a:p>
        </p:txBody>
      </p:sp>
      <p:cxnSp>
        <p:nvCxnSpPr>
          <p:cNvPr id="1779436879" name="Connecteur droit 15"/>
          <p:cNvCxnSpPr>
            <a:cxnSpLocks/>
          </p:cNvCxnSpPr>
          <p:nvPr/>
        </p:nvCxnSpPr>
        <p:spPr bwMode="auto">
          <a:xfrm>
            <a:off x="5401528" y="1344526"/>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088294976"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26914228" name="Image 5"/>
          <p:cNvPicPr>
            <a:picLocks noChangeAspect="1"/>
          </p:cNvPicPr>
          <p:nvPr/>
        </p:nvPicPr>
        <p:blipFill>
          <a:blip r:embed="rId4"/>
          <a:stretch/>
        </p:blipFill>
        <p:spPr bwMode="auto">
          <a:xfrm>
            <a:off x="10253927" y="62295"/>
            <a:ext cx="1890192" cy="1095670"/>
          </a:xfrm>
          <a:prstGeom prst="rect">
            <a:avLst/>
          </a:prstGeom>
        </p:spPr>
      </p:pic>
      <p:sp>
        <p:nvSpPr>
          <p:cNvPr id="882376390"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43011726" name="Titre 1"/>
          <p:cNvSpPr>
            <a:spLocks noGrp="1"/>
          </p:cNvSpPr>
          <p:nvPr>
            <p:ph type="title"/>
          </p:nvPr>
        </p:nvSpPr>
        <p:spPr bwMode="auto">
          <a:xfrm>
            <a:off x="301837" y="61176"/>
            <a:ext cx="10718950" cy="7013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Plan solaire : Sud PV Plus en soutien de l'autoconsommation photovoltaïque</a:t>
            </a:r>
            <a:endParaRPr lang="fr-FR" sz="2000" b="1" i="0" u="none" strike="noStrike" cap="all" spc="0">
              <a:solidFill>
                <a:srgbClr val="EF7757"/>
              </a:solidFill>
              <a:latin typeface="Arial"/>
              <a:cs typeface="Arial"/>
            </a:endParaRPr>
          </a:p>
        </p:txBody>
      </p:sp>
      <p:sp>
        <p:nvSpPr>
          <p:cNvPr id="1513515277"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F3358E89-7DC0-4D03-1747-EE4387A41035}" type="slidenum">
              <a:rPr lang="fr-FR"/>
              <a:t/>
            </a:fld>
            <a:endParaRPr lang="fr-FR"/>
          </a:p>
        </p:txBody>
      </p:sp>
      <p:sp>
        <p:nvSpPr>
          <p:cNvPr id="622220497" name="ZoneTexte 8"/>
          <p:cNvSpPr txBox="1"/>
          <p:nvPr/>
        </p:nvSpPr>
        <p:spPr bwMode="auto">
          <a:xfrm>
            <a:off x="301837" y="737879"/>
            <a:ext cx="9942794" cy="94523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maregionsud.fr/vos-aides/detail/plan-solaire-sud-pv-plus-en-soutien-de-lautoconsommation-photovoltaique"/>
              </a:rPr>
              <a:t>https://www.maregionsud.fr/vos-aides/detail/plan-solaire-sud-pv-plus-en-soutien-de-lautoconsommation-photovoltaique</a:t>
            </a:r>
            <a:endParaRPr sz="1400"/>
          </a:p>
          <a:p>
            <a:pPr>
              <a:defRPr/>
            </a:pPr>
            <a:endParaRPr sz="1400"/>
          </a:p>
          <a:p>
            <a:pPr>
              <a:defRPr/>
            </a:pPr>
            <a:endParaRPr lang="fr-FR" sz="1400"/>
          </a:p>
          <a:p>
            <a:pPr>
              <a:defRPr/>
            </a:pPr>
            <a:endParaRPr lang="fr-FR" sz="1400"/>
          </a:p>
        </p:txBody>
      </p:sp>
      <p:sp>
        <p:nvSpPr>
          <p:cNvPr id="1401778454" name="Espace réservé du texte 4"/>
          <p:cNvSpPr>
            <a:spLocks noGrp="1"/>
          </p:cNvSpPr>
          <p:nvPr>
            <p:ph type="body" sz="quarter" idx="12"/>
          </p:nvPr>
        </p:nvSpPr>
        <p:spPr bwMode="auto">
          <a:xfrm flipH="0" flipV="0">
            <a:off x="370365" y="1261099"/>
            <a:ext cx="3607036" cy="4478517"/>
          </a:xfrm>
          <a:prstGeom prst="rect">
            <a:avLst/>
          </a:prstGeom>
          <a:solidFill>
            <a:schemeClr val="bg1"/>
          </a:solidFill>
          <a:ln>
            <a:noFill/>
          </a:ln>
        </p:spPr>
        <p:txBody>
          <a:bodyPr/>
          <a:lstStyle/>
          <a:p>
            <a:pPr>
              <a:defRPr/>
            </a:pPr>
            <a:r>
              <a:rPr lang="fr-FR"/>
              <a:t>Porteur du financement </a:t>
            </a:r>
            <a:endParaRPr/>
          </a:p>
          <a:p>
            <a:pPr lvl="1">
              <a:defRPr/>
            </a:pPr>
            <a:r>
              <a:rPr lang="fr-FR"/>
              <a:t>Région Provence-Alpes-Côte d'Azur</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Provence-Alpes-Côte d'Azur</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Soutenir</a:t>
            </a:r>
            <a:r>
              <a:rPr lang="fr-FR" sz="1800" b="0" i="0" u="none" strike="noStrike" cap="none" spc="0">
                <a:solidFill>
                  <a:srgbClr val="292574"/>
                </a:solidFill>
                <a:latin typeface="Arial"/>
                <a:ea typeface="Arial"/>
                <a:cs typeface="Arial"/>
              </a:rPr>
              <a:t> les </a:t>
            </a:r>
            <a:r>
              <a:rPr lang="fr-FR" sz="1800" b="0" i="0" u="none" strike="noStrike" cap="none" spc="0">
                <a:solidFill>
                  <a:srgbClr val="292574"/>
                </a:solidFill>
                <a:latin typeface="Arial"/>
                <a:ea typeface="Arial"/>
                <a:cs typeface="Arial"/>
              </a:rPr>
              <a:t>projets d’investissement photovoltaïques montés en autoconsommation</a:t>
            </a:r>
            <a:endParaRPr lang="fr-FR" sz="1800" b="0" i="0" u="none" strike="noStrike" cap="none" spc="0">
              <a:solidFill>
                <a:srgbClr val="292574"/>
              </a:solidFill>
              <a:latin typeface="Arial"/>
              <a:ea typeface="Arial"/>
              <a:cs typeface="Arial"/>
            </a:endParaRPr>
          </a:p>
          <a:p>
            <a:pPr marL="180000" marR="0" lvl="1" indent="0" algn="just">
              <a:lnSpc>
                <a:spcPct val="100000"/>
              </a:lnSpc>
              <a:spcBef>
                <a:spcPts val="499"/>
              </a:spcBef>
              <a:spcAft>
                <a:spcPts val="0"/>
              </a:spcAft>
              <a:buFont typeface="Arial"/>
              <a:buNone/>
              <a:defRPr/>
            </a:pPr>
            <a:endParaRPr lang="fr-FR" sz="1800" b="0" i="0" u="none" strike="noStrike" cap="none" spc="0">
              <a:solidFill>
                <a:srgbClr val="292574"/>
              </a:solidFill>
              <a:latin typeface="Arial"/>
              <a:cs typeface="Arial"/>
            </a:endParaRPr>
          </a:p>
        </p:txBody>
      </p:sp>
      <p:sp>
        <p:nvSpPr>
          <p:cNvPr id="506714532" name="Espace réservé du texte 4"/>
          <p:cNvSpPr txBox="1"/>
          <p:nvPr/>
        </p:nvSpPr>
        <p:spPr bwMode="auto">
          <a:xfrm flipH="0" flipV="0">
            <a:off x="3977401" y="1344526"/>
            <a:ext cx="8064528" cy="3797123"/>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463879" marR="0"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Seuil de 10 kWc, taux d’autoconsommation &gt; 80%,                              taux de couverture &gt; 10%</a:t>
            </a:r>
            <a:endParaRPr lang="fr-FR" sz="18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TRB avec subvention(s) entre 6 et 15 ans</a:t>
            </a:r>
            <a:endParaRPr lang="fr-FR" sz="1800" b="0" i="0" u="none" strike="noStrike" cap="none" spc="0">
              <a:solidFill>
                <a:srgbClr val="292574"/>
              </a:solidFill>
              <a:latin typeface="Arial"/>
              <a:ea typeface="Arial"/>
              <a:cs typeface="Arial"/>
            </a:endParaRPr>
          </a:p>
          <a:p>
            <a:pPr marL="463879" marR="0"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Qualification professionnelle : entreprise de travaux qualifiée RGE (Reconnu Garant de l’Environnement) pour le photovoltaïque</a:t>
            </a:r>
            <a:endParaRPr lang="fr-FR" sz="1800" b="0" i="0" u="none" strike="noStrike" cap="none" spc="0">
              <a:solidFill>
                <a:srgbClr val="292574"/>
              </a:solidFill>
              <a:latin typeface="Arial"/>
              <a:ea typeface="Arial"/>
              <a:cs typeface="Arial"/>
            </a:endParaRPr>
          </a:p>
          <a:p>
            <a:pPr marL="0" lvl="1">
              <a:spcBef>
                <a:spcPts val="999"/>
              </a:spcBef>
              <a:defRPr/>
            </a:pPr>
            <a:r>
              <a:rPr lang="fr-FR" sz="2000">
                <a:solidFill>
                  <a:srgbClr val="EF7757"/>
                </a:solidFill>
              </a:rPr>
              <a:t>Actions financées</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Travaux et études</a:t>
            </a:r>
            <a:endParaRPr lang="fr-FR" sz="1800" b="0" i="0" u="none" strike="noStrike" cap="none" spc="0">
              <a:solidFill>
                <a:srgbClr val="292574"/>
              </a:solidFill>
              <a:latin typeface="Arial"/>
              <a:cs typeface="Arial"/>
            </a:endParaRPr>
          </a:p>
          <a:p>
            <a:pPr>
              <a:defRPr/>
            </a:pPr>
            <a:r>
              <a:rPr lang="fr-FR" sz="2000">
                <a:solidFill>
                  <a:srgbClr val="EF7757"/>
                </a:solidFill>
              </a:rPr>
              <a:t>Montant</a:t>
            </a:r>
            <a:endParaRPr sz="1200" b="0" i="0" u="none">
              <a:solidFill>
                <a:srgbClr val="333333"/>
              </a:solidFill>
              <a:latin typeface="Arial"/>
              <a:ea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Autoconsommation individuelle</a:t>
            </a:r>
            <a:r>
              <a:rPr lang="fr-FR" sz="1600" b="0" i="0" u="none" strike="noStrike" cap="none" spc="0">
                <a:solidFill>
                  <a:srgbClr val="292574"/>
                </a:solidFill>
                <a:latin typeface="Arial"/>
                <a:ea typeface="Arial"/>
                <a:cs typeface="Arial"/>
              </a:rPr>
              <a:t> : de 15 à 20% </a:t>
            </a:r>
            <a:r>
              <a:rPr lang="fr-FR" sz="1600" b="0" i="0" u="none" strike="noStrike" cap="none" spc="0">
                <a:solidFill>
                  <a:srgbClr val="292574"/>
                </a:solidFill>
                <a:latin typeface="Arial"/>
                <a:ea typeface="Arial"/>
                <a:cs typeface="Arial"/>
              </a:rPr>
              <a:t>(plafond : 100 000€)</a:t>
            </a:r>
            <a:endParaRPr lang="fr-FR" sz="1600" b="0" i="0" u="none" strike="noStrike" cap="none" spc="0">
              <a:solidFill>
                <a:srgbClr val="292574"/>
              </a:solidFill>
              <a:latin typeface="Arial"/>
              <a:ea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Autoconsommation collective patrimoniale</a:t>
            </a:r>
            <a:r>
              <a:rPr lang="fr-FR" sz="1600" b="0" i="0" u="none" strike="noStrike" cap="none" spc="0">
                <a:solidFill>
                  <a:srgbClr val="292574"/>
                </a:solidFill>
                <a:latin typeface="Arial"/>
                <a:ea typeface="Arial"/>
                <a:cs typeface="Arial"/>
              </a:rPr>
              <a:t> : de 20 à 25%       (plafond : 130 000€)</a:t>
            </a:r>
            <a:endParaRPr lang="fr-FR" sz="16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Autoconsommation collective mixte/ouverte</a:t>
            </a:r>
            <a:r>
              <a:rPr lang="fr-FR" sz="1600" b="0" i="0" u="none" strike="noStrike" cap="none" spc="0">
                <a:solidFill>
                  <a:srgbClr val="292574"/>
                </a:solidFill>
                <a:latin typeface="Arial"/>
                <a:ea typeface="Arial"/>
                <a:cs typeface="Arial"/>
              </a:rPr>
              <a:t> : de 25 à 30%      (</a:t>
            </a:r>
            <a:r>
              <a:rPr lang="fr-FR" sz="1600" b="0" i="0" u="none" strike="noStrike" cap="none" spc="0">
                <a:solidFill>
                  <a:srgbClr val="292574"/>
                </a:solidFill>
                <a:latin typeface="Arial"/>
                <a:ea typeface="Arial"/>
                <a:cs typeface="Arial"/>
              </a:rPr>
              <a:t>plafond : 130 000€)</a:t>
            </a:r>
            <a:endParaRPr lang="fr-FR" sz="1600" b="0" i="0" u="none" strike="noStrike" cap="none" spc="0">
              <a:solidFill>
                <a:srgbClr val="292574"/>
              </a:solidFill>
              <a:latin typeface="Arial"/>
              <a:cs typeface="Arial"/>
            </a:endParaRPr>
          </a:p>
          <a:p>
            <a:pPr algn="l">
              <a:lnSpc>
                <a:spcPct val="100000"/>
              </a:lnSpc>
              <a:spcBef>
                <a:spcPts val="499"/>
              </a:spcBef>
              <a:spcAft>
                <a:spcPts val="0"/>
              </a:spcAft>
              <a:defRPr/>
            </a:pPr>
            <a:r>
              <a:rPr lang="fr-FR" sz="1400" b="0" i="0" u="none" strike="noStrike" cap="none" spc="0">
                <a:solidFill>
                  <a:srgbClr val="292574"/>
                </a:solidFill>
                <a:latin typeface="Arial"/>
                <a:ea typeface="Arial"/>
                <a:cs typeface="Arial"/>
              </a:rPr>
              <a:t>Le taux varie selon la taille de la collectivité</a:t>
            </a:r>
            <a:r>
              <a:rPr lang="fr-FR" sz="1400" b="0" i="0" u="none" strike="noStrike" cap="none" spc="0">
                <a:solidFill>
                  <a:srgbClr val="292574"/>
                </a:solidFill>
                <a:latin typeface="Arial"/>
                <a:ea typeface="Arial"/>
                <a:cs typeface="Arial"/>
              </a:rPr>
              <a:t>.</a:t>
            </a:r>
            <a:endParaRPr lang="fr-FR" sz="1400" b="0" i="0" u="none" strike="noStrike" cap="none" spc="0">
              <a:solidFill>
                <a:srgbClr val="292574"/>
              </a:solidFill>
              <a:latin typeface="Arial"/>
              <a:ea typeface="Arial"/>
              <a:cs typeface="Arial"/>
            </a:endParaRPr>
          </a:p>
          <a:p>
            <a:pPr marL="0" marR="0"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Bonus de 10 k€ possible pour les projets d’autoconsommation prévoyant de réaliser en même temps que l’installation photovoltaïque une nouvelle installation solaire thermique</a:t>
            </a:r>
            <a:endParaRPr lang="fr-FR" sz="1600" b="0" i="0" u="none" strike="noStrike" cap="none" spc="0">
              <a:solidFill>
                <a:srgbClr val="292574"/>
              </a:solidFill>
              <a:latin typeface="Arial"/>
              <a:cs typeface="Arial"/>
            </a:endParaRPr>
          </a:p>
        </p:txBody>
      </p:sp>
      <p:cxnSp>
        <p:nvCxnSpPr>
          <p:cNvPr id="1678906100" name="Connecteur droit 15"/>
          <p:cNvCxnSpPr>
            <a:cxnSpLocks/>
          </p:cNvCxnSpPr>
          <p:nvPr/>
        </p:nvCxnSpPr>
        <p:spPr bwMode="auto">
          <a:xfrm>
            <a:off x="3894174" y="1344526"/>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2060837931"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151681373" name="Image 5"/>
          <p:cNvPicPr>
            <a:picLocks noChangeAspect="1"/>
          </p:cNvPicPr>
          <p:nvPr/>
        </p:nvPicPr>
        <p:blipFill>
          <a:blip r:embed="rId4"/>
          <a:stretch/>
        </p:blipFill>
        <p:spPr bwMode="auto">
          <a:xfrm>
            <a:off x="10253927" y="62295"/>
            <a:ext cx="1890192" cy="1095670"/>
          </a:xfrm>
          <a:prstGeom prst="rect">
            <a:avLst/>
          </a:prstGeom>
        </p:spPr>
      </p:pic>
      <p:sp>
        <p:nvSpPr>
          <p:cNvPr id="1581140375" name="Flèche courbée vers la droite 790092404">
            <a:hlinkClick r:id="rId5" action="ppaction://hlinksldjump" tooltip="Diapositive 60"/>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Dotation Quinquennale communale et communautaire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134</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isula.corsica/territorii/"/>
              </a:rPr>
              <a:t>https://www.isula.corsica/territorii/</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4794613" cy="4478518"/>
          </a:xfrm>
          <a:prstGeom prst="rect">
            <a:avLst/>
          </a:prstGeom>
          <a:solidFill>
            <a:schemeClr val="bg1"/>
          </a:solidFill>
          <a:ln>
            <a:noFill/>
          </a:ln>
        </p:spPr>
        <p:txBody>
          <a:bodyPr/>
          <a:lstStyle/>
          <a:p>
            <a:pPr>
              <a:defRPr/>
            </a:pPr>
            <a:r>
              <a:rPr lang="fr-FR"/>
              <a:t>Porteur du financement </a:t>
            </a:r>
            <a:endParaRPr/>
          </a:p>
          <a:p>
            <a:pPr lvl="1">
              <a:defRPr/>
            </a:pPr>
            <a:r>
              <a:rPr lang="fr-FR"/>
              <a:t>Collectivité de Corse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Corse</a:t>
            </a:r>
            <a:endParaRPr/>
          </a:p>
          <a:p>
            <a:pPr>
              <a:defRPr/>
            </a:pPr>
            <a:r>
              <a:rPr lang="fr-FR"/>
              <a:t>Objectif</a:t>
            </a:r>
            <a:endParaRPr/>
          </a:p>
          <a:p>
            <a:pPr lvl="1">
              <a:defRPr/>
            </a:pPr>
            <a:r>
              <a:rPr lang="fr-FR"/>
              <a:t>Financer les opérations d’investissement des communes et des EPCI à fiscalité propre (Communautés de communes et communautés d’agglomération)</a:t>
            </a:r>
            <a:endParaRPr/>
          </a:p>
        </p:txBody>
      </p:sp>
      <p:sp>
        <p:nvSpPr>
          <p:cNvPr id="11" name="Espace réservé du texte 4"/>
          <p:cNvSpPr txBox="1"/>
          <p:nvPr/>
        </p:nvSpPr>
        <p:spPr bwMode="auto">
          <a:xfrm flipH="0" flipV="0">
            <a:off x="5176433" y="1302813"/>
            <a:ext cx="6594618" cy="4926652"/>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concernant notamment :</a:t>
            </a:r>
            <a:endParaRPr/>
          </a:p>
          <a:p>
            <a:pPr lvl="1">
              <a:defRPr/>
            </a:pPr>
            <a:r>
              <a:rPr lang="fr-FR"/>
              <a:t>Aide au Patrimoine public non protégé, Aide aux  bâtiments administratifs et techniques, Acquisitions foncières et immobilières.</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Le taux d’intervention et la bonification dépendent de la typologie des collectivités.</a:t>
            </a:r>
            <a:endParaRPr/>
          </a:p>
          <a:p>
            <a:pPr lvl="1">
              <a:defRPr/>
            </a:pPr>
            <a:r>
              <a:rPr lang="fr-FR"/>
              <a:t>Le taux d’intervention peut être égale à 80% pour une seule opération, sur la durée de leur dotation quinquennale. </a:t>
            </a:r>
            <a:endParaRPr/>
          </a:p>
        </p:txBody>
      </p:sp>
      <p:cxnSp>
        <p:nvCxnSpPr>
          <p:cNvPr id="16" name="Connecteur droit 15"/>
          <p:cNvCxnSpPr>
            <a:cxnSpLocks/>
          </p:cNvCxnSpPr>
          <p:nvPr/>
        </p:nvCxnSpPr>
        <p:spPr bwMode="auto">
          <a:xfrm>
            <a:off x="5026644" y="1244552"/>
            <a:ext cx="25802" cy="4943201"/>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5" name="Rectangle 4"/>
          <p:cNvSpPr/>
          <p:nvPr/>
        </p:nvSpPr>
        <p:spPr bwMode="auto">
          <a:xfrm>
            <a:off x="5682394" y="5573605"/>
            <a:ext cx="4536069" cy="1316079"/>
          </a:xfrm>
          <a:prstGeom prst="rect">
            <a:avLst/>
          </a:prstGeom>
        </p:spPr>
        <p:txBody>
          <a:bodyPr wrap="square">
            <a:spAutoFit/>
          </a:bodyPr>
          <a:lstStyle/>
          <a:p>
            <a:pPr marL="180000" lvl="1">
              <a:spcBef>
                <a:spcPts val="500"/>
              </a:spcBef>
              <a:defRPr/>
            </a:pPr>
            <a:r>
              <a:rPr lang="fr-FR" sz="1800" b="0" i="0" u="sng" strike="noStrike" cap="none" spc="0">
                <a:solidFill>
                  <a:schemeClr val="tx1"/>
                </a:solidFill>
                <a:latin typeface="Arial"/>
                <a:ea typeface="Arial"/>
                <a:cs typeface="Arial"/>
                <a:hlinkClick r:id="rId4" tooltip="https://www.isula.corsica/docs/territoires/paesivivi_infos.pdf"/>
              </a:rPr>
              <a:t>https://www.isula.corsica/docs/territoires/paesivivi_infos.pdf</a:t>
            </a:r>
            <a:endParaRPr/>
          </a:p>
          <a:p>
            <a:pPr marL="180000" lvl="1">
              <a:spcBef>
                <a:spcPts val="499"/>
              </a:spcBef>
              <a:defRPr/>
            </a:pPr>
            <a:endParaRPr lang="fr-FR">
              <a:solidFill>
                <a:srgbClr val="292574"/>
              </a:solidFill>
            </a:endParaRPr>
          </a:p>
          <a:p>
            <a:pPr marL="180000" lvl="1">
              <a:spcBef>
                <a:spcPts val="500"/>
              </a:spcBef>
              <a:defRPr/>
            </a:pPr>
            <a:endParaRPr lang="fr-FR">
              <a:solidFill>
                <a:srgbClr val="292574"/>
              </a:solidFill>
            </a:endParaRPr>
          </a:p>
        </p:txBody>
      </p:sp>
      <p:pic>
        <p:nvPicPr>
          <p:cNvPr id="8" name="Image 7"/>
          <p:cNvPicPr>
            <a:picLocks noChangeAspect="1"/>
          </p:cNvPicPr>
          <p:nvPr/>
        </p:nvPicPr>
        <p:blipFill>
          <a:blip r:embed="rId5"/>
          <a:stretch/>
        </p:blipFill>
        <p:spPr bwMode="auto">
          <a:xfrm>
            <a:off x="10376423" y="84465"/>
            <a:ext cx="1581115" cy="694944"/>
          </a:xfrm>
          <a:prstGeom prst="rect">
            <a:avLst/>
          </a:prstGeom>
        </p:spPr>
      </p:pic>
      <p:sp>
        <p:nvSpPr>
          <p:cNvPr id="2033916797" name="Flèche courbée vers la droite 2033916796">
            <a:hlinkClick r:id="rId6" action="ppaction://hlinksldjump" tooltip="Diapositive 61"/>
          </p:cNvPr>
          <p:cNvSpPr/>
          <p:nvPr/>
        </p:nvSpPr>
        <p:spPr bwMode="auto">
          <a:xfrm rot="11453128">
            <a:off x="11078617" y="6150938"/>
            <a:ext cx="340177" cy="521606"/>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Dotation Ecole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135</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isula.corsica/territorii/"/>
              </a:rPr>
              <a:t>https://www.isula.corsica/territorii/</a:t>
            </a:r>
            <a:endParaRPr lang="fr-FR" sz="1400"/>
          </a:p>
          <a:p>
            <a:pPr>
              <a:defRPr/>
            </a:pPr>
            <a:endParaRPr lang="fr-FR" sz="1400"/>
          </a:p>
        </p:txBody>
      </p:sp>
      <p:sp>
        <p:nvSpPr>
          <p:cNvPr id="10" name="Espace réservé du texte 4"/>
          <p:cNvSpPr>
            <a:spLocks noGrp="1"/>
          </p:cNvSpPr>
          <p:nvPr>
            <p:ph type="body" sz="quarter" idx="12"/>
          </p:nvPr>
        </p:nvSpPr>
        <p:spPr bwMode="auto">
          <a:xfrm>
            <a:off x="381822" y="1261100"/>
            <a:ext cx="4510874" cy="4478518"/>
          </a:xfrm>
          <a:prstGeom prst="rect">
            <a:avLst/>
          </a:prstGeom>
          <a:solidFill>
            <a:schemeClr val="bg1"/>
          </a:solidFill>
          <a:ln>
            <a:noFill/>
          </a:ln>
        </p:spPr>
        <p:txBody>
          <a:bodyPr/>
          <a:lstStyle/>
          <a:p>
            <a:pPr>
              <a:defRPr/>
            </a:pPr>
            <a:r>
              <a:rPr lang="fr-FR"/>
              <a:t>Porteur du financement </a:t>
            </a:r>
            <a:endParaRPr/>
          </a:p>
          <a:p>
            <a:pPr lvl="1">
              <a:defRPr/>
            </a:pPr>
            <a:r>
              <a:rPr lang="fr-FR"/>
              <a:t>Collectivité de Corse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Corse</a:t>
            </a:r>
            <a:endParaRPr/>
          </a:p>
          <a:p>
            <a:pPr>
              <a:defRPr/>
            </a:pPr>
            <a:r>
              <a:rPr lang="fr-FR"/>
              <a:t>Objectif</a:t>
            </a:r>
            <a:endParaRPr/>
          </a:p>
          <a:p>
            <a:pPr lvl="1">
              <a:defRPr/>
            </a:pPr>
            <a:r>
              <a:rPr lang="fr-FR"/>
              <a:t>Aider les communes et les EPCI à créer et maintenir en bon état les locaux d’enseignement public du 1er degré, ainsi que leurs locaux annexes</a:t>
            </a:r>
            <a:endParaRPr/>
          </a:p>
        </p:txBody>
      </p:sp>
      <p:sp>
        <p:nvSpPr>
          <p:cNvPr id="11" name="Espace réservé du texte 4"/>
          <p:cNvSpPr txBox="1"/>
          <p:nvPr/>
        </p:nvSpPr>
        <p:spPr bwMode="auto">
          <a:xfrm>
            <a:off x="5272155" y="1261099"/>
            <a:ext cx="6498898" cy="492665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création, extension et rénovation de groupes scolaires communaux ou intercommunaux.</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Le taux d’intervention dépend de la typologie des collectivités.</a:t>
            </a:r>
            <a:endParaRPr/>
          </a:p>
        </p:txBody>
      </p:sp>
      <p:cxnSp>
        <p:nvCxnSpPr>
          <p:cNvPr id="16" name="Connecteur droit 15"/>
          <p:cNvCxnSpPr>
            <a:cxnSpLocks/>
          </p:cNvCxnSpPr>
          <p:nvPr/>
        </p:nvCxnSpPr>
        <p:spPr bwMode="auto">
          <a:xfrm>
            <a:off x="5026644" y="1244552"/>
            <a:ext cx="25802" cy="4943201"/>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5" name="Rectangle 4"/>
          <p:cNvSpPr/>
          <p:nvPr/>
        </p:nvSpPr>
        <p:spPr bwMode="auto">
          <a:xfrm flipH="0" flipV="0">
            <a:off x="5159027" y="4674703"/>
            <a:ext cx="6466837" cy="1041759"/>
          </a:xfrm>
          <a:prstGeom prst="rect">
            <a:avLst/>
          </a:prstGeom>
        </p:spPr>
        <p:txBody>
          <a:bodyPr wrap="square">
            <a:spAutoFit/>
          </a:bodyPr>
          <a:lstStyle/>
          <a:p>
            <a:pPr marL="180000" lvl="1">
              <a:spcBef>
                <a:spcPts val="499"/>
              </a:spcBef>
              <a:defRPr/>
            </a:pPr>
            <a:r>
              <a:rPr lang="fr-FR" sz="1800" b="0" i="0" u="sng" strike="noStrike" cap="none" spc="0">
                <a:solidFill>
                  <a:schemeClr val="tx1"/>
                </a:solidFill>
                <a:latin typeface="Arial"/>
                <a:ea typeface="Arial"/>
                <a:cs typeface="Arial"/>
                <a:hlinkClick r:id="rId4" tooltip="https://www.isula.corsica/docs/territoires/paesivivi_infos.pdf"/>
              </a:rPr>
              <a:t>https://www.isula.corsica/docs/territoires/paesivivi_infos.pdf</a:t>
            </a:r>
            <a:endParaRPr sz="1800"/>
          </a:p>
          <a:p>
            <a:pPr marL="180000" lvl="1">
              <a:spcBef>
                <a:spcPts val="500"/>
              </a:spcBef>
              <a:defRPr/>
            </a:pPr>
            <a:endParaRPr lang="fr-FR">
              <a:solidFill>
                <a:srgbClr val="292574"/>
              </a:solidFill>
            </a:endParaRPr>
          </a:p>
          <a:p>
            <a:pPr marL="180000" lvl="1">
              <a:spcBef>
                <a:spcPts val="500"/>
              </a:spcBef>
              <a:defRPr/>
            </a:pPr>
            <a:endParaRPr lang="fr-FR">
              <a:solidFill>
                <a:srgbClr val="292574"/>
              </a:solidFill>
            </a:endParaRPr>
          </a:p>
        </p:txBody>
      </p:sp>
      <p:pic>
        <p:nvPicPr>
          <p:cNvPr id="8" name="Image 7"/>
          <p:cNvPicPr>
            <a:picLocks noChangeAspect="1"/>
          </p:cNvPicPr>
          <p:nvPr/>
        </p:nvPicPr>
        <p:blipFill>
          <a:blip r:embed="rId5"/>
          <a:stretch/>
        </p:blipFill>
        <p:spPr bwMode="auto">
          <a:xfrm>
            <a:off x="10376423" y="84465"/>
            <a:ext cx="1581115" cy="694944"/>
          </a:xfrm>
          <a:prstGeom prst="rect">
            <a:avLst/>
          </a:prstGeom>
        </p:spPr>
      </p:pic>
      <p:sp>
        <p:nvSpPr>
          <p:cNvPr id="1538066599" name="Flèche courbée vers la droite 2033916796">
            <a:hlinkClick r:id="rId6" action="ppaction://hlinksldjump" tooltip="Diapositive 61"/>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Fonds de Solidarité Territoriale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136</a:t>
            </a:fld>
            <a:endParaRPr lang="fr-FR"/>
          </a:p>
        </p:txBody>
      </p:sp>
      <p:sp>
        <p:nvSpPr>
          <p:cNvPr id="9" name="ZoneTexte 8"/>
          <p:cNvSpPr txBox="1"/>
          <p:nvPr/>
        </p:nvSpPr>
        <p:spPr bwMode="auto">
          <a:xfrm>
            <a:off x="301838" y="737880"/>
            <a:ext cx="9940635" cy="523220"/>
          </a:xfrm>
          <a:prstGeom prst="rect">
            <a:avLst/>
          </a:prstGeom>
          <a:noFill/>
        </p:spPr>
        <p:txBody>
          <a:bodyPr wrap="square" rtlCol="0">
            <a:spAutoFit/>
          </a:bodyPr>
          <a:lstStyle/>
          <a:p>
            <a:pPr>
              <a:defRPr/>
            </a:pPr>
            <a:r>
              <a:rPr lang="fr-FR" sz="1400" u="sng">
                <a:hlinkClick r:id="rId3" tooltip="https://www.isula.corsica/territorii/"/>
              </a:rPr>
              <a:t>https://www.isula.corsica/territorii/</a:t>
            </a:r>
            <a:endParaRPr lang="fr-FR" sz="1400"/>
          </a:p>
          <a:p>
            <a:pPr>
              <a:defRPr/>
            </a:pPr>
            <a:endParaRPr lang="fr-FR" sz="1400"/>
          </a:p>
        </p:txBody>
      </p:sp>
      <p:sp>
        <p:nvSpPr>
          <p:cNvPr id="10" name="Espace réservé du texte 4"/>
          <p:cNvSpPr>
            <a:spLocks noGrp="1"/>
          </p:cNvSpPr>
          <p:nvPr>
            <p:ph type="body" sz="quarter" idx="12"/>
          </p:nvPr>
        </p:nvSpPr>
        <p:spPr bwMode="auto">
          <a:xfrm>
            <a:off x="167888" y="1261100"/>
            <a:ext cx="3261550" cy="4478518"/>
          </a:xfrm>
          <a:prstGeom prst="rect">
            <a:avLst/>
          </a:prstGeom>
          <a:solidFill>
            <a:schemeClr val="bg1"/>
          </a:solidFill>
          <a:ln>
            <a:noFill/>
          </a:ln>
        </p:spPr>
        <p:txBody>
          <a:bodyPr/>
          <a:lstStyle/>
          <a:p>
            <a:pPr>
              <a:defRPr/>
            </a:pPr>
            <a:r>
              <a:rPr lang="fr-FR"/>
              <a:t>Porteur du financement </a:t>
            </a:r>
            <a:endParaRPr/>
          </a:p>
          <a:p>
            <a:pPr lvl="1">
              <a:defRPr/>
            </a:pPr>
            <a:r>
              <a:rPr lang="fr-FR"/>
              <a:t>Collectivité de Corse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Corse</a:t>
            </a:r>
            <a:endParaRPr/>
          </a:p>
          <a:p>
            <a:pPr>
              <a:defRPr/>
            </a:pPr>
            <a:r>
              <a:rPr lang="fr-FR"/>
              <a:t>Objectif</a:t>
            </a:r>
            <a:endParaRPr/>
          </a:p>
          <a:p>
            <a:pPr lvl="1">
              <a:defRPr/>
            </a:pPr>
            <a:r>
              <a:rPr lang="fr-FR"/>
              <a:t>Financer les opérations structurantes</a:t>
            </a:r>
            <a:endParaRPr/>
          </a:p>
        </p:txBody>
      </p:sp>
      <p:sp>
        <p:nvSpPr>
          <p:cNvPr id="11" name="Espace réservé du texte 4"/>
          <p:cNvSpPr txBox="1"/>
          <p:nvPr/>
        </p:nvSpPr>
        <p:spPr bwMode="auto">
          <a:xfrm>
            <a:off x="3176660" y="945423"/>
            <a:ext cx="8385653" cy="6894780"/>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a:t>
            </a:r>
            <a:endParaRPr/>
          </a:p>
          <a:p>
            <a:pPr lvl="1">
              <a:defRPr/>
            </a:pPr>
            <a:r>
              <a:rPr lang="fr-FR"/>
              <a:t>de construction, de rénovation, d’extension, de restructuration et de mise aux normes de bâtiments publics (Mairies, sièges communautaires, locaux techniques et administratifs) ;</a:t>
            </a:r>
            <a:endParaRPr/>
          </a:p>
          <a:p>
            <a:pPr lvl="1">
              <a:defRPr/>
            </a:pPr>
            <a:r>
              <a:rPr lang="fr-FR"/>
              <a:t>Création rénovation et extension de structures d’accueil destinées à la petite enfance, enfance et jeunesse : équipements socio-éducatifs, crèche, halte-garderie, CLSH.</a:t>
            </a:r>
            <a:endParaRPr/>
          </a:p>
          <a:p>
            <a:pPr lvl="1">
              <a:defRPr/>
            </a:pPr>
            <a:r>
              <a:rPr lang="fr-FR"/>
              <a:t>Collectivités concernées : </a:t>
            </a:r>
            <a:endParaRPr/>
          </a:p>
          <a:p>
            <a:pPr lvl="1">
              <a:defRPr/>
            </a:pPr>
            <a:r>
              <a:rPr lang="fr-FR" sz="1600"/>
              <a:t>- des communes de moins de 3 000 habitants ;</a:t>
            </a:r>
            <a:endParaRPr/>
          </a:p>
          <a:p>
            <a:pPr lvl="1">
              <a:defRPr/>
            </a:pPr>
            <a:r>
              <a:rPr lang="fr-FR" sz="1600"/>
              <a:t>- des EPCI de moins de 12 000 habitants ;</a:t>
            </a:r>
            <a:endParaRPr/>
          </a:p>
          <a:p>
            <a:pPr lvl="1">
              <a:defRPr/>
            </a:pPr>
            <a:r>
              <a:rPr lang="fr-FR" sz="1600"/>
              <a:t>- des EPCI de plus de 12 000 habitants portant des projets pour des  communes de moins de 350 habitants.</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Le taux d’intervention et le nombre d’opérations éligibles par collectivité dépendent de la typologie des collectivités.</a:t>
            </a:r>
            <a:endParaRPr/>
          </a:p>
        </p:txBody>
      </p:sp>
      <p:cxnSp>
        <p:nvCxnSpPr>
          <p:cNvPr id="16" name="Connecteur droit 15"/>
          <p:cNvCxnSpPr>
            <a:cxnSpLocks/>
          </p:cNvCxnSpPr>
          <p:nvPr/>
        </p:nvCxnSpPr>
        <p:spPr bwMode="auto">
          <a:xfrm>
            <a:off x="3072213" y="1211163"/>
            <a:ext cx="104447" cy="55825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5" name="Rectangle 4"/>
          <p:cNvSpPr/>
          <p:nvPr/>
        </p:nvSpPr>
        <p:spPr bwMode="auto">
          <a:xfrm>
            <a:off x="155574" y="4682541"/>
            <a:ext cx="2437319" cy="1252579"/>
          </a:xfrm>
          <a:prstGeom prst="rect">
            <a:avLst/>
          </a:prstGeom>
        </p:spPr>
        <p:txBody>
          <a:bodyPr wrap="square">
            <a:spAutoFit/>
          </a:bodyPr>
          <a:lstStyle/>
          <a:p>
            <a:pPr marL="180000" lvl="1">
              <a:spcBef>
                <a:spcPts val="499"/>
              </a:spcBef>
              <a:defRPr/>
            </a:pPr>
            <a:r>
              <a:rPr lang="fr-FR" sz="1800" b="0" i="0" u="sng" strike="noStrike" cap="none" spc="0">
                <a:solidFill>
                  <a:schemeClr val="tx1"/>
                </a:solidFill>
                <a:latin typeface="Arial"/>
                <a:ea typeface="Arial"/>
                <a:cs typeface="Arial"/>
                <a:hlinkClick r:id="rId4" tooltip="https://www.isula.corsica/docs/territoires/paesivivi_infos.pdf"/>
              </a:rPr>
              <a:t>https://www.isula.corsica/docs/territoires/paesivivi_infos.pdf</a:t>
            </a:r>
            <a:endParaRPr sz="1800"/>
          </a:p>
          <a:p>
            <a:pPr marL="180000" lvl="1">
              <a:spcBef>
                <a:spcPts val="500"/>
              </a:spcBef>
              <a:defRPr/>
            </a:pPr>
            <a:endParaRPr lang="fr-FR">
              <a:solidFill>
                <a:srgbClr val="292574"/>
              </a:solidFill>
            </a:endParaRPr>
          </a:p>
        </p:txBody>
      </p:sp>
      <p:pic>
        <p:nvPicPr>
          <p:cNvPr id="8" name="Image 7"/>
          <p:cNvPicPr>
            <a:picLocks noChangeAspect="1"/>
          </p:cNvPicPr>
          <p:nvPr/>
        </p:nvPicPr>
        <p:blipFill>
          <a:blip r:embed="rId5"/>
          <a:stretch/>
        </p:blipFill>
        <p:spPr bwMode="auto">
          <a:xfrm>
            <a:off x="10376423" y="84465"/>
            <a:ext cx="1581115" cy="694944"/>
          </a:xfrm>
          <a:prstGeom prst="rect">
            <a:avLst/>
          </a:prstGeom>
        </p:spPr>
      </p:pic>
      <p:sp>
        <p:nvSpPr>
          <p:cNvPr id="1885530470" name="Flèche courbée vers la droite 2033916796">
            <a:hlinkClick r:id="rId6" action="ppaction://hlinksldjump" tooltip="Diapositive 61"/>
          </p:cNvPr>
          <p:cNvSpPr/>
          <p:nvPr/>
        </p:nvSpPr>
        <p:spPr bwMode="auto">
          <a:xfrm rot="11453094">
            <a:off x="11078616" y="615093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Mise en accessibilité des bâtiments publics (ERP)</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137</a:t>
            </a:fld>
            <a:endParaRPr lang="fr-FR"/>
          </a:p>
        </p:txBody>
      </p:sp>
      <p:sp>
        <p:nvSpPr>
          <p:cNvPr id="9" name="ZoneTexte 8"/>
          <p:cNvSpPr txBox="1"/>
          <p:nvPr/>
        </p:nvSpPr>
        <p:spPr bwMode="auto">
          <a:xfrm>
            <a:off x="381821" y="737880"/>
            <a:ext cx="9940635" cy="523220"/>
          </a:xfrm>
          <a:prstGeom prst="rect">
            <a:avLst/>
          </a:prstGeom>
          <a:noFill/>
        </p:spPr>
        <p:txBody>
          <a:bodyPr wrap="square" rtlCol="0">
            <a:spAutoFit/>
          </a:bodyPr>
          <a:lstStyle/>
          <a:p>
            <a:pPr>
              <a:defRPr/>
            </a:pPr>
            <a:r>
              <a:rPr lang="fr-FR" sz="1400" u="sng">
                <a:hlinkClick r:id="rId3" tooltip="https://www.laregion.fr/Mise-en-accessibilite-des-batiments-publics-ERP"/>
              </a:rPr>
              <a:t>https://www.laregion.fr/Mise-en-accessibilite-des-batiments-publics-ERP</a:t>
            </a:r>
            <a:endParaRPr lang="fr-FR" sz="1400"/>
          </a:p>
          <a:p>
            <a:pPr>
              <a:defRPr/>
            </a:pPr>
            <a:endParaRPr lang="fr-FR" sz="1400"/>
          </a:p>
        </p:txBody>
      </p:sp>
      <p:sp>
        <p:nvSpPr>
          <p:cNvPr id="10" name="Espace réservé du texte 4"/>
          <p:cNvSpPr>
            <a:spLocks noGrp="1"/>
          </p:cNvSpPr>
          <p:nvPr>
            <p:ph type="body" sz="quarter" idx="12"/>
          </p:nvPr>
        </p:nvSpPr>
        <p:spPr bwMode="auto">
          <a:xfrm>
            <a:off x="155574" y="1113627"/>
            <a:ext cx="2825327" cy="4478518"/>
          </a:xfrm>
          <a:prstGeom prst="rect">
            <a:avLst/>
          </a:prstGeom>
          <a:solidFill>
            <a:schemeClr val="bg1"/>
          </a:solidFill>
          <a:ln>
            <a:noFill/>
          </a:ln>
        </p:spPr>
        <p:txBody>
          <a:bodyPr/>
          <a:lstStyle/>
          <a:p>
            <a:pPr>
              <a:defRPr/>
            </a:pPr>
            <a:r>
              <a:rPr lang="fr-FR"/>
              <a:t>Porteur du financement </a:t>
            </a:r>
            <a:endParaRPr/>
          </a:p>
          <a:p>
            <a:pPr lvl="1">
              <a:defRPr/>
            </a:pPr>
            <a:r>
              <a:rPr lang="fr-FR"/>
              <a:t>Région Occitanie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Réussir l’ambition d’une région plus inclusive</a:t>
            </a:r>
            <a:endParaRPr/>
          </a:p>
        </p:txBody>
      </p:sp>
      <p:sp>
        <p:nvSpPr>
          <p:cNvPr id="11" name="Espace réservé du texte 4"/>
          <p:cNvSpPr txBox="1"/>
          <p:nvPr/>
        </p:nvSpPr>
        <p:spPr bwMode="auto">
          <a:xfrm flipH="0" flipV="0">
            <a:off x="3459538" y="1103230"/>
            <a:ext cx="8401284" cy="6063662"/>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mise en accessibilité de bâtiments recevant du public appartenant aux communes et EPCI (hors villes-centres des métropoles).</a:t>
            </a:r>
            <a:endParaRPr/>
          </a:p>
          <a:p>
            <a:pPr lvl="1">
              <a:defRPr/>
            </a:pPr>
            <a:r>
              <a:rPr lang="fr-FR"/>
              <a:t>Sont exclus :  les bâtiments d’exploitation générateurs de recettes, les places de parking et VRD, les équipements faisant l’objet de dispositifs régionaux spécifiques.</a:t>
            </a:r>
            <a:endParaRPr/>
          </a:p>
          <a:p>
            <a:pPr marL="0" lvl="1">
              <a:spcBef>
                <a:spcPts val="1000"/>
              </a:spcBef>
              <a:defRPr/>
            </a:pPr>
            <a:r>
              <a:rPr lang="fr-FR" sz="2000">
                <a:solidFill>
                  <a:srgbClr val="EF7757"/>
                </a:solidFill>
              </a:rPr>
              <a:t>Actions financées</a:t>
            </a:r>
            <a:endParaRPr/>
          </a:p>
          <a:p>
            <a:pPr lvl="1">
              <a:defRPr/>
            </a:pPr>
            <a:r>
              <a:rPr lang="fr-FR"/>
              <a:t>Travaux et équipements de mise en accessibilité : les rampes d’accès, les cheminements dédiés aux personnes à mobilité réduite, les ascenseurs ou élévateurs, les sanitaires adaptés PMR, la signalétique adaptée, les banques d’accueil PMR,</a:t>
            </a:r>
            <a:endParaRPr/>
          </a:p>
          <a:p>
            <a:pPr lvl="1">
              <a:defRPr/>
            </a:pPr>
            <a:r>
              <a:rPr lang="fr-FR"/>
              <a:t>les équipements de type boucle magnétique pour accueil et guichet, la maîtrise d’œuvre au prorata des dépenses concernées, plafonnée à 10% (…)</a:t>
            </a:r>
            <a:endParaRPr/>
          </a:p>
          <a:p>
            <a:pPr marL="0" lvl="1">
              <a:spcBef>
                <a:spcPts val="1000"/>
              </a:spcBef>
              <a:defRPr/>
            </a:pPr>
            <a:r>
              <a:rPr lang="fr-FR" sz="2000">
                <a:solidFill>
                  <a:srgbClr val="EF7757"/>
                </a:solidFill>
              </a:rPr>
              <a:t>Montant</a:t>
            </a:r>
            <a:endParaRPr/>
          </a:p>
          <a:p>
            <a:pPr lvl="1">
              <a:defRPr/>
            </a:pPr>
            <a:r>
              <a:rPr lang="fr-FR"/>
              <a:t>maximum 25% des dépenses éligibles (plafond à 200 000 €HT)</a:t>
            </a:r>
            <a:endParaRPr/>
          </a:p>
          <a:p>
            <a:pPr lvl="1">
              <a:defRPr/>
            </a:pPr>
            <a:r>
              <a:rPr lang="fr-FR"/>
              <a:t>plafond à 50 000€ HT</a:t>
            </a:r>
            <a:endParaRPr/>
          </a:p>
          <a:p>
            <a:pPr lvl="1">
              <a:defRPr/>
            </a:pPr>
            <a:endParaRPr lang="fr-F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3194924" y="1103230"/>
            <a:ext cx="47972" cy="4926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1572464739" name="Flèche courbée vers la droite 1572464738">
            <a:hlinkClick r:id="rId5" action="ppaction://hlinksldjump" tooltip="Diapositive 62"/>
          </p:cNvPr>
          <p:cNvSpPr/>
          <p:nvPr/>
        </p:nvSpPr>
        <p:spPr bwMode="auto">
          <a:xfrm rot="11453128">
            <a:off x="11196394" y="6292074"/>
            <a:ext cx="340177" cy="521606"/>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13</a:t>
            </a:fld>
            <a:endParaRPr lang="fr-FR"/>
          </a:p>
        </p:txBody>
      </p:sp>
      <p:graphicFrame>
        <p:nvGraphicFramePr>
          <p:cNvPr id="2" name="Tableau 1"/>
          <p:cNvGraphicFramePr>
            <a:graphicFrameLocks xmlns:a="http://schemas.openxmlformats.org/drawingml/2006/main" noGrp="1"/>
          </p:cNvGraphicFramePr>
          <p:nvPr/>
        </p:nvGraphicFramePr>
        <p:xfrm>
          <a:off x="878889" y="1671757"/>
          <a:ext cx="10079975" cy="2227696"/>
        </p:xfrm>
        <a:graphic>
          <a:graphicData uri="http://schemas.openxmlformats.org/drawingml/2006/table">
            <a:tbl>
              <a:tblPr firstRow="0" firstCol="0" lastRow="0" lastCol="0" bandRow="0" bandCol="0"/>
              <a:tblGrid>
                <a:gridCol w="1340608"/>
                <a:gridCol w="1651166"/>
                <a:gridCol w="3462291"/>
                <a:gridCol w="2032987"/>
                <a:gridCol w="1580225"/>
              </a:tblGrid>
              <a:tr h="337527">
                <a:tc>
                  <a:txBody>
                    <a:bodyPr/>
                    <a:p>
                      <a:pPr algn="ctr">
                        <a:defRPr/>
                      </a:pP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Etapes de la gestion patrimoniale</a:t>
                      </a:r>
                      <a:endParaRPr lang="fr-FR" sz="12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Financement</a:t>
                      </a:r>
                      <a:endParaRPr lang="fr-FR" sz="12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Type de bâtiments concernés</a:t>
                      </a:r>
                      <a:endParaRPr lang="fr-FR" sz="12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Arial"/>
                        </a:rPr>
                        <a:t>Nature du financement</a:t>
                      </a:r>
                      <a:endParaRPr lang="fr-FR" sz="12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701931">
                <a:tc rowSpan="4">
                  <a:txBody>
                    <a:bodyPr/>
                    <a:p>
                      <a:pPr algn="ctr">
                        <a:defRPr/>
                      </a:pPr>
                      <a:r>
                        <a:rPr lang="fr-FR" sz="2400" b="1">
                          <a:latin typeface="Arial"/>
                        </a:rPr>
                        <a:t>ADEME</a:t>
                      </a:r>
                      <a:endParaRPr lang="fr-FR" sz="2400" b="1">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rPr>
                        <a:t>Agir</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3" action="ppaction://hlinksldjump" tooltip="Diapositive 39"/>
                        </a:rPr>
                        <a:t>Aide à l’action des collectivités territoriales en faveur de la qualité de l’air (AACT-AIR)</a:t>
                      </a:r>
                      <a:endParaRPr sz="1100" b="0" i="0" u="sng" strike="noStrike" cap="none" spc="0">
                        <a:solidFill>
                          <a:schemeClr val="hlink"/>
                        </a:solidFill>
                        <a:latin typeface="Arial"/>
                        <a:cs typeface="Arial"/>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publics</a:t>
                      </a:r>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3000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r>
                        <a:rPr lang="fr-FR" sz="1100" b="0" i="0" u="sng" strike="noStrike" cap="none" spc="0">
                          <a:solidFill>
                            <a:schemeClr val="tx1"/>
                          </a:solidFill>
                          <a:latin typeface="Arial"/>
                          <a:ea typeface="Arial"/>
                          <a:cs typeface="Arial"/>
                          <a:hlinkClick r:id="rId4" action="ppaction://hlinksldjump" tooltip="Diapositive 41"/>
                        </a:rPr>
                        <a:t>Fonds chaleur _ Aides aux études et au conseil</a:t>
                      </a:r>
                      <a:endParaRPr sz="11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mn-lt"/>
                        </a:rPr>
                        <a:t>Bâtiments publics, de l'habitat collectif, du tertiaire</a:t>
                      </a:r>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72000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hlinkClick r:id="rId5" action="ppaction://hlinksldjump" tooltip="Diapositive 42"/>
                        </a:rPr>
                        <a:t>Fonds chaleur _ réalisation d'un investissement de chaleur renouvelable ou de récupération</a:t>
                      </a:r>
                      <a:endParaRPr sz="1100" b="0" i="0" strike="noStrike" cap="none" spc="0">
                        <a:solidFill>
                          <a:schemeClr val="tx1"/>
                        </a:solidFill>
                        <a:latin typeface="Arial"/>
                        <a:cs typeface="Arial"/>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mn-lt"/>
                        </a:rPr>
                        <a:t>Bâtiments publics</a:t>
                      </a:r>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4177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b="0" i="0" u="none" strike="noStrike" cap="none" spc="0">
                          <a:solidFill>
                            <a:schemeClr val="tx1"/>
                          </a:solidFill>
                          <a:latin typeface="Arial"/>
                          <a:ea typeface="Arial"/>
                          <a:cs typeface="Arial"/>
                        </a:rPr>
                        <a:t>Connaître</a:t>
                      </a:r>
                      <a:endParaRPr sz="1100"/>
                    </a:p>
                    <a:p>
                      <a:pPr algn="ctr">
                        <a:defRPr/>
                      </a:pPr>
                      <a:r>
                        <a:rPr lang="fr-FR" sz="1100">
                          <a:latin typeface="Arial"/>
                        </a:rPr>
                        <a:t>Suivre</a:t>
                      </a:r>
                      <a:endParaRPr lang="fr-FR" sz="1100">
                        <a:latin typeface="Arial"/>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algn="l" defTabSz="914400">
                        <a:defRPr/>
                      </a:pPr>
                      <a:r>
                        <a:rPr lang="fr-FR" sz="1100" u="sng">
                          <a:solidFill>
                            <a:schemeClr val="hlink"/>
                          </a:solidFill>
                          <a:latin typeface="Arial"/>
                          <a:ea typeface="Arial"/>
                          <a:cs typeface="Arial"/>
                          <a:hlinkClick r:id="rId6" action="ppaction://hlinksldjump" tooltip="ppaction://hlinksldjumpslide40"/>
                        </a:rPr>
                        <a:t>Dispositif de soutien à la création de postes de Conseil en énergie partagé (CEP)</a:t>
                      </a:r>
                      <a:endParaRPr sz="1100">
                        <a:solidFill>
                          <a:schemeClr val="tx1"/>
                        </a:solidFill>
                        <a:latin typeface="Arial"/>
                        <a:ea typeface="+mn-ea"/>
                        <a:cs typeface="+mn-c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mn-lt"/>
                        </a:rPr>
                        <a:t>Bâtiments tertiaires publics</a:t>
                      </a:r>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rPr>
                        <a:t>Subvention</a:t>
                      </a:r>
                      <a:endParaRPr lang="fr-FR" sz="1100">
                        <a:latin typeface="Liberation Sans"/>
                      </a:endParaRPr>
                    </a:p>
                  </a:txBody>
                  <a:tcPr marL="25008" marR="25008" marT="12504" marB="1250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8" name="Flèche courbée vers la droite 7">
            <a:hlinkClick r:id="rId7" action="ppaction://hlinksldjump"/>
          </p:cNvPr>
          <p:cNvSpPr/>
          <p:nvPr/>
        </p:nvSpPr>
        <p:spPr bwMode="auto">
          <a:xfrm rot="9736627">
            <a:off x="11123201"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Rénovation énergétique des bâtiments publics (ERP) pour une meilleure performance énergétique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138</a:t>
            </a:fld>
            <a:endParaRPr lang="fr-FR"/>
          </a:p>
        </p:txBody>
      </p:sp>
      <p:sp>
        <p:nvSpPr>
          <p:cNvPr id="9" name="ZoneTexte 8"/>
          <p:cNvSpPr txBox="1"/>
          <p:nvPr/>
        </p:nvSpPr>
        <p:spPr bwMode="auto">
          <a:xfrm>
            <a:off x="301838" y="684973"/>
            <a:ext cx="9940635" cy="738664"/>
          </a:xfrm>
          <a:prstGeom prst="rect">
            <a:avLst/>
          </a:prstGeom>
          <a:noFill/>
        </p:spPr>
        <p:txBody>
          <a:bodyPr wrap="square" rtlCol="0">
            <a:spAutoFit/>
          </a:bodyPr>
          <a:lstStyle/>
          <a:p>
            <a:pPr>
              <a:defRPr/>
            </a:pPr>
            <a:r>
              <a:rPr lang="fr-FR" sz="1400" u="sng">
                <a:hlinkClick r:id="rId3" tooltip="https://www.laregion.fr/Renovation-energetique-des-batiments-publics-ERP-pour-une-meilleure-performance"/>
              </a:rPr>
              <a:t>https://www.laregion.fr/Renovation-energetique-des-batiments-publics-ERP-pour-une-meilleure-performance</a:t>
            </a:r>
            <a:endParaRPr lang="fr-F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a:off x="76918" y="1109828"/>
            <a:ext cx="2820983" cy="4478518"/>
          </a:xfrm>
          <a:prstGeom prst="rect">
            <a:avLst/>
          </a:prstGeom>
          <a:noFill/>
          <a:ln>
            <a:noFill/>
          </a:ln>
        </p:spPr>
        <p:txBody>
          <a:bodyPr/>
          <a:lstStyle/>
          <a:p>
            <a:pPr>
              <a:defRPr/>
            </a:pPr>
            <a:r>
              <a:rPr lang="fr-FR"/>
              <a:t>Porteur du financement </a:t>
            </a:r>
            <a:endParaRPr/>
          </a:p>
          <a:p>
            <a:pPr lvl="1">
              <a:defRPr/>
            </a:pPr>
            <a:r>
              <a:rPr lang="fr-FR"/>
              <a:t>Région Occitanie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Accélérer la rénovation du patrimoine bâti public local</a:t>
            </a:r>
            <a:endParaRPr/>
          </a:p>
        </p:txBody>
      </p:sp>
      <p:sp>
        <p:nvSpPr>
          <p:cNvPr id="11" name="Espace réservé du texte 4"/>
          <p:cNvSpPr txBox="1"/>
          <p:nvPr/>
        </p:nvSpPr>
        <p:spPr bwMode="auto">
          <a:xfrm>
            <a:off x="2916673" y="982937"/>
            <a:ext cx="8677223" cy="5569941"/>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rénovation du patrimoine bâti public local appartenant aux communes et EPCI (hors villes-centres des métropoles).</a:t>
            </a:r>
            <a:endParaRPr/>
          </a:p>
          <a:p>
            <a:pPr lvl="1">
              <a:defRPr/>
            </a:pPr>
            <a:r>
              <a:rPr lang="fr-FR"/>
              <a:t>Sont exclus :  les bâtiments d’exploitation générateurs de recettes, les équipements faisant l’objet de dispositifs régionaux spécifiques.</a:t>
            </a:r>
            <a:endParaRPr/>
          </a:p>
          <a:p>
            <a:pPr lvl="1">
              <a:defRPr/>
            </a:pPr>
            <a:r>
              <a:rPr lang="fr-FR"/>
              <a:t> Gain énergétique d’au moins 30% sur la consommation énergétique et atteinte de la classe énergétique C minimum ou atteinte de la classe énergétique B pour les communes de + de 10 000 hab.</a:t>
            </a:r>
            <a:endParaRPr/>
          </a:p>
          <a:p>
            <a:pPr marL="0" lvl="1">
              <a:spcBef>
                <a:spcPts val="1000"/>
              </a:spcBef>
              <a:defRPr/>
            </a:pPr>
            <a:r>
              <a:rPr lang="fr-FR" sz="2000">
                <a:solidFill>
                  <a:srgbClr val="EF7757"/>
                </a:solidFill>
              </a:rPr>
              <a:t>Actions financées</a:t>
            </a:r>
            <a:endParaRPr/>
          </a:p>
          <a:p>
            <a:pPr lvl="1">
              <a:defRPr/>
            </a:pPr>
            <a:r>
              <a:rPr lang="fr-FR"/>
              <a:t>Travaux et équipements : isolation thermique, amélioration des menuiseries, amélioration de systèmes de chauffage, organes de pilotage, maîtrise d’œuvre au prorata des dépenses concernées, plafonnée à 10% (…).</a:t>
            </a:r>
            <a:endParaRPr/>
          </a:p>
          <a:p>
            <a:pPr lvl="1">
              <a:defRPr/>
            </a:pPr>
            <a:r>
              <a:rPr lang="fr-FR"/>
              <a:t>Frais liés au DPE et/ou études thermiques. </a:t>
            </a:r>
            <a:endParaRPr/>
          </a:p>
          <a:p>
            <a:pPr marL="0" lvl="1">
              <a:spcBef>
                <a:spcPts val="1000"/>
              </a:spcBef>
              <a:defRPr/>
            </a:pPr>
            <a:r>
              <a:rPr lang="fr-FR" sz="2000">
                <a:solidFill>
                  <a:srgbClr val="EF7757"/>
                </a:solidFill>
              </a:rPr>
              <a:t>Montant</a:t>
            </a:r>
            <a:endParaRPr/>
          </a:p>
          <a:p>
            <a:pPr lvl="1">
              <a:defRPr/>
            </a:pPr>
            <a:r>
              <a:rPr lang="fr-FR"/>
              <a:t>de 15 à 25%, selon la qualité du projet et le niveau de performance énergétique effectivement atteint (plafond 50 000 €HT)</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2879131" y="1118531"/>
            <a:ext cx="47972" cy="4926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1492956465" name="Flèche courbée vers la droite 1572464738">
            <a:hlinkClick r:id="rId5" action="ppaction://hlinksldjump" tooltip="Diapositive 62"/>
          </p:cNvPr>
          <p:cNvSpPr/>
          <p:nvPr/>
        </p:nvSpPr>
        <p:spPr bwMode="auto">
          <a:xfrm rot="11453094">
            <a:off x="11139697" y="623537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43430359" name="Titre 1"/>
          <p:cNvSpPr>
            <a:spLocks noGrp="1"/>
          </p:cNvSpPr>
          <p:nvPr>
            <p:ph type="title"/>
          </p:nvPr>
        </p:nvSpPr>
        <p:spPr bwMode="auto">
          <a:xfrm flipH="0" flipV="0">
            <a:off x="301837" y="60996"/>
            <a:ext cx="9076867" cy="7013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Accompagner la construction et/ou la rénovation énergétique de bâtiments publics innovants et exemplaires</a:t>
            </a:r>
            <a:endParaRPr lang="fr-FR" sz="2000" b="1" i="0" u="none" strike="noStrike" cap="all" spc="0">
              <a:solidFill>
                <a:srgbClr val="EF7757"/>
              </a:solidFill>
              <a:latin typeface="Arial"/>
              <a:cs typeface="Arial"/>
            </a:endParaRPr>
          </a:p>
        </p:txBody>
      </p:sp>
      <p:sp>
        <p:nvSpPr>
          <p:cNvPr id="1838391616"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5BA2B1EA-8B17-B5B9-4FD4-9BA23FF81576}" type="slidenum">
              <a:rPr lang="fr-FR"/>
              <a:t/>
            </a:fld>
            <a:endParaRPr lang="fr-FR"/>
          </a:p>
        </p:txBody>
      </p:sp>
      <p:sp>
        <p:nvSpPr>
          <p:cNvPr id="1451718417" name="ZoneTexte 8"/>
          <p:cNvSpPr txBox="1"/>
          <p:nvPr/>
        </p:nvSpPr>
        <p:spPr bwMode="auto">
          <a:xfrm>
            <a:off x="301837" y="684972"/>
            <a:ext cx="9943154" cy="914760"/>
          </a:xfrm>
          <a:prstGeom prst="rect">
            <a:avLst/>
          </a:prstGeom>
          <a:noFill/>
        </p:spPr>
        <p:txBody>
          <a:bodyPr wrap="square" rtlCol="0">
            <a:spAutoFit/>
          </a:bodyPr>
          <a:lstStyle/>
          <a:p>
            <a:pPr>
              <a:defRPr/>
            </a:pPr>
            <a:r>
              <a:rPr lang="fr-FR" sz="1200" b="0" i="0" u="sng" strike="noStrike" cap="none" spc="0">
                <a:solidFill>
                  <a:schemeClr val="tx1"/>
                </a:solidFill>
                <a:latin typeface="Arial"/>
                <a:ea typeface="Arial"/>
                <a:cs typeface="Arial"/>
                <a:hlinkClick r:id="rId3" tooltip="https://www.europe-en-occitanie.eu/Accompagner-la-construction-et-ou-la-renovation-energetique-de-batiments-publics"/>
              </a:rPr>
              <a:t>https://www.europe-en-occitanie.eu/Accompagner-la-construction-et-ou-la-renovation-energetique-de-batiments-publics</a:t>
            </a:r>
            <a:endParaRPr sz="1200"/>
          </a:p>
          <a:p>
            <a:pPr>
              <a:defRPr/>
            </a:pPr>
            <a:endParaRPr lang="fr-FR" sz="1400"/>
          </a:p>
          <a:p>
            <a:pPr>
              <a:defRPr/>
            </a:pPr>
            <a:endParaRPr lang="fr-FR" sz="1400"/>
          </a:p>
          <a:p>
            <a:pPr>
              <a:defRPr/>
            </a:pPr>
            <a:endParaRPr lang="fr-FR" sz="1400"/>
          </a:p>
        </p:txBody>
      </p:sp>
      <p:sp>
        <p:nvSpPr>
          <p:cNvPr id="825785943" name="Espace réservé du texte 4"/>
          <p:cNvSpPr>
            <a:spLocks noGrp="1"/>
          </p:cNvSpPr>
          <p:nvPr>
            <p:ph type="body" sz="quarter" idx="12"/>
          </p:nvPr>
        </p:nvSpPr>
        <p:spPr bwMode="auto">
          <a:xfrm flipH="0" flipV="0">
            <a:off x="76917" y="1109827"/>
            <a:ext cx="2984974" cy="4478517"/>
          </a:xfrm>
          <a:prstGeom prst="rect">
            <a:avLst/>
          </a:prstGeom>
          <a:noFill/>
          <a:ln>
            <a:noFill/>
          </a:ln>
        </p:spPr>
        <p:txBody>
          <a:bodyPr/>
          <a:lstStyle/>
          <a:p>
            <a:pPr>
              <a:defRPr/>
            </a:pPr>
            <a:r>
              <a:rPr lang="fr-FR"/>
              <a:t>Porteur du financement </a:t>
            </a:r>
            <a:endParaRPr/>
          </a:p>
          <a:p>
            <a:pPr lvl="1">
              <a:defRPr/>
            </a:pPr>
            <a:r>
              <a:rPr lang="fr-FR"/>
              <a:t>Région Occitanie</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sz="1250" b="1" i="0" u="none">
              <a:solidFill>
                <a:srgbClr val="111111"/>
              </a:solidFill>
              <a:latin typeface="Arial"/>
              <a:ea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Agir face à l’urgence climatique et pour une économie décarbonée</a:t>
            </a:r>
            <a:endParaRPr lang="fr-FR" sz="1800" b="0" i="0" u="none" strike="noStrike" cap="none" spc="0">
              <a:solidFill>
                <a:srgbClr val="292574"/>
              </a:solidFill>
              <a:latin typeface="Arial"/>
              <a:ea typeface="Arial"/>
              <a:cs typeface="Arial"/>
            </a:endParaRPr>
          </a:p>
          <a:p>
            <a:pPr marL="180000" marR="0" indent="0" algn="l">
              <a:lnSpc>
                <a:spcPct val="100000"/>
              </a:lnSpc>
              <a:spcBef>
                <a:spcPts val="499"/>
              </a:spcBef>
              <a:spcAft>
                <a:spcPts val="0"/>
              </a:spcAft>
              <a:buFont typeface="Arial"/>
              <a:buNone/>
              <a:defRPr/>
            </a:pPr>
            <a:endParaRPr lang="fr-FR" sz="1800" b="0" i="0" u="none" strike="noStrike" cap="none" spc="0">
              <a:solidFill>
                <a:srgbClr val="292574"/>
              </a:solidFill>
              <a:latin typeface="Arial"/>
              <a:ea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Au fil de l’eau ou par appel à projets</a:t>
            </a:r>
            <a:endParaRPr lang="fr-FR" sz="18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endParaRPr lang="fr-FR" sz="1800" b="0" i="0" u="none" strike="noStrike" cap="none" spc="0">
              <a:solidFill>
                <a:srgbClr val="292574"/>
              </a:solidFill>
              <a:latin typeface="Arial"/>
              <a:cs typeface="Arial"/>
            </a:endParaRPr>
          </a:p>
        </p:txBody>
      </p:sp>
      <p:sp>
        <p:nvSpPr>
          <p:cNvPr id="1282097203" name="Espace réservé du texte 4"/>
          <p:cNvSpPr txBox="1"/>
          <p:nvPr/>
        </p:nvSpPr>
        <p:spPr bwMode="auto">
          <a:xfrm flipH="0" flipV="0">
            <a:off x="3385558" y="982936"/>
            <a:ext cx="8208337" cy="5569940"/>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rénovation énergétique niveau BBC rénovation, à faible contenu carbone, préservant la biodiversité lo</a:t>
            </a:r>
            <a:r>
              <a:rPr lang="fr-FR"/>
              <a:t>cale</a:t>
            </a:r>
            <a:r>
              <a:rPr lang="fr-FR"/>
              <a:t>, respectant les </a:t>
            </a:r>
            <a:r>
              <a:rPr lang="fr-FR"/>
              <a:t>principes de la démarche </a:t>
            </a:r>
            <a:r>
              <a:rPr lang="fr-FR" u="sng">
                <a:hlinkClick r:id="rId4" tooltip="https://www.envirobat-oc.fr/IMG/pdf/plaquette_bdo-2020_web.pdf"/>
              </a:rPr>
              <a:t>B</a:t>
            </a:r>
            <a:r>
              <a:rPr lang="fr-FR" u="sng">
                <a:hlinkClick r:id="rId4" tooltip="https://www.envirobat-oc.fr/IMG/pdf/plaquette_bdo-2020_web.pdf"/>
              </a:rPr>
              <a:t>âtiment Durable Occitanie</a:t>
            </a:r>
            <a:r>
              <a:rPr lang="fr-FR"/>
              <a:t> (niveau Argent ou Or).</a:t>
            </a:r>
            <a:endParaRPr lang="fr-FR"/>
          </a:p>
          <a:p>
            <a:pPr lvl="1">
              <a:defRPr/>
            </a:pPr>
            <a:r>
              <a:rPr lang="fr-FR"/>
              <a:t>Sont éligibles les projets d’éco-construction neuve dont la surface est inférieure à 500m², au niveau BEPOS, à très faible contenu carbone, préservant la biodiversité locale, </a:t>
            </a:r>
            <a:r>
              <a:rPr lang="fr-FR" sz="1800" b="0" i="0" u="none" strike="noStrike" cap="none" spc="0">
                <a:solidFill>
                  <a:srgbClr val="292574"/>
                </a:solidFill>
                <a:latin typeface="+mn-lt"/>
                <a:ea typeface="+mn-ea"/>
                <a:cs typeface="+mn-cs"/>
              </a:rPr>
              <a:t>respectant les </a:t>
            </a:r>
            <a:r>
              <a:rPr lang="fr-FR" sz="1800" b="0" i="0" u="none" strike="noStrike" cap="none" spc="0">
                <a:solidFill>
                  <a:srgbClr val="292574"/>
                </a:solidFill>
                <a:latin typeface="+mn-lt"/>
                <a:ea typeface="+mn-ea"/>
                <a:cs typeface="+mn-cs"/>
              </a:rPr>
              <a:t>principes de la démarche B</a:t>
            </a:r>
            <a:r>
              <a:rPr lang="fr-FR" sz="1800" b="0" i="0" strike="noStrike" cap="none" spc="0">
                <a:latin typeface="+mn-lt"/>
                <a:ea typeface="+mn-ea"/>
                <a:cs typeface="+mn-cs"/>
              </a:rPr>
              <a:t>âtiment Durable Occitanie</a:t>
            </a:r>
            <a:r>
              <a:rPr lang="fr-FR" sz="1800" b="0" i="0" u="none" strike="noStrike" cap="none" spc="0">
                <a:solidFill>
                  <a:srgbClr val="292574"/>
                </a:solidFill>
                <a:latin typeface="+mn-lt"/>
                <a:ea typeface="+mn-ea"/>
                <a:cs typeface="+mn-cs"/>
              </a:rPr>
              <a:t> (niveau Or)</a:t>
            </a:r>
            <a:r>
              <a:rPr lang="fr-FR"/>
              <a:t>.</a:t>
            </a:r>
            <a:endParaRPr lang="fr-FR"/>
          </a:p>
          <a:p>
            <a:pPr marL="0" lvl="1">
              <a:spcBef>
                <a:spcPts val="999"/>
              </a:spcBef>
              <a:defRPr/>
            </a:pPr>
            <a:r>
              <a:rPr lang="fr-FR" sz="2000">
                <a:solidFill>
                  <a:srgbClr val="EF7757"/>
                </a:solidFill>
              </a:rPr>
              <a:t>Actions financées</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Dépenses de travaux concourant à l’amélioration énergétique</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Montant</a:t>
            </a:r>
            <a:endParaRPr/>
          </a:p>
          <a:p>
            <a:pPr lvl="1">
              <a:defRPr/>
            </a:pPr>
            <a:r>
              <a:rPr lang="fr-FR"/>
              <a:t>Taux max : 40% </a:t>
            </a:r>
            <a:endParaRPr lang="fr-F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Plafonds d’aide par tranches : </a:t>
            </a:r>
            <a:endParaRPr lang="fr-FR" sz="18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 Dossier jusqu’à 1M€ de coût total éligible = plafond à 400 000 €</a:t>
            </a:r>
            <a:endParaRPr lang="fr-FR" sz="18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 Dossier jusqu’à 2M€ de coût total éligible = plafond à 600 000 € </a:t>
            </a:r>
            <a:endParaRPr lang="fr-FR" sz="18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 Dossier jusqu’à 3M€ de coût total éligible = plafond à 800 000 € </a:t>
            </a:r>
            <a:endParaRPr lang="fr-FR" sz="18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 Dossier au-delà de 3M€ de coût total éligible = plafond à 1 000 000 € </a:t>
            </a:r>
            <a:endParaRPr lang="fr-FR" sz="1800" b="0" i="0" u="none" strike="noStrike" cap="none" spc="0">
              <a:solidFill>
                <a:srgbClr val="292574"/>
              </a:solidFill>
              <a:latin typeface="Arial"/>
              <a:cs typeface="Arial"/>
            </a:endParaRPr>
          </a:p>
        </p:txBody>
      </p:sp>
      <p:cxnSp>
        <p:nvCxnSpPr>
          <p:cNvPr id="2023279308" name="Connecteur droit 15"/>
          <p:cNvCxnSpPr>
            <a:cxnSpLocks/>
          </p:cNvCxnSpPr>
          <p:nvPr/>
        </p:nvCxnSpPr>
        <p:spPr bwMode="auto">
          <a:xfrm>
            <a:off x="3221291" y="1109827"/>
            <a:ext cx="47971" cy="4926192"/>
          </a:xfrm>
          <a:prstGeom prst="line">
            <a:avLst/>
          </a:prstGeom>
        </p:spPr>
        <p:style>
          <a:lnRef idx="1">
            <a:schemeClr val="accent1"/>
          </a:lnRef>
          <a:fillRef idx="0">
            <a:schemeClr val="accent1"/>
          </a:fillRef>
          <a:effectRef idx="0">
            <a:schemeClr val="accent1"/>
          </a:effectRef>
          <a:fontRef idx="minor">
            <a:schemeClr val="tx1"/>
          </a:fontRef>
        </p:style>
      </p:cxnSp>
      <p:sp>
        <p:nvSpPr>
          <p:cNvPr id="1914873657"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932775499" name="Image 5"/>
          <p:cNvPicPr>
            <a:picLocks noChangeAspect="1"/>
          </p:cNvPicPr>
          <p:nvPr/>
        </p:nvPicPr>
        <p:blipFill>
          <a:blip r:embed="rId5"/>
          <a:stretch/>
        </p:blipFill>
        <p:spPr bwMode="auto">
          <a:xfrm>
            <a:off x="11042539" y="110435"/>
            <a:ext cx="999391" cy="999391"/>
          </a:xfrm>
          <a:prstGeom prst="rect">
            <a:avLst/>
          </a:prstGeom>
        </p:spPr>
      </p:pic>
      <p:pic>
        <p:nvPicPr>
          <p:cNvPr id="451213584" name=""/>
          <p:cNvPicPr>
            <a:picLocks noChangeAspect="1"/>
          </p:cNvPicPr>
          <p:nvPr/>
        </p:nvPicPr>
        <p:blipFill>
          <a:blip r:embed="rId6"/>
          <a:stretch/>
        </p:blipFill>
        <p:spPr bwMode="auto">
          <a:xfrm rot="0" flipH="0" flipV="0">
            <a:off x="9449758" y="60996"/>
            <a:ext cx="1442507" cy="1129277"/>
          </a:xfrm>
          <a:prstGeom prst="rect">
            <a:avLst/>
          </a:prstGeom>
        </p:spPr>
      </p:pic>
      <p:sp>
        <p:nvSpPr>
          <p:cNvPr id="788913748" name="Flèche courbée vers la droite 1572464738">
            <a:hlinkClick r:id="rId7" action="ppaction://hlinksldjump" tooltip="Diapositive 62"/>
          </p:cNvPr>
          <p:cNvSpPr/>
          <p:nvPr/>
        </p:nvSpPr>
        <p:spPr bwMode="auto">
          <a:xfrm rot="11453094">
            <a:off x="11196393" y="6292073"/>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Dispositif d’aides pour les projets d’énergie renouvelable coopératifs et citoyens d’une puissance inférieure à 500 kWc</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139</a:t>
            </a:fld>
            <a:endParaRPr lang="fr-FR"/>
          </a:p>
        </p:txBody>
      </p:sp>
      <p:sp>
        <p:nvSpPr>
          <p:cNvPr id="9" name="ZoneTexte 8"/>
          <p:cNvSpPr txBox="1"/>
          <p:nvPr/>
        </p:nvSpPr>
        <p:spPr bwMode="auto">
          <a:xfrm>
            <a:off x="381821" y="737880"/>
            <a:ext cx="9940635" cy="307777"/>
          </a:xfrm>
          <a:prstGeom prst="rect">
            <a:avLst/>
          </a:prstGeom>
          <a:noFill/>
        </p:spPr>
        <p:txBody>
          <a:bodyPr wrap="square" rtlCol="0">
            <a:spAutoFit/>
          </a:bodyPr>
          <a:lstStyle/>
          <a:p>
            <a:pPr>
              <a:defRPr/>
            </a:pPr>
            <a:r>
              <a:rPr lang="fr-FR" sz="1400" u="sng">
                <a:hlinkClick r:id="rId3" tooltip="https://www.laregion.fr/Dispositif-d-aides-pour-les-projets-d-energie-renouvelable-cooperatifs-et-citoyens-d"/>
              </a:rPr>
              <a:t>https://www.laregion.fr/Dispositif-d-aides-pour-les-projets-d-energie-renouvelable-cooperatifs-et-citoyens-d</a:t>
            </a:r>
            <a:endParaRPr lang="fr-FR" sz="1400"/>
          </a:p>
        </p:txBody>
      </p:sp>
      <p:sp>
        <p:nvSpPr>
          <p:cNvPr id="10" name="Espace réservé du texte 4"/>
          <p:cNvSpPr>
            <a:spLocks noGrp="1"/>
          </p:cNvSpPr>
          <p:nvPr>
            <p:ph type="body" sz="quarter" idx="12"/>
          </p:nvPr>
        </p:nvSpPr>
        <p:spPr bwMode="auto">
          <a:xfrm>
            <a:off x="381821" y="1261100"/>
            <a:ext cx="4267671" cy="4478518"/>
          </a:xfrm>
          <a:prstGeom prst="rect">
            <a:avLst/>
          </a:prstGeom>
          <a:solidFill>
            <a:schemeClr val="bg1"/>
          </a:solidFill>
          <a:ln>
            <a:noFill/>
          </a:ln>
        </p:spPr>
        <p:txBody>
          <a:bodyPr/>
          <a:lstStyle/>
          <a:p>
            <a:pPr>
              <a:defRPr/>
            </a:pPr>
            <a:r>
              <a:rPr lang="fr-FR"/>
              <a:t>Porteur du financement </a:t>
            </a:r>
            <a:endParaRPr/>
          </a:p>
          <a:p>
            <a:pPr lvl="1">
              <a:defRPr/>
            </a:pPr>
            <a:r>
              <a:rPr lang="fr-FR"/>
              <a:t>Région Occitanie</a:t>
            </a:r>
            <a:endParaRPr/>
          </a:p>
          <a:p>
            <a:pPr marL="0" lvl="1">
              <a:spcBef>
                <a:spcPts val="1000"/>
              </a:spcBef>
              <a:defRPr/>
            </a:pPr>
            <a:r>
              <a:rPr lang="fr-FR" sz="2000">
                <a:solidFill>
                  <a:srgbClr val="EF7757"/>
                </a:solidFill>
              </a:rPr>
              <a:t>Nature du financement</a:t>
            </a:r>
            <a:endParaRPr/>
          </a:p>
          <a:p>
            <a:pPr lvl="1">
              <a:defRPr/>
            </a:pPr>
            <a:r>
              <a:rPr lang="fr-FR"/>
              <a:t>Subvention (AMI Région/ADEME)</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Faciliter l’émergence et le développement de sociétés locales coopératives et citoyennes de production d’énergies renouvelables</a:t>
            </a:r>
            <a:endParaRPr/>
          </a:p>
        </p:txBody>
      </p:sp>
      <p:sp>
        <p:nvSpPr>
          <p:cNvPr id="11" name="Espace réservé du texte 4"/>
          <p:cNvSpPr txBox="1"/>
          <p:nvPr/>
        </p:nvSpPr>
        <p:spPr bwMode="auto">
          <a:xfrm>
            <a:off x="4649493" y="1261100"/>
            <a:ext cx="7392440"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coopératifs et citoyens de production d’énergie renouvelable électrique suivants (puissance indiquée par installation à date du vote du dispositif) :</a:t>
            </a:r>
            <a:endParaRPr/>
          </a:p>
          <a:p>
            <a:pPr lvl="1">
              <a:defRPr/>
            </a:pPr>
            <a:r>
              <a:rPr lang="fr-FR"/>
              <a:t>- Installations photovoltaïques en toiture inférieures à 500 kWc ;</a:t>
            </a:r>
            <a:endParaRPr/>
          </a:p>
          <a:p>
            <a:pPr lvl="1">
              <a:defRPr/>
            </a:pPr>
            <a:r>
              <a:rPr lang="fr-FR"/>
              <a:t>- Installations photovoltaïques au sol inférieures à 500 kWc ;</a:t>
            </a:r>
            <a:endParaRPr/>
          </a:p>
          <a:p>
            <a:pPr lvl="1">
              <a:defRPr/>
            </a:pPr>
            <a:r>
              <a:rPr lang="fr-FR"/>
              <a:t>- Unités de productions hydroélectriques inférieures à 500 kWc.</a:t>
            </a:r>
            <a:endParaRPr/>
          </a:p>
          <a:p>
            <a:pPr>
              <a:defRPr/>
            </a:pPr>
            <a:endParaRPr lang="fr-FR"/>
          </a:p>
          <a:p>
            <a:pPr marL="0" lvl="1">
              <a:spcBef>
                <a:spcPts val="1000"/>
              </a:spcBef>
              <a:defRPr/>
            </a:pPr>
            <a:r>
              <a:rPr lang="fr-FR" sz="2000">
                <a:solidFill>
                  <a:srgbClr val="EF7757"/>
                </a:solidFill>
              </a:rPr>
              <a:t>Actions financées</a:t>
            </a:r>
            <a:endParaRPr/>
          </a:p>
          <a:p>
            <a:pPr lvl="1">
              <a:defRPr/>
            </a:pPr>
            <a:r>
              <a:rPr lang="fr-FR" sz="2000">
                <a:solidFill>
                  <a:srgbClr val="EF7757"/>
                </a:solidFill>
              </a:rPr>
              <a:t> </a:t>
            </a:r>
            <a:r>
              <a:rPr lang="fr-FR"/>
              <a:t>Aide aux études en phase d’émergence et de développement du projet : 35 000 € maximum</a:t>
            </a:r>
            <a:endParaRPr/>
          </a:p>
          <a:p>
            <a:pPr lvl="1">
              <a:defRPr/>
            </a:pPr>
            <a:r>
              <a:rPr lang="fr-FR"/>
              <a:t>  Aide à la mobilisation citoyenne en phase d’investissement pour les projets ne bénéficiant pas de tarif d’achat national pour la production d’énergie renouvelable : 100 000 € maximum</a:t>
            </a:r>
            <a:endParaRPr/>
          </a:p>
        </p:txBody>
      </p:sp>
      <p:cxnSp>
        <p:nvCxnSpPr>
          <p:cNvPr id="16" name="Connecteur droit 15"/>
          <p:cNvCxnSpPr>
            <a:cxnSpLocks/>
          </p:cNvCxnSpPr>
          <p:nvPr/>
        </p:nvCxnSpPr>
        <p:spPr bwMode="auto">
          <a:xfrm>
            <a:off x="4468706" y="1261100"/>
            <a:ext cx="56799" cy="5403171"/>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5" name="Rectangle 4"/>
          <p:cNvSpPr/>
          <p:nvPr/>
        </p:nvSpPr>
        <p:spPr bwMode="auto">
          <a:xfrm>
            <a:off x="4808459" y="6121991"/>
            <a:ext cx="6281980" cy="861774"/>
          </a:xfrm>
          <a:prstGeom prst="rect">
            <a:avLst/>
          </a:prstGeom>
        </p:spPr>
        <p:txBody>
          <a:bodyPr wrap="square">
            <a:spAutoFit/>
          </a:bodyPr>
          <a:lstStyle/>
          <a:p>
            <a:pPr>
              <a:defRPr/>
            </a:pPr>
            <a:r>
              <a:rPr lang="fr-FR" sz="1600" u="sng">
                <a:hlinkClick r:id="rId5" tooltip="https://www.laregion.fr/IMG/pdf/dispositif_projets_enr_citoyennes_inf_500_kwc_2022.pdf"/>
              </a:rPr>
              <a:t>https://www.laregion.fr/IMG/pdf/dispositif_projets_enr_citoyennes_inf_500_kwc_2022.pdf</a:t>
            </a:r>
            <a:endParaRPr lang="fr-FR" sz="1600"/>
          </a:p>
          <a:p>
            <a:pPr>
              <a:defRPr/>
            </a:pPr>
            <a:endParaRPr lang="fr-FR"/>
          </a:p>
        </p:txBody>
      </p:sp>
      <p:sp>
        <p:nvSpPr>
          <p:cNvPr id="1585838363" name="Flèche courbée vers la droite 1572464738">
            <a:hlinkClick r:id="rId6" action="ppaction://hlinksldjump" tooltip="Diapositive 62"/>
          </p:cNvPr>
          <p:cNvSpPr/>
          <p:nvPr/>
        </p:nvSpPr>
        <p:spPr bwMode="auto">
          <a:xfrm rot="11453094">
            <a:off x="11196393" y="6292073"/>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Soutien aux projets de maisons et centres de santé pluri-professionnels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140</a:t>
            </a:fld>
            <a:endParaRPr lang="fr-FR"/>
          </a:p>
        </p:txBody>
      </p:sp>
      <p:sp>
        <p:nvSpPr>
          <p:cNvPr id="9" name="ZoneTexte 8"/>
          <p:cNvSpPr txBox="1"/>
          <p:nvPr/>
        </p:nvSpPr>
        <p:spPr bwMode="auto">
          <a:xfrm>
            <a:off x="381821" y="737880"/>
            <a:ext cx="9940635" cy="307777"/>
          </a:xfrm>
          <a:prstGeom prst="rect">
            <a:avLst/>
          </a:prstGeom>
          <a:noFill/>
        </p:spPr>
        <p:txBody>
          <a:bodyPr wrap="square" rtlCol="0">
            <a:spAutoFit/>
          </a:bodyPr>
          <a:lstStyle/>
          <a:p>
            <a:pPr>
              <a:defRPr/>
            </a:pPr>
            <a:r>
              <a:rPr lang="fr-FR" sz="1400" u="sng">
                <a:hlinkClick r:id="rId3" tooltip="https://www.laregion.fr/soutien-maisons-de-sante"/>
              </a:rPr>
              <a:t>https://www.laregion.fr/soutien-maisons-de-sante</a:t>
            </a:r>
            <a:endParaRPr lang="fr-FR" sz="1400"/>
          </a:p>
        </p:txBody>
      </p:sp>
      <p:sp>
        <p:nvSpPr>
          <p:cNvPr id="10" name="Espace réservé du texte 4"/>
          <p:cNvSpPr>
            <a:spLocks noGrp="1"/>
          </p:cNvSpPr>
          <p:nvPr>
            <p:ph type="body" sz="quarter" idx="12"/>
          </p:nvPr>
        </p:nvSpPr>
        <p:spPr bwMode="auto">
          <a:xfrm>
            <a:off x="381821" y="1261100"/>
            <a:ext cx="4701623" cy="4478518"/>
          </a:xfrm>
          <a:prstGeom prst="rect">
            <a:avLst/>
          </a:prstGeom>
          <a:solidFill>
            <a:schemeClr val="bg1"/>
          </a:solidFill>
          <a:ln>
            <a:noFill/>
          </a:ln>
        </p:spPr>
        <p:txBody>
          <a:bodyPr/>
          <a:lstStyle/>
          <a:p>
            <a:pPr>
              <a:defRPr/>
            </a:pPr>
            <a:r>
              <a:rPr lang="fr-FR"/>
              <a:t>Porteur du financement </a:t>
            </a:r>
            <a:endParaRPr/>
          </a:p>
          <a:p>
            <a:pPr lvl="1">
              <a:defRPr/>
            </a:pPr>
            <a:r>
              <a:rPr lang="fr-FR"/>
              <a:t>Région Occitanie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Soutien les projets d’établissements santé pluri-professionnels pour un meilleur accès aux soins.</a:t>
            </a:r>
            <a:endParaRPr/>
          </a:p>
        </p:txBody>
      </p:sp>
      <p:sp>
        <p:nvSpPr>
          <p:cNvPr id="11" name="Espace réservé du texte 4"/>
          <p:cNvSpPr txBox="1"/>
          <p:nvPr/>
        </p:nvSpPr>
        <p:spPr bwMode="auto">
          <a:xfrm>
            <a:off x="5428444" y="1265812"/>
            <a:ext cx="6603902" cy="471936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a:defRPr/>
            </a:pPr>
            <a:r>
              <a:rPr lang="fr-FR" sz="1800">
                <a:solidFill>
                  <a:srgbClr val="292574"/>
                </a:solidFill>
              </a:rPr>
              <a:t>Sont éligibles les projets de construction neuve, acquisition et réhabilitation de bâtiments destinés à accueillir les professionnels de santé.</a:t>
            </a:r>
            <a:endParaRPr/>
          </a:p>
          <a:p>
            <a:pPr marL="0" lvl="1">
              <a:spcBef>
                <a:spcPts val="1000"/>
              </a:spcBef>
              <a:defRPr/>
            </a:pPr>
            <a:r>
              <a:rPr lang="fr-FR" sz="2000">
                <a:solidFill>
                  <a:srgbClr val="EF7757"/>
                </a:solidFill>
              </a:rPr>
              <a:t>Actions financées</a:t>
            </a:r>
            <a:endParaRPr/>
          </a:p>
          <a:p>
            <a:pPr marL="0" lvl="1">
              <a:spcBef>
                <a:spcPts val="1000"/>
              </a:spcBef>
              <a:defRPr/>
            </a:pPr>
            <a:r>
              <a:rPr lang="fr-FR"/>
              <a:t>Travaux et honoraires de maitrise d’œuvre</a:t>
            </a:r>
            <a:endParaRPr/>
          </a:p>
          <a:p>
            <a:pPr marL="0" lvl="1">
              <a:spcBef>
                <a:spcPts val="1000"/>
              </a:spcBef>
              <a:defRPr/>
            </a:pPr>
            <a:r>
              <a:rPr lang="fr-FR" sz="2000">
                <a:solidFill>
                  <a:srgbClr val="EF7757"/>
                </a:solidFill>
              </a:rPr>
              <a:t>Montant</a:t>
            </a:r>
            <a:endParaRPr/>
          </a:p>
          <a:p>
            <a:pPr marL="0" lvl="1">
              <a:spcBef>
                <a:spcPts val="1000"/>
              </a:spcBef>
              <a:defRPr/>
            </a:pPr>
            <a:r>
              <a:rPr lang="fr-FR"/>
              <a:t>Taux d’aide maximum : de 15% à 30% :</a:t>
            </a:r>
            <a:endParaRPr/>
          </a:p>
        </p:txBody>
      </p:sp>
      <p:cxnSp>
        <p:nvCxnSpPr>
          <p:cNvPr id="16" name="Connecteur droit 15"/>
          <p:cNvCxnSpPr>
            <a:cxnSpLocks/>
          </p:cNvCxnSpPr>
          <p:nvPr/>
        </p:nvCxnSpPr>
        <p:spPr bwMode="auto">
          <a:xfrm>
            <a:off x="5324097" y="1341562"/>
            <a:ext cx="8865" cy="492961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13" name="Rectangle 12"/>
          <p:cNvSpPr/>
          <p:nvPr/>
        </p:nvSpPr>
        <p:spPr bwMode="auto">
          <a:xfrm>
            <a:off x="5428444" y="4442567"/>
            <a:ext cx="6096000" cy="800219"/>
          </a:xfrm>
          <a:prstGeom prst="rect">
            <a:avLst/>
          </a:prstGeom>
        </p:spPr>
        <p:txBody>
          <a:bodyPr>
            <a:spAutoFit/>
          </a:bodyPr>
          <a:lstStyle/>
          <a:p>
            <a:pPr>
              <a:defRPr/>
            </a:pPr>
            <a:r>
              <a:rPr lang="fr-FR" sz="1400" u="sng">
                <a:hlinkClick r:id="rId5" tooltip="https://www.laregion.fr/IMG/pdf/tableau_des_taux_d_intervention_et_montants_de_de_penses_e_ligibles_du_dispositif.pdf"/>
              </a:rPr>
              <a:t>https://www.laregion.fr/IMG/pdf/tableau_des_taux_d_intervention_et_montants_de_de_penses_e_ligibles_du_dispositif.pdf</a:t>
            </a:r>
            <a:endParaRPr lang="fr-FR" sz="1400"/>
          </a:p>
          <a:p>
            <a:pPr>
              <a:defRPr/>
            </a:pPr>
            <a:endParaRPr lang="fr-FR"/>
          </a:p>
        </p:txBody>
      </p:sp>
      <p:sp>
        <p:nvSpPr>
          <p:cNvPr id="312162010" name="Flèche courbée vers la droite 1572464738">
            <a:hlinkClick r:id="rId6" action="ppaction://hlinksldjump" tooltip="Diapositive 62"/>
          </p:cNvPr>
          <p:cNvSpPr/>
          <p:nvPr/>
        </p:nvSpPr>
        <p:spPr bwMode="auto">
          <a:xfrm rot="11453094">
            <a:off x="11196393" y="6292073"/>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Patrimoine - Aide à la restauration du patrimoine culturel</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141</a:t>
            </a:fld>
            <a:endParaRPr lang="fr-FR"/>
          </a:p>
        </p:txBody>
      </p:sp>
      <p:sp>
        <p:nvSpPr>
          <p:cNvPr id="9" name="ZoneTexte 8"/>
          <p:cNvSpPr txBox="1"/>
          <p:nvPr/>
        </p:nvSpPr>
        <p:spPr bwMode="auto">
          <a:xfrm>
            <a:off x="381821" y="737880"/>
            <a:ext cx="9940635" cy="307777"/>
          </a:xfrm>
          <a:prstGeom prst="rect">
            <a:avLst/>
          </a:prstGeom>
          <a:noFill/>
        </p:spPr>
        <p:txBody>
          <a:bodyPr wrap="square" rtlCol="0">
            <a:spAutoFit/>
          </a:bodyPr>
          <a:lstStyle/>
          <a:p>
            <a:pPr>
              <a:defRPr/>
            </a:pPr>
            <a:r>
              <a:rPr lang="fr-FR" sz="1400" u="sng">
                <a:hlinkClick r:id="rId3" tooltip="https://www.laregion.fr/Patrimoines-Aide-a-la-restauration-du-patrimoine-culturel"/>
              </a:rPr>
              <a:t>https://www.laregion.fr/Patrimoines-Aide-a-la-restauration-du-patrimoine-culturel</a:t>
            </a:r>
            <a:endParaRPr lang="fr-FR" sz="1400"/>
          </a:p>
        </p:txBody>
      </p:sp>
      <p:sp>
        <p:nvSpPr>
          <p:cNvPr id="10" name="Espace réservé du texte 4"/>
          <p:cNvSpPr>
            <a:spLocks noGrp="1"/>
          </p:cNvSpPr>
          <p:nvPr>
            <p:ph type="body" sz="quarter" idx="12"/>
          </p:nvPr>
        </p:nvSpPr>
        <p:spPr bwMode="auto">
          <a:xfrm>
            <a:off x="154135" y="1173405"/>
            <a:ext cx="5172200" cy="4646878"/>
          </a:xfrm>
          <a:prstGeom prst="rect">
            <a:avLst/>
          </a:prstGeom>
          <a:solidFill>
            <a:schemeClr val="bg1"/>
          </a:solidFill>
          <a:ln>
            <a:noFill/>
          </a:ln>
        </p:spPr>
        <p:txBody>
          <a:bodyPr/>
          <a:lstStyle/>
          <a:p>
            <a:pPr>
              <a:defRPr/>
            </a:pPr>
            <a:r>
              <a:rPr lang="fr-FR"/>
              <a:t>Porteur du financement </a:t>
            </a:r>
            <a:endParaRPr/>
          </a:p>
          <a:p>
            <a:pPr lvl="1">
              <a:defRPr/>
            </a:pPr>
            <a:r>
              <a:rPr lang="fr-FR"/>
              <a:t>Région Occitanie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Accompagner la restauration du patrimoine culturel.</a:t>
            </a:r>
            <a:endParaRPr/>
          </a:p>
          <a:p>
            <a:pPr marL="0" lvl="1">
              <a:spcBef>
                <a:spcPts val="1000"/>
              </a:spcBef>
              <a:defRPr/>
            </a:pPr>
            <a:r>
              <a:rPr lang="fr-FR" sz="2000">
                <a:solidFill>
                  <a:srgbClr val="EF7757"/>
                </a:solidFill>
              </a:rPr>
              <a:t>Date de clôture</a:t>
            </a:r>
            <a:endParaRPr/>
          </a:p>
          <a:p>
            <a:pPr lvl="1">
              <a:defRPr/>
            </a:pPr>
            <a:r>
              <a:rPr lang="fr-FR" sz="1400"/>
              <a:t>Au plus tard le 30 novembre de l’année N-1, pour instruction et décision au cours du 1er semestre de l’année N</a:t>
            </a:r>
            <a:endParaRPr/>
          </a:p>
          <a:p>
            <a:pPr lvl="1">
              <a:defRPr/>
            </a:pPr>
            <a:r>
              <a:rPr lang="fr-FR" sz="1400"/>
              <a:t>Au plus tard le 30 avril de l’année N, pour instruction et décision au cours du 2ème semestre de la même année</a:t>
            </a:r>
            <a:endParaRPr/>
          </a:p>
          <a:p>
            <a:pPr lvl="1">
              <a:defRPr/>
            </a:pPr>
            <a:endParaRPr lang="fr-FR"/>
          </a:p>
        </p:txBody>
      </p:sp>
      <p:sp>
        <p:nvSpPr>
          <p:cNvPr id="11" name="Espace réservé du texte 4"/>
          <p:cNvSpPr txBox="1"/>
          <p:nvPr/>
        </p:nvSpPr>
        <p:spPr bwMode="auto">
          <a:xfrm>
            <a:off x="5477607" y="1140504"/>
            <a:ext cx="6347599" cy="2691492"/>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restauration d’un bien patrimonial des communes de moins de 30 000 hab </a:t>
            </a:r>
            <a:endParaRPr/>
          </a:p>
          <a:p>
            <a:pPr lvl="1">
              <a:defRPr/>
            </a:pPr>
            <a:r>
              <a:rPr lang="fr-FR"/>
              <a:t>Parmi le patrimoine éligible :</a:t>
            </a:r>
            <a:endParaRPr/>
          </a:p>
          <a:p>
            <a:pPr lvl="1">
              <a:defRPr/>
            </a:pPr>
            <a:r>
              <a:rPr lang="fr-FR"/>
              <a:t>- le patrimoine bâti ou archéologique protégé au titre des Monuments Historiques.</a:t>
            </a:r>
            <a:br>
              <a:rPr lang="fr-FR"/>
            </a:br>
            <a:r>
              <a:rPr lang="fr-FR"/>
              <a:t>- le patrimoine bâti public d’architecture traditionnelle non protégé. </a:t>
            </a:r>
            <a:endParaRPr/>
          </a:p>
          <a:p>
            <a:pPr marL="0" lvl="1">
              <a:spcBef>
                <a:spcPts val="1000"/>
              </a:spcBef>
              <a:defRPr/>
            </a:pPr>
            <a:r>
              <a:rPr lang="fr-FR" sz="2000">
                <a:solidFill>
                  <a:srgbClr val="EF7757"/>
                </a:solidFill>
              </a:rPr>
              <a:t>Actions financées</a:t>
            </a:r>
            <a:endParaRPr/>
          </a:p>
          <a:p>
            <a:pPr lvl="1">
              <a:defRPr/>
            </a:pPr>
            <a:r>
              <a:rPr lang="fr-FR"/>
              <a:t>Travaux de restauration extérieure. </a:t>
            </a:r>
            <a:endParaRPr/>
          </a:p>
          <a:p>
            <a:pPr marL="0" lvl="1">
              <a:spcBef>
                <a:spcPts val="1000"/>
              </a:spcBef>
              <a:defRPr/>
            </a:pPr>
            <a:r>
              <a:rPr lang="fr-FR" sz="2000">
                <a:solidFill>
                  <a:srgbClr val="EF7757"/>
                </a:solidFill>
              </a:rPr>
              <a:t>Montant</a:t>
            </a:r>
            <a:endParaRPr/>
          </a:p>
          <a:p>
            <a:pPr lvl="1">
              <a:defRPr/>
            </a:pPr>
            <a:r>
              <a:rPr lang="fr-FR"/>
              <a:t>20% maximum du coût des travaux éligibles.</a:t>
            </a:r>
            <a:endParaRPr/>
          </a:p>
          <a:p>
            <a:pPr lvl="1">
              <a:defRPr/>
            </a:pPr>
            <a:endParaRPr/>
          </a:p>
        </p:txBody>
      </p:sp>
      <p:cxnSp>
        <p:nvCxnSpPr>
          <p:cNvPr id="16" name="Connecteur droit 15"/>
          <p:cNvCxnSpPr>
            <a:cxnSpLocks/>
          </p:cNvCxnSpPr>
          <p:nvPr/>
        </p:nvCxnSpPr>
        <p:spPr bwMode="auto">
          <a:xfrm>
            <a:off x="5326335" y="1173405"/>
            <a:ext cx="25803" cy="4929415"/>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968067879" name="Flèche courbée vers la droite 1572464738">
            <a:hlinkClick r:id="rId5" action="ppaction://hlinksldjump" tooltip="Diapositive 62"/>
          </p:cNvPr>
          <p:cNvSpPr/>
          <p:nvPr/>
        </p:nvSpPr>
        <p:spPr bwMode="auto">
          <a:xfrm rot="11453094">
            <a:off x="11196393" y="6292073"/>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Soutien à la construction et à la rénovation d’équipements sportifs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142</a:t>
            </a:fld>
            <a:endParaRPr lang="fr-FR"/>
          </a:p>
        </p:txBody>
      </p:sp>
      <p:sp>
        <p:nvSpPr>
          <p:cNvPr id="9" name="ZoneTexte 8"/>
          <p:cNvSpPr txBox="1"/>
          <p:nvPr/>
        </p:nvSpPr>
        <p:spPr bwMode="auto">
          <a:xfrm>
            <a:off x="301838" y="745877"/>
            <a:ext cx="9940635" cy="307777"/>
          </a:xfrm>
          <a:prstGeom prst="rect">
            <a:avLst/>
          </a:prstGeom>
          <a:noFill/>
        </p:spPr>
        <p:txBody>
          <a:bodyPr wrap="square" rtlCol="0">
            <a:spAutoFit/>
          </a:bodyPr>
          <a:lstStyle/>
          <a:p>
            <a:pPr>
              <a:defRPr/>
            </a:pPr>
            <a:r>
              <a:rPr lang="fr-FR" sz="1400" u="sng">
                <a:hlinkClick r:id="rId3" tooltip="https://www.laregion.fr/Soutien-a-la-construction-et-a-la-renovation-d-equipements-sportifs"/>
              </a:rPr>
              <a:t>https://www.laregion.fr/Soutien-a-la-construction-et-a-la-renovation-d-equipements-sportifs</a:t>
            </a:r>
            <a:endParaRPr lang="fr-FR" sz="1400"/>
          </a:p>
        </p:txBody>
      </p:sp>
      <p:sp>
        <p:nvSpPr>
          <p:cNvPr id="10" name="Espace réservé du texte 4"/>
          <p:cNvSpPr>
            <a:spLocks noGrp="1"/>
          </p:cNvSpPr>
          <p:nvPr>
            <p:ph type="body" sz="quarter" idx="12"/>
          </p:nvPr>
        </p:nvSpPr>
        <p:spPr bwMode="auto">
          <a:xfrm>
            <a:off x="155575" y="1391284"/>
            <a:ext cx="4121956" cy="4478518"/>
          </a:xfrm>
          <a:prstGeom prst="rect">
            <a:avLst/>
          </a:prstGeom>
          <a:solidFill>
            <a:schemeClr val="bg1"/>
          </a:solidFill>
          <a:ln>
            <a:noFill/>
          </a:ln>
        </p:spPr>
        <p:txBody>
          <a:bodyPr/>
          <a:lstStyle/>
          <a:p>
            <a:pPr>
              <a:defRPr/>
            </a:pPr>
            <a:r>
              <a:rPr lang="fr-FR"/>
              <a:t>Porteur du financement </a:t>
            </a:r>
            <a:endParaRPr/>
          </a:p>
          <a:p>
            <a:pPr lvl="1">
              <a:defRPr/>
            </a:pPr>
            <a:r>
              <a:rPr lang="fr-FR"/>
              <a:t>Région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Accompagner les collectivités et associations dans la construction et la rénovation d’équipements sportifs.</a:t>
            </a:r>
            <a:endParaRPr/>
          </a:p>
        </p:txBody>
      </p:sp>
      <p:sp>
        <p:nvSpPr>
          <p:cNvPr id="11" name="Espace réservé du texte 4"/>
          <p:cNvSpPr txBox="1"/>
          <p:nvPr/>
        </p:nvSpPr>
        <p:spPr bwMode="auto">
          <a:xfrm>
            <a:off x="5083444" y="1391284"/>
            <a:ext cx="6670016" cy="373929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construction et de rénovation d’équipements sportifs d’intérêt régional, territorial ou local.</a:t>
            </a:r>
            <a:endParaRPr/>
          </a:p>
          <a:p>
            <a:pPr marL="0" lvl="1">
              <a:spcBef>
                <a:spcPts val="1000"/>
              </a:spcBef>
              <a:defRPr/>
            </a:pPr>
            <a:r>
              <a:rPr lang="fr-FR" sz="2000">
                <a:solidFill>
                  <a:srgbClr val="EF7757"/>
                </a:solidFill>
              </a:rPr>
              <a:t>Actions financées</a:t>
            </a:r>
            <a:endParaRPr/>
          </a:p>
          <a:p>
            <a:pPr marL="0" lvl="1">
              <a:spcBef>
                <a:spcPts val="1000"/>
              </a:spcBef>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Les taux d’intervention sont modulés en fonction de l’exemplarité du projet en termes d’impacts environnementaux et d’inclusivité.</a:t>
            </a:r>
            <a:endParaRPr/>
          </a:p>
        </p:txBody>
      </p:sp>
      <p:cxnSp>
        <p:nvCxnSpPr>
          <p:cNvPr id="16" name="Connecteur droit 15"/>
          <p:cNvCxnSpPr>
            <a:cxnSpLocks/>
          </p:cNvCxnSpPr>
          <p:nvPr/>
        </p:nvCxnSpPr>
        <p:spPr bwMode="auto">
          <a:xfrm>
            <a:off x="4614418" y="12511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960127284" name="Flèche courbée vers la droite 960127283">
            <a:hlinkClick r:id="rId5" action="ppaction://hlinksldjump" tooltip="Diapositive 70"/>
          </p:cNvPr>
          <p:cNvSpPr/>
          <p:nvPr/>
        </p:nvSpPr>
        <p:spPr bwMode="auto">
          <a:xfrm rot="11453128">
            <a:off x="11196393" y="6292073"/>
            <a:ext cx="340177" cy="521606"/>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Aide régionale au développement des installations géothermiques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143</a:t>
            </a:fld>
            <a:endParaRPr lang="fr-FR"/>
          </a:p>
        </p:txBody>
      </p:sp>
      <p:sp>
        <p:nvSpPr>
          <p:cNvPr id="9" name="ZoneTexte 8"/>
          <p:cNvSpPr txBox="1"/>
          <p:nvPr/>
        </p:nvSpPr>
        <p:spPr bwMode="auto">
          <a:xfrm>
            <a:off x="301838" y="745877"/>
            <a:ext cx="9940635" cy="523220"/>
          </a:xfrm>
          <a:prstGeom prst="rect">
            <a:avLst/>
          </a:prstGeom>
          <a:noFill/>
        </p:spPr>
        <p:txBody>
          <a:bodyPr wrap="square" rtlCol="0">
            <a:spAutoFit/>
          </a:bodyPr>
          <a:lstStyle/>
          <a:p>
            <a:pPr>
              <a:defRPr/>
            </a:pPr>
            <a:r>
              <a:rPr lang="fr-FR" sz="1400" u="sng">
                <a:hlinkClick r:id="rId3" tooltip="https://www.laregion.fr/Aide-regionale-au-developpement-des-installations-geothermiques"/>
              </a:rPr>
              <a:t>https://www.laregion.fr/Aide-regionale-au-developpement-des-installations-geothermiques</a:t>
            </a:r>
            <a:endParaRPr lang="fr-FR" sz="1400"/>
          </a:p>
          <a:p>
            <a:pPr>
              <a:defRPr/>
            </a:pPr>
            <a:endParaRPr lang="fr-FR" sz="1400"/>
          </a:p>
        </p:txBody>
      </p:sp>
      <p:sp>
        <p:nvSpPr>
          <p:cNvPr id="10" name="Espace réservé du texte 4"/>
          <p:cNvSpPr>
            <a:spLocks noGrp="1"/>
          </p:cNvSpPr>
          <p:nvPr>
            <p:ph type="body" sz="quarter" idx="12"/>
          </p:nvPr>
        </p:nvSpPr>
        <p:spPr bwMode="auto">
          <a:xfrm>
            <a:off x="155575" y="1391284"/>
            <a:ext cx="4121956" cy="4478518"/>
          </a:xfrm>
          <a:prstGeom prst="rect">
            <a:avLst/>
          </a:prstGeom>
          <a:solidFill>
            <a:schemeClr val="bg1"/>
          </a:solidFill>
          <a:ln>
            <a:noFill/>
          </a:ln>
        </p:spPr>
        <p:txBody>
          <a:bodyPr/>
          <a:lstStyle/>
          <a:p>
            <a:pPr>
              <a:defRPr/>
            </a:pPr>
            <a:r>
              <a:rPr lang="fr-FR"/>
              <a:t>Porteur du financement </a:t>
            </a:r>
            <a:endParaRPr/>
          </a:p>
          <a:p>
            <a:pPr lvl="1">
              <a:defRPr/>
            </a:pPr>
            <a:r>
              <a:rPr lang="fr-FR"/>
              <a:t>Région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Agir en faveur des énergies renouvelables grâce au soutien des projets de chauffage et rafraichissement par géothermie..</a:t>
            </a:r>
            <a:endParaRPr/>
          </a:p>
          <a:p>
            <a:pPr marL="0" lvl="1">
              <a:spcBef>
                <a:spcPts val="1000"/>
              </a:spcBef>
              <a:defRPr/>
            </a:pPr>
            <a:r>
              <a:rPr lang="fr-FR" sz="2000">
                <a:solidFill>
                  <a:srgbClr val="EF7757"/>
                </a:solidFill>
              </a:rPr>
              <a:t>Date de clôture</a:t>
            </a:r>
            <a:endParaRPr/>
          </a:p>
          <a:p>
            <a:pPr lvl="1">
              <a:defRPr/>
            </a:pPr>
            <a:r>
              <a:rPr lang="fr-FR"/>
              <a:t>31/12/2025</a:t>
            </a:r>
            <a:endParaRPr/>
          </a:p>
          <a:p>
            <a:pPr lvl="1">
              <a:defRPr/>
            </a:pPr>
            <a:endParaRPr lang="fr-FR"/>
          </a:p>
        </p:txBody>
      </p:sp>
      <p:sp>
        <p:nvSpPr>
          <p:cNvPr id="11" name="Espace réservé du texte 4"/>
          <p:cNvSpPr txBox="1"/>
          <p:nvPr/>
        </p:nvSpPr>
        <p:spPr bwMode="auto">
          <a:xfrm>
            <a:off x="5083444" y="1391284"/>
            <a:ext cx="6670016" cy="373929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d’installations géothermiques assistées par pompe à chaleur (PAC) sur champs de sondes verticales ou inclinées, sur échangeurs compacts (corbeilles ou murs), sur aquifères superficielles inférieures à 200 mètres de profondeur, sur eaux de mer, sur eaux usées ou sur eaux thermales. Elle concerne aussi les PAC géothermiques en montage thermofrigopompe.</a:t>
            </a:r>
            <a:endParaRPr/>
          </a:p>
          <a:p>
            <a:pPr marL="0" lvl="1">
              <a:spcBef>
                <a:spcPts val="1000"/>
              </a:spcBef>
              <a:defRPr/>
            </a:pPr>
            <a:r>
              <a:rPr lang="fr-FR" sz="2000">
                <a:solidFill>
                  <a:srgbClr val="EF7757"/>
                </a:solidFill>
              </a:rPr>
              <a:t>Actions financées</a:t>
            </a:r>
            <a:endParaRPr/>
          </a:p>
          <a:p>
            <a:pPr lvl="1">
              <a:defRPr/>
            </a:pPr>
            <a:r>
              <a:rPr lang="fr-FR"/>
              <a:t>Travaux : chaufferie, forage, sonde, génie civil, dépose chaufferie, réseau primaire technique, matériel de régulation et métrologie.</a:t>
            </a:r>
            <a:endParaRPr/>
          </a:p>
          <a:p>
            <a:pPr lvl="1">
              <a:defRPr/>
            </a:pPr>
            <a:r>
              <a:rPr lang="fr-FR"/>
              <a:t>Maitrise d’œuvre et ingénierie</a:t>
            </a:r>
            <a:endParaRPr/>
          </a:p>
          <a:p>
            <a:pPr marL="0" lvl="1">
              <a:spcBef>
                <a:spcPts val="1000"/>
              </a:spcBef>
              <a:defRPr/>
            </a:pPr>
            <a:r>
              <a:rPr lang="fr-FR" sz="2000">
                <a:solidFill>
                  <a:srgbClr val="EF7757"/>
                </a:solidFill>
              </a:rPr>
              <a:t>Montant</a:t>
            </a:r>
            <a:endParaRPr/>
          </a:p>
          <a:p>
            <a:pPr lvl="1">
              <a:defRPr/>
            </a:pPr>
            <a:r>
              <a:rPr lang="fr-FR"/>
              <a:t>jusqu’à un maximum de 30% des dépenses éligibles (plafond : 45 000€)</a:t>
            </a:r>
            <a:endParaRPr/>
          </a:p>
        </p:txBody>
      </p:sp>
      <p:cxnSp>
        <p:nvCxnSpPr>
          <p:cNvPr id="16" name="Connecteur droit 15"/>
          <p:cNvCxnSpPr>
            <a:cxnSpLocks/>
          </p:cNvCxnSpPr>
          <p:nvPr/>
        </p:nvCxnSpPr>
        <p:spPr bwMode="auto">
          <a:xfrm>
            <a:off x="4614418" y="12511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1042540" y="110436"/>
            <a:ext cx="999392" cy="999392"/>
          </a:xfrm>
          <a:prstGeom prst="rect">
            <a:avLst/>
          </a:prstGeom>
        </p:spPr>
      </p:pic>
      <p:sp>
        <p:nvSpPr>
          <p:cNvPr id="187018736" name="Flèche courbée vers la droite 1572464738">
            <a:hlinkClick r:id="rId5" action="ppaction://hlinksldjump" tooltip="Diapositive 62"/>
          </p:cNvPr>
          <p:cNvSpPr/>
          <p:nvPr/>
        </p:nvSpPr>
        <p:spPr bwMode="auto">
          <a:xfrm rot="11453094">
            <a:off x="11196393" y="6235377"/>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Aide régionale au développement des chaufferies biomasse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144</a:t>
            </a:fld>
            <a:endParaRPr lang="fr-FR"/>
          </a:p>
        </p:txBody>
      </p:sp>
      <p:sp>
        <p:nvSpPr>
          <p:cNvPr id="9" name="ZoneTexte 8"/>
          <p:cNvSpPr txBox="1"/>
          <p:nvPr/>
        </p:nvSpPr>
        <p:spPr bwMode="auto">
          <a:xfrm>
            <a:off x="301838" y="745877"/>
            <a:ext cx="9940635" cy="523220"/>
          </a:xfrm>
          <a:prstGeom prst="rect">
            <a:avLst/>
          </a:prstGeom>
          <a:noFill/>
        </p:spPr>
        <p:txBody>
          <a:bodyPr wrap="square" rtlCol="0">
            <a:spAutoFit/>
          </a:bodyPr>
          <a:lstStyle/>
          <a:p>
            <a:pPr>
              <a:defRPr/>
            </a:pPr>
            <a:r>
              <a:rPr lang="fr-FR" sz="1400" u="sng">
                <a:hlinkClick r:id="rId3" tooltip="https://www.laregion.fr/Aide-regionale-au-developpement-des-chaufferies-biomasse"/>
              </a:rPr>
              <a:t>https://www.laregion.fr/Aide-regionale-au-developpement-des-chaufferies-biomasse</a:t>
            </a:r>
            <a:endParaRPr lang="fr-FR" sz="1400"/>
          </a:p>
          <a:p>
            <a:pPr>
              <a:defRPr/>
            </a:pPr>
            <a:endParaRPr lang="fr-FR" sz="1400"/>
          </a:p>
        </p:txBody>
      </p:sp>
      <p:sp>
        <p:nvSpPr>
          <p:cNvPr id="10" name="Espace réservé du texte 4"/>
          <p:cNvSpPr>
            <a:spLocks noGrp="1"/>
          </p:cNvSpPr>
          <p:nvPr>
            <p:ph type="body" sz="quarter" idx="12"/>
          </p:nvPr>
        </p:nvSpPr>
        <p:spPr bwMode="auto">
          <a:xfrm>
            <a:off x="155575" y="1391284"/>
            <a:ext cx="4121956" cy="4478518"/>
          </a:xfrm>
          <a:prstGeom prst="rect">
            <a:avLst/>
          </a:prstGeom>
          <a:solidFill>
            <a:schemeClr val="bg1"/>
          </a:solidFill>
          <a:ln>
            <a:noFill/>
          </a:ln>
        </p:spPr>
        <p:txBody>
          <a:bodyPr/>
          <a:lstStyle/>
          <a:p>
            <a:pPr>
              <a:defRPr/>
            </a:pPr>
            <a:r>
              <a:rPr lang="fr-FR"/>
              <a:t>Porteur du financement </a:t>
            </a:r>
            <a:endParaRPr/>
          </a:p>
          <a:p>
            <a:pPr lvl="1">
              <a:defRPr/>
            </a:pPr>
            <a:r>
              <a:rPr lang="fr-FR"/>
              <a:t>Région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Agir en faveur des énergies renouvelables grâce au soutien des projets de chaufferies automatiques biomasse énergie.</a:t>
            </a:r>
            <a:endParaRPr/>
          </a:p>
          <a:p>
            <a:pPr marL="0" lvl="1">
              <a:spcBef>
                <a:spcPts val="1000"/>
              </a:spcBef>
              <a:defRPr/>
            </a:pPr>
            <a:r>
              <a:rPr lang="fr-FR" sz="2000">
                <a:solidFill>
                  <a:srgbClr val="EF7757"/>
                </a:solidFill>
              </a:rPr>
              <a:t>Date de clôture</a:t>
            </a:r>
            <a:endParaRPr/>
          </a:p>
          <a:p>
            <a:pPr lvl="1">
              <a:defRPr/>
            </a:pPr>
            <a:r>
              <a:rPr lang="fr-FR"/>
              <a:t>31/12/2025</a:t>
            </a:r>
            <a:endParaRPr/>
          </a:p>
          <a:p>
            <a:pPr lvl="1">
              <a:defRPr/>
            </a:pPr>
            <a:endParaRPr lang="fr-FR"/>
          </a:p>
        </p:txBody>
      </p:sp>
      <p:sp>
        <p:nvSpPr>
          <p:cNvPr id="11" name="Espace réservé du texte 4"/>
          <p:cNvSpPr txBox="1"/>
          <p:nvPr/>
        </p:nvSpPr>
        <p:spPr bwMode="auto">
          <a:xfrm>
            <a:off x="4960169" y="1391284"/>
            <a:ext cx="6793291" cy="373929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chaufferies automatiques utilisant de la biomasse à l’exception du bois bûche.</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Travaux : chaudière biomasse, génie civil, dépose chaufferie, réseau primaire technique, matériel de régulation et de suivi.</a:t>
            </a:r>
            <a:endParaRPr/>
          </a:p>
          <a:p>
            <a:pPr lvl="1">
              <a:defRPr/>
            </a:pPr>
            <a:r>
              <a:rPr lang="fr-FR"/>
              <a:t>Maitrise d’œuvre et ingénierie</a:t>
            </a:r>
            <a:endParaRPr/>
          </a:p>
          <a:p>
            <a:pPr marL="0" lvl="1">
              <a:spcBef>
                <a:spcPts val="1000"/>
              </a:spcBef>
              <a:defRPr/>
            </a:pPr>
            <a:r>
              <a:rPr lang="fr-FR" sz="2000">
                <a:solidFill>
                  <a:srgbClr val="EF7757"/>
                </a:solidFill>
              </a:rPr>
              <a:t>Montant</a:t>
            </a:r>
            <a:endParaRPr/>
          </a:p>
          <a:p>
            <a:pPr lvl="1">
              <a:defRPr/>
            </a:pPr>
            <a:r>
              <a:rPr lang="fr-FR"/>
              <a:t>jusqu’à un maximum de 30% des dépenses éligibles (plafond : 45 000€)</a:t>
            </a:r>
            <a:endParaRPr/>
          </a:p>
          <a:p>
            <a:pPr lvl="1">
              <a:defRPr/>
            </a:pPr>
            <a:endParaRPr lang="fr-FR"/>
          </a:p>
          <a:p>
            <a:pPr lvl="1">
              <a:defRPr/>
            </a:pPr>
            <a:r>
              <a:rPr lang="fr-FR" u="sng">
                <a:hlinkClick r:id="rId4" tooltip="https://www.laregion.fr/IMG/pdf/5/1/e/dispositif_chaufferie_biomasse_2023_2024_vd.pdf"/>
              </a:rPr>
              <a:t>https://www.laregion.fr/IMG/pdf/5/1/e/dispositif_chaufferie_biomasse_2023_2024_vd.pdf</a:t>
            </a:r>
            <a:endParaRPr lang="fr-FR"/>
          </a:p>
          <a:p>
            <a:pPr lvl="1">
              <a:defRPr/>
            </a:pPr>
            <a:endParaRPr lang="fr-FR"/>
          </a:p>
        </p:txBody>
      </p:sp>
      <p:cxnSp>
        <p:nvCxnSpPr>
          <p:cNvPr id="16" name="Connecteur droit 15"/>
          <p:cNvCxnSpPr>
            <a:cxnSpLocks/>
          </p:cNvCxnSpPr>
          <p:nvPr/>
        </p:nvCxnSpPr>
        <p:spPr bwMode="auto">
          <a:xfrm>
            <a:off x="4614418" y="12511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5"/>
          <a:stretch/>
        </p:blipFill>
        <p:spPr bwMode="auto">
          <a:xfrm>
            <a:off x="11042540" y="110436"/>
            <a:ext cx="999392" cy="999392"/>
          </a:xfrm>
          <a:prstGeom prst="rect">
            <a:avLst/>
          </a:prstGeom>
        </p:spPr>
      </p:pic>
      <p:sp>
        <p:nvSpPr>
          <p:cNvPr id="1644813596" name="Flèche courbée vers la droite 1572464738">
            <a:hlinkClick r:id="rId6" action="ppaction://hlinksldjump" tooltip="Diapositive 62"/>
          </p:cNvPr>
          <p:cNvSpPr/>
          <p:nvPr/>
        </p:nvSpPr>
        <p:spPr bwMode="auto">
          <a:xfrm rot="11453094">
            <a:off x="11196393" y="6292073"/>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88601" cy="707886"/>
          </a:xfrm>
        </p:spPr>
        <p:txBody>
          <a:bodyPr/>
          <a:lstStyle/>
          <a:p>
            <a:pPr>
              <a:defRPr/>
            </a:pPr>
            <a:r>
              <a:rPr lang="fr-FR" sz="2000"/>
              <a:t>Aide régionale au développement des installations solaires thermiques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145</a:t>
            </a:fld>
            <a:endParaRPr lang="fr-FR"/>
          </a:p>
        </p:txBody>
      </p:sp>
      <p:sp>
        <p:nvSpPr>
          <p:cNvPr id="9" name="ZoneTexte 8"/>
          <p:cNvSpPr txBox="1"/>
          <p:nvPr/>
        </p:nvSpPr>
        <p:spPr bwMode="auto">
          <a:xfrm>
            <a:off x="301838" y="727336"/>
            <a:ext cx="9940635" cy="523220"/>
          </a:xfrm>
          <a:prstGeom prst="rect">
            <a:avLst/>
          </a:prstGeom>
          <a:noFill/>
        </p:spPr>
        <p:txBody>
          <a:bodyPr wrap="square" rtlCol="0">
            <a:spAutoFit/>
          </a:bodyPr>
          <a:lstStyle/>
          <a:p>
            <a:pPr>
              <a:defRPr/>
            </a:pPr>
            <a:r>
              <a:rPr lang="fr-FR" sz="1400" u="sng">
                <a:hlinkClick r:id="rId3" tooltip="https://www.laregion.fr/Aide-regionale-au-developpement-des-installations-solaires-thermiques"/>
              </a:rPr>
              <a:t>https://www.laregion.fr/Aide-regionale-au-developpement-des-installations-solaires-thermiques</a:t>
            </a:r>
            <a:endParaRPr lang="fr-FR" sz="1400"/>
          </a:p>
          <a:p>
            <a:pPr>
              <a:defRPr/>
            </a:pPr>
            <a:endParaRPr lang="fr-FR" sz="1400"/>
          </a:p>
        </p:txBody>
      </p:sp>
      <p:sp>
        <p:nvSpPr>
          <p:cNvPr id="10" name="Espace réservé du texte 4"/>
          <p:cNvSpPr>
            <a:spLocks noGrp="1"/>
          </p:cNvSpPr>
          <p:nvPr>
            <p:ph type="body" sz="quarter" idx="12"/>
          </p:nvPr>
        </p:nvSpPr>
        <p:spPr bwMode="auto">
          <a:xfrm>
            <a:off x="155575" y="1391284"/>
            <a:ext cx="4390048" cy="4478518"/>
          </a:xfrm>
          <a:prstGeom prst="rect">
            <a:avLst/>
          </a:prstGeom>
          <a:solidFill>
            <a:schemeClr val="bg1"/>
          </a:solidFill>
          <a:ln>
            <a:noFill/>
          </a:ln>
        </p:spPr>
        <p:txBody>
          <a:bodyPr/>
          <a:lstStyle/>
          <a:p>
            <a:pPr>
              <a:defRPr/>
            </a:pPr>
            <a:r>
              <a:rPr lang="fr-FR"/>
              <a:t>Porteur du financement </a:t>
            </a:r>
            <a:endParaRPr/>
          </a:p>
          <a:p>
            <a:pPr lvl="1">
              <a:defRPr/>
            </a:pPr>
            <a:r>
              <a:rPr lang="fr-FR"/>
              <a:t>Région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Occitanie</a:t>
            </a:r>
            <a:endParaRPr/>
          </a:p>
          <a:p>
            <a:pPr>
              <a:defRPr/>
            </a:pPr>
            <a:r>
              <a:rPr lang="fr-FR"/>
              <a:t>Objectif</a:t>
            </a:r>
            <a:endParaRPr/>
          </a:p>
          <a:p>
            <a:pPr lvl="1">
              <a:defRPr/>
            </a:pPr>
            <a:r>
              <a:rPr lang="fr-FR"/>
              <a:t>Agir en faveur des énergies renouvelables grâce au soutien de projets solaires thermiques</a:t>
            </a:r>
            <a:endParaRPr/>
          </a:p>
          <a:p>
            <a:pPr marL="0" lvl="1">
              <a:spcBef>
                <a:spcPts val="1000"/>
              </a:spcBef>
              <a:defRPr/>
            </a:pPr>
            <a:r>
              <a:rPr lang="fr-FR" sz="2000">
                <a:solidFill>
                  <a:srgbClr val="EF7757"/>
                </a:solidFill>
              </a:rPr>
              <a:t>Date de clôture</a:t>
            </a:r>
            <a:endParaRPr/>
          </a:p>
          <a:p>
            <a:pPr lvl="1">
              <a:defRPr/>
            </a:pPr>
            <a:r>
              <a:rPr lang="fr-FR"/>
              <a:t>31/12/2025</a:t>
            </a:r>
            <a:endParaRPr/>
          </a:p>
          <a:p>
            <a:pPr lvl="1">
              <a:defRPr/>
            </a:pPr>
            <a:endParaRPr lang="fr-FR"/>
          </a:p>
        </p:txBody>
      </p:sp>
      <p:sp>
        <p:nvSpPr>
          <p:cNvPr id="11" name="Espace réservé du texte 4"/>
          <p:cNvSpPr txBox="1"/>
          <p:nvPr/>
        </p:nvSpPr>
        <p:spPr bwMode="auto">
          <a:xfrm>
            <a:off x="4800600" y="1333117"/>
            <a:ext cx="7119372" cy="373929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d’installations solaires centralisées de production d’eau chaude sanitaire (ECS), de chauffage, d’eau de procédés industriels ou pour l’alimentation d’un réseau de chaleur.</a:t>
            </a:r>
            <a:endParaRPr/>
          </a:p>
          <a:p>
            <a:pPr marL="0" lvl="1">
              <a:spcBef>
                <a:spcPts val="1000"/>
              </a:spcBef>
              <a:defRPr/>
            </a:pPr>
            <a:r>
              <a:rPr lang="fr-FR" sz="2000">
                <a:solidFill>
                  <a:srgbClr val="EF7757"/>
                </a:solidFill>
              </a:rPr>
              <a:t>Actions financées</a:t>
            </a:r>
            <a:endParaRPr/>
          </a:p>
          <a:p>
            <a:pPr lvl="1">
              <a:defRPr/>
            </a:pPr>
            <a:r>
              <a:rPr lang="fr-FR"/>
              <a:t>Travaux : installation solaire, génie civil, matériel de régulation et de métrologie.</a:t>
            </a:r>
            <a:endParaRPr/>
          </a:p>
          <a:p>
            <a:pPr lvl="1">
              <a:defRPr/>
            </a:pPr>
            <a:r>
              <a:rPr lang="fr-FR"/>
              <a:t>Maitrise d’œuvre et ingénierie</a:t>
            </a:r>
            <a:endParaRPr/>
          </a:p>
          <a:p>
            <a:pPr marL="0" lvl="1">
              <a:spcBef>
                <a:spcPts val="1000"/>
              </a:spcBef>
              <a:defRPr/>
            </a:pPr>
            <a:r>
              <a:rPr lang="fr-FR" sz="2000">
                <a:solidFill>
                  <a:srgbClr val="EF7757"/>
                </a:solidFill>
              </a:rPr>
              <a:t>Montant</a:t>
            </a:r>
            <a:endParaRPr/>
          </a:p>
          <a:p>
            <a:pPr lvl="1">
              <a:defRPr/>
            </a:pPr>
            <a:r>
              <a:rPr lang="fr-FR"/>
              <a:t>jusqu’à un maximum de 30% des dépenses éligibles (plafond : 45 000€)</a:t>
            </a:r>
            <a:endParaRPr/>
          </a:p>
          <a:p>
            <a:pPr lvl="1">
              <a:defRPr/>
            </a:pPr>
            <a:r>
              <a:rPr lang="fr-FR"/>
              <a:t>Les dépenses éligibles sont limitées à 1 200 €HT/m² de capteurs</a:t>
            </a:r>
            <a:endParaRPr/>
          </a:p>
          <a:p>
            <a:pPr lvl="1">
              <a:defRPr/>
            </a:pPr>
            <a:r>
              <a:rPr lang="fr-FR" u="sng">
                <a:hlinkClick r:id="rId4" tooltip="https://www.laregion.fr/IMG/pdf/c/f/9/dispositif_solaire_thermique_2023_2024_vd.pdf"/>
              </a:rPr>
              <a:t>https://www.laregion.fr/IMG/pdf/c/f/9/dispositif_solaire_thermique_2023_2024_vd.pdf</a:t>
            </a:r>
            <a:endParaRPr lang="fr-FR"/>
          </a:p>
          <a:p>
            <a:pPr lvl="1">
              <a:defRPr/>
            </a:pPr>
            <a:endParaRPr lang="fr-FR"/>
          </a:p>
        </p:txBody>
      </p:sp>
      <p:cxnSp>
        <p:nvCxnSpPr>
          <p:cNvPr id="16" name="Connecteur droit 15"/>
          <p:cNvCxnSpPr>
            <a:cxnSpLocks/>
          </p:cNvCxnSpPr>
          <p:nvPr/>
        </p:nvCxnSpPr>
        <p:spPr bwMode="auto">
          <a:xfrm>
            <a:off x="4614418" y="12511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5"/>
          <a:stretch/>
        </p:blipFill>
        <p:spPr bwMode="auto">
          <a:xfrm>
            <a:off x="11042540" y="110436"/>
            <a:ext cx="999392" cy="999392"/>
          </a:xfrm>
          <a:prstGeom prst="rect">
            <a:avLst/>
          </a:prstGeom>
        </p:spPr>
      </p:pic>
      <p:sp>
        <p:nvSpPr>
          <p:cNvPr id="2050843989" name="Flèche courbée vers la droite 1572464738">
            <a:hlinkClick r:id="rId6" action="ppaction://hlinksldjump" tooltip="Diapositive 62"/>
          </p:cNvPr>
          <p:cNvSpPr/>
          <p:nvPr/>
        </p:nvSpPr>
        <p:spPr bwMode="auto">
          <a:xfrm rot="11453094">
            <a:off x="11196393" y="6292073"/>
            <a:ext cx="340176" cy="521605"/>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6" name="Espace réservé pour une image  5" descr="Une image contenant extérieur, eau, nature, nuages&#10;&#10;Description générée automatiquement"/>
          <p:cNvPicPr>
            <a:picLocks noChangeAspect="1" noGrp="1"/>
          </p:cNvPicPr>
          <p:nvPr>
            <p:ph type="pic" sz="quarter" idx="14"/>
          </p:nvPr>
        </p:nvPicPr>
        <p:blipFill>
          <a:blip r:embed="rId3"/>
          <a:srcRect l="0" t="15227" r="0" b="15227"/>
          <a:stretch/>
        </p:blipFill>
        <p:spPr bwMode="auto"/>
      </p:pic>
      <p:sp>
        <p:nvSpPr>
          <p:cNvPr id="2" name="Espace réservé du texte 1"/>
          <p:cNvSpPr>
            <a:spLocks noGrp="1"/>
          </p:cNvSpPr>
          <p:nvPr>
            <p:ph type="body" sz="quarter" idx="12"/>
          </p:nvPr>
        </p:nvSpPr>
        <p:spPr bwMode="auto">
          <a:xfrm>
            <a:off x="1110062" y="1199478"/>
            <a:ext cx="8044211" cy="3403344"/>
          </a:xfrm>
        </p:spPr>
        <p:txBody>
          <a:bodyPr/>
          <a:lstStyle/>
          <a:p>
            <a:pPr>
              <a:defRPr/>
            </a:pPr>
            <a:r>
              <a:rPr lang="fr-FR"/>
              <a:t>Contact </a:t>
            </a:r>
            <a:endParaRPr/>
          </a:p>
          <a:p>
            <a:pPr>
              <a:defRPr/>
            </a:pPr>
            <a:r>
              <a:rPr lang="fr-FR" sz="1800"/>
              <a:t>Julie Ringaut </a:t>
            </a:r>
            <a:endParaRPr/>
          </a:p>
          <a:p>
            <a:pPr>
              <a:defRPr/>
            </a:pPr>
            <a:r>
              <a:rPr lang="fr-FR" sz="1400"/>
              <a:t>julie.ringaut@cerema.fr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14</a:t>
            </a:fld>
            <a:endParaRPr lang="fr-FR"/>
          </a:p>
        </p:txBody>
      </p:sp>
      <p:graphicFrame>
        <p:nvGraphicFramePr>
          <p:cNvPr id="3" name="Tableau 2"/>
          <p:cNvGraphicFramePr>
            <a:graphicFrameLocks xmlns:a="http://schemas.openxmlformats.org/drawingml/2006/main" noGrp="1"/>
          </p:cNvGraphicFramePr>
          <p:nvPr/>
        </p:nvGraphicFramePr>
        <p:xfrm>
          <a:off x="1590501" y="1026841"/>
          <a:ext cx="9001751" cy="4698844"/>
        </p:xfrm>
        <a:graphic>
          <a:graphicData uri="http://schemas.openxmlformats.org/drawingml/2006/table">
            <a:tbl>
              <a:tblPr firstRow="0" firstCol="0" lastRow="0" lastCol="0" bandRow="0" bandCol="0"/>
              <a:tblGrid>
                <a:gridCol w="1645920"/>
                <a:gridCol w="1673885"/>
                <a:gridCol w="2832214"/>
                <a:gridCol w="1526959"/>
                <a:gridCol w="1322773"/>
              </a:tblGrid>
              <a:tr h="525138">
                <a:tc>
                  <a:txBody>
                    <a:bodyPr/>
                    <a:p>
                      <a:pPr algn="ctr">
                        <a:defRPr/>
                      </a:pP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89124">
                <a:tc rowSpan="6">
                  <a:txBody>
                    <a:bodyPr/>
                    <a:p>
                      <a:pPr algn="ctr">
                        <a:defRPr/>
                      </a:pPr>
                      <a:r>
                        <a:rPr lang="fr-FR" sz="2400" b="1">
                          <a:latin typeface="Arial"/>
                        </a:rPr>
                        <a:t>Banque des territoires</a:t>
                      </a:r>
                      <a:endParaRPr lang="fr-FR" sz="2400" b="1">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3" action="ppaction://hlinksldjump" tooltip="ppaction://hlinksldjumpslide19"/>
                        </a:rPr>
                        <a:t>Prêt transformation écologique</a:t>
                      </a:r>
                      <a:endParaRPr lang="fr-FR" sz="1100">
                        <a:latin typeface="+mn-lt"/>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publics</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Prêt</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48592">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4" action="ppaction://hlinksldjump" tooltip="ppaction://hlinksldjumpslide20"/>
                        </a:rPr>
                        <a:t>Prêt cohésion sociale</a:t>
                      </a: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de santé</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911">
                <a:tc vMerge="1">
                  <a:txBody>
                    <a:bodyPr/>
                    <a:p>
                      <a:pPr algn="ctr">
                        <a:defRPr/>
                      </a:pPr>
                      <a:endParaRPr lang="fr-FR" sz="24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latin typeface="+mn-lt"/>
                          <a:hlinkClick r:id="rId5" action="ppaction://hlinksldjump" tooltip="ppaction://hlinksldjumpslide21"/>
                        </a:rPr>
                        <a:t>Programme EduRénov </a:t>
                      </a: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mn-lt"/>
                        </a:rPr>
                        <a:t>Bâtiments scolaires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mn-lt"/>
                        </a:rPr>
                        <a:t>Prêt, Avance remboursable</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813235">
                <a:tc vMerge="1">
                  <a:txBody>
                    <a:bodyPr/>
                    <a:p>
                      <a:pPr algn="ctr">
                        <a:defRPr/>
                      </a:pPr>
                      <a:endParaRPr lang="fr-FR" sz="24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latin typeface="+mn-lt"/>
                          <a:hlinkClick r:id="rId6" action="ppaction://hlinksldjump" tooltip="ppaction://hlinksldjumpslide22"/>
                        </a:rPr>
                        <a:t>Dispositif INTRACTING</a:t>
                      </a: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mn-lt"/>
                        </a:rPr>
                        <a:t>Bâtiments publics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mn-lt"/>
                        </a:rPr>
                        <a:t>Avance remboursable</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042019">
                <a:tc vMerge="1">
                  <a:txBody>
                    <a:bodyPr/>
                    <a:p>
                      <a:pPr algn="ctr">
                        <a:defRPr/>
                      </a:pPr>
                      <a:endParaRPr lang="fr-FR" sz="24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hlinkClick r:id="rId7" action="ppaction://hlinksldjump" tooltip="ppaction://hlinksldjumpslide23"/>
                        </a:rPr>
                        <a:t>Edu Prêt</a:t>
                      </a: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mn-lt"/>
                        </a:rPr>
                        <a:t>Bâtiments éducatifs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042019">
                <a:tc vMerge="1">
                  <a:txBody>
                    <a:bodyPr/>
                    <a:p>
                      <a:pPr algn="ctr">
                        <a:defRPr/>
                      </a:pPr>
                      <a:endParaRPr lang="fr-FR" sz="2400" b="1">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40290" marR="40290" marT="20145" marB="2014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u="sng">
                          <a:hlinkClick r:id="rId8" action="ppaction://hlinksldjump" tooltip="ppaction://hlinksldjumpslide24"/>
                        </a:rPr>
                        <a:t>Financement pour l’efficacité et la performance énergétique des bâtiments </a:t>
                      </a:r>
                      <a:r>
                        <a:rPr lang="fr-FR" sz="1050" u="sng">
                          <a:hlinkClick r:id="rId8" action="ppaction://hlinksldjump" tooltip="ppaction://hlinksldjumpslide24"/>
                        </a:rPr>
                        <a:t>(Paiement différé)</a:t>
                      </a: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mn-lt"/>
                        </a:rPr>
                        <a:t>Bâtiments publics</a:t>
                      </a:r>
                      <a:endParaRPr/>
                    </a:p>
                    <a:p>
                      <a:pPr marL="0" marR="0" lvl="0" indent="0" algn="l" defTabSz="914400">
                        <a:lnSpc>
                          <a:spcPct val="100000"/>
                        </a:lnSpc>
                        <a:spcBef>
                          <a:spcPts val="0"/>
                        </a:spcBef>
                        <a:spcAft>
                          <a:spcPts val="0"/>
                        </a:spcAft>
                        <a:buClrTx/>
                        <a:buSzTx/>
                        <a:buFontTx/>
                        <a:buNone/>
                        <a:defRPr/>
                      </a:pP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100">
                          <a:latin typeface="+mn-lt"/>
                        </a:rPr>
                        <a:t>Paiement différé</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8" name="Flèche courbée vers la droite 7">
            <a:hlinkClick r:id="rId9"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15</a:t>
            </a:fld>
            <a:endParaRPr lang="fr-FR"/>
          </a:p>
        </p:txBody>
      </p:sp>
      <p:graphicFrame>
        <p:nvGraphicFramePr>
          <p:cNvPr id="3" name="Tableau 2"/>
          <p:cNvGraphicFramePr>
            <a:graphicFrameLocks xmlns:a="http://schemas.openxmlformats.org/drawingml/2006/main" noGrp="1"/>
          </p:cNvGraphicFramePr>
          <p:nvPr/>
        </p:nvGraphicFramePr>
        <p:xfrm>
          <a:off x="1210010" y="1192585"/>
          <a:ext cx="8967577" cy="1266468"/>
        </p:xfrm>
        <a:graphic>
          <a:graphicData uri="http://schemas.openxmlformats.org/drawingml/2006/table">
            <a:tbl>
              <a:tblPr firstRow="0" firstCol="0" lastRow="0" lastCol="0" bandRow="0" bandCol="0"/>
              <a:tblGrid>
                <a:gridCol w="2377439"/>
                <a:gridCol w="1687484"/>
                <a:gridCol w="2111433"/>
                <a:gridCol w="1468448"/>
                <a:gridCol w="1322773"/>
              </a:tblGrid>
              <a:tr h="525138">
                <a:tc>
                  <a:txBody>
                    <a:bodyPr/>
                    <a:p>
                      <a:pPr algn="ctr">
                        <a:defRPr/>
                      </a:pPr>
                      <a:endParaRPr lang="fr-FR" sz="11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Financement</a:t>
                      </a:r>
                      <a:endParaRPr lang="fr-FR" sz="12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15571">
                <a:tc>
                  <a:txBody>
                    <a:bodyPr/>
                    <a:p>
                      <a:pPr algn="ctr">
                        <a:defRPr/>
                      </a:pPr>
                      <a:r>
                        <a:rPr lang="fr-FR" sz="2400" b="1">
                          <a:latin typeface="Arial"/>
                        </a:rPr>
                        <a:t>AFL</a:t>
                      </a:r>
                      <a:endParaRPr/>
                    </a:p>
                    <a:p>
                      <a:pPr algn="ctr">
                        <a:defRPr/>
                      </a:pPr>
                      <a:r>
                        <a:rPr lang="fr-FR" sz="1100">
                          <a:latin typeface="Arial"/>
                        </a:rPr>
                        <a:t>(banque française 100% détenue par les collectivités locales françaises) </a:t>
                      </a:r>
                      <a:endParaRPr lang="fr-FR" sz="11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100">
                          <a:latin typeface="Arial"/>
                        </a:rPr>
                        <a:t>Connaître</a:t>
                      </a:r>
                      <a:endParaRPr/>
                    </a:p>
                    <a:p>
                      <a:pPr algn="ctr">
                        <a:defRPr/>
                      </a:pPr>
                      <a:r>
                        <a:rPr lang="fr-FR" sz="1100">
                          <a:latin typeface="Arial"/>
                        </a:rPr>
                        <a:t>Agir </a:t>
                      </a:r>
                      <a:endParaRPr lang="fr-FR" sz="11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100" u="sng">
                          <a:latin typeface="Arial"/>
                          <a:hlinkClick r:id="rId3" action="ppaction://hlinksldjump" tooltip="ppaction://hlinksldjumpslide25"/>
                        </a:rPr>
                        <a:t>AFL _ financement de budgets d’investissement</a:t>
                      </a:r>
                      <a:endParaRPr lang="fr-FR" sz="11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100">
                          <a:latin typeface="Arial"/>
                        </a:rPr>
                        <a:t>Bâtiments publics des collectivités locales</a:t>
                      </a:r>
                      <a:endParaRPr lang="fr-FR" sz="11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100">
                          <a:latin typeface="Arial"/>
                        </a:rPr>
                        <a:t>Prêt</a:t>
                      </a:r>
                      <a:endParaRPr lang="fr-FR" sz="1100">
                        <a:latin typeface="Liberation Sans"/>
                      </a:endParaRPr>
                    </a:p>
                  </a:txBody>
                  <a:tcPr marL="40290" marR="40290" marT="20145" marB="20145"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bl>
          </a:graphicData>
        </a:graphic>
      </p:graphicFrame>
      <p:sp>
        <p:nvSpPr>
          <p:cNvPr id="8" name="Flèche courbée vers la droite 7">
            <a:hlinkClick r:id="rId4"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16</a:t>
            </a:fld>
            <a:endParaRPr lang="fr-FR"/>
          </a:p>
        </p:txBody>
      </p:sp>
      <p:graphicFrame>
        <p:nvGraphicFramePr>
          <p:cNvPr id="2" name="Tableau 1"/>
          <p:cNvGraphicFramePr>
            <a:graphicFrameLocks xmlns:a="http://schemas.openxmlformats.org/drawingml/2006/main" noGrp="1"/>
          </p:cNvGraphicFramePr>
          <p:nvPr/>
        </p:nvGraphicFramePr>
        <p:xfrm>
          <a:off x="1653331" y="1436683"/>
          <a:ext cx="8132342" cy="3056726"/>
        </p:xfrm>
        <a:graphic>
          <a:graphicData uri="http://schemas.openxmlformats.org/drawingml/2006/table">
            <a:tbl>
              <a:tblPr firstRow="0" firstCol="0" lastRow="0" lastCol="0" bandRow="0" bandCol="0"/>
              <a:tblGrid>
                <a:gridCol w="1648004"/>
                <a:gridCol w="1591994"/>
                <a:gridCol w="2160000"/>
                <a:gridCol w="1258652"/>
                <a:gridCol w="1473692"/>
              </a:tblGrid>
              <a:tr h="492916">
                <a:tc>
                  <a:txBody>
                    <a:bodyPr/>
                    <a:p>
                      <a:pPr algn="ctr">
                        <a:defRPr/>
                      </a:pPr>
                      <a:endParaRPr lang="fr-FR" sz="11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Financement</a:t>
                      </a:r>
                      <a:endParaRPr lang="fr-FR" sz="12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1234264">
                <a:tc rowSpan="2">
                  <a:txBody>
                    <a:bodyPr/>
                    <a:p>
                      <a:pPr algn="ctr">
                        <a:defRPr/>
                      </a:pPr>
                      <a:r>
                        <a:rPr lang="fr-FR" sz="2000" b="1">
                          <a:latin typeface="Arial"/>
                        </a:rPr>
                        <a:t>ACTEE (programme CEE)</a:t>
                      </a:r>
                      <a:endParaRPr lang="fr-FR" sz="2000" b="1">
                        <a:latin typeface="Liberation Sans"/>
                      </a:endParaRPr>
                    </a:p>
                    <a:p>
                      <a:pPr algn="ctr">
                        <a:defRPr/>
                      </a:pPr>
                      <a:endParaRPr lang="fr-FR" sz="2000" b="1">
                        <a:latin typeface="Arial"/>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100">
                          <a:latin typeface="Arial"/>
                        </a:rPr>
                        <a:t>Connaître </a:t>
                      </a:r>
                      <a:endParaRPr/>
                    </a:p>
                    <a:p>
                      <a:pPr algn="ctr">
                        <a:defRPr/>
                      </a:pPr>
                      <a:r>
                        <a:rPr lang="fr-FR" sz="1100">
                          <a:latin typeface="Arial"/>
                        </a:rPr>
                        <a:t>Élaborer une stratégie</a:t>
                      </a:r>
                      <a:endParaRPr/>
                    </a:p>
                    <a:p>
                      <a:pPr algn="ctr">
                        <a:defRPr/>
                      </a:pPr>
                      <a:r>
                        <a:rPr lang="fr-FR" sz="1100">
                          <a:latin typeface="Arial"/>
                        </a:rPr>
                        <a:t>Suivre</a:t>
                      </a:r>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u="sng">
                          <a:hlinkClick r:id="rId3" action="ppaction://hlinksldjump" tooltip="ppaction://hlinksldjumpslide26"/>
                        </a:rPr>
                        <a:t>ACTEE _ Fonds CHÊNE</a:t>
                      </a:r>
                      <a:endParaRPr lang="fr-FR" sz="1100">
                        <a:latin typeface="+mn-lt"/>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a:latin typeface="Arial"/>
                        </a:rPr>
                        <a:t>Bâtiments publics</a:t>
                      </a:r>
                      <a:endParaRPr lang="fr-FR" sz="11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a:latin typeface="Arial"/>
                        </a:rPr>
                        <a:t>Subvention</a:t>
                      </a:r>
                      <a:endParaRPr lang="fr-FR" sz="1100">
                        <a:latin typeface="Liberation Sans"/>
                      </a:endParaRPr>
                    </a:p>
                  </a:txBody>
                  <a:tcPr marL="39558" marR="39558" marT="19779" marB="1977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1234264">
                <a:tc vMerge="1">
                  <a:txBody>
                    <a:bodyPr/>
                    <a:p>
                      <a:pPr>
                        <a:defRPr/>
                      </a:pPr>
                      <a:endParaRPr/>
                    </a:p>
                  </a:txBody>
                  <a:tcPr marL="39557" marR="39557" marT="19778" marB="19778" anchor="ctr">
                    <a:lnL w="9524" algn="ctr">
                      <a:solidFill>
                        <a:srgbClr val="000000"/>
                      </a:solidFill>
                    </a:lnL>
                    <a:lnR w="9524" algn="ctr">
                      <a:solidFill>
                        <a:srgbClr val="000000"/>
                      </a:solidFill>
                    </a:lnR>
                    <a:lnT w="9524" algn="ctr">
                      <a:solidFill>
                        <a:srgbClr val="000000"/>
                      </a:solidFill>
                    </a:lnT>
                    <a:lnB w="9524" algn="ctr">
                      <a:solidFill>
                        <a:srgbClr val="000000"/>
                      </a:solidFill>
                    </a:lnB>
                  </a:tcPr>
                </a:tc>
                <a:tc>
                  <a:txBody>
                    <a:bodyPr/>
                    <a:p>
                      <a:pPr marL="0" marR="0" indent="0" algn="ctr">
                        <a:lnSpc>
                          <a:spcPct val="100000"/>
                        </a:lnSpc>
                        <a:spcBef>
                          <a:spcPts val="0"/>
                        </a:spcBef>
                        <a:spcAft>
                          <a:spcPts val="0"/>
                        </a:spcAft>
                        <a:defRPr/>
                      </a:pPr>
                      <a:r>
                        <a:rPr lang="fr-FR" sz="1100" b="0" i="0" strike="noStrike" cap="none" spc="0">
                          <a:solidFill>
                            <a:schemeClr val="tx1"/>
                          </a:solidFill>
                          <a:latin typeface="Arial"/>
                          <a:ea typeface="Arial"/>
                          <a:cs typeface="Arial"/>
                        </a:rPr>
                        <a:t>Agir</a:t>
                      </a:r>
                      <a:endParaRPr lang="fr-FR" sz="1100" b="0" i="0" strike="noStrike" cap="none" spc="0">
                        <a:solidFill>
                          <a:schemeClr val="tx1"/>
                        </a:solidFill>
                        <a:latin typeface="Arial"/>
                        <a:cs typeface="Arial"/>
                      </a:endParaRPr>
                    </a:p>
                  </a:txBody>
                  <a:tcPr marL="39557" marR="39557" marT="19778" marB="19778" anchor="ctr">
                    <a:lnL w="9524" algn="ctr">
                      <a:solidFill>
                        <a:srgbClr val="000000"/>
                      </a:solidFill>
                    </a:lnL>
                    <a:lnR w="9524" algn="ctr">
                      <a:solidFill>
                        <a:srgbClr val="000000"/>
                      </a:solidFill>
                    </a:lnR>
                    <a:lnT w="9525" algn="ctr">
                      <a:solidFill>
                        <a:srgbClr val="000000"/>
                      </a:solidFill>
                    </a:lnT>
                    <a:lnB w="9524"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hlinkClick r:id="rId4" action="ppaction://hlinksldjump" tooltip="Diapositive 28"/>
                        </a:rPr>
                        <a:t> </a:t>
                      </a:r>
                      <a:r>
                        <a:rPr lang="fr-FR" sz="1100" b="0" i="0" u="sng" strike="noStrike" cap="none" spc="0">
                          <a:solidFill>
                            <a:schemeClr val="tx1"/>
                          </a:solidFill>
                          <a:latin typeface="Arial"/>
                          <a:ea typeface="Arial"/>
                          <a:cs typeface="Arial"/>
                          <a:hlinkClick r:id="rId4" action="ppaction://hlinksldjump" tooltip="Diapositive 28"/>
                        </a:rPr>
                        <a:t>ACTEE _ Démarches Bâtiments Durables </a:t>
                      </a:r>
                      <a:endParaRPr sz="1100" b="0" i="0" strike="noStrike" cap="none" spc="0">
                        <a:solidFill>
                          <a:schemeClr val="tx1"/>
                        </a:solidFill>
                        <a:latin typeface="Arial"/>
                        <a:cs typeface="Arial"/>
                      </a:endParaRPr>
                    </a:p>
                  </a:txBody>
                  <a:tcPr marL="39557" marR="39557" marT="19778" marB="19778" anchor="ctr">
                    <a:lnL w="9524" algn="ctr">
                      <a:solidFill>
                        <a:srgbClr val="000000"/>
                      </a:solidFill>
                    </a:lnL>
                    <a:lnR w="9524" algn="ctr">
                      <a:solidFill>
                        <a:srgbClr val="000000"/>
                      </a:solidFill>
                    </a:lnR>
                    <a:lnT w="9525" algn="ctr">
                      <a:solidFill>
                        <a:srgbClr val="000000"/>
                      </a:solidFill>
                    </a:lnT>
                    <a:lnB w="9524" algn="ctr">
                      <a:solidFill>
                        <a:srgbClr val="000000"/>
                      </a:solidFill>
                    </a:lnB>
                  </a:tcPr>
                </a:tc>
                <a:tc>
                  <a:txBody>
                    <a:bodyPr/>
                    <a:p>
                      <a:pPr algn="l">
                        <a:defRPr/>
                      </a:pPr>
                      <a:r>
                        <a:rPr lang="fr-FR" sz="1100">
                          <a:latin typeface="Arial"/>
                        </a:rPr>
                        <a:t>Bâtiments tertiaires publics</a:t>
                      </a:r>
                      <a:endParaRPr lang="fr-FR" sz="1100">
                        <a:latin typeface="Liberation Sans"/>
                      </a:endParaRPr>
                    </a:p>
                  </a:txBody>
                  <a:tcPr marL="39557" marR="39557" marT="19778" marB="19778" anchor="ctr">
                    <a:lnL w="9524" algn="ctr">
                      <a:solidFill>
                        <a:srgbClr val="000000"/>
                      </a:solidFill>
                    </a:lnL>
                    <a:lnR w="9524" algn="ctr">
                      <a:solidFill>
                        <a:srgbClr val="000000"/>
                      </a:solidFill>
                    </a:lnR>
                    <a:lnT w="9525" algn="ctr">
                      <a:solidFill>
                        <a:srgbClr val="000000"/>
                      </a:solidFill>
                    </a:lnT>
                    <a:lnB w="9524" algn="ctr">
                      <a:solidFill>
                        <a:srgbClr val="000000"/>
                      </a:solidFill>
                    </a:lnB>
                  </a:tcPr>
                </a:tc>
                <a:tc>
                  <a:txBody>
                    <a:bodyPr/>
                    <a:p>
                      <a:pPr algn="l">
                        <a:defRPr/>
                      </a:pPr>
                      <a:r>
                        <a:rPr lang="fr-FR" sz="1100">
                          <a:latin typeface="Arial"/>
                        </a:rPr>
                        <a:t>Subvention</a:t>
                      </a:r>
                      <a:endParaRPr lang="fr-FR" sz="1100">
                        <a:latin typeface="Liberation Sans"/>
                      </a:endParaRPr>
                    </a:p>
                  </a:txBody>
                  <a:tcPr marL="39557" marR="39557" marT="19778" marB="19778" anchor="ctr">
                    <a:lnL w="9524" algn="ctr">
                      <a:solidFill>
                        <a:srgbClr val="000000"/>
                      </a:solidFill>
                    </a:lnL>
                    <a:lnR w="9524" algn="ctr">
                      <a:solidFill>
                        <a:srgbClr val="000000"/>
                      </a:solidFill>
                    </a:lnR>
                    <a:lnT w="9525" algn="ctr">
                      <a:solidFill>
                        <a:srgbClr val="000000"/>
                      </a:solidFill>
                    </a:lnT>
                    <a:lnB w="9524" algn="ctr">
                      <a:solidFill>
                        <a:srgbClr val="000000"/>
                      </a:solidFill>
                    </a:lnB>
                  </a:tcPr>
                </a:tc>
              </a:tr>
            </a:tbl>
          </a:graphicData>
        </a:graphic>
      </p:graphicFrame>
      <p:sp>
        <p:nvSpPr>
          <p:cNvPr id="8" name="Flèche courbée vers la droite 7">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17</a:t>
            </a:fld>
            <a:endParaRPr lang="fr-FR"/>
          </a:p>
        </p:txBody>
      </p:sp>
      <p:graphicFrame>
        <p:nvGraphicFramePr>
          <p:cNvPr id="3" name="Tableau 2"/>
          <p:cNvGraphicFramePr>
            <a:graphicFrameLocks xmlns:a="http://schemas.openxmlformats.org/drawingml/2006/main" noGrp="1"/>
          </p:cNvGraphicFramePr>
          <p:nvPr/>
        </p:nvGraphicFramePr>
        <p:xfrm>
          <a:off x="1042334" y="1109699"/>
          <a:ext cx="10197415" cy="1740536"/>
        </p:xfrm>
        <a:graphic>
          <a:graphicData uri="http://schemas.openxmlformats.org/drawingml/2006/table">
            <a:tbl>
              <a:tblPr firstRow="0" firstCol="0" lastRow="0" lastCol="0" bandRow="0" bandCol="0"/>
              <a:tblGrid>
                <a:gridCol w="2039483"/>
                <a:gridCol w="2039483"/>
                <a:gridCol w="2039483"/>
                <a:gridCol w="2039483"/>
                <a:gridCol w="2039483"/>
              </a:tblGrid>
              <a:tr h="669437">
                <a:tc>
                  <a:txBody>
                    <a:bodyPr/>
                    <a:p>
                      <a:pPr algn="ctr">
                        <a:defRPr/>
                      </a:pP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400" b="1">
                          <a:latin typeface="Arial"/>
                        </a:rPr>
                        <a:t>Etapes de la gestion patrimoniale</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Financement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Type de bâtiments concernés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Nature du financement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1071099">
                <a:tc>
                  <a:txBody>
                    <a:bodyPr/>
                    <a:p>
                      <a:pPr algn="ctr">
                        <a:defRPr/>
                      </a:pPr>
                      <a:r>
                        <a:rPr lang="fr-FR" sz="2000" b="1">
                          <a:latin typeface="Arial"/>
                        </a:rPr>
                        <a:t>Banque postale</a:t>
                      </a:r>
                      <a:endParaRPr lang="fr-FR" sz="2000" b="1">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a:latin typeface="Arial"/>
                        </a:rPr>
                        <a:t>Agir</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u="sng">
                          <a:latin typeface="Arial"/>
                          <a:hlinkClick r:id="rId3" action="ppaction://hlinksldjump" tooltip="ppaction://hlinksldjumpslide48"/>
                        </a:rPr>
                        <a:t>Préfinancement </a:t>
                      </a:r>
                      <a:r>
                        <a:rPr lang="fr-FR" sz="1300" u="sng">
                          <a:solidFill>
                            <a:schemeClr val="hlink"/>
                          </a:solidFill>
                          <a:latin typeface="Arial"/>
                          <a:hlinkClick r:id="rId4" action="ppaction://hlinksldjump" tooltip="ppaction://hlinksldjumpslide43"/>
                        </a:rPr>
                        <a:t>des subventions ou du FCTVA par le prêt relais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Bâtiments publics des collectivités locales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Prêt relais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bl>
          </a:graphicData>
        </a:graphic>
      </p:graphicFrame>
      <p:sp>
        <p:nvSpPr>
          <p:cNvPr id="8" name="Flèche courbée vers la droite 7">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18</a:t>
            </a:fld>
            <a:endParaRPr lang="fr-FR"/>
          </a:p>
        </p:txBody>
      </p:sp>
      <p:graphicFrame>
        <p:nvGraphicFramePr>
          <p:cNvPr id="3" name="Tableau 2"/>
          <p:cNvGraphicFramePr>
            <a:graphicFrameLocks xmlns:a="http://schemas.openxmlformats.org/drawingml/2006/main" noGrp="1"/>
          </p:cNvGraphicFramePr>
          <p:nvPr/>
        </p:nvGraphicFramePr>
        <p:xfrm>
          <a:off x="979333" y="1320715"/>
          <a:ext cx="10197415" cy="1740536"/>
        </p:xfrm>
        <a:graphic>
          <a:graphicData uri="http://schemas.openxmlformats.org/drawingml/2006/table">
            <a:tbl>
              <a:tblPr firstRow="0" firstCol="0" lastRow="0" lastCol="0" bandRow="0" bandCol="0"/>
              <a:tblGrid>
                <a:gridCol w="2039483"/>
                <a:gridCol w="2039483"/>
                <a:gridCol w="2039483"/>
                <a:gridCol w="2039483"/>
                <a:gridCol w="2039483"/>
              </a:tblGrid>
              <a:tr h="669437">
                <a:tc>
                  <a:txBody>
                    <a:bodyPr/>
                    <a:p>
                      <a:pPr algn="ctr">
                        <a:defRPr/>
                      </a:pP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400" b="1">
                          <a:latin typeface="Arial"/>
                        </a:rPr>
                        <a:t>Etapes de la gestion patrimoniale</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Financement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Type de bâtiments concernés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Nature du financement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1071099">
                <a:tc>
                  <a:txBody>
                    <a:bodyPr/>
                    <a:p>
                      <a:pPr algn="ctr">
                        <a:defRPr/>
                      </a:pPr>
                      <a:r>
                        <a:rPr lang="fr-FR" sz="2000" b="1">
                          <a:latin typeface="Arial"/>
                        </a:rPr>
                        <a:t>Agence du sport</a:t>
                      </a:r>
                      <a:endParaRPr lang="fr-FR" sz="2000" b="1">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a:latin typeface="Arial"/>
                        </a:rPr>
                        <a:t>Agir</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400" u="sng">
                          <a:solidFill>
                            <a:schemeClr val="hlink"/>
                          </a:solidFill>
                          <a:hlinkClick r:id="rId3" action="ppaction://hlinksldjump" tooltip="ppaction://hlinksldjumpslide36"/>
                        </a:rPr>
                        <a:t>Plan "5000 équipements – Génération 2024 »</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Equipements sportifs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Subvention</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bl>
          </a:graphicData>
        </a:graphic>
      </p:graphicFrame>
      <p:sp>
        <p:nvSpPr>
          <p:cNvPr id="8" name="Flèche courbée vers la droite 7">
            <a:hlinkClick r:id="rId4"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19</a:t>
            </a:fld>
            <a:endParaRPr lang="fr-FR"/>
          </a:p>
        </p:txBody>
      </p:sp>
      <p:graphicFrame>
        <p:nvGraphicFramePr>
          <p:cNvPr id="3" name="Tableau 2"/>
          <p:cNvGraphicFramePr>
            <a:graphicFrameLocks xmlns:a="http://schemas.openxmlformats.org/drawingml/2006/main" noGrp="1"/>
          </p:cNvGraphicFramePr>
          <p:nvPr/>
        </p:nvGraphicFramePr>
        <p:xfrm>
          <a:off x="979333" y="296116"/>
          <a:ext cx="10197414" cy="5628887"/>
        </p:xfrm>
        <a:graphic>
          <a:graphicData uri="http://schemas.openxmlformats.org/drawingml/2006/table">
            <a:tbl>
              <a:tblPr firstRow="0" firstCol="0" lastRow="0" lastCol="0" bandRow="0" bandCol="0"/>
              <a:tblGrid>
                <a:gridCol w="2460033"/>
                <a:gridCol w="1618932"/>
                <a:gridCol w="2337607"/>
                <a:gridCol w="1741359"/>
                <a:gridCol w="2039483"/>
              </a:tblGrid>
              <a:tr h="669437">
                <a:tc>
                  <a:txBody>
                    <a:bodyPr/>
                    <a:p>
                      <a:pPr algn="ctr">
                        <a:defRPr/>
                      </a:pP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400" b="1">
                          <a:latin typeface="Arial"/>
                        </a:rPr>
                        <a:t>Etapes de la gestion patrimoniale</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Financement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Type de bâtiments concernés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b="1">
                          <a:latin typeface="Arial"/>
                        </a:rPr>
                        <a:t>Nature du financement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69437">
                <a:tc>
                  <a:txBody>
                    <a:bodyPr/>
                    <a:p>
                      <a:pPr algn="ctr">
                        <a:defRPr/>
                      </a:pPr>
                      <a:r>
                        <a:rPr lang="fr-FR" sz="1800" b="1">
                          <a:latin typeface="Liberation Sans"/>
                        </a:rPr>
                        <a:t>Entreprise</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a:latin typeface="Arial"/>
                        </a:rPr>
                        <a:t>Connaître </a:t>
                      </a:r>
                      <a:br>
                        <a:rPr lang="fr-FR" sz="1300">
                          <a:latin typeface="Arial"/>
                        </a:rPr>
                      </a:br>
                      <a:r>
                        <a:rPr lang="fr-FR" sz="1300">
                          <a:latin typeface="Arial"/>
                        </a:rPr>
                        <a:t>Agir</a:t>
                      </a:r>
                      <a:br>
                        <a:rPr lang="fr-FR" sz="1300">
                          <a:latin typeface="Arial"/>
                        </a:rPr>
                      </a:br>
                      <a:r>
                        <a:rPr lang="fr-FR" sz="1300">
                          <a:latin typeface="Arial"/>
                        </a:rPr>
                        <a:t>Suivre</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400" u="sng">
                          <a:solidFill>
                            <a:schemeClr val="hlink"/>
                          </a:solidFill>
                          <a:latin typeface="Liberation Sans"/>
                          <a:hlinkClick r:id="rId3" action="ppaction://hlinksldjump" tooltip="ppaction://hlinksldjumpslide44"/>
                        </a:rPr>
                        <a:t>Mécénat financier d’entreprise</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300">
                          <a:latin typeface="Arial"/>
                        </a:rPr>
                        <a:t>Tous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Liberation Sans"/>
                        </a:rPr>
                        <a:t>Don</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69437">
                <a:tc>
                  <a:txBody>
                    <a:bodyPr/>
                    <a:p>
                      <a:pPr algn="ctr">
                        <a:defRPr/>
                      </a:pPr>
                      <a:r>
                        <a:rPr lang="fr-FR" sz="1800" b="1">
                          <a:latin typeface="Arial"/>
                        </a:rPr>
                        <a:t>Financement collectif</a:t>
                      </a:r>
                      <a:endParaRPr lang="fr-FR" sz="1800" b="1">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a:latin typeface="Arial"/>
                        </a:rPr>
                        <a:t>Connaître </a:t>
                      </a:r>
                      <a:br>
                        <a:rPr lang="fr-FR" sz="1300">
                          <a:latin typeface="Arial"/>
                        </a:rPr>
                      </a:br>
                      <a:r>
                        <a:rPr lang="fr-FR" sz="1300">
                          <a:latin typeface="Arial"/>
                        </a:rPr>
                        <a:t>Agir</a:t>
                      </a:r>
                      <a:br>
                        <a:rPr lang="fr-FR" sz="1300">
                          <a:latin typeface="Arial"/>
                        </a:rPr>
                      </a:br>
                      <a:r>
                        <a:rPr lang="fr-FR" sz="1300">
                          <a:latin typeface="Arial"/>
                        </a:rPr>
                        <a:t>Suivre</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400" u="sng">
                          <a:solidFill>
                            <a:schemeClr val="hlink"/>
                          </a:solidFill>
                          <a:latin typeface="Arial"/>
                          <a:hlinkClick r:id="rId4" action="ppaction://hlinksldjump" tooltip="ppaction://hlinksldjumpslide45"/>
                        </a:rPr>
                        <a:t>Financement</a:t>
                      </a:r>
                      <a:r>
                        <a:rPr lang="fr-FR" sz="1400" u="sng">
                          <a:latin typeface="Arial"/>
                          <a:hlinkClick r:id="rId5" action="ppaction://hlinksldjump" tooltip="ppaction://hlinksldjumpslide50"/>
                        </a:rPr>
                        <a:t> participatif</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Tous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Don/prêt</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69437">
                <a:tc>
                  <a:txBody>
                    <a:bodyPr/>
                    <a:p>
                      <a:pPr marL="0" marR="0" lvl="0" indent="0" algn="ctr" defTabSz="914400">
                        <a:lnSpc>
                          <a:spcPct val="100000"/>
                        </a:lnSpc>
                        <a:spcBef>
                          <a:spcPts val="0"/>
                        </a:spcBef>
                        <a:spcAft>
                          <a:spcPts val="0"/>
                        </a:spcAft>
                        <a:buClrTx/>
                        <a:buSzTx/>
                        <a:buFontTx/>
                        <a:buNone/>
                        <a:defRPr/>
                      </a:pPr>
                      <a:r>
                        <a:rPr lang="fr-FR" sz="1800" b="1">
                          <a:latin typeface="Arial"/>
                        </a:rPr>
                        <a:t>Société Energie Partagée Coopérative </a:t>
                      </a:r>
                      <a:endParaRPr lang="fr-FR" sz="1800" b="1">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300">
                          <a:latin typeface="Arial"/>
                        </a:rPr>
                        <a:t>Agir</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400" u="sng">
                          <a:hlinkClick r:id="rId6" action="ppaction://hlinksldjump" tooltip="ppaction://hlinksldjumpslide51"/>
                        </a:rPr>
                        <a:t>Enercit</a:t>
                      </a:r>
                      <a:r>
                        <a:rPr lang="fr-FR" sz="1400" u="sng">
                          <a:solidFill>
                            <a:schemeClr val="hlink"/>
                          </a:solidFill>
                          <a:hlinkClick r:id="rId7" action="ppaction://hlinksldjump" tooltip="ppaction://hlinksldjumpslide46"/>
                        </a:rPr>
                        <a:t> : financement de projets citoyens</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300">
                          <a:latin typeface="Arial"/>
                        </a:rPr>
                        <a:t>Tous</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69437">
                <a:tc>
                  <a:txBody>
                    <a:bodyPr/>
                    <a:p>
                      <a:pPr marL="0" marR="0" lvl="0" indent="0" algn="ctr" defTabSz="914400">
                        <a:lnSpc>
                          <a:spcPct val="100000"/>
                        </a:lnSpc>
                        <a:spcBef>
                          <a:spcPts val="0"/>
                        </a:spcBef>
                        <a:spcAft>
                          <a:spcPts val="0"/>
                        </a:spcAft>
                        <a:buClrTx/>
                        <a:buSzTx/>
                        <a:buFontTx/>
                        <a:buNone/>
                        <a:defRPr/>
                      </a:pPr>
                      <a:r>
                        <a:rPr lang="fr-FR" sz="1800" b="1">
                          <a:latin typeface="Liberation Sans"/>
                        </a:rPr>
                        <a:t>CAF</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300">
                          <a:solidFill>
                            <a:schemeClr val="tx1"/>
                          </a:solidFill>
                          <a:latin typeface="Arial"/>
                          <a:ea typeface="+mn-ea"/>
                          <a:cs typeface="+mn-cs"/>
                        </a:rPr>
                        <a:t>Agir</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400" u="sng">
                          <a:solidFill>
                            <a:schemeClr val="hlink"/>
                          </a:solidFill>
                          <a:latin typeface="Arial"/>
                          <a:hlinkClick r:id="rId8" action="ppaction://hlinksldjump" tooltip="ppaction://hlinksldjumpslide38"/>
                        </a:rPr>
                        <a:t>Fonds de modernisation des établissements d'accueil du jeune enfant</a:t>
                      </a:r>
                      <a:endParaRPr lang="fr-FR" sz="1400">
                        <a:solidFill>
                          <a:schemeClr val="tx1"/>
                        </a:solidFill>
                        <a:latin typeface="+mn-lt"/>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300">
                          <a:latin typeface="Liberation Sans"/>
                        </a:rPr>
                        <a:t>Etablissements d'accueil du jeune enfant</a:t>
                      </a:r>
                      <a:endParaRPr/>
                    </a:p>
                    <a:p>
                      <a:pPr marL="0" marR="0" lvl="0" indent="0" algn="l" defTabSz="914400">
                        <a:lnSpc>
                          <a:spcPct val="100000"/>
                        </a:lnSpc>
                        <a:spcBef>
                          <a:spcPts val="0"/>
                        </a:spcBef>
                        <a:spcAft>
                          <a:spcPts val="0"/>
                        </a:spcAft>
                        <a:buClrTx/>
                        <a:buSzTx/>
                        <a:buFontTx/>
                        <a:buNone/>
                        <a:defRPr/>
                      </a:pP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300">
                          <a:latin typeface="Arial"/>
                        </a:rPr>
                        <a:t>Subvention</a:t>
                      </a:r>
                      <a:endParaRPr lang="fr-FR" sz="13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69437">
                <a:tc>
                  <a:txBody>
                    <a:bodyPr/>
                    <a:p>
                      <a:pPr marL="0" marR="0" lvl="0" indent="0" algn="ctr" defTabSz="914400">
                        <a:lnSpc>
                          <a:spcPct val="100000"/>
                        </a:lnSpc>
                        <a:spcBef>
                          <a:spcPts val="0"/>
                        </a:spcBef>
                        <a:spcAft>
                          <a:spcPts val="0"/>
                        </a:spcAft>
                        <a:buClrTx/>
                        <a:buSzTx/>
                        <a:buFontTx/>
                        <a:buNone/>
                        <a:defRPr/>
                      </a:pPr>
                      <a:r>
                        <a:rPr lang="fr-FR" sz="1800" b="1">
                          <a:latin typeface="Liberation Sans"/>
                        </a:rPr>
                        <a:t>Société de Projet, Groupement d’opérateurs économiques </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300">
                          <a:solidFill>
                            <a:schemeClr val="tx1"/>
                          </a:solidFill>
                          <a:latin typeface="Arial"/>
                          <a:ea typeface="+mn-ea"/>
                          <a:cs typeface="+mn-cs"/>
                        </a:rPr>
                        <a:t>Agir</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400" u="sng">
                          <a:solidFill>
                            <a:schemeClr val="hlink"/>
                          </a:solidFill>
                          <a:latin typeface="Arial"/>
                          <a:ea typeface="Arial"/>
                          <a:cs typeface="Arial"/>
                          <a:hlinkClick r:id="rId9" action="ppaction://hlinksldjump" tooltip="ppaction://hlinksldjumpslide48"/>
                        </a:rPr>
                        <a:t>Marché global de performance énergétique a paiement différé</a:t>
                      </a:r>
                      <a:endParaRPr lang="fr-FR" sz="1400">
                        <a:solidFill>
                          <a:schemeClr val="tx1"/>
                        </a:solidFill>
                        <a:latin typeface="+mn-lt"/>
                        <a:ea typeface="+mn-ea"/>
                        <a:cs typeface="+mn-c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300">
                          <a:latin typeface="Liberation Sans"/>
                        </a:rPr>
                        <a:t>Bâtiments publics</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400">
                          <a:latin typeface="Liberation Sans"/>
                        </a:rPr>
                        <a:t>Paiement différé</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669437">
                <a:tc>
                  <a:txBody>
                    <a:bodyPr/>
                    <a:p>
                      <a:pPr marL="0" marR="0" lvl="0" indent="0" algn="ctr" defTabSz="914400">
                        <a:lnSpc>
                          <a:spcPct val="100000"/>
                        </a:lnSpc>
                        <a:spcBef>
                          <a:spcPts val="0"/>
                        </a:spcBef>
                        <a:spcAft>
                          <a:spcPts val="0"/>
                        </a:spcAft>
                        <a:buClrTx/>
                        <a:buSzTx/>
                        <a:buFontTx/>
                        <a:buNone/>
                        <a:defRPr/>
                      </a:pPr>
                      <a:endParaRPr lang="fr-FR" sz="1800" b="1">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300">
                          <a:solidFill>
                            <a:schemeClr val="tx1"/>
                          </a:solidFill>
                          <a:latin typeface="Arial"/>
                          <a:ea typeface="+mn-ea"/>
                          <a:cs typeface="+mn-cs"/>
                        </a:rPr>
                        <a:t>Agir</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400" u="sng">
                          <a:solidFill>
                            <a:schemeClr val="hlink"/>
                          </a:solidFill>
                          <a:latin typeface="Arial"/>
                          <a:ea typeface="Arial"/>
                          <a:cs typeface="Arial"/>
                          <a:hlinkClick r:id="rId10" action="ppaction://hlinksldjump" tooltip="ppaction://hlinksldjumpslide47"/>
                        </a:rPr>
                        <a:t>Dispositif Intracting sur fonds propre</a:t>
                      </a:r>
                      <a:endParaRPr lang="fr-FR" sz="1400">
                        <a:solidFill>
                          <a:schemeClr val="tx1"/>
                        </a:solidFill>
                        <a:latin typeface="+mn-lt"/>
                        <a:ea typeface="+mn-ea"/>
                        <a:cs typeface="+mn-c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400">
                          <a:latin typeface="Arial"/>
                        </a:rPr>
                        <a:t>Bâtiments publics</a:t>
                      </a:r>
                      <a:endParaRPr lang="fr-FR" sz="1400">
                        <a:latin typeface="Liberation Sans"/>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400">
                          <a:latin typeface="Liberation Sans"/>
                        </a:rPr>
                        <a:t>Fonds interne</a:t>
                      </a:r>
                      <a:endParaRPr/>
                    </a:p>
                  </a:txBody>
                  <a:tcPr marL="66944" marR="66944" marT="33472" marB="33472"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bl>
          </a:graphicData>
        </a:graphic>
      </p:graphicFrame>
      <p:sp>
        <p:nvSpPr>
          <p:cNvPr id="8" name="Flèche courbée vers la droite 7">
            <a:hlinkClick r:id="rId11"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3" name="Espace réservé pour une image  2"/>
          <p:cNvPicPr>
            <a:picLocks noChangeAspect="1" noGrp="1"/>
          </p:cNvPicPr>
          <p:nvPr>
            <p:ph type="pic" sz="quarter" idx="14"/>
          </p:nvPr>
        </p:nvPicPr>
        <p:blipFill>
          <a:blip r:embed="rId3"/>
          <a:srcRect l="0" t="23585" r="0" b="23585"/>
          <a:stretch/>
        </p:blipFill>
        <p:spPr bwMode="auto">
          <a:xfrm>
            <a:off x="0" y="1380372"/>
            <a:ext cx="12192000" cy="4286250"/>
          </a:xfrm>
        </p:spPr>
      </p:pic>
      <p:sp>
        <p:nvSpPr>
          <p:cNvPr id="4" name="Espace réservé du numéro de diapositive 3"/>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a:t>
            </a:fld>
            <a:endParaRPr lang="fr-FR"/>
          </a:p>
        </p:txBody>
      </p:sp>
      <p:sp>
        <p:nvSpPr>
          <p:cNvPr id="6" name="Espace réservé du texte 5"/>
          <p:cNvSpPr>
            <a:spLocks noGrp="1"/>
          </p:cNvSpPr>
          <p:nvPr>
            <p:ph type="body" sz="quarter" idx="12"/>
          </p:nvPr>
        </p:nvSpPr>
        <p:spPr bwMode="auto">
          <a:xfrm>
            <a:off x="150070" y="1940135"/>
            <a:ext cx="3601896" cy="717581"/>
          </a:xfrm>
        </p:spPr>
        <p:txBody>
          <a:bodyPr anchor="ctr"/>
          <a:lstStyle/>
          <a:p>
            <a:pPr algn="ctr">
              <a:defRPr/>
            </a:pPr>
            <a:r>
              <a:rPr lang="fr-FR"/>
              <a:t>Étapes de la gestion patrimoniale</a:t>
            </a:r>
            <a:endParaRPr/>
          </a:p>
        </p:txBody>
      </p:sp>
      <p:sp>
        <p:nvSpPr>
          <p:cNvPr id="7" name="Espace réservé du texte 6"/>
          <p:cNvSpPr>
            <a:spLocks noGrp="1"/>
          </p:cNvSpPr>
          <p:nvPr>
            <p:ph type="body" sz="quarter" idx="13"/>
          </p:nvPr>
        </p:nvSpPr>
        <p:spPr bwMode="auto">
          <a:xfrm>
            <a:off x="4295053" y="1945762"/>
            <a:ext cx="3601896" cy="711954"/>
          </a:xfrm>
        </p:spPr>
        <p:txBody>
          <a:bodyPr anchor="ctr"/>
          <a:lstStyle/>
          <a:p>
            <a:pPr algn="ctr">
              <a:defRPr/>
            </a:pPr>
            <a:r>
              <a:rPr lang="fr-FR"/>
              <a:t>Nature du financement</a:t>
            </a:r>
            <a:endParaRPr/>
          </a:p>
        </p:txBody>
      </p:sp>
      <p:sp>
        <p:nvSpPr>
          <p:cNvPr id="11" name="Titre 1"/>
          <p:cNvSpPr>
            <a:spLocks noGrp="1"/>
          </p:cNvSpPr>
          <p:nvPr>
            <p:ph type="title"/>
          </p:nvPr>
        </p:nvSpPr>
        <p:spPr bwMode="auto">
          <a:xfrm>
            <a:off x="454042" y="157654"/>
            <a:ext cx="11737958" cy="1169551"/>
          </a:xfrm>
        </p:spPr>
        <p:txBody>
          <a:bodyPr/>
          <a:lstStyle/>
          <a:p>
            <a:pPr>
              <a:defRPr/>
            </a:pPr>
            <a:r>
              <a:rPr lang="fr-FR"/>
              <a:t>Recherche de financements pour gérer son patrimoine immobilier</a:t>
            </a:r>
            <a:endParaRPr/>
          </a:p>
        </p:txBody>
      </p:sp>
      <p:sp>
        <p:nvSpPr>
          <p:cNvPr id="12" name="Espace réservé du texte 6"/>
          <p:cNvSpPr txBox="1"/>
          <p:nvPr/>
        </p:nvSpPr>
        <p:spPr bwMode="auto">
          <a:xfrm>
            <a:off x="8440036" y="1945762"/>
            <a:ext cx="3601896" cy="717581"/>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540000" indent="-180000" algn="l" defTabSz="914400">
              <a:lnSpc>
                <a:spcPct val="100000"/>
              </a:lnSpc>
              <a:spcBef>
                <a:spcPts val="500"/>
              </a:spcBef>
              <a:buFont typeface="Arial"/>
              <a:buChar char="•"/>
              <a:defRPr sz="1600">
                <a:solidFill>
                  <a:srgbClr val="292574"/>
                </a:solidFill>
                <a:latin typeface="+mn-lt"/>
                <a:ea typeface="+mn-ea"/>
                <a:cs typeface="+mn-cs"/>
              </a:defRPr>
            </a:lvl3pPr>
            <a:lvl4pPr marL="720000" indent="-180000" algn="l" defTabSz="914400">
              <a:lnSpc>
                <a:spcPct val="100000"/>
              </a:lnSpc>
              <a:spcBef>
                <a:spcPts val="500"/>
              </a:spcBef>
              <a:buFont typeface="Arial"/>
              <a:buChar char="•"/>
              <a:defRPr sz="1400">
                <a:solidFill>
                  <a:srgbClr val="292574"/>
                </a:solidFill>
                <a:latin typeface="+mn-lt"/>
                <a:ea typeface="+mn-ea"/>
                <a:cs typeface="+mn-cs"/>
              </a:defRPr>
            </a:lvl4pPr>
            <a:lvl5pPr marL="90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a:t>Porteurs du financement</a:t>
            </a:r>
            <a:endParaRPr/>
          </a:p>
        </p:txBody>
      </p:sp>
      <p:sp>
        <p:nvSpPr>
          <p:cNvPr id="15" name="Espace réservé du texte 5"/>
          <p:cNvSpPr txBox="1"/>
          <p:nvPr/>
        </p:nvSpPr>
        <p:spPr bwMode="auto">
          <a:xfrm>
            <a:off x="93054" y="3169276"/>
            <a:ext cx="1063531"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4" action="ppaction://hlinksldjump" tooltip="ppaction://hlinksldjumpslide2"/>
              </a:rPr>
              <a:t>Connaître</a:t>
            </a:r>
            <a:endParaRPr lang="fr-FR" sz="1400"/>
          </a:p>
        </p:txBody>
      </p:sp>
      <p:sp>
        <p:nvSpPr>
          <p:cNvPr id="16" name="Espace réservé du texte 5"/>
          <p:cNvSpPr txBox="1"/>
          <p:nvPr/>
        </p:nvSpPr>
        <p:spPr bwMode="auto">
          <a:xfrm>
            <a:off x="716899" y="3748461"/>
            <a:ext cx="1358004"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5" action="ppaction://hlinksldjump" tooltip="ppaction://hlinksldjumpslide3"/>
              </a:rPr>
              <a:t>Elaborer une stratégie</a:t>
            </a:r>
            <a:endParaRPr lang="fr-FR" sz="1400"/>
          </a:p>
        </p:txBody>
      </p:sp>
      <p:sp>
        <p:nvSpPr>
          <p:cNvPr id="17" name="Espace réservé du texte 5"/>
          <p:cNvSpPr txBox="1"/>
          <p:nvPr/>
        </p:nvSpPr>
        <p:spPr bwMode="auto">
          <a:xfrm>
            <a:off x="1334897" y="4336664"/>
            <a:ext cx="1358004"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6" action="ppaction://hlinksldjump" tooltip="ppaction://hlinksldjumpslide4"/>
              </a:rPr>
              <a:t>Agir</a:t>
            </a:r>
            <a:endParaRPr lang="fr-FR" sz="1400"/>
          </a:p>
        </p:txBody>
      </p:sp>
      <p:sp>
        <p:nvSpPr>
          <p:cNvPr id="18" name="Espace réservé du texte 5"/>
          <p:cNvSpPr txBox="1"/>
          <p:nvPr/>
        </p:nvSpPr>
        <p:spPr bwMode="auto">
          <a:xfrm>
            <a:off x="2393962" y="4924867"/>
            <a:ext cx="1358004"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7" action="ppaction://hlinksldjump" tooltip="ppaction://hlinksldjumpslide6"/>
              </a:rPr>
              <a:t>Suivre</a:t>
            </a:r>
            <a:endParaRPr lang="fr-FR" sz="1400"/>
          </a:p>
        </p:txBody>
      </p:sp>
      <p:sp>
        <p:nvSpPr>
          <p:cNvPr id="14" name="Espace réservé du texte 5"/>
          <p:cNvSpPr txBox="1"/>
          <p:nvPr/>
        </p:nvSpPr>
        <p:spPr bwMode="auto">
          <a:xfrm>
            <a:off x="5306650" y="3013288"/>
            <a:ext cx="1578699"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8" action="ppaction://hlinksldjump" tooltip="ppaction://hlinksldjumpslide8"/>
              </a:rPr>
              <a:t>Subvention</a:t>
            </a:r>
            <a:endParaRPr lang="fr-FR" sz="1400"/>
          </a:p>
        </p:txBody>
      </p:sp>
      <p:sp>
        <p:nvSpPr>
          <p:cNvPr id="19" name="Espace réservé du texte 5"/>
          <p:cNvSpPr txBox="1"/>
          <p:nvPr/>
        </p:nvSpPr>
        <p:spPr bwMode="auto">
          <a:xfrm>
            <a:off x="5306650" y="3713973"/>
            <a:ext cx="1595038"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9" action="ppaction://hlinksldjump" tooltip="ppaction://hlinksldjumpslide7"/>
              </a:rPr>
              <a:t>Prêt</a:t>
            </a:r>
            <a:endParaRPr lang="fr-FR" sz="1400"/>
          </a:p>
        </p:txBody>
      </p:sp>
      <p:sp>
        <p:nvSpPr>
          <p:cNvPr id="20" name="Espace réservé du texte 5"/>
          <p:cNvSpPr txBox="1"/>
          <p:nvPr/>
        </p:nvSpPr>
        <p:spPr bwMode="auto">
          <a:xfrm>
            <a:off x="5306650" y="4414658"/>
            <a:ext cx="1631678"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0" action="ppaction://hlinksldjump" tooltip="ppaction://hlinksldjumpslide10"/>
              </a:rPr>
              <a:t>Autres modes de financement</a:t>
            </a:r>
            <a:endParaRPr lang="fr-FR" sz="1400"/>
          </a:p>
        </p:txBody>
      </p:sp>
      <p:sp>
        <p:nvSpPr>
          <p:cNvPr id="21" name="Espace réservé du texte 5"/>
          <p:cNvSpPr txBox="1"/>
          <p:nvPr/>
        </p:nvSpPr>
        <p:spPr bwMode="auto">
          <a:xfrm>
            <a:off x="8434199" y="3065545"/>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1" action="ppaction://hlinksldjump" tooltip="ppaction://hlinksldjumpslide11"/>
              </a:rPr>
              <a:t>Etat</a:t>
            </a:r>
            <a:endParaRPr lang="fr-FR" sz="1400"/>
          </a:p>
        </p:txBody>
      </p:sp>
      <p:sp>
        <p:nvSpPr>
          <p:cNvPr id="22" name="Espace réservé du texte 5"/>
          <p:cNvSpPr txBox="1"/>
          <p:nvPr/>
        </p:nvSpPr>
        <p:spPr bwMode="auto">
          <a:xfrm>
            <a:off x="8434199" y="3709167"/>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2" action="ppaction://hlinksldjump" tooltip="ppaction://hlinksldjumpslide12"/>
              </a:rPr>
              <a:t>ADEME</a:t>
            </a:r>
            <a:endParaRPr lang="fr-FR" sz="1400"/>
          </a:p>
        </p:txBody>
      </p:sp>
      <p:sp>
        <p:nvSpPr>
          <p:cNvPr id="23" name="Espace réservé du texte 5"/>
          <p:cNvSpPr txBox="1"/>
          <p:nvPr/>
        </p:nvSpPr>
        <p:spPr bwMode="auto">
          <a:xfrm>
            <a:off x="8434199" y="4374683"/>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3" action="ppaction://hlinksldjump" tooltip="ppaction://hlinksldjumpslide13"/>
              </a:rPr>
              <a:t>Banque des Territoires</a:t>
            </a:r>
            <a:endParaRPr lang="fr-FR" sz="1400"/>
          </a:p>
        </p:txBody>
      </p:sp>
      <p:sp>
        <p:nvSpPr>
          <p:cNvPr id="24" name="Espace réservé du texte 5"/>
          <p:cNvSpPr txBox="1"/>
          <p:nvPr/>
        </p:nvSpPr>
        <p:spPr bwMode="auto">
          <a:xfrm>
            <a:off x="10763202" y="4556765"/>
            <a:ext cx="1278730" cy="405798"/>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4" action="ppaction://hlinksldjump" tooltip="ppaction://hlinksldjumpslide14"/>
              </a:rPr>
              <a:t>AFL</a:t>
            </a:r>
            <a:endParaRPr lang="fr-FR" sz="1400"/>
          </a:p>
        </p:txBody>
      </p:sp>
      <p:sp>
        <p:nvSpPr>
          <p:cNvPr id="25" name="Espace réservé du texte 5"/>
          <p:cNvSpPr txBox="1"/>
          <p:nvPr/>
        </p:nvSpPr>
        <p:spPr bwMode="auto">
          <a:xfrm>
            <a:off x="10763202" y="3399669"/>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5" action="ppaction://hlinksldjump" tooltip="ppaction://hlinksldjumpslide15"/>
              </a:rPr>
              <a:t>ACTEE</a:t>
            </a:r>
            <a:endParaRPr lang="fr-FR" sz="1400"/>
          </a:p>
        </p:txBody>
      </p:sp>
      <p:sp>
        <p:nvSpPr>
          <p:cNvPr id="27" name="Espace réservé du texte 5"/>
          <p:cNvSpPr txBox="1"/>
          <p:nvPr/>
        </p:nvSpPr>
        <p:spPr bwMode="auto">
          <a:xfrm>
            <a:off x="10771143" y="3968262"/>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6" action="ppaction://hlinksldjump" tooltip="ppaction://hlinksldjumpslide16"/>
              </a:rPr>
              <a:t>Banques privées</a:t>
            </a:r>
            <a:endParaRPr lang="fr-FR" sz="1400"/>
          </a:p>
        </p:txBody>
      </p:sp>
      <p:sp>
        <p:nvSpPr>
          <p:cNvPr id="29" name="ZoneTexte 28"/>
          <p:cNvSpPr txBox="1"/>
          <p:nvPr/>
        </p:nvSpPr>
        <p:spPr bwMode="auto">
          <a:xfrm>
            <a:off x="10771143" y="1313702"/>
            <a:ext cx="3671454" cy="215444"/>
          </a:xfrm>
          <a:prstGeom prst="rect">
            <a:avLst/>
          </a:prstGeom>
          <a:noFill/>
        </p:spPr>
        <p:txBody>
          <a:bodyPr wrap="square" rtlCol="0">
            <a:spAutoFit/>
          </a:bodyPr>
          <a:lstStyle/>
          <a:p>
            <a:pPr>
              <a:defRPr/>
            </a:pPr>
            <a:r>
              <a:rPr lang="fr-FR" sz="800" b="1" u="sng">
                <a:solidFill>
                  <a:schemeClr val="bg1"/>
                </a:solidFill>
              </a:rPr>
              <a:t>©Arnaud Bouissou / Terra</a:t>
            </a:r>
            <a:endParaRPr/>
          </a:p>
        </p:txBody>
      </p:sp>
      <p:sp>
        <p:nvSpPr>
          <p:cNvPr id="30" name="Espace réservé du texte 5"/>
          <p:cNvSpPr txBox="1"/>
          <p:nvPr/>
        </p:nvSpPr>
        <p:spPr bwMode="auto">
          <a:xfrm>
            <a:off x="8434199" y="5040199"/>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7" action="ppaction://hlinksldjump" tooltip="ppaction://hlinksldjumpslide18"/>
              </a:rPr>
              <a:t>Autres</a:t>
            </a:r>
            <a:endParaRPr lang="fr-FR" sz="1400"/>
          </a:p>
        </p:txBody>
      </p:sp>
      <p:sp>
        <p:nvSpPr>
          <p:cNvPr id="26" name="Espace réservé du texte 5"/>
          <p:cNvSpPr txBox="1"/>
          <p:nvPr/>
        </p:nvSpPr>
        <p:spPr bwMode="auto">
          <a:xfrm>
            <a:off x="10771143" y="5040199"/>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solidFill>
                  <a:schemeClr val="hlink"/>
                </a:solidFill>
                <a:hlinkClick r:id="rId18" action="ppaction://hlinksldjump" tooltip="ppaction://hlinksldjumpslide55"/>
              </a:rPr>
              <a:t>Aides régionales</a:t>
            </a:r>
            <a:endParaRPr lang="fr-FR" sz="1400"/>
          </a:p>
        </p:txBody>
      </p:sp>
      <p:sp>
        <p:nvSpPr>
          <p:cNvPr id="28" name="Espace réservé du texte 5"/>
          <p:cNvSpPr txBox="1"/>
          <p:nvPr/>
        </p:nvSpPr>
        <p:spPr bwMode="auto">
          <a:xfrm>
            <a:off x="10771143" y="2834065"/>
            <a:ext cx="1278730" cy="510209"/>
          </a:xfrm>
          <a:prstGeom prst="rect">
            <a:avLst/>
          </a:prstGeom>
          <a:solidFill>
            <a:srgbClr val="FFFFFF">
              <a:alpha val="69804"/>
            </a:srgbClr>
          </a:solidFill>
        </p:spPr>
        <p:txBody>
          <a:bodyPr anchor="ctr"/>
          <a:lstStyle>
            <a:lvl1pPr marL="0" indent="0" algn="l" defTabSz="914400">
              <a:lnSpc>
                <a:spcPct val="100000"/>
              </a:lnSpc>
              <a:spcBef>
                <a:spcPts val="1000"/>
              </a:spcBef>
              <a:buFont typeface="Arial"/>
              <a:buNone/>
              <a:defRPr sz="2000" b="1">
                <a:solidFill>
                  <a:schemeClr val="accent2"/>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1400" u="sng">
                <a:hlinkClick r:id="rId19" action="ppaction://hlinksldjump" tooltip="ppaction://hlinksldjumpslide17"/>
              </a:rPr>
              <a:t>Agence du sport</a:t>
            </a:r>
            <a:endParaRPr lang="fr-FR" sz="14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317700"/>
            <a:ext cx="8434981" cy="461665"/>
          </a:xfrm>
          <a:prstGeom prst="rect">
            <a:avLst/>
          </a:prstGeom>
          <a:noFill/>
        </p:spPr>
        <p:txBody>
          <a:bodyPr/>
          <a:lstStyle/>
          <a:p>
            <a:pPr>
              <a:defRPr/>
            </a:pPr>
            <a:r>
              <a:rPr lang="fr-FR" sz="2400"/>
              <a:t>Prêt Transformation Ecologique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20</a:t>
            </a:fld>
            <a:endParaRPr lang="fr-FR"/>
          </a:p>
        </p:txBody>
      </p:sp>
      <p:sp>
        <p:nvSpPr>
          <p:cNvPr id="9" name="ZoneTexte 8"/>
          <p:cNvSpPr txBox="1"/>
          <p:nvPr/>
        </p:nvSpPr>
        <p:spPr bwMode="auto">
          <a:xfrm>
            <a:off x="454042" y="842814"/>
            <a:ext cx="11793738" cy="646331"/>
          </a:xfrm>
          <a:prstGeom prst="rect">
            <a:avLst/>
          </a:prstGeom>
          <a:noFill/>
        </p:spPr>
        <p:txBody>
          <a:bodyPr wrap="square" rtlCol="0">
            <a:spAutoFit/>
          </a:bodyPr>
          <a:lstStyle/>
          <a:p>
            <a:pPr>
              <a:defRPr/>
            </a:pPr>
            <a:r>
              <a:rPr lang="fr-FR" u="sng">
                <a:hlinkClick r:id="rId3" tooltip="https://www.banquedesterritoires.fr/produits-services/prets-long-terme/pret-transformation-ecologique"/>
              </a:rPr>
              <a:t>https://www.banquedesterritoires.fr/produits-services/prets-long-terme/pret-transformation-ecologique</a:t>
            </a:r>
            <a:endParaRPr lang="fr-FR"/>
          </a:p>
          <a:p>
            <a:pPr>
              <a:defRPr/>
            </a:pPr>
            <a:endParaRPr lang="fr-FR"/>
          </a:p>
        </p:txBody>
      </p:sp>
      <p:sp>
        <p:nvSpPr>
          <p:cNvPr id="10" name="Espace réservé du texte 4"/>
          <p:cNvSpPr>
            <a:spLocks noGrp="1"/>
          </p:cNvSpPr>
          <p:nvPr>
            <p:ph type="body" sz="quarter" idx="12"/>
          </p:nvPr>
        </p:nvSpPr>
        <p:spPr bwMode="auto">
          <a:xfrm>
            <a:off x="219808" y="1611861"/>
            <a:ext cx="3974123" cy="4478058"/>
          </a:xfrm>
          <a:prstGeom prst="rect">
            <a:avLst/>
          </a:prstGeom>
          <a:ln>
            <a:noFill/>
          </a:ln>
        </p:spPr>
        <p:txBody>
          <a:bodyPr/>
          <a:lstStyle/>
          <a:p>
            <a:pPr>
              <a:defRPr/>
            </a:pPr>
            <a:r>
              <a:rPr lang="fr-FR"/>
              <a:t>Porteur du financement </a:t>
            </a:r>
            <a:endParaRPr/>
          </a:p>
          <a:p>
            <a:pPr lvl="1">
              <a:defRPr/>
            </a:pPr>
            <a:r>
              <a:rPr lang="fr-FR"/>
              <a:t>Banque des territoires</a:t>
            </a:r>
            <a:endParaRPr/>
          </a:p>
          <a:p>
            <a:pPr marL="0" lvl="1">
              <a:spcBef>
                <a:spcPts val="1000"/>
              </a:spcBef>
              <a:defRPr/>
            </a:pPr>
            <a:r>
              <a:rPr lang="fr-FR" sz="2000">
                <a:solidFill>
                  <a:srgbClr val="EF7757"/>
                </a:solidFill>
              </a:rPr>
              <a:t>Nature du financement</a:t>
            </a:r>
            <a:endParaRPr/>
          </a:p>
          <a:p>
            <a:pPr lvl="1">
              <a:defRPr/>
            </a:pPr>
            <a:r>
              <a:rPr lang="fr-FR"/>
              <a:t>Prêt</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sz="1600"/>
              <a:t>Accompagner les acteurs du secteur public local dans leurs projets de décarbonation des bâtiments publics</a:t>
            </a:r>
            <a:endParaRPr/>
          </a:p>
          <a:p>
            <a:pPr marL="0" lvl="1">
              <a:spcBef>
                <a:spcPts val="1000"/>
              </a:spcBef>
              <a:defRPr/>
            </a:pPr>
            <a:r>
              <a:rPr lang="fr-FR" sz="2000">
                <a:solidFill>
                  <a:srgbClr val="EF7757"/>
                </a:solidFill>
              </a:rPr>
              <a:t>Durée du dispositif</a:t>
            </a:r>
            <a:endParaRPr/>
          </a:p>
          <a:p>
            <a:pPr lvl="1">
              <a:defRPr/>
            </a:pPr>
            <a:r>
              <a:rPr lang="fr-FR"/>
              <a:t>Permanente</a:t>
            </a:r>
            <a:endParaRPr/>
          </a:p>
        </p:txBody>
      </p:sp>
      <p:sp>
        <p:nvSpPr>
          <p:cNvPr id="11" name="Espace réservé du texte 4"/>
          <p:cNvSpPr txBox="1"/>
          <p:nvPr/>
        </p:nvSpPr>
        <p:spPr bwMode="auto">
          <a:xfrm>
            <a:off x="4044463" y="1468436"/>
            <a:ext cx="7997470"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Projets éligibles</a:t>
            </a:r>
            <a:endParaRPr/>
          </a:p>
          <a:p>
            <a:pPr lvl="1" algn="just">
              <a:defRPr/>
            </a:pPr>
            <a:r>
              <a:rPr lang="fr-FR" sz="1600"/>
              <a:t>Opérations de </a:t>
            </a:r>
            <a:r>
              <a:rPr lang="fr-FR" sz="1600" b="1"/>
              <a:t>rénovation énergétique </a:t>
            </a:r>
            <a:r>
              <a:rPr lang="fr-FR" sz="1600"/>
              <a:t>de bâtiments du domaine public qui réalisent un gain énergétique d’au moins 30% après travaux</a:t>
            </a:r>
            <a:endParaRPr/>
          </a:p>
          <a:p>
            <a:pPr lvl="1" algn="just">
              <a:defRPr/>
            </a:pPr>
            <a:r>
              <a:rPr lang="fr-FR" sz="1600" b="1"/>
              <a:t>Adaptation au changement climatique</a:t>
            </a:r>
            <a:r>
              <a:rPr lang="fr-FR" sz="1600"/>
              <a:t> : tous types d’opérations (acquisition, aménagement, construction, démolition, rénovation, renouvellement) concourant à la réalisation de projets d’adaptation au changement climatique : renaturation des villes, sécurisation des terrains ou bâtiments menacés par le changement climatique. </a:t>
            </a:r>
            <a:endParaRPr/>
          </a:p>
          <a:p>
            <a:pPr lvl="1" algn="just">
              <a:defRPr/>
            </a:pPr>
            <a:r>
              <a:rPr lang="fr-FR" sz="1600"/>
              <a:t>Construction de bâtiment performant</a:t>
            </a:r>
            <a:endParaRPr/>
          </a:p>
          <a:p>
            <a:pPr lvl="1" algn="just">
              <a:defRPr/>
            </a:pPr>
            <a:r>
              <a:rPr lang="fr-FR" sz="1600"/>
              <a:t>Opération (construction, rénovation, renouvellement) concourant à la réalisation de projets de production, de stockage ou de distribution d’</a:t>
            </a:r>
            <a:r>
              <a:rPr lang="fr-FR" sz="1600" b="1"/>
              <a:t>énergie renouvelable et réseau de chaleur</a:t>
            </a:r>
            <a:endParaRPr/>
          </a:p>
          <a:p>
            <a:pPr marL="0" lvl="1">
              <a:spcBef>
                <a:spcPts val="1000"/>
              </a:spcBef>
              <a:defRPr/>
            </a:pPr>
            <a:r>
              <a:rPr lang="fr-FR" sz="2000">
                <a:solidFill>
                  <a:srgbClr val="EF7757"/>
                </a:solidFill>
              </a:rPr>
              <a:t>Actions financées</a:t>
            </a:r>
            <a:endParaRPr/>
          </a:p>
          <a:p>
            <a:pPr lvl="1">
              <a:defRPr/>
            </a:pPr>
            <a:r>
              <a:rPr lang="fr-FR"/>
              <a:t>Travaux (financement 100% du besoin)</a:t>
            </a:r>
            <a:endParaRPr/>
          </a:p>
          <a:p>
            <a:pPr>
              <a:defRPr/>
            </a:pPr>
            <a:r>
              <a:rPr lang="fr-FR"/>
              <a:t>Conditions financières</a:t>
            </a:r>
            <a:endParaRPr/>
          </a:p>
          <a:p>
            <a:pPr lvl="1">
              <a:defRPr/>
            </a:pPr>
            <a:r>
              <a:rPr lang="fr-FR"/>
              <a:t>Prêt au taux du livret A + 0,40% ou taux fixe </a:t>
            </a:r>
            <a:endParaRPr/>
          </a:p>
          <a:p>
            <a:pPr lvl="1">
              <a:defRPr/>
            </a:pPr>
            <a:r>
              <a:rPr lang="fr-FR"/>
              <a:t>Durée : de 25 à 60 ans (de 20 ans pour les écoles)</a:t>
            </a:r>
            <a:endParaRPr/>
          </a:p>
          <a:p>
            <a:pPr lvl="1">
              <a:defRPr/>
            </a:pPr>
            <a:endParaRPr lang="fr-FR"/>
          </a:p>
        </p:txBody>
      </p:sp>
      <p:pic>
        <p:nvPicPr>
          <p:cNvPr id="14" name="Image 13"/>
          <p:cNvPicPr>
            <a:picLocks noChangeAspect="1"/>
          </p:cNvPicPr>
          <p:nvPr/>
        </p:nvPicPr>
        <p:blipFill>
          <a:blip r:embed="rId4"/>
          <a:stretch/>
        </p:blipFill>
        <p:spPr bwMode="auto">
          <a:xfrm>
            <a:off x="9228396" y="48151"/>
            <a:ext cx="2963603" cy="659962"/>
          </a:xfrm>
          <a:prstGeom prst="rect">
            <a:avLst/>
          </a:prstGeom>
        </p:spPr>
      </p:pic>
      <p:cxnSp>
        <p:nvCxnSpPr>
          <p:cNvPr id="16" name="Connecteur droit 15"/>
          <p:cNvCxnSpPr>
            <a:cxnSpLocks/>
          </p:cNvCxnSpPr>
          <p:nvPr/>
        </p:nvCxnSpPr>
        <p:spPr bwMode="auto">
          <a:xfrm flipH="1">
            <a:off x="3929788" y="1483152"/>
            <a:ext cx="20751" cy="5227142"/>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382018"/>
            <a:ext cx="8774355" cy="461665"/>
          </a:xfrm>
          <a:prstGeom prst="rect">
            <a:avLst/>
          </a:prstGeom>
          <a:noFill/>
        </p:spPr>
        <p:txBody>
          <a:bodyPr/>
          <a:lstStyle/>
          <a:p>
            <a:pPr>
              <a:defRPr/>
            </a:pPr>
            <a:r>
              <a:rPr lang="fr-FR" sz="2400"/>
              <a:t>Prêt Cohésion Sociale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21</a:t>
            </a:fld>
            <a:endParaRPr lang="fr-FR"/>
          </a:p>
        </p:txBody>
      </p:sp>
      <p:sp>
        <p:nvSpPr>
          <p:cNvPr id="9" name="ZoneTexte 8"/>
          <p:cNvSpPr txBox="1"/>
          <p:nvPr/>
        </p:nvSpPr>
        <p:spPr bwMode="auto">
          <a:xfrm>
            <a:off x="398262" y="822397"/>
            <a:ext cx="11793738" cy="646331"/>
          </a:xfrm>
          <a:prstGeom prst="rect">
            <a:avLst/>
          </a:prstGeom>
          <a:noFill/>
        </p:spPr>
        <p:txBody>
          <a:bodyPr wrap="square" rtlCol="0">
            <a:spAutoFit/>
          </a:bodyPr>
          <a:lstStyle/>
          <a:p>
            <a:pPr>
              <a:defRPr/>
            </a:pPr>
            <a:r>
              <a:rPr lang="fr-FR" u="sng">
                <a:hlinkClick r:id="rId3" tooltip="https://www.banquedesterritoires.fr/produits-services/prets-long-terme/pret-cohesion-sociale"/>
              </a:rPr>
              <a:t>https://www.banquedesterritoires.fr/produits-services/prets-long-terme/pret-cohesion-sociale</a:t>
            </a:r>
            <a:endParaRPr lang="fr-FR"/>
          </a:p>
          <a:p>
            <a:pPr>
              <a:defRPr/>
            </a:pPr>
            <a:endParaRPr lang="fr-FR"/>
          </a:p>
        </p:txBody>
      </p:sp>
      <p:sp>
        <p:nvSpPr>
          <p:cNvPr id="10" name="Espace réservé du texte 4"/>
          <p:cNvSpPr>
            <a:spLocks noGrp="1"/>
          </p:cNvSpPr>
          <p:nvPr>
            <p:ph type="body" sz="quarter" idx="12"/>
          </p:nvPr>
        </p:nvSpPr>
        <p:spPr bwMode="auto">
          <a:xfrm>
            <a:off x="175242" y="1506907"/>
            <a:ext cx="4853885" cy="4478058"/>
          </a:xfrm>
          <a:prstGeom prst="rect">
            <a:avLst/>
          </a:prstGeom>
          <a:ln>
            <a:noFill/>
          </a:ln>
        </p:spPr>
        <p:txBody>
          <a:bodyPr/>
          <a:lstStyle/>
          <a:p>
            <a:pPr>
              <a:defRPr/>
            </a:pPr>
            <a:r>
              <a:rPr lang="fr-FR"/>
              <a:t>Porteur du financement </a:t>
            </a:r>
            <a:endParaRPr/>
          </a:p>
          <a:p>
            <a:pPr lvl="1">
              <a:defRPr/>
            </a:pPr>
            <a:r>
              <a:rPr lang="fr-FR"/>
              <a:t>Banque des territoires</a:t>
            </a:r>
            <a:endParaRPr/>
          </a:p>
          <a:p>
            <a:pPr marL="0" lvl="1">
              <a:spcBef>
                <a:spcPts val="1000"/>
              </a:spcBef>
              <a:defRPr/>
            </a:pPr>
            <a:r>
              <a:rPr lang="fr-FR" sz="2000">
                <a:solidFill>
                  <a:srgbClr val="EF7757"/>
                </a:solidFill>
              </a:rPr>
              <a:t>Nature du financement</a:t>
            </a:r>
            <a:endParaRPr/>
          </a:p>
          <a:p>
            <a:pPr lvl="1">
              <a:defRPr/>
            </a:pPr>
            <a:r>
              <a:rPr lang="fr-FR"/>
              <a:t>Prêt</a:t>
            </a:r>
            <a:endParaRPr/>
          </a:p>
          <a:p>
            <a:pPr>
              <a:defRPr/>
            </a:pPr>
            <a:r>
              <a:rPr lang="fr-FR"/>
              <a:t>Localisation</a:t>
            </a:r>
            <a:endParaRPr/>
          </a:p>
          <a:p>
            <a:pPr lvl="1">
              <a:defRPr/>
            </a:pPr>
            <a:r>
              <a:rPr lang="fr-FR"/>
              <a:t>National</a:t>
            </a:r>
            <a:endParaRPr/>
          </a:p>
          <a:p>
            <a:pPr>
              <a:defRPr/>
            </a:pPr>
            <a:r>
              <a:rPr lang="fr-FR"/>
              <a:t>Objectif</a:t>
            </a:r>
            <a:endParaRPr/>
          </a:p>
          <a:p>
            <a:pPr lvl="1" algn="just">
              <a:defRPr/>
            </a:pPr>
            <a:r>
              <a:rPr lang="fr-FR"/>
              <a:t>Accompagne les acteurs du secteur public local dans leurs projets de développement et de transformation des territoires en matière de cohésion sociale. </a:t>
            </a:r>
            <a:endParaRPr/>
          </a:p>
          <a:p>
            <a:pPr marL="0" lvl="1">
              <a:spcBef>
                <a:spcPts val="1000"/>
              </a:spcBef>
              <a:defRPr/>
            </a:pPr>
            <a:r>
              <a:rPr lang="fr-FR" sz="2000">
                <a:solidFill>
                  <a:srgbClr val="EF7757"/>
                </a:solidFill>
              </a:rPr>
              <a:t>Durée du dispositif</a:t>
            </a:r>
            <a:endParaRPr/>
          </a:p>
          <a:p>
            <a:pPr lvl="1">
              <a:defRPr/>
            </a:pPr>
            <a:r>
              <a:rPr lang="fr-FR"/>
              <a:t>Permanente</a:t>
            </a:r>
            <a:endParaRPr/>
          </a:p>
        </p:txBody>
      </p:sp>
      <p:sp>
        <p:nvSpPr>
          <p:cNvPr id="11" name="Espace réservé du texte 4"/>
          <p:cNvSpPr txBox="1"/>
          <p:nvPr/>
        </p:nvSpPr>
        <p:spPr bwMode="auto">
          <a:xfrm>
            <a:off x="5037991" y="1518568"/>
            <a:ext cx="7077809"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lgn="just">
              <a:defRPr/>
            </a:pPr>
            <a:r>
              <a:rPr lang="fr-FR"/>
              <a:t>Opérations sur bâtiments du secteur de la santé : construction, rénovation, transformation</a:t>
            </a:r>
            <a:endParaRPr/>
          </a:p>
          <a:p>
            <a:pPr lvl="1" algn="just">
              <a:defRPr/>
            </a:pPr>
            <a:r>
              <a:rPr lang="fr-FR"/>
              <a:t>Opérations de reconstruction sur bâtiments publiques suite à une catastrophe naturelle </a:t>
            </a:r>
            <a:endParaRPr/>
          </a:p>
          <a:p>
            <a:pPr marL="0" lvl="1" algn="just">
              <a:spcBef>
                <a:spcPts val="1000"/>
              </a:spcBef>
              <a:defRPr/>
            </a:pPr>
            <a:r>
              <a:rPr lang="fr-FR" sz="2000">
                <a:solidFill>
                  <a:srgbClr val="EF7757"/>
                </a:solidFill>
              </a:rPr>
              <a:t>Actions financées</a:t>
            </a:r>
            <a:endParaRPr/>
          </a:p>
          <a:p>
            <a:pPr lvl="1" algn="just">
              <a:defRPr/>
            </a:pPr>
            <a:r>
              <a:rPr lang="fr-FR"/>
              <a:t>Travaux (financement 100% du besoin jusqu’à 5M€, et 50% du besoin au-delà de 5M€)</a:t>
            </a:r>
            <a:endParaRPr/>
          </a:p>
          <a:p>
            <a:pPr lvl="1" algn="just">
              <a:defRPr/>
            </a:pPr>
            <a:r>
              <a:rPr lang="fr-FR"/>
              <a:t>100 % du besoin d’emprunt pour les projets de reconstruction après survenue d’une catastrophe naturelle (quel que soit le besoin d’emprunt)</a:t>
            </a:r>
            <a:endParaRPr/>
          </a:p>
          <a:p>
            <a:pPr>
              <a:defRPr/>
            </a:pPr>
            <a:r>
              <a:rPr lang="fr-FR"/>
              <a:t>Conditions financières</a:t>
            </a:r>
            <a:endParaRPr/>
          </a:p>
          <a:p>
            <a:pPr lvl="1">
              <a:defRPr/>
            </a:pPr>
            <a:r>
              <a:rPr lang="fr-FR"/>
              <a:t>Prêt au taux du livret A + 0,60% et possibilité taux fixe</a:t>
            </a:r>
            <a:endParaRPr/>
          </a:p>
          <a:p>
            <a:pPr lvl="1">
              <a:defRPr/>
            </a:pPr>
            <a:r>
              <a:rPr lang="fr-FR"/>
              <a:t>Durée : de 25 à 60 ans</a:t>
            </a:r>
            <a:endParaRPr/>
          </a:p>
          <a:p>
            <a:pPr lvl="1">
              <a:defRPr/>
            </a:pPr>
            <a:endParaRPr lang="fr-FR"/>
          </a:p>
        </p:txBody>
      </p:sp>
      <p:pic>
        <p:nvPicPr>
          <p:cNvPr id="14" name="Image 13"/>
          <p:cNvPicPr>
            <a:picLocks noChangeAspect="1"/>
          </p:cNvPicPr>
          <p:nvPr/>
        </p:nvPicPr>
        <p:blipFill>
          <a:blip r:embed="rId4"/>
          <a:stretch/>
        </p:blipFill>
        <p:spPr bwMode="auto">
          <a:xfrm>
            <a:off x="9228396" y="0"/>
            <a:ext cx="2963603" cy="659962"/>
          </a:xfrm>
          <a:prstGeom prst="rect">
            <a:avLst/>
          </a:prstGeom>
        </p:spPr>
      </p:pic>
      <p:cxnSp>
        <p:nvCxnSpPr>
          <p:cNvPr id="16" name="Connecteur droit 15"/>
          <p:cNvCxnSpPr>
            <a:cxnSpLocks/>
          </p:cNvCxnSpPr>
          <p:nvPr/>
        </p:nvCxnSpPr>
        <p:spPr bwMode="auto">
          <a:xfrm>
            <a:off x="5029127" y="1545086"/>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50406"/>
            <a:ext cx="9066476" cy="461665"/>
          </a:xfrm>
          <a:prstGeom prst="rect">
            <a:avLst/>
          </a:prstGeom>
          <a:noFill/>
        </p:spPr>
        <p:txBody>
          <a:bodyPr/>
          <a:lstStyle/>
          <a:p>
            <a:pPr>
              <a:defRPr/>
            </a:pPr>
            <a:r>
              <a:rPr lang="fr-FR" sz="2400"/>
              <a:t>Programme EDURENOV</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22</a:t>
            </a:fld>
            <a:endParaRPr lang="fr-FR"/>
          </a:p>
        </p:txBody>
      </p:sp>
      <p:sp>
        <p:nvSpPr>
          <p:cNvPr id="9" name="ZoneTexte 8"/>
          <p:cNvSpPr txBox="1"/>
          <p:nvPr/>
        </p:nvSpPr>
        <p:spPr bwMode="auto">
          <a:xfrm>
            <a:off x="454042" y="1083434"/>
            <a:ext cx="11793738" cy="646331"/>
          </a:xfrm>
          <a:prstGeom prst="rect">
            <a:avLst/>
          </a:prstGeom>
          <a:noFill/>
        </p:spPr>
        <p:txBody>
          <a:bodyPr wrap="square" rtlCol="0">
            <a:spAutoFit/>
          </a:bodyPr>
          <a:lstStyle/>
          <a:p>
            <a:pPr>
              <a:defRPr/>
            </a:pPr>
            <a:r>
              <a:rPr lang="fr-FR" u="sng">
                <a:hlinkClick r:id="rId3" tooltip="https://www.banquedesterritoires.fr/edurenov"/>
              </a:rPr>
              <a:t>https://www.banquedesterritoires.fr/edurenov</a:t>
            </a:r>
            <a:endParaRPr lang="fr-FR"/>
          </a:p>
          <a:p>
            <a:pPr>
              <a:defRPr/>
            </a:pPr>
            <a:endParaRPr lang="fr-FR"/>
          </a:p>
        </p:txBody>
      </p:sp>
      <p:sp>
        <p:nvSpPr>
          <p:cNvPr id="10" name="Espace réservé du texte 4"/>
          <p:cNvSpPr>
            <a:spLocks noGrp="1"/>
          </p:cNvSpPr>
          <p:nvPr>
            <p:ph type="body" sz="quarter" idx="12"/>
          </p:nvPr>
        </p:nvSpPr>
        <p:spPr bwMode="auto">
          <a:xfrm>
            <a:off x="130629" y="1611861"/>
            <a:ext cx="5768147" cy="4478058"/>
          </a:xfrm>
          <a:prstGeom prst="rect">
            <a:avLst/>
          </a:prstGeom>
          <a:ln>
            <a:noFill/>
          </a:ln>
        </p:spPr>
        <p:txBody>
          <a:bodyPr/>
          <a:lstStyle/>
          <a:p>
            <a:pPr>
              <a:defRPr/>
            </a:pPr>
            <a:r>
              <a:rPr lang="fr-FR"/>
              <a:t>Porteur du financement </a:t>
            </a:r>
            <a:endParaRPr/>
          </a:p>
          <a:p>
            <a:pPr lvl="1">
              <a:defRPr/>
            </a:pPr>
            <a:r>
              <a:rPr lang="fr-FR"/>
              <a:t>Banque des territoires</a:t>
            </a:r>
            <a:endParaRPr/>
          </a:p>
          <a:p>
            <a:pPr marL="0" lvl="1">
              <a:spcBef>
                <a:spcPts val="1000"/>
              </a:spcBef>
              <a:defRPr/>
            </a:pPr>
            <a:r>
              <a:rPr lang="fr-FR" sz="2000">
                <a:solidFill>
                  <a:srgbClr val="EF7757"/>
                </a:solidFill>
              </a:rPr>
              <a:t>Nature du financement</a:t>
            </a:r>
            <a:endParaRPr/>
          </a:p>
          <a:p>
            <a:pPr lvl="1">
              <a:defRPr/>
            </a:pPr>
            <a:r>
              <a:rPr lang="fr-FR"/>
              <a:t>Ingénierie et financement </a:t>
            </a:r>
            <a:endParaRPr/>
          </a:p>
          <a:p>
            <a:pPr marL="0" lvl="1">
              <a:spcBef>
                <a:spcPts val="1000"/>
              </a:spcBef>
              <a:defRPr/>
            </a:pPr>
            <a:r>
              <a:rPr lang="fr-FR" sz="2000">
                <a:solidFill>
                  <a:srgbClr val="EF7757"/>
                </a:solidFill>
              </a:rPr>
              <a:t>Localisation</a:t>
            </a:r>
            <a:endParaRPr/>
          </a:p>
          <a:p>
            <a:pPr lvl="1">
              <a:defRPr/>
            </a:pPr>
            <a:r>
              <a:rPr lang="fr-FR"/>
              <a:t>National</a:t>
            </a:r>
            <a:endParaRPr/>
          </a:p>
          <a:p>
            <a:pPr>
              <a:defRPr/>
            </a:pPr>
            <a:r>
              <a:rPr lang="fr-FR"/>
              <a:t>Objectif</a:t>
            </a:r>
            <a:endParaRPr/>
          </a:p>
          <a:p>
            <a:pPr lvl="1">
              <a:defRPr/>
            </a:pPr>
            <a:r>
              <a:rPr lang="fr-FR"/>
              <a:t>Accompagner la rénovation énergétique de 10 000 établissements d’ici à 2027</a:t>
            </a:r>
            <a:endParaRPr/>
          </a:p>
          <a:p>
            <a:pPr marL="0" lvl="1">
              <a:spcBef>
                <a:spcPts val="1000"/>
              </a:spcBef>
              <a:defRPr/>
            </a:pPr>
            <a:r>
              <a:rPr lang="fr-FR" sz="2000">
                <a:solidFill>
                  <a:srgbClr val="EF7757"/>
                </a:solidFill>
              </a:rPr>
              <a:t>Durée du dispositif</a:t>
            </a:r>
            <a:endParaRPr/>
          </a:p>
          <a:p>
            <a:pPr lvl="1">
              <a:defRPr/>
            </a:pPr>
            <a:r>
              <a:rPr lang="fr-FR"/>
              <a:t>5 ans (2023 à 2027)</a:t>
            </a:r>
            <a:endParaRPr/>
          </a:p>
        </p:txBody>
      </p:sp>
      <p:sp>
        <p:nvSpPr>
          <p:cNvPr id="11" name="Espace réservé du texte 4"/>
          <p:cNvSpPr txBox="1"/>
          <p:nvPr/>
        </p:nvSpPr>
        <p:spPr bwMode="auto">
          <a:xfrm>
            <a:off x="5813575" y="1189757"/>
            <a:ext cx="6378425"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sz="1600"/>
              <a:t>Projet de rénovation portant une ambition de réduction de la consommation énergétique d'au moins 40% par rapport à son niveau initial</a:t>
            </a:r>
            <a:endParaRPr/>
          </a:p>
          <a:p>
            <a:pPr marL="0" lvl="1">
              <a:spcBef>
                <a:spcPts val="1000"/>
              </a:spcBef>
              <a:defRPr/>
            </a:pPr>
            <a:r>
              <a:rPr lang="fr-FR" sz="2000">
                <a:solidFill>
                  <a:srgbClr val="EF7757"/>
                </a:solidFill>
              </a:rPr>
              <a:t>Actions financées</a:t>
            </a:r>
            <a:endParaRPr/>
          </a:p>
          <a:p>
            <a:pPr lvl="1">
              <a:defRPr/>
            </a:pPr>
            <a:r>
              <a:rPr lang="fr-FR"/>
              <a:t>Ingénierie via le programme </a:t>
            </a:r>
            <a:r>
              <a:rPr lang="fr-FR" u="sng">
                <a:hlinkClick r:id="rId4" action="ppaction://hlinksldjump" tooltip="ppaction://hlinksldjumpslide26"/>
              </a:rPr>
              <a:t>ACTEE + </a:t>
            </a:r>
            <a:r>
              <a:rPr lang="fr-FR"/>
              <a:t>(fonds chêne) ou auprès de la Banque des Territoires (jusqu’à 80% des coûts associés)</a:t>
            </a:r>
            <a:endParaRPr/>
          </a:p>
          <a:p>
            <a:pPr lvl="1">
              <a:defRPr/>
            </a:pPr>
            <a:r>
              <a:rPr lang="fr-FR"/>
              <a:t>Travaux via deux financements :</a:t>
            </a:r>
            <a:endParaRPr/>
          </a:p>
          <a:p>
            <a:pPr marL="465750" lvl="1" indent="-285750">
              <a:buFontTx/>
              <a:buChar char="-"/>
              <a:defRPr/>
            </a:pPr>
            <a:r>
              <a:rPr lang="fr-FR" u="sng">
                <a:hlinkClick r:id="rId5" action="ppaction://hlinksldjump" tooltip="ppaction://hlinksldjumpslide23"/>
              </a:rPr>
              <a:t>Edu Prêt</a:t>
            </a:r>
            <a:endParaRPr lang="fr-FR"/>
          </a:p>
          <a:p>
            <a:pPr marL="465750" lvl="1" indent="-285750">
              <a:buFontTx/>
              <a:buChar char="-"/>
              <a:defRPr/>
            </a:pPr>
            <a:r>
              <a:rPr lang="fr-FR" u="sng">
                <a:hlinkClick r:id="rId6" action="ppaction://hlinksldjump" tooltip="ppaction://hlinksldjumpslide22"/>
              </a:rPr>
              <a:t>Dispositif Intracting </a:t>
            </a:r>
            <a:endParaRPr lang="fr-FR"/>
          </a:p>
          <a:p>
            <a:pPr marL="0" lvl="1">
              <a:spcBef>
                <a:spcPts val="1000"/>
              </a:spcBef>
              <a:defRPr/>
            </a:pPr>
            <a:r>
              <a:rPr lang="fr-FR" sz="2000">
                <a:solidFill>
                  <a:srgbClr val="EF7757"/>
                </a:solidFill>
              </a:rPr>
              <a:t>Montants</a:t>
            </a:r>
            <a:endParaRPr/>
          </a:p>
          <a:p>
            <a:pPr lvl="1">
              <a:defRPr/>
            </a:pPr>
            <a:r>
              <a:rPr lang="fr-FR"/>
              <a:t>50 M€ de crédit d’ingénierie</a:t>
            </a:r>
            <a:endParaRPr/>
          </a:p>
          <a:p>
            <a:pPr lvl="1">
              <a:defRPr/>
            </a:pPr>
            <a:r>
              <a:rPr lang="fr-FR"/>
              <a:t>2 Md€ de travaux : « Intracting » ou en prêts sur fonds d’épargne</a:t>
            </a:r>
            <a:endParaRPr lang="fr-FR" i="1"/>
          </a:p>
        </p:txBody>
      </p:sp>
      <p:pic>
        <p:nvPicPr>
          <p:cNvPr id="14" name="Image 13"/>
          <p:cNvPicPr>
            <a:picLocks noChangeAspect="1"/>
          </p:cNvPicPr>
          <p:nvPr/>
        </p:nvPicPr>
        <p:blipFill>
          <a:blip r:embed="rId7"/>
          <a:stretch/>
        </p:blipFill>
        <p:spPr bwMode="auto">
          <a:xfrm>
            <a:off x="9341224" y="48251"/>
            <a:ext cx="2700708" cy="601418"/>
          </a:xfrm>
          <a:prstGeom prst="rect">
            <a:avLst/>
          </a:prstGeom>
        </p:spPr>
      </p:pic>
      <p:cxnSp>
        <p:nvCxnSpPr>
          <p:cNvPr id="16" name="Connecteur droit 15"/>
          <p:cNvCxnSpPr>
            <a:cxnSpLocks/>
          </p:cNvCxnSpPr>
          <p:nvPr/>
        </p:nvCxnSpPr>
        <p:spPr bwMode="auto">
          <a:xfrm>
            <a:off x="5650728"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8"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
        <p:nvSpPr>
          <p:cNvPr id="4" name="Rectangle 3"/>
          <p:cNvSpPr/>
          <p:nvPr/>
        </p:nvSpPr>
        <p:spPr bwMode="auto">
          <a:xfrm>
            <a:off x="2874007" y="6205299"/>
            <a:ext cx="8403592" cy="523220"/>
          </a:xfrm>
          <a:prstGeom prst="rect">
            <a:avLst/>
          </a:prstGeom>
        </p:spPr>
        <p:txBody>
          <a:bodyPr wrap="square">
            <a:spAutoFit/>
          </a:bodyPr>
          <a:lstStyle/>
          <a:p>
            <a:pPr>
              <a:defRPr/>
            </a:pPr>
            <a:endParaRPr lang="fr-FR" sz="1400">
              <a:solidFill>
                <a:srgbClr val="000000"/>
              </a:solidFill>
              <a:latin typeface="Arial"/>
            </a:endParaRPr>
          </a:p>
          <a:p>
            <a:pPr>
              <a:defRPr/>
            </a:pPr>
            <a:r>
              <a:rPr lang="fr-FR" sz="1400" i="1">
                <a:solidFill>
                  <a:srgbClr val="292574"/>
                </a:solidFill>
              </a:rPr>
              <a:t>Pour en savoir plus sur le programme écrivez à l’adresse suivante : edurenov@caissedesdepots.fr</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67753"/>
            <a:ext cx="9066476" cy="461665"/>
          </a:xfrm>
          <a:prstGeom prst="rect">
            <a:avLst/>
          </a:prstGeom>
          <a:noFill/>
        </p:spPr>
        <p:txBody>
          <a:bodyPr/>
          <a:lstStyle/>
          <a:p>
            <a:pPr>
              <a:defRPr/>
            </a:pPr>
            <a:r>
              <a:rPr lang="fr-FR" sz="2400"/>
              <a:t>Dispositif Intracting</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23</a:t>
            </a:fld>
            <a:endParaRPr lang="fr-FR"/>
          </a:p>
        </p:txBody>
      </p:sp>
      <p:sp>
        <p:nvSpPr>
          <p:cNvPr id="9" name="ZoneTexte 8"/>
          <p:cNvSpPr txBox="1"/>
          <p:nvPr/>
        </p:nvSpPr>
        <p:spPr bwMode="auto">
          <a:xfrm>
            <a:off x="454042" y="1083434"/>
            <a:ext cx="11793738" cy="369332"/>
          </a:xfrm>
          <a:prstGeom prst="rect">
            <a:avLst/>
          </a:prstGeom>
          <a:noFill/>
        </p:spPr>
        <p:txBody>
          <a:bodyPr wrap="square" rtlCol="0">
            <a:spAutoFit/>
          </a:bodyPr>
          <a:lstStyle/>
          <a:p>
            <a:pPr>
              <a:defRPr/>
            </a:pPr>
            <a:r>
              <a:rPr lang="fr-FR" u="sng">
                <a:hlinkClick r:id="rId3" tooltip="https://www.banquedesterritoires.fr/investissement-dans-la-renovation-des-batiments-dispositif-intracting"/>
              </a:rPr>
              <a:t>https://www.banquedesterritoires.fr/investissement-dans-la-renovation-des-batiments-dispositif-intracting</a:t>
            </a:r>
            <a:endParaRPr lang="fr-FR"/>
          </a:p>
        </p:txBody>
      </p:sp>
      <p:sp>
        <p:nvSpPr>
          <p:cNvPr id="10" name="Espace réservé du texte 4"/>
          <p:cNvSpPr>
            <a:spLocks noGrp="1"/>
          </p:cNvSpPr>
          <p:nvPr>
            <p:ph type="body" sz="quarter" idx="12"/>
          </p:nvPr>
        </p:nvSpPr>
        <p:spPr bwMode="auto">
          <a:xfrm>
            <a:off x="454042" y="1508389"/>
            <a:ext cx="5597437" cy="4478058"/>
          </a:xfrm>
          <a:prstGeom prst="rect">
            <a:avLst/>
          </a:prstGeom>
          <a:ln>
            <a:noFill/>
          </a:ln>
        </p:spPr>
        <p:txBody>
          <a:bodyPr/>
          <a:lstStyle/>
          <a:p>
            <a:pPr>
              <a:defRPr/>
            </a:pPr>
            <a:r>
              <a:rPr lang="fr-FR"/>
              <a:t>Porteur du financement </a:t>
            </a:r>
            <a:endParaRPr/>
          </a:p>
          <a:p>
            <a:pPr lvl="1">
              <a:defRPr/>
            </a:pPr>
            <a:r>
              <a:rPr lang="fr-FR"/>
              <a:t>Banque des territoires</a:t>
            </a:r>
            <a:endParaRPr/>
          </a:p>
          <a:p>
            <a:pPr marL="0" lvl="1">
              <a:spcBef>
                <a:spcPts val="1000"/>
              </a:spcBef>
              <a:defRPr/>
            </a:pPr>
            <a:r>
              <a:rPr lang="fr-FR" sz="2000">
                <a:solidFill>
                  <a:srgbClr val="EF7757"/>
                </a:solidFill>
              </a:rPr>
              <a:t>Nature du financement</a:t>
            </a:r>
            <a:endParaRPr/>
          </a:p>
          <a:p>
            <a:pPr lvl="1">
              <a:defRPr/>
            </a:pPr>
            <a:r>
              <a:rPr lang="fr-FR"/>
              <a:t>Avances remboursables </a:t>
            </a:r>
            <a:endParaRPr/>
          </a:p>
          <a:p>
            <a:pPr marL="0" lvl="1">
              <a:spcBef>
                <a:spcPts val="1000"/>
              </a:spcBef>
              <a:defRPr/>
            </a:pPr>
            <a:r>
              <a:rPr lang="fr-FR" sz="2000">
                <a:solidFill>
                  <a:srgbClr val="EF7757"/>
                </a:solidFill>
              </a:rPr>
              <a:t>Localisation</a:t>
            </a:r>
            <a:endParaRPr/>
          </a:p>
          <a:p>
            <a:pPr lvl="1">
              <a:defRPr/>
            </a:pPr>
            <a:r>
              <a:rPr lang="fr-FR"/>
              <a:t>National</a:t>
            </a:r>
            <a:endParaRPr/>
          </a:p>
          <a:p>
            <a:pPr>
              <a:defRPr/>
            </a:pPr>
            <a:r>
              <a:rPr lang="fr-FR"/>
              <a:t>Objectif</a:t>
            </a:r>
            <a:endParaRPr/>
          </a:p>
          <a:p>
            <a:pPr lvl="1">
              <a:defRPr/>
            </a:pPr>
            <a:r>
              <a:rPr lang="fr-FR"/>
              <a:t>Contribuez à la réalisation de travaux de performance énergétique des bâtiments publics qui vont permettre de générer des économies d’énergie immédiates.</a:t>
            </a:r>
            <a:endParaRPr/>
          </a:p>
          <a:p>
            <a:pPr marL="0" lvl="1">
              <a:spcBef>
                <a:spcPts val="1000"/>
              </a:spcBef>
              <a:defRPr/>
            </a:pPr>
            <a:r>
              <a:rPr lang="fr-FR" sz="2000">
                <a:solidFill>
                  <a:srgbClr val="EF7757"/>
                </a:solidFill>
              </a:rPr>
              <a:t>Durée du dispositif</a:t>
            </a:r>
            <a:endParaRPr/>
          </a:p>
          <a:p>
            <a:pPr lvl="1">
              <a:defRPr/>
            </a:pPr>
            <a:r>
              <a:rPr lang="fr-FR" sz="2000"/>
              <a:t>Permanente</a:t>
            </a:r>
            <a:endParaRPr/>
          </a:p>
        </p:txBody>
      </p:sp>
      <p:sp>
        <p:nvSpPr>
          <p:cNvPr id="11" name="Espace réservé du texte 4"/>
          <p:cNvSpPr txBox="1"/>
          <p:nvPr/>
        </p:nvSpPr>
        <p:spPr bwMode="auto">
          <a:xfrm>
            <a:off x="6195317" y="1616032"/>
            <a:ext cx="5996079" cy="493684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Travaux de rénovation de vos bâtiments publics</a:t>
            </a:r>
            <a:endParaRPr/>
          </a:p>
          <a:p>
            <a:pPr marL="0" lvl="1">
              <a:spcBef>
                <a:spcPts val="1000"/>
              </a:spcBef>
              <a:defRPr/>
            </a:pPr>
            <a:r>
              <a:rPr lang="fr-FR" sz="2000">
                <a:solidFill>
                  <a:srgbClr val="EF7757"/>
                </a:solidFill>
              </a:rPr>
              <a:t>Actions financées</a:t>
            </a:r>
            <a:endParaRPr/>
          </a:p>
          <a:p>
            <a:pPr lvl="1">
              <a:defRPr/>
            </a:pPr>
            <a:r>
              <a:rPr lang="fr-FR"/>
              <a:t>Travaux de performance énergétique générant des économies d’énergie avec un temps de retour court.</a:t>
            </a:r>
            <a:endParaRPr/>
          </a:p>
          <a:p>
            <a:pPr marL="0" lvl="1">
              <a:spcBef>
                <a:spcPts val="1000"/>
              </a:spcBef>
              <a:defRPr/>
            </a:pPr>
            <a:r>
              <a:rPr lang="fr-FR" sz="2000">
                <a:solidFill>
                  <a:srgbClr val="EF7757"/>
                </a:solidFill>
              </a:rPr>
              <a:t>Conditions financières</a:t>
            </a:r>
            <a:endParaRPr/>
          </a:p>
          <a:p>
            <a:pPr lvl="1">
              <a:defRPr/>
            </a:pPr>
            <a:r>
              <a:rPr lang="fr-FR"/>
              <a:t>Remboursement des avances garanties par la Banque des Territoires grâce aux économies d’énergie des travaux de rénovation énergétique</a:t>
            </a:r>
            <a:endParaRPr/>
          </a:p>
          <a:p>
            <a:pPr lvl="1">
              <a:defRPr/>
            </a:pPr>
            <a:r>
              <a:rPr lang="fr-FR"/>
              <a:t>Financement court terme entre 3 et 13 ans</a:t>
            </a:r>
            <a:endParaRPr/>
          </a:p>
          <a:p>
            <a:pPr lvl="1">
              <a:defRPr/>
            </a:pPr>
            <a:r>
              <a:rPr lang="fr-FR"/>
              <a:t>Prêt à taux fixe </a:t>
            </a:r>
            <a:r>
              <a:rPr lang="fr-FR" sz="1100"/>
              <a:t>(selon barème mensuel, pour info : taux de février 2025 : 2,2%)</a:t>
            </a:r>
            <a:endParaRPr sz="1100"/>
          </a:p>
          <a:p>
            <a:pPr>
              <a:defRPr/>
            </a:pPr>
            <a:r>
              <a:rPr lang="fr-FR"/>
              <a:t>Pour aller plus loin :</a:t>
            </a:r>
            <a:endParaRPr/>
          </a:p>
          <a:p>
            <a:pPr>
              <a:defRPr/>
            </a:pPr>
            <a:r>
              <a:rPr lang="fr-FR" sz="1800">
                <a:solidFill>
                  <a:srgbClr val="292574"/>
                </a:solidFill>
              </a:rPr>
              <a:t>   </a:t>
            </a:r>
            <a:r>
              <a:rPr lang="fr-FR" sz="1800" u="sng">
                <a:solidFill>
                  <a:srgbClr val="292574"/>
                </a:solidFill>
                <a:hlinkClick r:id="rId4" tooltip="https://www.cerema.fr/fr/actualites/financer-renovation-energetique-collectivites-passent"/>
              </a:rPr>
              <a:t>L’</a:t>
            </a:r>
            <a:r>
              <a:rPr lang="fr-FR" sz="1800" u="sng">
                <a:solidFill>
                  <a:srgbClr val="292574"/>
                </a:solidFill>
                <a:hlinkClick r:id="rId4" tooltip="https://www.cerema.fr/fr/actualites/financer-renovation-energetique-collectivites-passent"/>
              </a:rPr>
              <a:t>intracting</a:t>
            </a:r>
            <a:r>
              <a:rPr lang="fr-FR" sz="1800" u="sng">
                <a:solidFill>
                  <a:srgbClr val="292574"/>
                </a:solidFill>
                <a:hlinkClick r:id="rId4" tooltip="https://www.cerema.fr/fr/actualites/financer-renovation-energetique-collectivites-passent"/>
              </a:rPr>
              <a:t> </a:t>
            </a:r>
            <a:r>
              <a:rPr lang="fr-FR" sz="1800" u="sng">
                <a:solidFill>
                  <a:srgbClr val="292574"/>
                </a:solidFill>
                <a:hlinkClick r:id="rId4" tooltip="https://www.cerema.fr/fr/actualites/financer-renovation-energetique-collectivites-passent"/>
              </a:rPr>
              <a:t>en collectivité</a:t>
            </a:r>
            <a:endParaRPr lang="fr-FR" sz="1800">
              <a:solidFill>
                <a:srgbClr val="292574"/>
              </a:solidFill>
            </a:endParaRPr>
          </a:p>
          <a:p>
            <a:pPr>
              <a:defRPr/>
            </a:pPr>
            <a:r>
              <a:rPr lang="fr-FR" sz="1800">
                <a:solidFill>
                  <a:srgbClr val="292574"/>
                </a:solidFill>
              </a:rPr>
              <a:t>   </a:t>
            </a:r>
            <a:r>
              <a:rPr lang="fr-FR" sz="1800" u="sng">
                <a:solidFill>
                  <a:srgbClr val="292574"/>
                </a:solidFill>
                <a:hlinkClick r:id="rId5" tooltip="https://programme-cee-actee.fr/ressources/mettre-en-oeuvre-une-demarche-dintracting-sur-fonds-propres-une-boite-a-outils-complete/"/>
              </a:rPr>
              <a:t>Boîte </a:t>
            </a:r>
            <a:r>
              <a:rPr lang="fr-FR" sz="1800" u="sng">
                <a:solidFill>
                  <a:srgbClr val="292574"/>
                </a:solidFill>
                <a:hlinkClick r:id="rId5" tooltip="https://programme-cee-actee.fr/ressources/mettre-en-oeuvre-une-demarche-dintracting-sur-fonds-propres-une-boite-a-outils-complete/"/>
              </a:rPr>
              <a:t>à outils ACTEE</a:t>
            </a:r>
            <a:endParaRPr lang="fr-FR" sz="1800">
              <a:solidFill>
                <a:srgbClr val="292574"/>
              </a:solidFill>
            </a:endParaRPr>
          </a:p>
        </p:txBody>
      </p:sp>
      <p:pic>
        <p:nvPicPr>
          <p:cNvPr id="14" name="Image 13"/>
          <p:cNvPicPr>
            <a:picLocks noChangeAspect="1"/>
          </p:cNvPicPr>
          <p:nvPr/>
        </p:nvPicPr>
        <p:blipFill>
          <a:blip r:embed="rId6"/>
          <a:stretch/>
        </p:blipFill>
        <p:spPr bwMode="auto">
          <a:xfrm>
            <a:off x="9341224" y="48251"/>
            <a:ext cx="2700708" cy="601418"/>
          </a:xfrm>
          <a:prstGeom prst="rect">
            <a:avLst/>
          </a:prstGeom>
        </p:spPr>
      </p:pic>
      <p:cxnSp>
        <p:nvCxnSpPr>
          <p:cNvPr id="16" name="Connecteur droit 15"/>
          <p:cNvCxnSpPr>
            <a:cxnSpLocks/>
          </p:cNvCxnSpPr>
          <p:nvPr/>
        </p:nvCxnSpPr>
        <p:spPr bwMode="auto">
          <a:xfrm>
            <a:off x="6042614"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7"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45563"/>
            <a:ext cx="8903022" cy="461665"/>
          </a:xfrm>
          <a:prstGeom prst="rect">
            <a:avLst/>
          </a:prstGeom>
          <a:noFill/>
        </p:spPr>
        <p:txBody>
          <a:bodyPr/>
          <a:lstStyle/>
          <a:p>
            <a:pPr>
              <a:defRPr/>
            </a:pPr>
            <a:r>
              <a:rPr lang="fr-FR" sz="2400"/>
              <a:t>Edu Prêt</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24</a:t>
            </a:fld>
            <a:endParaRPr lang="fr-FR"/>
          </a:p>
        </p:txBody>
      </p:sp>
      <p:sp>
        <p:nvSpPr>
          <p:cNvPr id="9" name="ZoneTexte 8"/>
          <p:cNvSpPr txBox="1"/>
          <p:nvPr/>
        </p:nvSpPr>
        <p:spPr bwMode="auto">
          <a:xfrm>
            <a:off x="454042" y="1083434"/>
            <a:ext cx="11793738" cy="369332"/>
          </a:xfrm>
          <a:prstGeom prst="rect">
            <a:avLst/>
          </a:prstGeom>
          <a:noFill/>
        </p:spPr>
        <p:txBody>
          <a:bodyPr wrap="square" rtlCol="0">
            <a:spAutoFit/>
          </a:bodyPr>
          <a:lstStyle/>
          <a:p>
            <a:pPr>
              <a:defRPr/>
            </a:pPr>
            <a:r>
              <a:rPr lang="fr-FR" u="sng">
                <a:hlinkClick r:id="rId3" tooltip="https://www.banquedesterritoires.fr/edu-pret-investir-projets-secteur-educatif"/>
              </a:rPr>
              <a:t>https://www.banquedesterritoires.fr/edu-pret-investir-projets-secteur-educatif</a:t>
            </a:r>
            <a:endParaRPr lang="fr-FR"/>
          </a:p>
        </p:txBody>
      </p:sp>
      <p:sp>
        <p:nvSpPr>
          <p:cNvPr id="10" name="Espace réservé du texte 4"/>
          <p:cNvSpPr>
            <a:spLocks noGrp="1"/>
          </p:cNvSpPr>
          <p:nvPr>
            <p:ph type="body" sz="quarter" idx="12"/>
          </p:nvPr>
        </p:nvSpPr>
        <p:spPr bwMode="auto">
          <a:xfrm>
            <a:off x="454042" y="1611861"/>
            <a:ext cx="4760215" cy="4478058"/>
          </a:xfrm>
          <a:prstGeom prst="rect">
            <a:avLst/>
          </a:prstGeom>
          <a:ln>
            <a:noFill/>
          </a:ln>
        </p:spPr>
        <p:txBody>
          <a:bodyPr/>
          <a:lstStyle/>
          <a:p>
            <a:pPr>
              <a:defRPr/>
            </a:pPr>
            <a:r>
              <a:rPr lang="fr-FR"/>
              <a:t>Porteur du financement </a:t>
            </a:r>
            <a:endParaRPr/>
          </a:p>
          <a:p>
            <a:pPr lvl="1">
              <a:defRPr/>
            </a:pPr>
            <a:r>
              <a:rPr lang="fr-FR"/>
              <a:t>Banque des territoires</a:t>
            </a:r>
            <a:endParaRPr/>
          </a:p>
          <a:p>
            <a:pPr marL="0" lvl="1">
              <a:spcBef>
                <a:spcPts val="1000"/>
              </a:spcBef>
              <a:defRPr/>
            </a:pPr>
            <a:r>
              <a:rPr lang="fr-FR" sz="2000">
                <a:solidFill>
                  <a:srgbClr val="EF7757"/>
                </a:solidFill>
              </a:rPr>
              <a:t>Nature du financement</a:t>
            </a:r>
            <a:endParaRPr/>
          </a:p>
          <a:p>
            <a:pPr lvl="1">
              <a:defRPr/>
            </a:pPr>
            <a:r>
              <a:rPr lang="fr-FR"/>
              <a:t>Prêt</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Accompagner les projets des acteurs locaux dans le secteur de l’éducation</a:t>
            </a:r>
            <a:endParaRPr/>
          </a:p>
          <a:p>
            <a:pPr marL="0" lvl="1">
              <a:spcBef>
                <a:spcPts val="1000"/>
              </a:spcBef>
              <a:defRPr/>
            </a:pPr>
            <a:r>
              <a:rPr lang="fr-FR" sz="2000">
                <a:solidFill>
                  <a:srgbClr val="EF7757"/>
                </a:solidFill>
              </a:rPr>
              <a:t>Durée du dispositif</a:t>
            </a:r>
            <a:endParaRPr/>
          </a:p>
          <a:p>
            <a:pPr lvl="1">
              <a:defRPr/>
            </a:pPr>
            <a:r>
              <a:rPr lang="fr-FR"/>
              <a:t>Permanente</a:t>
            </a:r>
            <a:endParaRPr/>
          </a:p>
        </p:txBody>
      </p:sp>
      <p:sp>
        <p:nvSpPr>
          <p:cNvPr id="11" name="Espace réservé du texte 4"/>
          <p:cNvSpPr txBox="1"/>
          <p:nvPr/>
        </p:nvSpPr>
        <p:spPr bwMode="auto">
          <a:xfrm flipH="0" flipV="0">
            <a:off x="4744951" y="1485631"/>
            <a:ext cx="6720037" cy="447388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lgn="l">
              <a:defRPr/>
            </a:pPr>
            <a:r>
              <a:rPr lang="fr-FR"/>
              <a:t>Opérations sur bâtiments éducatifs (de la crèche à l’université) : construction, extension et rénovation thermique</a:t>
            </a:r>
            <a:endParaRPr/>
          </a:p>
          <a:p>
            <a:pPr marL="0" lvl="1">
              <a:spcBef>
                <a:spcPts val="1000"/>
              </a:spcBef>
              <a:defRPr/>
            </a:pPr>
            <a:r>
              <a:rPr lang="fr-FR" sz="2000">
                <a:solidFill>
                  <a:srgbClr val="EF7757"/>
                </a:solidFill>
              </a:rPr>
              <a:t>Actions financées</a:t>
            </a:r>
            <a:endParaRPr/>
          </a:p>
          <a:p>
            <a:pPr lvl="1">
              <a:defRPr/>
            </a:pPr>
            <a:r>
              <a:rPr lang="fr-FR"/>
              <a:t>Travaux (financement jusqu’à 100% du besoin d’emprunt </a:t>
            </a:r>
            <a:endParaRPr/>
          </a:p>
          <a:p>
            <a:pPr lvl="1">
              <a:defRPr/>
            </a:pPr>
            <a:r>
              <a:rPr lang="fr-FR"/>
              <a:t>pour vos projets performants énergétiquement ou pour les projets dont les montants sont inférieurs ou égaux à 5 M€.</a:t>
            </a:r>
            <a:endParaRPr/>
          </a:p>
          <a:p>
            <a:pPr lvl="1">
              <a:defRPr/>
            </a:pPr>
            <a:r>
              <a:rPr lang="fr-FR"/>
              <a:t>Jusqu’à 50% du besoin d’emprunt pour les autres projets)</a:t>
            </a:r>
            <a:endParaRPr/>
          </a:p>
          <a:p>
            <a:pPr>
              <a:defRPr/>
            </a:pPr>
            <a:r>
              <a:rPr lang="fr-FR"/>
              <a:t>Conditions financières</a:t>
            </a:r>
            <a:endParaRPr/>
          </a:p>
          <a:p>
            <a:pPr marL="0" marR="0" indent="0" algn="l">
              <a:lnSpc>
                <a:spcPct val="100000"/>
              </a:lnSpc>
              <a:spcBef>
                <a:spcPts val="999"/>
              </a:spcBef>
              <a:spcAft>
                <a:spcPts val="0"/>
              </a:spcAft>
              <a:buFont typeface="Arial"/>
              <a:buNone/>
              <a:defRPr/>
            </a:pPr>
            <a:r>
              <a:rPr lang="fr-FR" sz="1800">
                <a:solidFill>
                  <a:srgbClr val="292574"/>
                </a:solidFill>
              </a:rPr>
              <a:t>De 15 à 60 ans maximu</a:t>
            </a:r>
            <a:r>
              <a:rPr lang="fr-FR" sz="1800" b="0" i="0" u="none" strike="noStrike" cap="none" spc="0">
                <a:solidFill>
                  <a:srgbClr val="292574"/>
                </a:solidFill>
                <a:latin typeface="Arial"/>
                <a:ea typeface="Arial"/>
                <a:cs typeface="Arial"/>
              </a:rPr>
              <a:t>m</a:t>
            </a:r>
            <a:r>
              <a:rPr lang="fr-FR" sz="1800" b="0" i="0" u="none" strike="noStrike" cap="none" spc="0">
                <a:solidFill>
                  <a:srgbClr val="292574"/>
                </a:solidFill>
                <a:latin typeface="Arial"/>
                <a:ea typeface="Arial"/>
                <a:cs typeface="Arial"/>
              </a:rPr>
              <a:t> (en moyenne : 25 ans)</a:t>
            </a:r>
            <a:endParaRPr lang="fr-FR" sz="1800" b="0" i="0" u="none" strike="noStrike" cap="none" spc="0">
              <a:solidFill>
                <a:srgbClr val="292574"/>
              </a:solidFill>
              <a:latin typeface="Arial"/>
              <a:cs typeface="Arial"/>
            </a:endParaRPr>
          </a:p>
          <a:p>
            <a:pPr lvl="1">
              <a:defRPr/>
            </a:pPr>
            <a:r>
              <a:rPr lang="fr-FR" sz="1600"/>
              <a:t>- Taux du Livret A + 0,40% pour les opérations de construction performante (RE 2020 ou RT 2012) ou de rénovation performante (minimum 30% de gain énergétique)</a:t>
            </a:r>
            <a:endParaRPr lang="fr-FR" sz="1600" b="0" i="0" u="none" strike="noStrike" cap="none" spc="0">
              <a:solidFill>
                <a:srgbClr val="292574"/>
              </a:solidFill>
              <a:latin typeface="Times New Roman"/>
              <a:cs typeface="Times New Roman"/>
            </a:endParaRPr>
          </a:p>
          <a:p>
            <a:pPr lvl="1">
              <a:defRPr/>
            </a:pPr>
            <a:r>
              <a:rPr lang="fr-FR" sz="1600" b="0" i="0" u="none" strike="noStrike" cap="none" spc="0">
                <a:solidFill>
                  <a:srgbClr val="292574"/>
                </a:solidFill>
                <a:latin typeface="Arial"/>
                <a:ea typeface="Arial"/>
                <a:cs typeface="Arial"/>
              </a:rPr>
              <a:t>Taux fixe sur barème mensuel</a:t>
            </a:r>
            <a:r>
              <a:rPr lang="fr-FR" sz="1600" b="0" i="0" u="none" strike="noStrike" cap="none" spc="0">
                <a:solidFill>
                  <a:srgbClr val="292574"/>
                </a:solidFill>
                <a:latin typeface="Arial"/>
                <a:ea typeface="Arial"/>
                <a:cs typeface="Arial"/>
              </a:rPr>
              <a:t> (pour info : taux de février 2025 : 2,2%)</a:t>
            </a:r>
            <a:endParaRPr sz="1600"/>
          </a:p>
          <a:p>
            <a:pPr lvl="1">
              <a:defRPr/>
            </a:pPr>
            <a:r>
              <a:rPr lang="fr-FR" sz="1600"/>
              <a:t>- Taux du Livret A + 0,60% pour toutes les autres opérations</a:t>
            </a:r>
            <a:r>
              <a:rPr lang="fr-FR"/>
              <a:t> </a:t>
            </a:r>
            <a:endParaRPr/>
          </a:p>
        </p:txBody>
      </p:sp>
      <p:pic>
        <p:nvPicPr>
          <p:cNvPr id="14" name="Image 13"/>
          <p:cNvPicPr>
            <a:picLocks noChangeAspect="1"/>
          </p:cNvPicPr>
          <p:nvPr/>
        </p:nvPicPr>
        <p:blipFill>
          <a:blip r:embed="rId4"/>
          <a:stretch/>
        </p:blipFill>
        <p:spPr bwMode="auto">
          <a:xfrm>
            <a:off x="9228396" y="0"/>
            <a:ext cx="2963603" cy="659962"/>
          </a:xfrm>
          <a:prstGeom prst="rect">
            <a:avLst/>
          </a:prstGeom>
        </p:spPr>
      </p:pic>
      <p:cxnSp>
        <p:nvCxnSpPr>
          <p:cNvPr id="16" name="Connecteur droit 15"/>
          <p:cNvCxnSpPr>
            <a:cxnSpLocks/>
          </p:cNvCxnSpPr>
          <p:nvPr/>
        </p:nvCxnSpPr>
        <p:spPr bwMode="auto">
          <a:xfrm>
            <a:off x="4623718" y="161186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107009"/>
            <a:ext cx="9257994" cy="1138773"/>
          </a:xfrm>
          <a:prstGeom prst="rect">
            <a:avLst/>
          </a:prstGeom>
          <a:noFill/>
        </p:spPr>
        <p:txBody>
          <a:bodyPr/>
          <a:lstStyle/>
          <a:p>
            <a:pPr>
              <a:defRPr/>
            </a:pPr>
            <a:r>
              <a:rPr lang="fr-FR" sz="2400"/>
              <a:t>Financement pour l’efficacité et la performance énergétique des bâtiments </a:t>
            </a:r>
            <a:r>
              <a:rPr lang="fr-FR" sz="2000"/>
              <a:t>(Paiement différé)</a:t>
            </a:r>
            <a:endParaRPr lang="fr-FR" sz="2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25</a:t>
            </a:fld>
            <a:endParaRPr lang="fr-FR"/>
          </a:p>
        </p:txBody>
      </p:sp>
      <p:sp>
        <p:nvSpPr>
          <p:cNvPr id="9" name="ZoneTexte 8"/>
          <p:cNvSpPr txBox="1"/>
          <p:nvPr/>
        </p:nvSpPr>
        <p:spPr bwMode="auto">
          <a:xfrm>
            <a:off x="454042" y="1083434"/>
            <a:ext cx="11793738" cy="646331"/>
          </a:xfrm>
          <a:prstGeom prst="rect">
            <a:avLst/>
          </a:prstGeom>
          <a:noFill/>
        </p:spPr>
        <p:txBody>
          <a:bodyPr wrap="square" rtlCol="0">
            <a:spAutoFit/>
          </a:bodyPr>
          <a:lstStyle/>
          <a:p>
            <a:pPr>
              <a:defRPr/>
            </a:pPr>
            <a:r>
              <a:rPr lang="fr-FR" u="sng">
                <a:hlinkClick r:id="rId3" tooltip="https://www.banquedesterritoires.fr/produits-services/investissement/financement-efficacite-energetique-batiments"/>
              </a:rPr>
              <a:t>https://www.banquedesterritoires.fr/produits-services/investissement/financement-efficacite-energetique-batiments</a:t>
            </a:r>
            <a:endParaRPr lang="fr-FR"/>
          </a:p>
          <a:p>
            <a:pPr>
              <a:defRPr/>
            </a:pPr>
            <a:endParaRPr lang="fr-FR"/>
          </a:p>
        </p:txBody>
      </p:sp>
      <p:sp>
        <p:nvSpPr>
          <p:cNvPr id="10" name="Espace réservé du texte 4"/>
          <p:cNvSpPr>
            <a:spLocks noGrp="1"/>
          </p:cNvSpPr>
          <p:nvPr>
            <p:ph type="body" sz="quarter" idx="12"/>
          </p:nvPr>
        </p:nvSpPr>
        <p:spPr bwMode="auto">
          <a:xfrm>
            <a:off x="454042" y="1611861"/>
            <a:ext cx="4760215" cy="4478058"/>
          </a:xfrm>
          <a:prstGeom prst="rect">
            <a:avLst/>
          </a:prstGeom>
          <a:ln>
            <a:noFill/>
          </a:ln>
        </p:spPr>
        <p:txBody>
          <a:bodyPr/>
          <a:lstStyle/>
          <a:p>
            <a:pPr>
              <a:defRPr/>
            </a:pPr>
            <a:r>
              <a:rPr lang="fr-FR"/>
              <a:t>Porteur du financement </a:t>
            </a:r>
            <a:endParaRPr/>
          </a:p>
          <a:p>
            <a:pPr lvl="1">
              <a:defRPr/>
            </a:pPr>
            <a:r>
              <a:rPr lang="fr-FR"/>
              <a:t>Banque des territoires</a:t>
            </a:r>
            <a:endParaRPr/>
          </a:p>
          <a:p>
            <a:pPr marL="0" lvl="1">
              <a:spcBef>
                <a:spcPts val="1000"/>
              </a:spcBef>
              <a:defRPr/>
            </a:pPr>
            <a:r>
              <a:rPr lang="fr-FR" sz="2000">
                <a:solidFill>
                  <a:srgbClr val="EF7757"/>
                </a:solidFill>
              </a:rPr>
              <a:t>Nature du financement</a:t>
            </a:r>
            <a:endParaRPr/>
          </a:p>
          <a:p>
            <a:pPr lvl="1">
              <a:defRPr/>
            </a:pPr>
            <a:r>
              <a:rPr lang="fr-FR"/>
              <a:t>Paiement différé</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Financer l’efficacité énergétique des bâtiments tertiaires publics</a:t>
            </a:r>
            <a:endParaRPr/>
          </a:p>
          <a:p>
            <a:pPr marL="0" lvl="1">
              <a:spcBef>
                <a:spcPts val="1000"/>
              </a:spcBef>
              <a:defRPr/>
            </a:pPr>
            <a:r>
              <a:rPr lang="fr-FR" sz="2000">
                <a:solidFill>
                  <a:srgbClr val="EF7757"/>
                </a:solidFill>
              </a:rPr>
              <a:t>Durée du dispositif</a:t>
            </a:r>
            <a:endParaRPr/>
          </a:p>
          <a:p>
            <a:pPr lvl="1">
              <a:defRPr/>
            </a:pPr>
            <a:r>
              <a:rPr lang="fr-FR"/>
              <a:t>Expérimentation jusqu’en 2028</a:t>
            </a:r>
            <a:endParaRPr/>
          </a:p>
        </p:txBody>
      </p:sp>
      <p:sp>
        <p:nvSpPr>
          <p:cNvPr id="11" name="Espace réservé du texte 4"/>
          <p:cNvSpPr txBox="1"/>
          <p:nvPr/>
        </p:nvSpPr>
        <p:spPr bwMode="auto">
          <a:xfrm flipH="0" flipV="0">
            <a:off x="4842790" y="1485631"/>
            <a:ext cx="6782354" cy="447388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Offre réservée aux maîtres d’ouvrage publics</a:t>
            </a:r>
            <a:endParaRPr/>
          </a:p>
          <a:p>
            <a:pPr lvl="1">
              <a:defRPr/>
            </a:pPr>
            <a:r>
              <a:rPr lang="fr-FR"/>
              <a:t>Financer la rénovation des bâtiments tertiaires publics via des MGPE (Marchés Publics Globaux de Performance Energétique) à paiement différé, ou des MPPE (Marchés de Partenariat de Performance Energétique), avec ou sans création de SAS ou SEMop</a:t>
            </a:r>
            <a:endParaRPr/>
          </a:p>
          <a:p>
            <a:pPr marL="0" lvl="1">
              <a:spcBef>
                <a:spcPts val="1000"/>
              </a:spcBef>
              <a:defRPr/>
            </a:pPr>
            <a:r>
              <a:rPr lang="fr-FR" sz="2000">
                <a:solidFill>
                  <a:srgbClr val="EF7757"/>
                </a:solidFill>
              </a:rPr>
              <a:t>Projets de rénovation énergétique éligibles </a:t>
            </a:r>
            <a:endParaRPr/>
          </a:p>
          <a:p>
            <a:pPr marL="465750" lvl="1" indent="-285750">
              <a:buFontTx/>
              <a:buChar char="-"/>
              <a:defRPr/>
            </a:pPr>
            <a:r>
              <a:rPr lang="fr-FR"/>
              <a:t>Des projets visant à réduire la consommation énergétique</a:t>
            </a:r>
            <a:endParaRPr/>
          </a:p>
          <a:p>
            <a:pPr marL="465750" lvl="1" indent="-285750">
              <a:buFontTx/>
              <a:buChar char="-"/>
              <a:defRPr/>
            </a:pPr>
            <a:r>
              <a:rPr lang="fr-FR"/>
              <a:t>La mise en place de solutions de chaleur décarbonées</a:t>
            </a:r>
            <a:endParaRPr/>
          </a:p>
          <a:p>
            <a:pPr>
              <a:defRPr/>
            </a:pPr>
            <a:r>
              <a:rPr lang="fr-FR"/>
              <a:t>Conditions financières</a:t>
            </a:r>
            <a:endParaRPr/>
          </a:p>
          <a:p>
            <a:pPr>
              <a:defRPr/>
            </a:pPr>
            <a:r>
              <a:rPr lang="fr-FR" sz="1600">
                <a:solidFill>
                  <a:srgbClr val="292574"/>
                </a:solidFill>
              </a:rPr>
              <a:t>La Banque des Territoires peut intervenir : </a:t>
            </a:r>
            <a:endParaRPr sz="1800"/>
          </a:p>
          <a:p>
            <a:pPr marL="285750" indent="-285750">
              <a:buFontTx/>
              <a:buChar char="-"/>
              <a:defRPr/>
            </a:pPr>
            <a:r>
              <a:rPr lang="fr-FR" sz="1600">
                <a:solidFill>
                  <a:srgbClr val="292574"/>
                </a:solidFill>
              </a:rPr>
              <a:t>en fonds propres ou quasi-fonds propres dans les sociétés de projet dédiées au MGPE,</a:t>
            </a:r>
            <a:endParaRPr sz="1800"/>
          </a:p>
          <a:p>
            <a:pPr marL="285750" indent="-285750">
              <a:buFontTx/>
              <a:buChar char="-"/>
              <a:defRPr/>
            </a:pPr>
            <a:r>
              <a:rPr lang="fr-FR" sz="1600">
                <a:solidFill>
                  <a:srgbClr val="292574"/>
                </a:solidFill>
              </a:rPr>
              <a:t>en fonds propres ou quasi-fonds propres dans les sociétés outils capables d’agir sur un portefeuille de projets (SEM, SPL).</a:t>
            </a:r>
            <a:endParaRPr sz="1800"/>
          </a:p>
          <a:p>
            <a:pPr marL="342900" indent="-342900">
              <a:buFontTx/>
              <a:buChar char="-"/>
              <a:defRPr/>
            </a:pPr>
            <a:endParaRPr lang="fr-FR" sz="1800"/>
          </a:p>
        </p:txBody>
      </p:sp>
      <p:pic>
        <p:nvPicPr>
          <p:cNvPr id="14" name="Image 13"/>
          <p:cNvPicPr>
            <a:picLocks noChangeAspect="1"/>
          </p:cNvPicPr>
          <p:nvPr/>
        </p:nvPicPr>
        <p:blipFill>
          <a:blip r:embed="rId4"/>
          <a:stretch/>
        </p:blipFill>
        <p:spPr bwMode="auto">
          <a:xfrm>
            <a:off x="9228396" y="0"/>
            <a:ext cx="2963603" cy="659962"/>
          </a:xfrm>
          <a:prstGeom prst="rect">
            <a:avLst/>
          </a:prstGeom>
        </p:spPr>
      </p:pic>
      <p:cxnSp>
        <p:nvCxnSpPr>
          <p:cNvPr id="16" name="Connecteur droit 15"/>
          <p:cNvCxnSpPr>
            <a:cxnSpLocks/>
          </p:cNvCxnSpPr>
          <p:nvPr/>
        </p:nvCxnSpPr>
        <p:spPr bwMode="auto">
          <a:xfrm>
            <a:off x="4725442"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511595"/>
            <a:ext cx="10860880" cy="461665"/>
          </a:xfrm>
          <a:prstGeom prst="rect">
            <a:avLst/>
          </a:prstGeom>
          <a:noFill/>
        </p:spPr>
        <p:txBody>
          <a:bodyPr/>
          <a:lstStyle/>
          <a:p>
            <a:pPr>
              <a:defRPr/>
            </a:pPr>
            <a:r>
              <a:rPr lang="fr-FR" sz="2400"/>
              <a:t>Prêts AFL </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26</a:t>
            </a:fld>
            <a:endParaRPr lang="fr-FR"/>
          </a:p>
        </p:txBody>
      </p:sp>
      <p:sp>
        <p:nvSpPr>
          <p:cNvPr id="9" name="ZoneTexte 8"/>
          <p:cNvSpPr txBox="1"/>
          <p:nvPr/>
        </p:nvSpPr>
        <p:spPr bwMode="auto">
          <a:xfrm>
            <a:off x="454042" y="1040985"/>
            <a:ext cx="11793738" cy="646331"/>
          </a:xfrm>
          <a:prstGeom prst="rect">
            <a:avLst/>
          </a:prstGeom>
          <a:noFill/>
        </p:spPr>
        <p:txBody>
          <a:bodyPr wrap="square" rtlCol="0">
            <a:spAutoFit/>
          </a:bodyPr>
          <a:lstStyle/>
          <a:p>
            <a:pPr>
              <a:defRPr/>
            </a:pPr>
            <a:r>
              <a:rPr lang="fr-FR" u="sng">
                <a:hlinkClick r:id="rId3" tooltip="https://www.agence-france-locale.fr/home-page-collectivites/nos-solutions-de-financement/"/>
              </a:rPr>
              <a:t>https://www.agence-france-locale.fr/home-page-collectivites/nos-solutions-de-financement/</a:t>
            </a:r>
            <a:endParaRPr lang="fr-FR"/>
          </a:p>
          <a:p>
            <a:pPr>
              <a:defRPr/>
            </a:pPr>
            <a:endParaRPr lang="fr-FR"/>
          </a:p>
        </p:txBody>
      </p:sp>
      <p:sp>
        <p:nvSpPr>
          <p:cNvPr id="10" name="Espace réservé du texte 4"/>
          <p:cNvSpPr>
            <a:spLocks noGrp="1"/>
          </p:cNvSpPr>
          <p:nvPr>
            <p:ph type="body" sz="quarter" idx="12"/>
          </p:nvPr>
        </p:nvSpPr>
        <p:spPr bwMode="auto">
          <a:xfrm>
            <a:off x="454042" y="1611861"/>
            <a:ext cx="5444734" cy="4478058"/>
          </a:xfrm>
          <a:prstGeom prst="rect">
            <a:avLst/>
          </a:prstGeom>
          <a:ln>
            <a:noFill/>
          </a:ln>
        </p:spPr>
        <p:txBody>
          <a:bodyPr/>
          <a:lstStyle/>
          <a:p>
            <a:pPr>
              <a:defRPr/>
            </a:pPr>
            <a:r>
              <a:rPr lang="fr-FR"/>
              <a:t>Porteur du financement </a:t>
            </a:r>
            <a:endParaRPr/>
          </a:p>
          <a:p>
            <a:pPr lvl="1">
              <a:defRPr/>
            </a:pPr>
            <a:r>
              <a:rPr lang="fr-FR"/>
              <a:t>Agence France Locale (AFL) </a:t>
            </a:r>
            <a:endParaRPr/>
          </a:p>
          <a:p>
            <a:pPr marL="0" lvl="1">
              <a:spcBef>
                <a:spcPts val="1000"/>
              </a:spcBef>
              <a:defRPr/>
            </a:pPr>
            <a:r>
              <a:rPr lang="fr-FR" sz="2000">
                <a:solidFill>
                  <a:srgbClr val="EF7757"/>
                </a:solidFill>
              </a:rPr>
              <a:t>Nature du financement</a:t>
            </a:r>
            <a:endParaRPr/>
          </a:p>
          <a:p>
            <a:pPr lvl="1">
              <a:defRPr/>
            </a:pPr>
            <a:r>
              <a:rPr lang="fr-FR"/>
              <a:t>Prêt</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Soutenir l’investissement local</a:t>
            </a:r>
            <a:endParaRPr/>
          </a:p>
          <a:p>
            <a:pPr>
              <a:defRPr/>
            </a:pPr>
            <a:r>
              <a:rPr lang="fr-FR"/>
              <a:t>Durée du dispositif</a:t>
            </a:r>
            <a:endParaRPr/>
          </a:p>
          <a:p>
            <a:pPr lvl="1">
              <a:defRPr/>
            </a:pPr>
            <a:r>
              <a:rPr lang="fr-FR"/>
              <a:t>Permanente</a:t>
            </a:r>
            <a:endParaRPr/>
          </a:p>
        </p:txBody>
      </p:sp>
      <p:sp>
        <p:nvSpPr>
          <p:cNvPr id="11" name="Espace réservé du texte 4"/>
          <p:cNvSpPr txBox="1"/>
          <p:nvPr/>
        </p:nvSpPr>
        <p:spPr bwMode="auto">
          <a:xfrm>
            <a:off x="4899732" y="1611860"/>
            <a:ext cx="6939642" cy="447388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Adhésion à l’AFL (éligibilité selon santé financière de la collectivité)</a:t>
            </a:r>
            <a:endParaRPr/>
          </a:p>
          <a:p>
            <a:pPr>
              <a:defRPr/>
            </a:pPr>
            <a:endParaRPr lang="fr-FR"/>
          </a:p>
          <a:p>
            <a:pPr>
              <a:defRPr/>
            </a:pPr>
            <a:r>
              <a:rPr lang="fr-FR"/>
              <a:t>Actions financées</a:t>
            </a:r>
            <a:endParaRPr/>
          </a:p>
          <a:p>
            <a:pPr lvl="1">
              <a:defRPr/>
            </a:pPr>
            <a:r>
              <a:rPr lang="fr-FR"/>
              <a:t>Dépenses d’investissement</a:t>
            </a:r>
            <a:endParaRPr/>
          </a:p>
          <a:p>
            <a:pPr lvl="1">
              <a:defRPr/>
            </a:pPr>
            <a:endParaRPr lang="fr-FR"/>
          </a:p>
          <a:p>
            <a:pPr>
              <a:defRPr/>
            </a:pPr>
            <a:r>
              <a:rPr lang="fr-FR"/>
              <a:t>Conditions financières</a:t>
            </a:r>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Crédit moyen / long terme </a:t>
            </a:r>
            <a:r>
              <a:rPr lang="fr-FR" sz="1600" b="0" i="0" u="none" strike="noStrike" cap="none" spc="0">
                <a:solidFill>
                  <a:srgbClr val="292574"/>
                </a:solidFill>
                <a:latin typeface="Arial"/>
                <a:ea typeface="Arial"/>
                <a:cs typeface="Arial"/>
              </a:rPr>
              <a:t>(À taux fixe, jusqu’à 40 ans)</a:t>
            </a:r>
            <a:endParaRPr lang="fr-FR" sz="18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Prêt relais </a:t>
            </a:r>
            <a:r>
              <a:rPr lang="fr-FR" sz="1600" b="0" i="0" u="none" strike="noStrike" cap="none" spc="0">
                <a:solidFill>
                  <a:srgbClr val="292574"/>
                </a:solidFill>
                <a:latin typeface="Arial"/>
                <a:ea typeface="Arial"/>
                <a:cs typeface="Arial"/>
              </a:rPr>
              <a:t>(Attente de subventions, FCTVA ou portage foncier Sans indemnité de remboursement anticipé et jusqu’à 5 ans)</a:t>
            </a:r>
            <a:endParaRPr lang="fr-FR" sz="18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b="0" i="0" u="none" strike="noStrike" cap="none" spc="0">
                <a:solidFill>
                  <a:srgbClr val="292574"/>
                </a:solidFill>
                <a:latin typeface="Arial"/>
                <a:ea typeface="Arial"/>
                <a:cs typeface="Arial"/>
              </a:rPr>
              <a:t>Ligne de trésorerie </a:t>
            </a:r>
            <a:r>
              <a:rPr lang="fr-FR" sz="1600" b="0" i="0" u="none" strike="noStrike" cap="none" spc="0">
                <a:solidFill>
                  <a:srgbClr val="292574"/>
                </a:solidFill>
                <a:latin typeface="Arial"/>
                <a:ea typeface="Arial"/>
                <a:cs typeface="Arial"/>
              </a:rPr>
              <a:t>(364 jours maximum)</a:t>
            </a:r>
            <a:endParaRPr lang="fr-FR" b="0" i="0" u="none" strike="noStrike" cap="none" spc="0">
              <a:solidFill>
                <a:srgbClr val="292574"/>
              </a:solidFill>
              <a:latin typeface="Arial"/>
              <a:cs typeface="Arial"/>
            </a:endParaRPr>
          </a:p>
        </p:txBody>
      </p:sp>
      <p:cxnSp>
        <p:nvCxnSpPr>
          <p:cNvPr id="16" name="Connecteur droit 15"/>
          <p:cNvCxnSpPr>
            <a:cxnSpLocks/>
          </p:cNvCxnSpPr>
          <p:nvPr/>
        </p:nvCxnSpPr>
        <p:spPr bwMode="auto">
          <a:xfrm>
            <a:off x="4670560" y="1611860"/>
            <a:ext cx="8865" cy="447805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4"/>
          <a:stretch/>
        </p:blipFill>
        <p:spPr bwMode="auto">
          <a:xfrm>
            <a:off x="9963770" y="169624"/>
            <a:ext cx="2078162" cy="1145610"/>
          </a:xfrm>
          <a:prstGeom prst="rect">
            <a:avLst/>
          </a:prstGeom>
        </p:spPr>
      </p:pic>
      <p:sp>
        <p:nvSpPr>
          <p:cNvPr id="13" name="Flèche courbée vers la droite 12">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1" y="305124"/>
            <a:ext cx="10862317" cy="457560"/>
          </a:xfrm>
        </p:spPr>
        <p:txBody>
          <a:bodyPr/>
          <a:lstStyle/>
          <a:p>
            <a:pPr>
              <a:defRPr/>
            </a:pPr>
            <a:r>
              <a:rPr lang="fr-FR" sz="2400">
                <a:highlight>
                  <a:srgbClr val="FFFFFF"/>
                </a:highlight>
              </a:rPr>
              <a:t>ACTEE _ Fonds CHÊNE</a:t>
            </a:r>
            <a:endParaRPr sz="2400">
              <a:highlight>
                <a:srgbClr val="FFFFFF"/>
              </a:highlight>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27</a:t>
            </a:fld>
            <a:endParaRPr lang="fr-FR"/>
          </a:p>
        </p:txBody>
      </p:sp>
      <p:sp>
        <p:nvSpPr>
          <p:cNvPr id="9" name="ZoneTexte 8"/>
          <p:cNvSpPr txBox="1"/>
          <p:nvPr/>
        </p:nvSpPr>
        <p:spPr bwMode="auto">
          <a:xfrm>
            <a:off x="248194" y="721630"/>
            <a:ext cx="11793738" cy="369332"/>
          </a:xfrm>
          <a:prstGeom prst="rect">
            <a:avLst/>
          </a:prstGeom>
          <a:noFill/>
        </p:spPr>
        <p:txBody>
          <a:bodyPr wrap="square" rtlCol="0">
            <a:spAutoFit/>
          </a:bodyPr>
          <a:lstStyle/>
          <a:p>
            <a:pPr>
              <a:defRPr/>
            </a:pPr>
            <a:r>
              <a:rPr lang="fr-FR" u="sng">
                <a:hlinkClick r:id="rId3" tooltip="https://www.programme-cee-actee.fr/aap/fonds-chene/"/>
              </a:rPr>
              <a:t>https://www.programme-cee-actee.fr/aap/fonds-chene/</a:t>
            </a:r>
            <a:endParaRPr lang="fr-FR"/>
          </a:p>
        </p:txBody>
      </p:sp>
      <p:sp>
        <p:nvSpPr>
          <p:cNvPr id="10" name="Espace réservé du texte 4"/>
          <p:cNvSpPr>
            <a:spLocks noGrp="1"/>
          </p:cNvSpPr>
          <p:nvPr>
            <p:ph type="body" sz="quarter" idx="12"/>
          </p:nvPr>
        </p:nvSpPr>
        <p:spPr bwMode="auto">
          <a:xfrm>
            <a:off x="95167" y="1110497"/>
            <a:ext cx="5164730" cy="4000833"/>
          </a:xfrm>
          <a:prstGeom prst="rect">
            <a:avLst/>
          </a:prstGeom>
          <a:solidFill>
            <a:schemeClr val="bg1"/>
          </a:solidFill>
          <a:ln>
            <a:noFill/>
          </a:ln>
        </p:spPr>
        <p:txBody>
          <a:bodyPr/>
          <a:lstStyle/>
          <a:p>
            <a:pPr>
              <a:defRPr/>
            </a:pPr>
            <a:r>
              <a:rPr lang="fr-FR"/>
              <a:t>Porteur du financement </a:t>
            </a:r>
            <a:endParaRPr/>
          </a:p>
          <a:p>
            <a:pPr lvl="1">
              <a:defRPr/>
            </a:pPr>
            <a:r>
              <a:rPr lang="fr-FR"/>
              <a:t>Fédération nationale des collectivités concédantes et régies (FNCCR)</a:t>
            </a:r>
            <a:endParaRPr/>
          </a:p>
          <a:p>
            <a:pPr marL="0" lvl="1">
              <a:spcBef>
                <a:spcPts val="1000"/>
              </a:spcBef>
              <a:defRPr/>
            </a:pPr>
            <a:r>
              <a:rPr lang="fr-FR" sz="2000">
                <a:solidFill>
                  <a:srgbClr val="EF7757"/>
                </a:solidFill>
              </a:rPr>
              <a:t>Nature du financement</a:t>
            </a:r>
            <a:endParaRPr/>
          </a:p>
          <a:p>
            <a:pPr lvl="1">
              <a:defRPr/>
            </a:pPr>
            <a:r>
              <a:rPr lang="fr-FR"/>
              <a:t>Subvention (programme CEE)</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sz="1600"/>
              <a:t>Lever l'ensemble des freins que les collectivités peuvent rencontrer en amont du passage en phase travaux de rénovation énergétique de leur patrimoine.</a:t>
            </a:r>
            <a:endParaRPr/>
          </a:p>
          <a:p>
            <a:pPr>
              <a:defRPr/>
            </a:pPr>
            <a:r>
              <a:rPr lang="fr-FR"/>
              <a:t>Date de clôture</a:t>
            </a:r>
            <a:endParaRPr/>
          </a:p>
          <a:p>
            <a:pPr lvl="1">
              <a:defRPr/>
            </a:pPr>
            <a:r>
              <a:rPr lang="fr-FR" sz="1800" b="0" i="0" u="none" strike="noStrike" cap="none" spc="0">
                <a:solidFill>
                  <a:srgbClr val="292574"/>
                </a:solidFill>
                <a:latin typeface="+mn-lt"/>
                <a:ea typeface="+mn-ea"/>
                <a:cs typeface="+mn-cs"/>
              </a:rPr>
              <a:t>27/02/2025 </a:t>
            </a:r>
            <a:r>
              <a:rPr lang="fr-FR" sz="1800" b="0" i="0" u="none" strike="noStrike" cap="none" spc="0">
                <a:solidFill>
                  <a:srgbClr val="292574"/>
                </a:solidFill>
                <a:latin typeface="+mn-lt"/>
                <a:ea typeface="+mn-ea"/>
                <a:cs typeface="+mn-cs"/>
              </a:rPr>
              <a:t>(clôture des candidature pour la saison 5, nouvelle saison dans 4-5 mois)</a:t>
            </a:r>
            <a:endParaRPr/>
          </a:p>
          <a:p>
            <a:pPr lvl="1">
              <a:defRPr/>
            </a:pPr>
            <a:endParaRPr lang="fr-FR"/>
          </a:p>
        </p:txBody>
      </p:sp>
      <p:sp>
        <p:nvSpPr>
          <p:cNvPr id="11" name="Espace réservé du texte 4"/>
          <p:cNvSpPr txBox="1"/>
          <p:nvPr/>
        </p:nvSpPr>
        <p:spPr bwMode="auto">
          <a:xfrm>
            <a:off x="4945957" y="1090961"/>
            <a:ext cx="7019858" cy="2330368"/>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  Critère d’éligibilité</a:t>
            </a:r>
            <a:endParaRPr/>
          </a:p>
          <a:p>
            <a:pPr lvl="1">
              <a:defRPr/>
            </a:pPr>
            <a:r>
              <a:rPr lang="fr-FR"/>
              <a:t>Actions sur des projets de rénovation énergétique des bâtiments publics à usage tertiaire des collectivités territoriales</a:t>
            </a:r>
            <a:endParaRPr/>
          </a:p>
          <a:p>
            <a:pPr lvl="1">
              <a:defRPr/>
            </a:pPr>
            <a:r>
              <a:rPr lang="fr-FR" sz="2000">
                <a:solidFill>
                  <a:srgbClr val="EF7757"/>
                </a:solidFill>
              </a:rPr>
              <a:t>Actions financées</a:t>
            </a:r>
            <a:endParaRPr/>
          </a:p>
          <a:p>
            <a:pPr lvl="1">
              <a:defRPr/>
            </a:pPr>
            <a:r>
              <a:rPr lang="fr-FR"/>
              <a:t>Ressources humaines (poste économe de flux), outils de suivi et mesure, études techniques, études de maitrise d’œuvre, AMO</a:t>
            </a:r>
            <a:endParaRPr/>
          </a:p>
          <a:p>
            <a:pPr>
              <a:defRPr/>
            </a:pPr>
            <a:r>
              <a:rPr lang="fr-FR"/>
              <a:t>   Montant</a:t>
            </a:r>
            <a:endParaRPr/>
          </a:p>
          <a:p>
            <a:pPr>
              <a:defRPr/>
            </a:pPr>
            <a:endParaRPr lang="fr-FR"/>
          </a:p>
          <a:p>
            <a:pPr>
              <a:defRPr/>
            </a:pPr>
            <a:endParaRPr lang="fr-FR"/>
          </a:p>
          <a:p>
            <a:pPr>
              <a:defRPr/>
            </a:pPr>
            <a:endParaRPr lang="fr-FR"/>
          </a:p>
          <a:p>
            <a:pPr>
              <a:defRPr/>
            </a:pPr>
            <a:endParaRPr lang="fr-FR"/>
          </a:p>
        </p:txBody>
      </p:sp>
      <p:cxnSp>
        <p:nvCxnSpPr>
          <p:cNvPr id="16" name="Connecteur droit 15"/>
          <p:cNvCxnSpPr>
            <a:cxnSpLocks/>
          </p:cNvCxnSpPr>
          <p:nvPr/>
        </p:nvCxnSpPr>
        <p:spPr bwMode="auto">
          <a:xfrm>
            <a:off x="5059350" y="1240905"/>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4" name="Flèche courbée vers la droite 13">
            <a:hlinkClick r:id="rId4"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4" name="Image 3"/>
          <p:cNvPicPr>
            <a:picLocks noChangeAspect="1"/>
          </p:cNvPicPr>
          <p:nvPr/>
        </p:nvPicPr>
        <p:blipFill>
          <a:blip r:embed="rId5"/>
          <a:stretch/>
        </p:blipFill>
        <p:spPr bwMode="auto">
          <a:xfrm>
            <a:off x="5259897" y="3547970"/>
            <a:ext cx="4230718" cy="3262789"/>
          </a:xfrm>
          <a:prstGeom prst="rect">
            <a:avLst/>
          </a:prstGeom>
        </p:spPr>
      </p:pic>
      <p:sp>
        <p:nvSpPr>
          <p:cNvPr id="13" name="Espace réservé du texte 4"/>
          <p:cNvSpPr txBox="1"/>
          <p:nvPr/>
        </p:nvSpPr>
        <p:spPr bwMode="auto">
          <a:xfrm>
            <a:off x="9471789" y="3927020"/>
            <a:ext cx="2720210" cy="97453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sz="1050" i="1">
                <a:solidFill>
                  <a:srgbClr val="292574"/>
                </a:solidFill>
              </a:rPr>
              <a:t>A partir de CHÊNE 4, pour le lot 3 :</a:t>
            </a:r>
            <a:endParaRPr/>
          </a:p>
          <a:p>
            <a:pPr>
              <a:defRPr/>
            </a:pPr>
            <a:r>
              <a:rPr lang="fr-FR" sz="1050" i="1">
                <a:solidFill>
                  <a:srgbClr val="292574"/>
                </a:solidFill>
              </a:rPr>
              <a:t>- le taux de subvention est abaissé à 20% pour les études suivantes : Conseils en Orientation Energétique et pré-diagnostics, </a:t>
            </a:r>
            <a:endParaRPr/>
          </a:p>
          <a:p>
            <a:pPr>
              <a:defRPr/>
            </a:pPr>
            <a:r>
              <a:rPr lang="fr-FR" sz="1050" i="1">
                <a:solidFill>
                  <a:srgbClr val="292574"/>
                </a:solidFill>
              </a:rPr>
              <a:t>- le bonus Bâti scolaire ne s’appliquera désormais qu’aux audits énergétiques</a:t>
            </a:r>
            <a:br>
              <a:rPr lang="fr-FR" sz="1050" i="1">
                <a:solidFill>
                  <a:srgbClr val="292574"/>
                </a:solidFill>
              </a:rPr>
            </a:br>
            <a:r>
              <a:rPr lang="fr-FR" sz="1050" i="1">
                <a:solidFill>
                  <a:srgbClr val="292574"/>
                </a:solidFill>
              </a:rPr>
              <a:t>conformes au cahier des charges type audits énergétiques ACTEE.</a:t>
            </a:r>
            <a:endParaRPr/>
          </a:p>
        </p:txBody>
      </p:sp>
      <p:pic>
        <p:nvPicPr>
          <p:cNvPr id="1622418745" name="Image 1622418744"/>
          <p:cNvPicPr>
            <a:picLocks noChangeAspect="1"/>
          </p:cNvPicPr>
          <p:nvPr/>
        </p:nvPicPr>
        <p:blipFill>
          <a:blip r:embed="rId6"/>
          <a:stretch/>
        </p:blipFill>
        <p:spPr bwMode="auto">
          <a:xfrm>
            <a:off x="10023660" y="0"/>
            <a:ext cx="2098927" cy="111162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18741475" name="Titre 1"/>
          <p:cNvSpPr>
            <a:spLocks noGrp="1"/>
          </p:cNvSpPr>
          <p:nvPr>
            <p:ph type="title"/>
          </p:nvPr>
        </p:nvSpPr>
        <p:spPr bwMode="auto">
          <a:xfrm>
            <a:off x="454041" y="123504"/>
            <a:ext cx="10864837" cy="823320"/>
          </a:xfrm>
        </p:spPr>
        <p:txBody>
          <a:bodyPr/>
          <a:lstStyle/>
          <a:p>
            <a:pPr marL="0" marR="0" indent="0" algn="l">
              <a:lnSpc>
                <a:spcPct val="100000"/>
              </a:lnSpc>
              <a:spcBef>
                <a:spcPts val="0"/>
              </a:spcBef>
              <a:spcAft>
                <a:spcPts val="0"/>
              </a:spcAft>
              <a:buNone/>
              <a:defRPr/>
            </a:pPr>
            <a:r>
              <a:rPr lang="fr-FR" sz="2400" b="1" i="0" u="none" strike="noStrike" cap="all" spc="0">
                <a:solidFill>
                  <a:srgbClr val="EF7757"/>
                </a:solidFill>
                <a:latin typeface="Arial"/>
                <a:ea typeface="Arial"/>
                <a:cs typeface="Arial"/>
              </a:rPr>
              <a:t>ACTEE _ </a:t>
            </a:r>
            <a:r>
              <a:rPr lang="fr-FR" sz="2400" b="1" i="0" u="none" strike="noStrike" cap="all" spc="0">
                <a:solidFill>
                  <a:srgbClr val="EF7757"/>
                </a:solidFill>
                <a:latin typeface="Arial"/>
                <a:ea typeface="Arial"/>
                <a:cs typeface="Arial"/>
              </a:rPr>
              <a:t>Démarches Bâtiments Durables</a:t>
            </a:r>
            <a:r>
              <a:rPr lang="fr-FR" sz="2400" b="1" i="0" u="none" strike="noStrike" cap="all" spc="0">
                <a:solidFill>
                  <a:srgbClr val="EF7757"/>
                </a:solidFill>
                <a:latin typeface="Arial"/>
                <a:ea typeface="Arial"/>
                <a:cs typeface="Arial"/>
              </a:rPr>
              <a:t> </a:t>
            </a:r>
            <a:endParaRPr lang="fr-FR" sz="2400" b="1" i="0" u="none" strike="noStrike" cap="all" spc="0">
              <a:solidFill>
                <a:srgbClr val="EF7757"/>
              </a:solidFill>
              <a:latin typeface="Arial"/>
              <a:cs typeface="Arial"/>
            </a:endParaRPr>
          </a:p>
          <a:p>
            <a:pPr>
              <a:defRPr/>
            </a:pPr>
            <a:endParaRPr sz="2400">
              <a:highlight>
                <a:srgbClr val="FFFFFF"/>
              </a:highlight>
            </a:endParaRPr>
          </a:p>
        </p:txBody>
      </p:sp>
      <p:sp>
        <p:nvSpPr>
          <p:cNvPr id="2139185838" name="Espace réservé du numéro de diapositive 2"/>
          <p:cNvSpPr>
            <a:spLocks noGrp="1"/>
          </p:cNvSpPr>
          <p:nvPr>
            <p:ph type="sldNum" sz="quarter" idx="4"/>
          </p:nvPr>
        </p:nvSpPr>
        <p:spPr bwMode="auto">
          <a:xfrm>
            <a:off x="11464987" y="6187752"/>
            <a:ext cx="576940" cy="365123"/>
          </a:xfrm>
          <a:prstGeom prst="rect">
            <a:avLst/>
          </a:prstGeom>
        </p:spPr>
        <p:txBody>
          <a:bodyPr/>
          <a:lstStyle/>
          <a:p>
            <a:pPr>
              <a:defRPr/>
            </a:pPr>
            <a:fld id="{22249620-4F74-5699-421D-6BF99502B209}" type="slidenum">
              <a:rPr lang="fr-FR"/>
              <a:t/>
            </a:fld>
            <a:endParaRPr lang="fr-FR"/>
          </a:p>
        </p:txBody>
      </p:sp>
      <p:sp>
        <p:nvSpPr>
          <p:cNvPr id="9586213" name="ZoneTexte 8"/>
          <p:cNvSpPr txBox="1"/>
          <p:nvPr/>
        </p:nvSpPr>
        <p:spPr bwMode="auto">
          <a:xfrm>
            <a:off x="248193" y="630042"/>
            <a:ext cx="11796616" cy="1189079"/>
          </a:xfrm>
          <a:prstGeom prst="rect">
            <a:avLst/>
          </a:prstGeom>
          <a:noFill/>
        </p:spPr>
        <p:txBody>
          <a:bodyPr wrap="square" rtlCol="0">
            <a:spAutoFit/>
          </a:bodyPr>
          <a:lstStyle/>
          <a:p>
            <a:pPr>
              <a:defRPr/>
            </a:pPr>
            <a:r>
              <a:rPr lang="fr-FR" sz="1800" b="0" i="0" u="sng" strike="noStrike" cap="none" spc="0">
                <a:solidFill>
                  <a:schemeClr val="tx1"/>
                </a:solidFill>
                <a:latin typeface="Arial"/>
                <a:ea typeface="Arial"/>
                <a:cs typeface="Arial"/>
                <a:hlinkClick r:id="rId3" tooltip="https://programme-cee-actee.fr/programmes/appel-a-projet-demarches-batiments-durables/"/>
              </a:rPr>
              <a:t>https://programme-cee-actee.fr/programmes/appel-a-projet-demarches-batiments-durables/</a:t>
            </a:r>
            <a:endParaRPr/>
          </a:p>
          <a:p>
            <a:pPr>
              <a:defRPr/>
            </a:pPr>
            <a:endParaRPr lang="fr-FR" sz="1800" b="0" i="0" u="none" strike="noStrike" cap="none" spc="0">
              <a:solidFill>
                <a:schemeClr val="tx1"/>
              </a:solidFill>
              <a:latin typeface="Times New Roman"/>
              <a:cs typeface="Times New Roman"/>
            </a:endParaRPr>
          </a:p>
          <a:p>
            <a:pPr>
              <a:defRPr/>
            </a:pPr>
            <a:endParaRPr sz="1800"/>
          </a:p>
          <a:p>
            <a:pPr>
              <a:defRPr/>
            </a:pPr>
            <a:endParaRPr/>
          </a:p>
        </p:txBody>
      </p:sp>
      <p:cxnSp>
        <p:nvCxnSpPr>
          <p:cNvPr id="923141497" name="Connecteur droit 15"/>
          <p:cNvCxnSpPr>
            <a:cxnSpLocks/>
          </p:cNvCxnSpPr>
          <p:nvPr/>
        </p:nvCxnSpPr>
        <p:spPr bwMode="auto">
          <a:xfrm flipH="0" flipV="0">
            <a:off x="4503724" y="1240904"/>
            <a:ext cx="0" cy="4946846"/>
          </a:xfrm>
          <a:prstGeom prst="line">
            <a:avLst/>
          </a:prstGeom>
        </p:spPr>
        <p:style>
          <a:lnRef idx="1">
            <a:schemeClr val="accent1"/>
          </a:lnRef>
          <a:fillRef idx="0">
            <a:schemeClr val="accent1"/>
          </a:fillRef>
          <a:effectRef idx="0">
            <a:schemeClr val="accent1"/>
          </a:effectRef>
          <a:fontRef idx="minor">
            <a:schemeClr val="tx1"/>
          </a:fontRef>
        </p:style>
      </p:cxnSp>
      <p:sp>
        <p:nvSpPr>
          <p:cNvPr id="359459010" name="Espace réservé du texte 4"/>
          <p:cNvSpPr>
            <a:spLocks noGrp="1"/>
          </p:cNvSpPr>
          <p:nvPr/>
        </p:nvSpPr>
        <p:spPr bwMode="auto">
          <a:xfrm flipH="0" flipV="0">
            <a:off x="248193" y="1240904"/>
            <a:ext cx="4150806" cy="4000833"/>
          </a:xfrm>
          <a:prstGeom prst="rect">
            <a:avLst/>
          </a:prstGeom>
          <a:solidFill>
            <a:schemeClr val="bg1"/>
          </a:solidFill>
          <a:ln>
            <a:noFill/>
          </a:ln>
        </p:spPr>
        <p:txBody>
          <a:bodyPr/>
          <a:lstStyle>
            <a:lvl1pPr marL="0" indent="0" algn="l" defTabSz="914400">
              <a:lnSpc>
                <a:spcPct val="100000"/>
              </a:lnSpc>
              <a:spcBef>
                <a:spcPts val="998"/>
              </a:spcBef>
              <a:buFont typeface="Arial"/>
              <a:buNone/>
              <a:defRPr sz="2000">
                <a:solidFill>
                  <a:srgbClr val="EF7757"/>
                </a:solidFill>
                <a:latin typeface="+mn-lt"/>
                <a:ea typeface="+mn-ea"/>
                <a:cs typeface="+mn-cs"/>
              </a:defRPr>
            </a:lvl1pPr>
            <a:lvl2pPr marL="180000" indent="0" algn="l" defTabSz="914400">
              <a:lnSpc>
                <a:spcPct val="100000"/>
              </a:lnSpc>
              <a:spcBef>
                <a:spcPts val="498"/>
              </a:spcBef>
              <a:buFont typeface="Arial"/>
              <a:buNone/>
              <a:defRPr sz="1800">
                <a:solidFill>
                  <a:srgbClr val="292574"/>
                </a:solidFill>
                <a:latin typeface="+mn-lt"/>
                <a:ea typeface="+mn-ea"/>
                <a:cs typeface="+mn-cs"/>
              </a:defRPr>
            </a:lvl2pPr>
            <a:lvl3pPr marL="360000" indent="-180000" algn="l" defTabSz="914400">
              <a:lnSpc>
                <a:spcPct val="100000"/>
              </a:lnSpc>
              <a:spcBef>
                <a:spcPts val="498"/>
              </a:spcBef>
              <a:buFont typeface="Arial"/>
              <a:buChar char="•"/>
              <a:defRPr sz="1600">
                <a:solidFill>
                  <a:srgbClr val="292574"/>
                </a:solidFill>
                <a:latin typeface="+mn-lt"/>
                <a:ea typeface="+mn-ea"/>
                <a:cs typeface="+mn-cs"/>
              </a:defRPr>
            </a:lvl3pPr>
            <a:lvl4pPr marL="540000" indent="-180000" algn="l" defTabSz="914400">
              <a:lnSpc>
                <a:spcPct val="100000"/>
              </a:lnSpc>
              <a:spcBef>
                <a:spcPts val="498"/>
              </a:spcBef>
              <a:buFont typeface="Arial"/>
              <a:buChar char="•"/>
              <a:defRPr sz="1400">
                <a:solidFill>
                  <a:srgbClr val="292574"/>
                </a:solidFill>
                <a:latin typeface="+mn-lt"/>
                <a:ea typeface="+mn-ea"/>
                <a:cs typeface="+mn-cs"/>
              </a:defRPr>
            </a:lvl4pPr>
            <a:lvl5pPr marL="720000" indent="-180000" algn="l" defTabSz="914400">
              <a:lnSpc>
                <a:spcPct val="100000"/>
              </a:lnSpc>
              <a:spcBef>
                <a:spcPts val="498"/>
              </a:spcBef>
              <a:buFont typeface="Arial"/>
              <a:buChar char="•"/>
              <a:defRPr sz="1300">
                <a:solidFill>
                  <a:srgbClr val="292574"/>
                </a:solidFill>
                <a:latin typeface="+mn-lt"/>
                <a:ea typeface="+mn-ea"/>
                <a:cs typeface="+mn-cs"/>
              </a:defRPr>
            </a:lvl5pPr>
            <a:lvl6pPr marL="2286000" indent="0" algn="l" defTabSz="914400">
              <a:lnSpc>
                <a:spcPct val="90000"/>
              </a:lnSpc>
              <a:spcBef>
                <a:spcPts val="498"/>
              </a:spcBef>
              <a:buFont typeface="Arial"/>
              <a:buNone/>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a:defRPr/>
            </a:pPr>
            <a:r>
              <a:rPr lang="fr-FR"/>
              <a:t>Porteur du financement </a:t>
            </a:r>
            <a:endParaRPr/>
          </a:p>
          <a:p>
            <a:pPr lvl="1">
              <a:defRPr/>
            </a:pPr>
            <a:r>
              <a:rPr lang="fr-FR"/>
              <a:t>Fédération nationale des collectivités </a:t>
            </a:r>
            <a:r>
              <a:rPr lang="fr-FR"/>
              <a:t>concédantes</a:t>
            </a:r>
            <a:r>
              <a:rPr lang="fr-FR"/>
              <a:t> et régies (FNCCR)</a:t>
            </a:r>
            <a:endParaRPr/>
          </a:p>
          <a:p>
            <a:pPr marL="0" lvl="1">
              <a:spcBef>
                <a:spcPts val="998"/>
              </a:spcBef>
              <a:defRPr/>
            </a:pPr>
            <a:r>
              <a:rPr lang="fr-FR" sz="2000">
                <a:solidFill>
                  <a:srgbClr val="EF7757"/>
                </a:solidFill>
              </a:rPr>
              <a:t>Nature du financement</a:t>
            </a:r>
            <a:endParaRPr/>
          </a:p>
          <a:p>
            <a:pPr lvl="1">
              <a:defRPr/>
            </a:pPr>
            <a:r>
              <a:rPr lang="fr-FR"/>
              <a:t>Subvention (programme CEE)</a:t>
            </a:r>
            <a:endParaRPr/>
          </a:p>
          <a:p>
            <a:pPr>
              <a:defRPr/>
            </a:pPr>
            <a:r>
              <a:rPr lang="fr-FR"/>
              <a:t>Localisation</a:t>
            </a:r>
            <a:endParaRPr/>
          </a:p>
          <a:p>
            <a:pPr lvl="1">
              <a:defRPr/>
            </a:pPr>
            <a:r>
              <a:rPr lang="fr-FR"/>
              <a:t>National</a:t>
            </a:r>
            <a:endParaRPr/>
          </a:p>
          <a:p>
            <a:pPr>
              <a:defRPr/>
            </a:pPr>
            <a:r>
              <a:rPr lang="fr-FR"/>
              <a:t>Objectif</a:t>
            </a:r>
            <a:endParaRPr/>
          </a:p>
          <a:p>
            <a:pPr marL="180000" marR="0" lvl="1" indent="0" algn="l">
              <a:lnSpc>
                <a:spcPct val="100000"/>
              </a:lnSpc>
              <a:spcBef>
                <a:spcPts val="498"/>
              </a:spcBef>
              <a:spcAft>
                <a:spcPts val="0"/>
              </a:spcAft>
              <a:buFont typeface="Arial"/>
              <a:buNone/>
              <a:defRPr/>
            </a:pPr>
            <a:r>
              <a:rPr lang="fr-FR" sz="1800" b="0" i="0" u="none" strike="noStrike" cap="none" spc="0">
                <a:solidFill>
                  <a:srgbClr val="292574"/>
                </a:solidFill>
                <a:latin typeface="Arial"/>
                <a:ea typeface="Arial"/>
                <a:cs typeface="Arial"/>
              </a:rPr>
              <a:t>Instaurer une dynamique d’amélioration de la qualité environnementale des projets des collectivités</a:t>
            </a:r>
            <a:endParaRPr lang="fr-FR" sz="1800" b="0" i="0" u="none" strike="noStrike" cap="none" spc="0">
              <a:solidFill>
                <a:srgbClr val="292574"/>
              </a:solidFill>
              <a:latin typeface="Arial"/>
              <a:ea typeface="Arial"/>
              <a:cs typeface="Arial"/>
            </a:endParaRPr>
          </a:p>
          <a:p>
            <a:pPr marL="0" marR="0" lvl="1" indent="0" algn="l">
              <a:lnSpc>
                <a:spcPct val="100000"/>
              </a:lnSpc>
              <a:spcBef>
                <a:spcPts val="998"/>
              </a:spcBef>
              <a:spcAft>
                <a:spcPts val="0"/>
              </a:spcAft>
              <a:buFont typeface="Arial"/>
              <a:buNone/>
              <a:defRPr/>
            </a:pPr>
            <a:r>
              <a:rPr lang="fr-FR" sz="2000" b="0" i="0" u="none" strike="noStrike" cap="none" spc="0">
                <a:solidFill>
                  <a:srgbClr val="EF7757"/>
                </a:solidFill>
                <a:latin typeface="Arial"/>
                <a:ea typeface="Arial"/>
                <a:cs typeface="Arial"/>
              </a:rPr>
              <a:t>Date de clôture</a:t>
            </a:r>
            <a:endParaRPr lang="fr-FR" sz="2000" b="0" i="0" u="none" strike="noStrike" cap="none" spc="0">
              <a:solidFill>
                <a:srgbClr val="EF7757"/>
              </a:solidFill>
              <a:latin typeface="Arial"/>
              <a:cs typeface="Arial"/>
            </a:endParaRPr>
          </a:p>
          <a:p>
            <a:pPr lvl="1">
              <a:defRPr/>
            </a:pPr>
            <a:r>
              <a:rPr lang="fr-FR"/>
              <a:t>01/03/2025</a:t>
            </a:r>
            <a:endParaRPr/>
          </a:p>
        </p:txBody>
      </p:sp>
      <p:sp>
        <p:nvSpPr>
          <p:cNvPr id="132361185" name="Espace réservé du texte 4"/>
          <p:cNvSpPr txBox="1"/>
          <p:nvPr/>
        </p:nvSpPr>
        <p:spPr bwMode="auto">
          <a:xfrm flipH="0" flipV="0">
            <a:off x="4700624" y="1111626"/>
            <a:ext cx="7262451" cy="4473884"/>
          </a:xfrm>
          <a:prstGeom prst="rect">
            <a:avLst/>
          </a:prstGeom>
        </p:spPr>
        <p:txBody>
          <a:bodyPr/>
          <a:lstStyle>
            <a:lvl1pPr marL="0" indent="0" algn="l" defTabSz="914400">
              <a:lnSpc>
                <a:spcPct val="100000"/>
              </a:lnSpc>
              <a:spcBef>
                <a:spcPts val="998"/>
              </a:spcBef>
              <a:buFont typeface="Arial"/>
              <a:buNone/>
              <a:defRPr sz="2000">
                <a:solidFill>
                  <a:srgbClr val="EF7757"/>
                </a:solidFill>
                <a:latin typeface="+mn-lt"/>
                <a:ea typeface="+mn-ea"/>
                <a:cs typeface="+mn-cs"/>
              </a:defRPr>
            </a:lvl1pPr>
            <a:lvl2pPr marL="180000" indent="0" algn="l" defTabSz="914400">
              <a:lnSpc>
                <a:spcPct val="100000"/>
              </a:lnSpc>
              <a:spcBef>
                <a:spcPts val="498"/>
              </a:spcBef>
              <a:buFont typeface="Arial"/>
              <a:buNone/>
              <a:defRPr sz="1800">
                <a:solidFill>
                  <a:srgbClr val="292574"/>
                </a:solidFill>
                <a:latin typeface="+mn-lt"/>
                <a:ea typeface="+mn-ea"/>
                <a:cs typeface="+mn-cs"/>
              </a:defRPr>
            </a:lvl2pPr>
            <a:lvl3pPr marL="360000" indent="-180000" algn="l" defTabSz="914400">
              <a:lnSpc>
                <a:spcPct val="100000"/>
              </a:lnSpc>
              <a:spcBef>
                <a:spcPts val="498"/>
              </a:spcBef>
              <a:buFont typeface="Arial"/>
              <a:buChar char="•"/>
              <a:defRPr sz="1600">
                <a:solidFill>
                  <a:srgbClr val="292574"/>
                </a:solidFill>
                <a:latin typeface="+mn-lt"/>
                <a:ea typeface="+mn-ea"/>
                <a:cs typeface="+mn-cs"/>
              </a:defRPr>
            </a:lvl3pPr>
            <a:lvl4pPr marL="540000" indent="-180000" algn="l" defTabSz="914400">
              <a:lnSpc>
                <a:spcPct val="100000"/>
              </a:lnSpc>
              <a:spcBef>
                <a:spcPts val="498"/>
              </a:spcBef>
              <a:buFont typeface="Arial"/>
              <a:buChar char="•"/>
              <a:defRPr sz="1400">
                <a:solidFill>
                  <a:srgbClr val="292574"/>
                </a:solidFill>
                <a:latin typeface="+mn-lt"/>
                <a:ea typeface="+mn-ea"/>
                <a:cs typeface="+mn-cs"/>
              </a:defRPr>
            </a:lvl4pPr>
            <a:lvl5pPr marL="720000" indent="-180000" algn="l" defTabSz="914400">
              <a:lnSpc>
                <a:spcPct val="100000"/>
              </a:lnSpc>
              <a:spcBef>
                <a:spcPts val="498"/>
              </a:spcBef>
              <a:buFont typeface="Arial"/>
              <a:buChar char="•"/>
              <a:defRPr sz="1300">
                <a:solidFill>
                  <a:srgbClr val="292574"/>
                </a:solidFill>
                <a:latin typeface="+mn-lt"/>
                <a:ea typeface="+mn-ea"/>
                <a:cs typeface="+mn-cs"/>
              </a:defRPr>
            </a:lvl5pPr>
            <a:lvl6pPr marL="2286000" indent="0" algn="l" defTabSz="914400">
              <a:lnSpc>
                <a:spcPct val="90000"/>
              </a:lnSpc>
              <a:spcBef>
                <a:spcPts val="498"/>
              </a:spcBef>
              <a:buFont typeface="Arial"/>
              <a:buNone/>
              <a:defRPr sz="1800">
                <a:solidFill>
                  <a:schemeClr val="tx1"/>
                </a:solidFill>
                <a:latin typeface="+mn-lt"/>
                <a:ea typeface="+mn-ea"/>
                <a:cs typeface="+mn-cs"/>
              </a:defRPr>
            </a:lvl6pPr>
            <a:lvl7pPr marL="2971800" indent="-228600" algn="l" defTabSz="914400">
              <a:lnSpc>
                <a:spcPct val="90000"/>
              </a:lnSpc>
              <a:spcBef>
                <a:spcPts val="498"/>
              </a:spcBef>
              <a:buFont typeface="Arial"/>
              <a:buChar char="•"/>
              <a:defRPr sz="1800">
                <a:solidFill>
                  <a:schemeClr val="tx1"/>
                </a:solidFill>
                <a:latin typeface="+mn-lt"/>
                <a:ea typeface="+mn-ea"/>
                <a:cs typeface="+mn-cs"/>
              </a:defRPr>
            </a:lvl7pPr>
            <a:lvl8pPr marL="3429000" indent="-228600" algn="l" defTabSz="914400">
              <a:lnSpc>
                <a:spcPct val="90000"/>
              </a:lnSpc>
              <a:spcBef>
                <a:spcPts val="498"/>
              </a:spcBef>
              <a:buFont typeface="Arial"/>
              <a:buChar char="•"/>
              <a:defRPr sz="1800">
                <a:solidFill>
                  <a:schemeClr val="tx1"/>
                </a:solidFill>
                <a:latin typeface="+mn-lt"/>
                <a:ea typeface="+mn-ea"/>
                <a:cs typeface="+mn-cs"/>
              </a:defRPr>
            </a:lvl8pPr>
            <a:lvl9pPr marL="3886200" indent="-228600" algn="l" defTabSz="914400">
              <a:lnSpc>
                <a:spcPct val="90000"/>
              </a:lnSpc>
              <a:spcBef>
                <a:spcPts val="498"/>
              </a:spcBef>
              <a:buFont typeface="Arial"/>
              <a:buChar char="•"/>
              <a:defRPr sz="1800">
                <a:solidFill>
                  <a:schemeClr val="tx1"/>
                </a:solidFill>
                <a:latin typeface="+mn-lt"/>
                <a:ea typeface="+mn-ea"/>
                <a:cs typeface="+mn-cs"/>
              </a:defRPr>
            </a:lvl9pPr>
          </a:lstStyle>
          <a:p>
            <a:pPr marL="0" marR="0" indent="0" algn="l">
              <a:lnSpc>
                <a:spcPct val="100000"/>
              </a:lnSpc>
              <a:spcBef>
                <a:spcPts val="998"/>
              </a:spcBef>
              <a:spcAft>
                <a:spcPts val="0"/>
              </a:spcAft>
              <a:buFont typeface="Arial"/>
              <a:buNone/>
              <a:defRPr/>
            </a:pPr>
            <a:r>
              <a:rPr lang="fr-FR" sz="2000" b="0" i="0" u="none" strike="noStrike" cap="none" spc="0">
                <a:solidFill>
                  <a:srgbClr val="EF7757"/>
                </a:solidFill>
                <a:latin typeface="Arial"/>
                <a:ea typeface="Arial"/>
                <a:cs typeface="Arial"/>
              </a:rPr>
              <a:t>  Critère d’éligibilité</a:t>
            </a:r>
            <a:endParaRPr lang="fr-FR" sz="2000" b="0" i="0" u="none" strike="noStrike" cap="none" spc="0">
              <a:solidFill>
                <a:srgbClr val="EF7757"/>
              </a:solidFill>
              <a:latin typeface="Arial"/>
              <a:cs typeface="Arial"/>
            </a:endParaRPr>
          </a:p>
          <a:p>
            <a:pPr marL="180000" marR="0" lvl="1" indent="0" algn="just">
              <a:lnSpc>
                <a:spcPct val="100000"/>
              </a:lnSpc>
              <a:spcBef>
                <a:spcPts val="498"/>
              </a:spcBef>
              <a:spcAft>
                <a:spcPts val="0"/>
              </a:spcAft>
              <a:buFont typeface="Arial"/>
              <a:buNone/>
              <a:defRPr/>
            </a:pPr>
            <a:r>
              <a:rPr lang="fr-FR" sz="1600" b="0" i="0" u="none" strike="noStrike" cap="none" spc="0">
                <a:solidFill>
                  <a:srgbClr val="292574"/>
                </a:solidFill>
                <a:latin typeface="Arial"/>
                <a:ea typeface="Arial"/>
                <a:cs typeface="Arial"/>
              </a:rPr>
              <a:t>Les bâtiments éligibles sont le</a:t>
            </a:r>
            <a:r>
              <a:rPr lang="fr-FR" sz="1600" b="0" i="0" u="none" strike="noStrike" cap="none" spc="0">
                <a:solidFill>
                  <a:srgbClr val="292574"/>
                </a:solidFill>
                <a:latin typeface="Arial"/>
                <a:ea typeface="Arial"/>
                <a:cs typeface="Arial"/>
              </a:rPr>
              <a:t>s </a:t>
            </a:r>
            <a:r>
              <a:rPr lang="fr-FR" sz="1600" b="1" i="0" u="none" strike="noStrike" cap="none" spc="0">
                <a:solidFill>
                  <a:srgbClr val="292574"/>
                </a:solidFill>
                <a:latin typeface="Arial"/>
                <a:ea typeface="Arial"/>
                <a:cs typeface="Arial"/>
              </a:rPr>
              <a:t>bâtiments publics tertiaires</a:t>
            </a:r>
            <a:r>
              <a:rPr lang="fr-FR" sz="1600" b="0" i="0" u="none" strike="noStrike" cap="none" spc="0">
                <a:solidFill>
                  <a:srgbClr val="292574"/>
                </a:solidFill>
                <a:latin typeface="Arial"/>
                <a:ea typeface="Arial"/>
                <a:cs typeface="Arial"/>
              </a:rPr>
              <a:t> des collectivités territoriales de tout type ainsi que les équipements dont les collectivités sont propriétaires. </a:t>
            </a:r>
            <a:endParaRPr lang="fr-FR" sz="1600" b="0" i="0" u="none" strike="noStrike" cap="none" spc="0">
              <a:solidFill>
                <a:srgbClr val="292574"/>
              </a:solidFill>
              <a:latin typeface="Arial"/>
              <a:ea typeface="Arial"/>
              <a:cs typeface="Arial"/>
            </a:endParaRPr>
          </a:p>
          <a:p>
            <a:pPr marL="180000" marR="0" lvl="1" indent="0" algn="just">
              <a:lnSpc>
                <a:spcPct val="100000"/>
              </a:lnSpc>
              <a:spcBef>
                <a:spcPts val="498"/>
              </a:spcBef>
              <a:spcAft>
                <a:spcPts val="0"/>
              </a:spcAft>
              <a:buFont typeface="Arial"/>
              <a:buNone/>
              <a:defRPr/>
            </a:pPr>
            <a:r>
              <a:rPr lang="fr-FR" sz="1600" b="0" i="0" u="none" strike="noStrike" cap="none" spc="0">
                <a:solidFill>
                  <a:srgbClr val="292574"/>
                </a:solidFill>
                <a:latin typeface="Arial"/>
                <a:ea typeface="Arial"/>
                <a:cs typeface="Arial"/>
              </a:rPr>
              <a:t>Les bâtiments ciblés par cet AAP devront à minima, viser une </a:t>
            </a:r>
            <a:r>
              <a:rPr lang="fr-FR" sz="1600" b="1" i="0" u="none" strike="noStrike" cap="none" spc="0">
                <a:solidFill>
                  <a:srgbClr val="292574"/>
                </a:solidFill>
                <a:latin typeface="Arial"/>
                <a:ea typeface="Arial"/>
                <a:cs typeface="Arial"/>
              </a:rPr>
              <a:t>réduction de la consommation énergétique</a:t>
            </a:r>
            <a:r>
              <a:rPr lang="fr-FR" sz="1600" b="0" i="0" u="none" strike="noStrike" cap="none" spc="0">
                <a:solidFill>
                  <a:srgbClr val="292574"/>
                </a:solidFill>
                <a:latin typeface="Arial"/>
                <a:ea typeface="Arial"/>
                <a:cs typeface="Arial"/>
              </a:rPr>
              <a:t>, qui répond aux exigences du</a:t>
            </a:r>
            <a:r>
              <a:rPr lang="fr-FR" sz="1600" b="1" i="0" u="none" strike="noStrike" cap="none" spc="0">
                <a:solidFill>
                  <a:srgbClr val="292574"/>
                </a:solidFill>
                <a:latin typeface="Arial"/>
                <a:ea typeface="Arial"/>
                <a:cs typeface="Arial"/>
              </a:rPr>
              <a:t> décret tertiaire</a:t>
            </a:r>
            <a:r>
              <a:rPr lang="fr-FR" sz="1600" b="0" i="0" u="none" strike="noStrike" cap="none" spc="0">
                <a:solidFill>
                  <a:srgbClr val="292574"/>
                </a:solidFill>
                <a:latin typeface="Arial"/>
                <a:ea typeface="Arial"/>
                <a:cs typeface="Arial"/>
              </a:rPr>
              <a:t>, pren</a:t>
            </a:r>
            <a:r>
              <a:rPr lang="fr-FR" sz="1600" b="0" i="0" u="none" strike="noStrike" cap="none" spc="0">
                <a:solidFill>
                  <a:srgbClr val="292574"/>
                </a:solidFill>
                <a:latin typeface="Arial"/>
                <a:ea typeface="Arial"/>
                <a:cs typeface="Arial"/>
              </a:rPr>
              <a:t>dre en compte le </a:t>
            </a:r>
            <a:r>
              <a:rPr lang="fr-FR" sz="1600" b="1" i="0" u="none" strike="noStrike" cap="none" spc="0">
                <a:solidFill>
                  <a:srgbClr val="292574"/>
                </a:solidFill>
                <a:latin typeface="Arial"/>
                <a:ea typeface="Arial"/>
                <a:cs typeface="Arial"/>
              </a:rPr>
              <a:t>confort d’été </a:t>
            </a:r>
            <a:r>
              <a:rPr lang="fr-FR" sz="1600" b="0" i="0" u="none" strike="noStrike" cap="none" spc="0">
                <a:solidFill>
                  <a:srgbClr val="292574"/>
                </a:solidFill>
                <a:latin typeface="Arial"/>
                <a:ea typeface="Arial"/>
                <a:cs typeface="Arial"/>
              </a:rPr>
              <a:t>et inclure une</a:t>
            </a:r>
            <a:r>
              <a:rPr lang="fr-FR" sz="1600" b="1" i="0" u="none" strike="noStrike" cap="none" spc="0">
                <a:solidFill>
                  <a:srgbClr val="292574"/>
                </a:solidFill>
                <a:latin typeface="Arial"/>
                <a:ea typeface="Arial"/>
                <a:cs typeface="Arial"/>
              </a:rPr>
              <a:t> forte ambition environnementale</a:t>
            </a:r>
            <a:r>
              <a:rPr lang="fr-FR" sz="1600" b="0" i="0" u="none" strike="noStrike" cap="none" spc="0">
                <a:solidFill>
                  <a:srgbClr val="292574"/>
                </a:solidFill>
                <a:latin typeface="Arial"/>
                <a:ea typeface="Arial"/>
                <a:cs typeface="Arial"/>
              </a:rPr>
              <a:t> pour minimiser leur impact écologique. </a:t>
            </a:r>
            <a:endParaRPr lang="fr-FR" sz="1600" b="0" i="0" u="none" strike="noStrike" cap="none" spc="0">
              <a:solidFill>
                <a:srgbClr val="292574"/>
              </a:solidFill>
              <a:latin typeface="Arial"/>
              <a:ea typeface="Arial"/>
              <a:cs typeface="Arial"/>
            </a:endParaRPr>
          </a:p>
          <a:p>
            <a:pPr lvl="1">
              <a:defRPr/>
            </a:pPr>
            <a:r>
              <a:rPr lang="fr-FR" sz="2000">
                <a:solidFill>
                  <a:srgbClr val="EF7757"/>
                </a:solidFill>
              </a:rPr>
              <a:t>Actions financées</a:t>
            </a:r>
            <a:endParaRPr/>
          </a:p>
          <a:p>
            <a:pPr marL="441850" marR="0" lvl="1" indent="-261850" algn="just">
              <a:lnSpc>
                <a:spcPct val="100000"/>
              </a:lnSpc>
              <a:spcBef>
                <a:spcPts val="498"/>
              </a:spcBef>
              <a:spcAft>
                <a:spcPts val="0"/>
              </a:spcAft>
              <a:buFont typeface="Arial"/>
              <a:buChar char="–"/>
              <a:defRPr/>
            </a:pPr>
            <a:r>
              <a:rPr lang="fr-FR" sz="1800" b="0" i="0" u="none" strike="noStrike" cap="none" spc="0">
                <a:solidFill>
                  <a:srgbClr val="292574"/>
                </a:solidFill>
                <a:latin typeface="Arial"/>
                <a:ea typeface="Arial"/>
                <a:cs typeface="Arial"/>
              </a:rPr>
              <a:t>Lot 3 : </a:t>
            </a:r>
            <a:r>
              <a:rPr lang="fr-FR" sz="1800" b="0" i="0" u="none" strike="noStrike" cap="none" spc="0">
                <a:solidFill>
                  <a:srgbClr val="292574"/>
                </a:solidFill>
                <a:latin typeface="Arial"/>
                <a:ea typeface="Arial"/>
                <a:cs typeface="Arial"/>
              </a:rPr>
              <a:t>Études </a:t>
            </a:r>
            <a:r>
              <a:rPr lang="fr-FR" sz="1800" b="0" i="0" u="none" strike="noStrike" cap="none" spc="0">
                <a:solidFill>
                  <a:srgbClr val="292574"/>
                </a:solidFill>
                <a:latin typeface="Arial"/>
                <a:ea typeface="Arial"/>
                <a:cs typeface="Arial"/>
              </a:rPr>
              <a:t>(</a:t>
            </a:r>
            <a:r>
              <a:rPr lang="fr-FR" sz="1800" b="0" i="0" u="none" strike="noStrike" cap="none" spc="0">
                <a:solidFill>
                  <a:srgbClr val="292574"/>
                </a:solidFill>
                <a:latin typeface="Arial"/>
                <a:ea typeface="Arial"/>
                <a:cs typeface="Arial"/>
              </a:rPr>
              <a:t>Audit énergétique, Simulation Thermique Dynamique, Étude ACV, Calcul en coût global, </a:t>
            </a:r>
            <a:r>
              <a:rPr lang="fr-FR" sz="1800" b="0" i="0" u="none" strike="noStrike" cap="none" spc="0">
                <a:solidFill>
                  <a:srgbClr val="292574"/>
                </a:solidFill>
                <a:latin typeface="Arial"/>
                <a:ea typeface="Arial"/>
                <a:cs typeface="Arial"/>
              </a:rPr>
              <a:t>Analyse environnementale de site</a:t>
            </a:r>
            <a:r>
              <a:rPr lang="fr-FR" sz="1800" b="0" i="0" u="none" strike="noStrike" cap="none" spc="0">
                <a:solidFill>
                  <a:srgbClr val="292574"/>
                </a:solidFill>
                <a:latin typeface="Arial"/>
                <a:ea typeface="Arial"/>
                <a:cs typeface="Arial"/>
              </a:rPr>
              <a:t>..</a:t>
            </a:r>
            <a:r>
              <a:rPr lang="fr-FR" sz="1800" b="0" i="0" u="none" strike="noStrike" cap="none" spc="0">
                <a:solidFill>
                  <a:srgbClr val="292574"/>
                </a:solidFill>
                <a:latin typeface="Arial"/>
                <a:ea typeface="Arial"/>
                <a:cs typeface="Arial"/>
              </a:rPr>
              <a:t>.) </a:t>
            </a:r>
            <a:endParaRPr sz="1800"/>
          </a:p>
          <a:p>
            <a:pPr marL="441850" marR="0" lvl="1" indent="-261850" algn="just">
              <a:lnSpc>
                <a:spcPct val="100000"/>
              </a:lnSpc>
              <a:spcBef>
                <a:spcPts val="498"/>
              </a:spcBef>
              <a:spcAft>
                <a:spcPts val="0"/>
              </a:spcAft>
              <a:buFont typeface="Arial"/>
              <a:buChar char="–"/>
              <a:defRPr/>
            </a:pPr>
            <a:r>
              <a:rPr sz="1800"/>
              <a:t>Lot 5 : Prestation d’un accompagnateur </a:t>
            </a:r>
            <a:r>
              <a:rPr sz="1800"/>
              <a:t>Bâtiment Durable</a:t>
            </a:r>
            <a:endParaRPr sz="1800"/>
          </a:p>
          <a:p>
            <a:pPr>
              <a:defRPr/>
            </a:pPr>
            <a:r>
              <a:rPr lang="fr-FR"/>
              <a:t>   Montant</a:t>
            </a:r>
            <a:endParaRPr/>
          </a:p>
          <a:p>
            <a:pPr marL="180000" marR="0" indent="0" algn="just">
              <a:lnSpc>
                <a:spcPct val="100000"/>
              </a:lnSpc>
              <a:spcBef>
                <a:spcPts val="498"/>
              </a:spcBef>
              <a:spcAft>
                <a:spcPts val="0"/>
              </a:spcAft>
              <a:buFont typeface="Arial"/>
              <a:buNone/>
              <a:defRPr/>
            </a:pPr>
            <a:r>
              <a:rPr lang="fr-FR" sz="1800" b="0" i="0" u="none" strike="noStrike" cap="none" spc="0">
                <a:solidFill>
                  <a:srgbClr val="292574"/>
                </a:solidFill>
                <a:latin typeface="Arial"/>
                <a:ea typeface="Arial"/>
                <a:cs typeface="Arial"/>
              </a:rPr>
              <a:t>80% du montant HT des dépenses éligibles, dans la limite d’un plafond de </a:t>
            </a:r>
            <a:r>
              <a:rPr lang="fr-FR" sz="1800" b="0" i="0" u="none" strike="noStrike" cap="none" spc="0">
                <a:solidFill>
                  <a:srgbClr val="292574"/>
                </a:solidFill>
                <a:latin typeface="Arial"/>
                <a:ea typeface="Arial"/>
                <a:cs typeface="Arial"/>
              </a:rPr>
              <a:t>25 000€ sur l’ensemble des deux lots</a:t>
            </a:r>
            <a:endParaRPr lang="fr-FR" sz="1800" b="0" i="0" u="none" strike="noStrike" cap="none" spc="0">
              <a:solidFill>
                <a:srgbClr val="292574"/>
              </a:solidFill>
              <a:latin typeface="Arial"/>
              <a:cs typeface="Arial"/>
            </a:endParaRPr>
          </a:p>
          <a:p>
            <a:pPr>
              <a:defRPr/>
            </a:pPr>
            <a:endParaRPr lang="fr-FR"/>
          </a:p>
          <a:p>
            <a:pPr>
              <a:defRPr/>
            </a:pPr>
            <a:endParaRPr lang="fr-FR"/>
          </a:p>
          <a:p>
            <a:pPr>
              <a:defRPr/>
            </a:pPr>
            <a:endParaRPr lang="fr-FR"/>
          </a:p>
          <a:p>
            <a:pPr>
              <a:defRPr/>
            </a:pPr>
            <a:endParaRPr lang="fr-FR"/>
          </a:p>
        </p:txBody>
      </p:sp>
      <p:pic>
        <p:nvPicPr>
          <p:cNvPr id="1876987989" name="Image 1593481668"/>
          <p:cNvPicPr>
            <a:picLocks noChangeAspect="1"/>
          </p:cNvPicPr>
          <p:nvPr/>
        </p:nvPicPr>
        <p:blipFill>
          <a:blip r:embed="rId4"/>
          <a:stretch/>
        </p:blipFill>
        <p:spPr bwMode="auto">
          <a:xfrm>
            <a:off x="10023660" y="0"/>
            <a:ext cx="2098927" cy="1111626"/>
          </a:xfrm>
          <a:prstGeom prst="rect">
            <a:avLst/>
          </a:prstGeom>
        </p:spPr>
      </p:pic>
      <p:sp>
        <p:nvSpPr>
          <p:cNvPr id="440143037" name="Flèche courbée vers la droite 13">
            <a:hlinkClick r:id="rId5" action="ppaction://hlinksldjump"/>
          </p:cNvPr>
          <p:cNvSpPr/>
          <p:nvPr/>
        </p:nvSpPr>
        <p:spPr bwMode="auto">
          <a:xfrm rot="9736592">
            <a:off x="10998508" y="6231695"/>
            <a:ext cx="356477" cy="434651"/>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326930"/>
            <a:ext cx="10982091" cy="830997"/>
          </a:xfrm>
        </p:spPr>
        <p:txBody>
          <a:bodyPr/>
          <a:lstStyle/>
          <a:p>
            <a:pPr>
              <a:defRPr/>
            </a:pPr>
            <a:r>
              <a:rPr lang="fr-FR" sz="2400"/>
              <a:t>FONDS DE COMPENSATION POUR LA TAXE SUR LA VALEUR AJOUTÉE (FCTVA)</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29</a:t>
            </a:fld>
            <a:endParaRPr lang="fr-FR"/>
          </a:p>
        </p:txBody>
      </p:sp>
      <p:sp>
        <p:nvSpPr>
          <p:cNvPr id="9" name="ZoneTexte 8"/>
          <p:cNvSpPr txBox="1"/>
          <p:nvPr/>
        </p:nvSpPr>
        <p:spPr bwMode="auto">
          <a:xfrm>
            <a:off x="454042" y="1001242"/>
            <a:ext cx="11793738" cy="338554"/>
          </a:xfrm>
          <a:prstGeom prst="rect">
            <a:avLst/>
          </a:prstGeom>
          <a:noFill/>
        </p:spPr>
        <p:txBody>
          <a:bodyPr wrap="square" rtlCol="0">
            <a:spAutoFit/>
          </a:bodyPr>
          <a:lstStyle/>
          <a:p>
            <a:pPr>
              <a:defRPr/>
            </a:pPr>
            <a:r>
              <a:rPr lang="fr-FR" sz="1600" u="sng">
                <a:hlinkClick r:id="rId3" tooltip="https://www.collectivites-locales.gouv.fr/finances-locales/fonds-de-compensation-pour-la-taxe-sur-la-valeur-ajoutee-fctva"/>
              </a:rPr>
              <a:t>https://www.collectivites-locales.gouv.fr/finances-locales/fonds-de-compensation-pour-la-taxe-sur-la-valeur-ajoutee-fctva</a:t>
            </a:r>
            <a:endParaRPr lang="fr-FR" sz="1600"/>
          </a:p>
        </p:txBody>
      </p:sp>
      <p:sp>
        <p:nvSpPr>
          <p:cNvPr id="10" name="Espace réservé du texte 4"/>
          <p:cNvSpPr>
            <a:spLocks noGrp="1"/>
          </p:cNvSpPr>
          <p:nvPr>
            <p:ph type="body" sz="quarter" idx="12"/>
          </p:nvPr>
        </p:nvSpPr>
        <p:spPr bwMode="auto">
          <a:xfrm>
            <a:off x="454042" y="1450498"/>
            <a:ext cx="3933320" cy="4478058"/>
          </a:xfrm>
          <a:prstGeom prst="rect">
            <a:avLst/>
          </a:prstGeom>
          <a:solidFill>
            <a:schemeClr val="bg1"/>
          </a:solidFill>
          <a:ln>
            <a:noFill/>
          </a:ln>
        </p:spPr>
        <p:txBody>
          <a:bodyPr/>
          <a:lstStyle/>
          <a:p>
            <a:pPr>
              <a:defRPr/>
            </a:pPr>
            <a:r>
              <a:rPr lang="fr-FR"/>
              <a:t>Porteur du financement </a:t>
            </a:r>
            <a:endParaRPr/>
          </a:p>
          <a:p>
            <a:pPr lvl="1">
              <a:defRPr/>
            </a:pPr>
            <a:r>
              <a:rPr lang="fr-FR"/>
              <a:t>Etat (Préfecture)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a:defRPr/>
            </a:pPr>
            <a:r>
              <a:rPr lang="fr-FR" sz="1600">
                <a:solidFill>
                  <a:srgbClr val="292574"/>
                </a:solidFill>
              </a:rPr>
              <a:t>Dotation versée aux collectivités territoriales et à leurs groupements, et destinée à assurer une compensation, à un taux forfaitaire, de la charge de TVA</a:t>
            </a:r>
            <a:endParaRPr/>
          </a:p>
          <a:p>
            <a:pPr>
              <a:defRPr/>
            </a:pPr>
            <a:r>
              <a:rPr lang="fr-FR"/>
              <a:t>Date de clôture</a:t>
            </a:r>
            <a:endParaRPr/>
          </a:p>
          <a:p>
            <a:pPr lvl="1">
              <a:defRPr/>
            </a:pPr>
            <a:r>
              <a:rPr lang="fr-FR"/>
              <a:t>Permanente</a:t>
            </a:r>
            <a:endParaRPr/>
          </a:p>
          <a:p>
            <a:pPr lvl="1">
              <a:defRPr/>
            </a:pPr>
            <a:endParaRPr lang="fr-FR"/>
          </a:p>
        </p:txBody>
      </p:sp>
      <p:sp>
        <p:nvSpPr>
          <p:cNvPr id="11" name="Espace réservé du texte 4"/>
          <p:cNvSpPr txBox="1"/>
          <p:nvPr/>
        </p:nvSpPr>
        <p:spPr bwMode="auto">
          <a:xfrm>
            <a:off x="4447426" y="1454670"/>
            <a:ext cx="7306034"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    </a:t>
            </a:r>
            <a:r>
              <a:rPr lang="fr-FR" sz="1200"/>
              <a:t>la dépense doit avoir été réalisée par un bénéficiaire du fonds dont la liste est limitativement fixée par l’article L. 1615-2 du CGCT ;</a:t>
            </a:r>
            <a:endParaRPr/>
          </a:p>
          <a:p>
            <a:pPr lvl="1">
              <a:defRPr/>
            </a:pPr>
            <a:r>
              <a:rPr lang="fr-FR" sz="1200"/>
              <a:t>    la collectivité bénéficiaire doit être propriétaire de l’équipement pour lequel cette dépense a été engagée ;</a:t>
            </a:r>
            <a:endParaRPr/>
          </a:p>
          <a:p>
            <a:pPr lvl="1">
              <a:defRPr/>
            </a:pPr>
            <a:r>
              <a:rPr lang="fr-FR" sz="1200"/>
              <a:t>    le bénéficiaire doit être compétent pour agir dans le domaine concerné ;</a:t>
            </a:r>
            <a:endParaRPr/>
          </a:p>
          <a:p>
            <a:pPr lvl="1">
              <a:defRPr/>
            </a:pPr>
            <a:r>
              <a:rPr lang="fr-FR" sz="1200"/>
              <a:t>    la dépense doit avoir été grevée de TVA ;</a:t>
            </a:r>
            <a:endParaRPr/>
          </a:p>
          <a:p>
            <a:pPr lvl="1">
              <a:defRPr/>
            </a:pPr>
            <a:r>
              <a:rPr lang="fr-FR" sz="1200"/>
              <a:t>    la dépense ne doit pas être exposée pour les besoins d’une activité assujettie à la TVA permettant la récupération de la TVA par la voie fiscale ;</a:t>
            </a:r>
            <a:endParaRPr/>
          </a:p>
          <a:p>
            <a:pPr lvl="1">
              <a:defRPr/>
            </a:pPr>
            <a:r>
              <a:rPr lang="fr-FR" sz="1200"/>
              <a:t>    la dépense ne doit pas être relative à un bien cédé.</a:t>
            </a:r>
            <a:endParaRPr/>
          </a:p>
          <a:p>
            <a:pPr marL="0" lvl="1">
              <a:spcBef>
                <a:spcPts val="1000"/>
              </a:spcBef>
              <a:defRPr/>
            </a:pPr>
            <a:r>
              <a:rPr lang="fr-FR" sz="2000">
                <a:solidFill>
                  <a:srgbClr val="EF7757"/>
                </a:solidFill>
              </a:rPr>
              <a:t>Dépenses éligibles</a:t>
            </a:r>
            <a:endParaRPr/>
          </a:p>
          <a:p>
            <a:pPr marL="0" lvl="1">
              <a:spcBef>
                <a:spcPts val="1000"/>
              </a:spcBef>
              <a:defRPr/>
            </a:pPr>
            <a:r>
              <a:rPr lang="fr-FR" sz="1600"/>
              <a:t>Dépenses d’investissement et de fonctionnement imputées sur des comptes éligibles (voir arrêtés ministériels du 30/12/2020 et du 17/12/2021) : Audits énergétiques, prestations d’assistance à maîtrise d’ouvrage, outils et équipements de mesure et suivi des consommations, aide à la maîtrise d’œuvre, travaux</a:t>
            </a:r>
            <a:endParaRPr/>
          </a:p>
          <a:p>
            <a:pPr marL="0" lvl="1">
              <a:spcBef>
                <a:spcPts val="1000"/>
              </a:spcBef>
              <a:defRPr/>
            </a:pPr>
            <a:r>
              <a:rPr lang="fr-FR"/>
              <a:t> </a:t>
            </a:r>
            <a:r>
              <a:rPr lang="fr-FR" sz="2000">
                <a:solidFill>
                  <a:srgbClr val="EF7757"/>
                </a:solidFill>
              </a:rPr>
              <a:t>Montant</a:t>
            </a:r>
            <a:endParaRPr/>
          </a:p>
          <a:p>
            <a:pPr lvl="1">
              <a:defRPr/>
            </a:pPr>
            <a:r>
              <a:rPr lang="fr-FR"/>
              <a:t>Le taux de compensation est fixé à 16,404 %.</a:t>
            </a:r>
            <a:endParaRPr/>
          </a:p>
          <a:p>
            <a:pPr>
              <a:defRPr/>
            </a:pPr>
            <a:endParaRPr lang="fr-FR"/>
          </a:p>
          <a:p>
            <a:pPr>
              <a:defRPr/>
            </a:pPr>
            <a:endParaRPr lang="fr-FR"/>
          </a:p>
          <a:p>
            <a:pPr>
              <a:defRPr/>
            </a:pPr>
            <a:endParaRPr lang="fr-FR"/>
          </a:p>
          <a:p>
            <a:pPr>
              <a:defRPr/>
            </a:pPr>
            <a:endParaRPr lang="fr-FR"/>
          </a:p>
          <a:p>
            <a:pPr>
              <a:defRPr/>
            </a:pPr>
            <a:endParaRPr lang="fr-FR"/>
          </a:p>
          <a:p>
            <a:pPr>
              <a:defRPr/>
            </a:pPr>
            <a:endParaRPr lang="fr-FR"/>
          </a:p>
          <a:p>
            <a:pPr lvl="1">
              <a:defRPr/>
            </a:pPr>
            <a:r>
              <a:rPr lang="fr-FR" sz="2000">
                <a:solidFill>
                  <a:srgbClr val="EF7757"/>
                </a:solidFill>
              </a:rPr>
              <a:t>Cumul</a:t>
            </a:r>
            <a:endParaRPr/>
          </a:p>
          <a:p>
            <a:pPr lvl="1">
              <a:defRPr/>
            </a:pPr>
            <a:r>
              <a:rPr lang="fr-FR"/>
              <a:t>….</a:t>
            </a:r>
            <a:endParaRPr/>
          </a:p>
        </p:txBody>
      </p:sp>
      <p:cxnSp>
        <p:nvCxnSpPr>
          <p:cNvPr id="16" name="Connecteur droit 15"/>
          <p:cNvCxnSpPr>
            <a:cxnSpLocks/>
          </p:cNvCxnSpPr>
          <p:nvPr/>
        </p:nvCxnSpPr>
        <p:spPr bwMode="auto">
          <a:xfrm>
            <a:off x="4284152" y="1561200"/>
            <a:ext cx="6494" cy="5076992"/>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a:stretch/>
        </p:blipFill>
        <p:spPr bwMode="auto">
          <a:xfrm>
            <a:off x="11309365" y="2345"/>
            <a:ext cx="843896" cy="998897"/>
          </a:xfrm>
          <a:prstGeom prst="rect">
            <a:avLst/>
          </a:prstGeom>
        </p:spPr>
      </p:pic>
      <p:sp>
        <p:nvSpPr>
          <p:cNvPr id="13" name="Flèche courbée vers la droite 12">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3</a:t>
            </a:fld>
            <a:endParaRPr lang="fr-FR"/>
          </a:p>
        </p:txBody>
      </p:sp>
      <p:graphicFrame>
        <p:nvGraphicFramePr>
          <p:cNvPr id="14" name="Tableau 13"/>
          <p:cNvGraphicFramePr>
            <a:graphicFrameLocks xmlns:a="http://schemas.openxmlformats.org/drawingml/2006/main" noGrp="1"/>
          </p:cNvGraphicFramePr>
          <p:nvPr/>
        </p:nvGraphicFramePr>
        <p:xfrm>
          <a:off x="1505080" y="1117471"/>
          <a:ext cx="8756554" cy="4535428"/>
        </p:xfrm>
        <a:graphic>
          <a:graphicData uri="http://schemas.openxmlformats.org/drawingml/2006/table">
            <a:tbl>
              <a:tblPr firstRow="0" firstCol="0" lastRow="0" lastCol="0" bandRow="0" bandCol="0"/>
              <a:tblGrid>
                <a:gridCol w="1751311"/>
                <a:gridCol w="1751311"/>
                <a:gridCol w="2265914"/>
                <a:gridCol w="1857384"/>
                <a:gridCol w="1130634"/>
              </a:tblGrid>
              <a:tr h="580177">
                <a:tc>
                  <a:txBody>
                    <a:bodyPr/>
                    <a:p>
                      <a:pPr algn="ctr">
                        <a:defRPr/>
                      </a:pPr>
                      <a:br>
                        <a:rPr lang="fr-FR" sz="1100" b="1">
                          <a:latin typeface="+mn-lt"/>
                        </a:rPr>
                      </a:b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Porteurs</a:t>
                      </a:r>
                      <a:endParaRPr lang="fr-FR" sz="12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Financement</a:t>
                      </a:r>
                      <a:endParaRPr lang="fr-FR" sz="12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Type de bâtiments concernés</a:t>
                      </a:r>
                      <a:endParaRPr lang="fr-FR" sz="12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Nature du financement</a:t>
                      </a:r>
                      <a:endParaRPr lang="fr-FR" sz="12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941922">
                <a:tc rowSpan="6">
                  <a:txBody>
                    <a:bodyPr/>
                    <a:p>
                      <a:pPr algn="ctr">
                        <a:defRPr/>
                      </a:pPr>
                      <a:r>
                        <a:rPr lang="fr-FR" sz="2400" b="1">
                          <a:latin typeface="+mn-lt"/>
                        </a:rPr>
                        <a:t>Connaître</a:t>
                      </a:r>
                      <a:r>
                        <a:rPr lang="fr-FR" sz="1100" b="1">
                          <a:latin typeface="+mn-lt"/>
                        </a:rPr>
                        <a:t> (Audits (énergétiques, accessibilité, fonctionnel))</a:t>
                      </a: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ACTEE (programme CEE)</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hlinkClick r:id="rId3" action="ppaction://hlinksldjump" tooltip="ppaction://hlinksldjumpslide26"/>
                        </a:rPr>
                        <a:t>ACTEE _ Fonds CHÊNE</a:t>
                      </a: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publics </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Subvention</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941922">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Ademe</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4" action="ppaction://hlinksldjump" tooltip="ppaction://hlinksldjumpslide40"/>
                        </a:rPr>
                        <a:t>Dispositif de soutien à la création de postes de Conseil en énergie partagé (CEP)</a:t>
                      </a:r>
                      <a:endParaRPr lang="fr-FR" sz="11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tertiaires publics</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Subvention</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73506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Etat _ Préfecture de département _ Direction générale des collectivités locales (DGCL)</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5" action="ppaction://hlinksldjump" tooltip="ppaction://hlinksldjumpslide29"/>
                        </a:rPr>
                        <a:t>FCTVA</a:t>
                      </a: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publics</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Compensation TVA</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9930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Agence France Locale (AFL) </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6" action="ppaction://hlinksldjump" tooltip="ppaction://hlinksldjumpslide25"/>
                        </a:rPr>
                        <a:t>AFL _ financement de budgets d’investissement</a:t>
                      </a: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publics des collectivités locales adhérentes à l’AFL</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Prêt</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9930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Liberation Sans"/>
                          <a:hlinkClick r:id="rId7" action="ppaction://hlinksldjump" tooltip="ppaction://hlinksldjumpslide44"/>
                        </a:rPr>
                        <a:t>Mécénat financier d’entreprise</a:t>
                      </a:r>
                      <a:endParaRPr lang="fr-FR" sz="1100">
                        <a:latin typeface="Liberation Sans"/>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Tous</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Don</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9930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8" action="ppaction://hlinksldjump" tooltip="ppaction://hlinksldjumpslide45"/>
                        </a:rPr>
                        <a:t>Financement</a:t>
                      </a:r>
                      <a:r>
                        <a:rPr lang="fr-FR" sz="1100" u="sng">
                          <a:latin typeface="+mn-lt"/>
                          <a:hlinkClick r:id="rId9" action="ppaction://hlinksldjump" tooltip="ppaction://hlinksldjumpslide50"/>
                        </a:rPr>
                        <a:t> participatif</a:t>
                      </a:r>
                      <a:endParaRPr lang="fr-FR" sz="1100">
                        <a:latin typeface="+mn-lt"/>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Tous</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Don/prêt</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2" name="Flèche courbée vers la droite 1">
            <a:hlinkClick r:id="rId10"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511596"/>
            <a:ext cx="11959244" cy="461665"/>
          </a:xfrm>
        </p:spPr>
        <p:txBody>
          <a:bodyPr/>
          <a:lstStyle/>
          <a:p>
            <a:pPr>
              <a:defRPr/>
            </a:pPr>
            <a:r>
              <a:rPr lang="fr-FR" sz="2400"/>
              <a:t>dotation de soutien à l'investissement local (DSIL)</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30</a:t>
            </a:fld>
            <a:endParaRPr lang="fr-FR"/>
          </a:p>
        </p:txBody>
      </p:sp>
      <p:sp>
        <p:nvSpPr>
          <p:cNvPr id="9" name="ZoneTexte 8"/>
          <p:cNvSpPr txBox="1"/>
          <p:nvPr/>
        </p:nvSpPr>
        <p:spPr bwMode="auto">
          <a:xfrm>
            <a:off x="280206" y="862340"/>
            <a:ext cx="11794097" cy="823320"/>
          </a:xfrm>
          <a:prstGeom prst="rect">
            <a:avLst/>
          </a:prstGeom>
          <a:noFill/>
        </p:spPr>
        <p:txBody>
          <a:bodyPr wrap="square" rtlCol="0">
            <a:spAutoFit/>
          </a:bodyPr>
          <a:lstStyle/>
          <a:p>
            <a:pPr>
              <a:defRPr/>
            </a:pPr>
            <a:r>
              <a:rPr lang="fr-FR" sz="1600" u="sng">
                <a:hlinkClick r:id="rId3" tooltip="https://www.legifrance.gouv.fr/download/pdf/circ?id=45523"/>
              </a:rPr>
              <a:t>https://www.collectivites-locales.gouv.fr/files/Accueil/Notes%20de%20la%20DGCL/2024/24-010902-D%20Note%20d'info%2028082024.pdf</a:t>
            </a:r>
            <a:endParaRPr lang="fr-FR" sz="1600"/>
          </a:p>
          <a:p>
            <a:pPr>
              <a:defRPr/>
            </a:pPr>
            <a:endParaRPr lang="fr-FR" sz="1600"/>
          </a:p>
        </p:txBody>
      </p:sp>
      <p:sp>
        <p:nvSpPr>
          <p:cNvPr id="10" name="Espace réservé du texte 4"/>
          <p:cNvSpPr>
            <a:spLocks noGrp="1"/>
          </p:cNvSpPr>
          <p:nvPr>
            <p:ph type="body" sz="quarter" idx="12"/>
          </p:nvPr>
        </p:nvSpPr>
        <p:spPr bwMode="auto">
          <a:xfrm flipH="0" flipV="0">
            <a:off x="96714" y="1773910"/>
            <a:ext cx="5761440" cy="3788688"/>
          </a:xfrm>
          <a:prstGeom prst="rect">
            <a:avLst/>
          </a:prstGeom>
          <a:solidFill>
            <a:schemeClr val="bg1"/>
          </a:solidFill>
          <a:ln>
            <a:noFill/>
          </a:ln>
        </p:spPr>
        <p:txBody>
          <a:bodyPr/>
          <a:lstStyle/>
          <a:p>
            <a:pPr>
              <a:defRPr/>
            </a:pPr>
            <a:r>
              <a:rPr lang="fr-FR"/>
              <a:t>Porteur du financement </a:t>
            </a:r>
            <a:endParaRPr/>
          </a:p>
          <a:p>
            <a:pPr lvl="1">
              <a:defRPr/>
            </a:pPr>
            <a:r>
              <a:rPr lang="fr-FR"/>
              <a:t>Etat (Préfecture)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Dotation versée aux collectivités territoriale et à leurs groupements pour financer les grandes priorités d’investissement</a:t>
            </a:r>
            <a:endParaRPr/>
          </a:p>
          <a:p>
            <a:pPr lvl="1">
              <a:defRPr/>
            </a:pPr>
            <a:endParaRPr lang="fr-FR" sz="1600"/>
          </a:p>
          <a:p>
            <a:pPr lvl="1">
              <a:defRPr/>
            </a:pPr>
            <a:endParaRPr lang="fr-FR"/>
          </a:p>
        </p:txBody>
      </p:sp>
      <p:sp>
        <p:nvSpPr>
          <p:cNvPr id="11" name="Espace réservé du texte 4"/>
          <p:cNvSpPr txBox="1"/>
          <p:nvPr/>
        </p:nvSpPr>
        <p:spPr bwMode="auto">
          <a:xfrm>
            <a:off x="5843727" y="1626858"/>
            <a:ext cx="6048736"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Opérations éligibles : </a:t>
            </a:r>
            <a:br>
              <a:rPr lang="fr-FR" sz="900"/>
            </a:br>
            <a:r>
              <a:rPr lang="fr-FR" sz="1200"/>
              <a:t>- </a:t>
            </a:r>
            <a:r>
              <a:rPr lang="fr-FR" sz="1400"/>
              <a:t>Patrimoine communal et intercommunal </a:t>
            </a:r>
            <a:r>
              <a:rPr lang="fr-FR" sz="1200"/>
              <a:t>: </a:t>
            </a:r>
            <a:r>
              <a:rPr lang="fr-FR" sz="1000"/>
              <a:t>Construction et rénovation dans les bâtiments techniques communaux (locaux techniques, garages, ateliers) ; Construction et rénovation (dont isolation thermique) de tous les bâtiments publics, mairies et bâtiments administratifs</a:t>
            </a:r>
            <a:br>
              <a:rPr lang="fr-FR" sz="900"/>
            </a:br>
            <a:r>
              <a:rPr lang="fr-FR" sz="1200"/>
              <a:t>- </a:t>
            </a:r>
            <a:r>
              <a:rPr lang="fr-FR" sz="1400"/>
              <a:t>Logements</a:t>
            </a:r>
            <a:r>
              <a:rPr lang="fr-FR" sz="1200"/>
              <a:t> : </a:t>
            </a:r>
            <a:r>
              <a:rPr lang="fr-FR" sz="1000"/>
              <a:t>Rénovation de logements communaux, Réhabilitation de bâtiments communaux en logements</a:t>
            </a:r>
            <a:br>
              <a:rPr lang="fr-FR" sz="900"/>
            </a:br>
            <a:r>
              <a:rPr lang="fr-FR" sz="1200"/>
              <a:t>- </a:t>
            </a:r>
            <a:r>
              <a:rPr lang="fr-FR" sz="1400"/>
              <a:t>Constructions scolaires et périscolaires </a:t>
            </a:r>
            <a:r>
              <a:rPr lang="fr-FR" sz="1200"/>
              <a:t>: </a:t>
            </a:r>
            <a:r>
              <a:rPr lang="fr-FR" sz="1000"/>
              <a:t>Construction, réhabilitation, extension de groupes scolaires, Construction et rénovation de préau, Construction, rénovation et extension des locaux périscolaires et salles de restauration scolaire, Désimperméabilisation des cours</a:t>
            </a:r>
            <a:br>
              <a:rPr lang="fr-FR" sz="900"/>
            </a:br>
            <a:r>
              <a:rPr lang="fr-FR" sz="1200"/>
              <a:t>- </a:t>
            </a:r>
            <a:r>
              <a:rPr lang="fr-FR" sz="1400"/>
              <a:t>Infrastructures sportives </a:t>
            </a:r>
            <a:r>
              <a:rPr lang="fr-FR" sz="1200"/>
              <a:t>: </a:t>
            </a:r>
            <a:r>
              <a:rPr lang="fr-FR" sz="1000"/>
              <a:t>Création, rénovation et extension d’infrastructures sportives, Rénovation, extension et  mise aux normes des vestiaires et sanitaires</a:t>
            </a:r>
            <a:br>
              <a:rPr lang="fr-FR" sz="900"/>
            </a:br>
            <a:r>
              <a:rPr lang="fr-FR" sz="2000">
                <a:solidFill>
                  <a:srgbClr val="EF7757"/>
                </a:solidFill>
              </a:rPr>
              <a:t>Actions financées</a:t>
            </a:r>
            <a:endParaRPr/>
          </a:p>
          <a:p>
            <a:pPr lvl="1">
              <a:defRPr/>
            </a:pPr>
            <a:r>
              <a:rPr lang="fr-FR"/>
              <a:t>Dépenses d’investissement : </a:t>
            </a:r>
            <a:r>
              <a:rPr lang="fr-FR" sz="1400"/>
              <a:t>travaux, études, diagnostics, Honoraires maîtrise d'ouvrage, bureau de contrôles, sécurité, frais de démolitions (si elles participent à la réalisation du projet), acquisitions de terrains (dans le cadre et pour la réalisation du projet) </a:t>
            </a:r>
            <a:endParaRPr/>
          </a:p>
          <a:p>
            <a:pPr marL="0" lvl="1">
              <a:spcBef>
                <a:spcPts val="1000"/>
              </a:spcBef>
              <a:defRPr/>
            </a:pPr>
            <a:r>
              <a:rPr lang="fr-FR" sz="2000">
                <a:solidFill>
                  <a:srgbClr val="EF7757"/>
                </a:solidFill>
              </a:rPr>
              <a:t>Montant</a:t>
            </a:r>
            <a:endParaRPr lang="fr-FR"/>
          </a:p>
          <a:p>
            <a:pPr lvl="1">
              <a:defRPr/>
            </a:pPr>
            <a:r>
              <a:rPr lang="fr-FR"/>
              <a:t>Taux de subvention moyen : 30%</a:t>
            </a:r>
            <a:endParaRPr/>
          </a:p>
          <a:p>
            <a:pPr>
              <a:defRPr/>
            </a:pPr>
            <a:endParaRPr lang="fr-FR"/>
          </a:p>
          <a:p>
            <a:pPr>
              <a:defRPr/>
            </a:pPr>
            <a:endParaRPr lang="fr-FR"/>
          </a:p>
          <a:p>
            <a:pPr>
              <a:defRPr/>
            </a:pPr>
            <a:endParaRPr lang="fr-FR"/>
          </a:p>
        </p:txBody>
      </p:sp>
      <p:cxnSp>
        <p:nvCxnSpPr>
          <p:cNvPr id="16" name="Connecteur droit 15"/>
          <p:cNvCxnSpPr>
            <a:cxnSpLocks/>
          </p:cNvCxnSpPr>
          <p:nvPr/>
        </p:nvCxnSpPr>
        <p:spPr bwMode="auto">
          <a:xfrm>
            <a:off x="5858155" y="1367777"/>
            <a:ext cx="0" cy="5183837"/>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4"/>
          <a:stretch/>
        </p:blipFill>
        <p:spPr bwMode="auto">
          <a:xfrm>
            <a:off x="10919837" y="327879"/>
            <a:ext cx="843896" cy="998897"/>
          </a:xfrm>
          <a:prstGeom prst="rect">
            <a:avLst/>
          </a:prstGeom>
        </p:spPr>
      </p:pic>
      <p:sp>
        <p:nvSpPr>
          <p:cNvPr id="13" name="Flèche courbée vers la droite 12">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511596"/>
            <a:ext cx="11959244" cy="461665"/>
          </a:xfrm>
        </p:spPr>
        <p:txBody>
          <a:bodyPr/>
          <a:lstStyle/>
          <a:p>
            <a:pPr>
              <a:defRPr/>
            </a:pPr>
            <a:r>
              <a:rPr lang="fr-FR" sz="2400"/>
              <a:t>Dotation d'équipement des territoires ruraux (DETR) </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31</a:t>
            </a:fld>
            <a:endParaRPr lang="fr-FR"/>
          </a:p>
        </p:txBody>
      </p:sp>
      <p:sp>
        <p:nvSpPr>
          <p:cNvPr id="9" name="ZoneTexte 8"/>
          <p:cNvSpPr txBox="1"/>
          <p:nvPr/>
        </p:nvSpPr>
        <p:spPr bwMode="auto">
          <a:xfrm flipH="0" flipV="0">
            <a:off x="454041" y="1001241"/>
            <a:ext cx="10370107" cy="1067159"/>
          </a:xfrm>
          <a:prstGeom prst="rect">
            <a:avLst/>
          </a:prstGeom>
          <a:noFill/>
        </p:spPr>
        <p:txBody>
          <a:bodyPr wrap="square" rtlCol="0">
            <a:spAutoFit/>
          </a:bodyPr>
          <a:lstStyle/>
          <a:p>
            <a:pPr>
              <a:defRPr/>
            </a:pPr>
            <a:r>
              <a:rPr lang="fr-FR" sz="1600" b="0" i="0" u="sng" strike="noStrike" cap="none" spc="0">
                <a:solidFill>
                  <a:schemeClr val="tx1"/>
                </a:solidFill>
                <a:latin typeface="+mn-lt"/>
                <a:ea typeface="+mn-ea"/>
                <a:cs typeface="+mn-cs"/>
                <a:hlinkClick r:id="rId3" tooltip="https://www.legifrance.gouv.fr/download/pdf/circ?id=45523"/>
              </a:rPr>
              <a:t>https://www.collectivites-locales.gouv.fr/files/Accueil/Notes%20de%20la%20DGCL/2024/24-010902-D%20Note%20d'info%2028082024.pdf</a:t>
            </a:r>
            <a:endParaRPr sz="1600"/>
          </a:p>
          <a:p>
            <a:pPr>
              <a:defRPr/>
            </a:pPr>
            <a:endParaRPr lang="fr-FR" sz="1600"/>
          </a:p>
          <a:p>
            <a:pPr>
              <a:defRPr/>
            </a:pPr>
            <a:endParaRPr lang="fr-FR" sz="1600"/>
          </a:p>
        </p:txBody>
      </p:sp>
      <p:sp>
        <p:nvSpPr>
          <p:cNvPr id="10" name="Espace réservé du texte 4"/>
          <p:cNvSpPr>
            <a:spLocks noGrp="1"/>
          </p:cNvSpPr>
          <p:nvPr>
            <p:ph type="body" sz="quarter" idx="12"/>
          </p:nvPr>
        </p:nvSpPr>
        <p:spPr bwMode="auto">
          <a:xfrm>
            <a:off x="454041" y="1640997"/>
            <a:ext cx="5588572" cy="4478058"/>
          </a:xfrm>
          <a:prstGeom prst="rect">
            <a:avLst/>
          </a:prstGeom>
          <a:solidFill>
            <a:schemeClr val="bg1"/>
          </a:solidFill>
          <a:ln>
            <a:noFill/>
          </a:ln>
        </p:spPr>
        <p:txBody>
          <a:bodyPr/>
          <a:lstStyle/>
          <a:p>
            <a:pPr>
              <a:defRPr/>
            </a:pPr>
            <a:r>
              <a:rPr lang="fr-FR"/>
              <a:t>Porteur du financement </a:t>
            </a:r>
            <a:endParaRPr/>
          </a:p>
          <a:p>
            <a:pPr lvl="1">
              <a:defRPr/>
            </a:pPr>
            <a:r>
              <a:rPr lang="fr-FR"/>
              <a:t>Etat (Préfecture)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Dotation versée aux collectivités territoriales et à leurs groupements en faveur des territoires ruraux</a:t>
            </a:r>
            <a:endParaRPr/>
          </a:p>
          <a:p>
            <a:pPr>
              <a:defRPr/>
            </a:pPr>
            <a:r>
              <a:rPr lang="fr-FR"/>
              <a:t>Nouveauté 2024 </a:t>
            </a:r>
            <a:endParaRPr/>
          </a:p>
          <a:p>
            <a:pPr lvl="1">
              <a:defRPr/>
            </a:pPr>
            <a:r>
              <a:rPr lang="fr-FR"/>
              <a:t> </a:t>
            </a:r>
            <a:r>
              <a:rPr lang="fr-FR" sz="1600"/>
              <a:t>Programmation plurianuelle des dotations de soutien à l'investissement des collectivités locales (DETR, DSIL) : </a:t>
            </a:r>
            <a:r>
              <a:rPr lang="fr-FR" sz="1400" u="sng">
                <a:hlinkClick r:id="rId4" tooltip="https://www.legifrance.gouv.fr/download/pdf/circ?id=45558"/>
              </a:rPr>
              <a:t>https://www.legifrance.gouv.fr/download/pdf/circ?id=45558</a:t>
            </a:r>
            <a:endParaRPr lang="fr-FR" sz="1400"/>
          </a:p>
          <a:p>
            <a:pPr lvl="1">
              <a:defRPr/>
            </a:pPr>
            <a:endParaRPr lang="fr-FR"/>
          </a:p>
          <a:p>
            <a:pPr lvl="1">
              <a:defRPr/>
            </a:pPr>
            <a:endParaRPr lang="fr-FR"/>
          </a:p>
        </p:txBody>
      </p:sp>
      <p:sp>
        <p:nvSpPr>
          <p:cNvPr id="11" name="Espace réservé du texte 4"/>
          <p:cNvSpPr txBox="1"/>
          <p:nvPr/>
        </p:nvSpPr>
        <p:spPr bwMode="auto">
          <a:xfrm>
            <a:off x="6195921" y="1616033"/>
            <a:ext cx="5567813"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sz="1400"/>
              <a:t>Communes dont la population n’excède pas 2 000 habitants dans les départements de métropole ;</a:t>
            </a:r>
            <a:endParaRPr/>
          </a:p>
          <a:p>
            <a:pPr lvl="1">
              <a:defRPr/>
            </a:pPr>
            <a:r>
              <a:rPr lang="fr-FR" sz="1400"/>
              <a:t>EPCI dont la population n’excède par 50 000 habitants</a:t>
            </a:r>
            <a:endParaRPr/>
          </a:p>
          <a:p>
            <a:pPr lvl="1">
              <a:defRPr/>
            </a:pPr>
            <a:r>
              <a:rPr lang="fr-FR" sz="1400"/>
              <a:t>Autres critères : </a:t>
            </a:r>
            <a:r>
              <a:rPr lang="fr-FR" sz="1400" u="sng">
                <a:hlinkClick r:id="rId5" tooltip="https://www.collectivites-locales.gouv.fr/finances-locales/dotation-dequipement-des-territoires-ruraux-detr"/>
              </a:rPr>
              <a:t>https://www.collectivites-locales.gouv.fr/finances-locales/dotation-dequipement-des-territoires-ruraux-detr</a:t>
            </a:r>
            <a:endParaRPr lang="fr-FR" sz="1400"/>
          </a:p>
          <a:p>
            <a:pPr marL="0" lvl="1">
              <a:spcBef>
                <a:spcPts val="1000"/>
              </a:spcBef>
              <a:defRPr/>
            </a:pPr>
            <a:r>
              <a:rPr lang="fr-FR" sz="2000">
                <a:solidFill>
                  <a:srgbClr val="EF7757"/>
                </a:solidFill>
              </a:rPr>
              <a:t>Actions financées</a:t>
            </a:r>
            <a:endParaRPr/>
          </a:p>
          <a:p>
            <a:pPr lvl="1">
              <a:defRPr/>
            </a:pPr>
            <a:r>
              <a:rPr lang="fr-FR"/>
              <a:t>Dépenses d’investissement dans le domaine économique, social, environnemental et touristique ou pour le développement ou le maintien des services publics</a:t>
            </a:r>
            <a:endParaRPr/>
          </a:p>
          <a:p>
            <a:pPr marL="0" lvl="1">
              <a:spcBef>
                <a:spcPts val="1000"/>
              </a:spcBef>
              <a:defRPr/>
            </a:pPr>
            <a:r>
              <a:rPr lang="fr-FR"/>
              <a:t> </a:t>
            </a:r>
            <a:r>
              <a:rPr lang="fr-FR" sz="2000">
                <a:solidFill>
                  <a:srgbClr val="EF7757"/>
                </a:solidFill>
              </a:rPr>
              <a:t>Montant</a:t>
            </a:r>
            <a:endParaRPr/>
          </a:p>
          <a:p>
            <a:pPr lvl="1">
              <a:defRPr/>
            </a:pPr>
            <a:r>
              <a:rPr lang="fr-FR"/>
              <a:t>Taux de subvention  : 30 %, hormis dossiers </a:t>
            </a:r>
            <a:endParaRPr/>
          </a:p>
          <a:p>
            <a:pPr lvl="1">
              <a:defRPr/>
            </a:pPr>
            <a:r>
              <a:rPr lang="fr-FR"/>
              <a:t>« voirie communale » taux de 25 %</a:t>
            </a:r>
            <a:endParaRPr/>
          </a:p>
          <a:p>
            <a:pPr>
              <a:defRPr/>
            </a:pPr>
            <a:endParaRPr lang="fr-FR"/>
          </a:p>
          <a:p>
            <a:pPr>
              <a:defRPr/>
            </a:pPr>
            <a:endParaRPr lang="fr-FR"/>
          </a:p>
        </p:txBody>
      </p:sp>
      <p:cxnSp>
        <p:nvCxnSpPr>
          <p:cNvPr id="16" name="Connecteur droit 15"/>
          <p:cNvCxnSpPr>
            <a:cxnSpLocks/>
          </p:cNvCxnSpPr>
          <p:nvPr/>
        </p:nvCxnSpPr>
        <p:spPr bwMode="auto">
          <a:xfrm>
            <a:off x="6042614"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6"/>
          <a:stretch/>
        </p:blipFill>
        <p:spPr bwMode="auto">
          <a:xfrm>
            <a:off x="10919837" y="327879"/>
            <a:ext cx="843896" cy="998897"/>
          </a:xfrm>
          <a:prstGeom prst="rect">
            <a:avLst/>
          </a:prstGeom>
        </p:spPr>
      </p:pic>
      <p:sp>
        <p:nvSpPr>
          <p:cNvPr id="13" name="Flèche courbée vers la droite 12">
            <a:hlinkClick r:id="rId7"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405818"/>
            <a:ext cx="10547869" cy="461665"/>
          </a:xfrm>
        </p:spPr>
        <p:txBody>
          <a:bodyPr/>
          <a:lstStyle/>
          <a:p>
            <a:pPr>
              <a:defRPr/>
            </a:pPr>
            <a:r>
              <a:rPr lang="fr-FR" sz="2400"/>
              <a:t>Etudes et travaux sur monuments historiques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32</a:t>
            </a:fld>
            <a:endParaRPr lang="fr-FR"/>
          </a:p>
        </p:txBody>
      </p:sp>
      <p:sp>
        <p:nvSpPr>
          <p:cNvPr id="9" name="ZoneTexte 8"/>
          <p:cNvSpPr txBox="1"/>
          <p:nvPr/>
        </p:nvSpPr>
        <p:spPr bwMode="auto">
          <a:xfrm>
            <a:off x="301838" y="814641"/>
            <a:ext cx="12193439" cy="640440"/>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culture.gouv.fr/catalogue-des-demarches-et-subventions/subvention/etudes-et-travaux-sur-monuments-historiques"/>
              </a:rPr>
              <a:t>https://www.culture.gouv.fr/catalogue-des-demarches-et-subventions/subvention/etudes-et-travaux-sur-monuments-historiques</a:t>
            </a:r>
            <a:endParaRPr sz="1400"/>
          </a:p>
          <a:p>
            <a:pPr>
              <a:defRPr/>
            </a:pPr>
            <a:endParaRPr lang="fr-FR" sz="1100"/>
          </a:p>
          <a:p>
            <a:pPr>
              <a:defRPr/>
            </a:pPr>
            <a:endParaRPr lang="fr-FR" sz="1100"/>
          </a:p>
        </p:txBody>
      </p:sp>
      <p:sp>
        <p:nvSpPr>
          <p:cNvPr id="10" name="Espace réservé du texte 4"/>
          <p:cNvSpPr>
            <a:spLocks noGrp="1"/>
          </p:cNvSpPr>
          <p:nvPr>
            <p:ph type="body" sz="quarter" idx="12"/>
          </p:nvPr>
        </p:nvSpPr>
        <p:spPr bwMode="auto">
          <a:xfrm flipH="0" flipV="0">
            <a:off x="216606" y="1217437"/>
            <a:ext cx="5454196" cy="4478058"/>
          </a:xfrm>
          <a:prstGeom prst="rect">
            <a:avLst/>
          </a:prstGeom>
          <a:solidFill>
            <a:schemeClr val="bg1"/>
          </a:solidFill>
          <a:ln>
            <a:noFill/>
          </a:ln>
        </p:spPr>
        <p:txBody>
          <a:bodyPr/>
          <a:lstStyle/>
          <a:p>
            <a:pPr>
              <a:defRPr/>
            </a:pPr>
            <a:r>
              <a:rPr lang="fr-FR"/>
              <a:t>Porteur du financement </a:t>
            </a:r>
            <a:endParaRPr/>
          </a:p>
          <a:p>
            <a:pPr lvl="1">
              <a:defRPr/>
            </a:pPr>
            <a:r>
              <a:rPr lang="fr-FR"/>
              <a:t> Etat (Directions régionales des affaires culturelles)</a:t>
            </a:r>
            <a:endParaRPr/>
          </a:p>
          <a:p>
            <a:pPr marL="0" lvl="1">
              <a:spcBef>
                <a:spcPts val="1000"/>
              </a:spcBef>
              <a:defRPr/>
            </a:pPr>
            <a:r>
              <a:rPr lang="fr-FR" sz="2000">
                <a:solidFill>
                  <a:srgbClr val="EF7757"/>
                </a:solidFill>
              </a:rPr>
              <a:t>Nature du financement</a:t>
            </a:r>
            <a:endParaRPr/>
          </a:p>
          <a:p>
            <a:pPr lvl="1">
              <a:defRPr/>
            </a:pPr>
            <a:r>
              <a:rPr lang="fr-FR"/>
              <a:t>Subvention</a:t>
            </a:r>
            <a:endParaRPr/>
          </a:p>
          <a:p>
            <a:pPr marL="0" lvl="1">
              <a:spcBef>
                <a:spcPts val="1000"/>
              </a:spcBef>
              <a:defRPr/>
            </a:pPr>
            <a:r>
              <a:rPr lang="fr-FR" sz="2000">
                <a:solidFill>
                  <a:srgbClr val="EF7757"/>
                </a:solidFill>
              </a:rPr>
              <a:t>Localisation</a:t>
            </a:r>
            <a:endParaRPr/>
          </a:p>
          <a:p>
            <a:pPr lvl="1">
              <a:defRPr/>
            </a:pPr>
            <a:r>
              <a:rPr lang="fr-FR"/>
              <a:t>National</a:t>
            </a:r>
            <a:endParaRPr/>
          </a:p>
          <a:p>
            <a:pPr>
              <a:defRPr/>
            </a:pPr>
            <a:r>
              <a:rPr lang="fr-FR"/>
              <a:t>Objectif</a:t>
            </a:r>
            <a:endParaRPr/>
          </a:p>
          <a:p>
            <a:pPr lvl="1">
              <a:defRPr/>
            </a:pPr>
            <a:r>
              <a:rPr lang="fr-FR" sz="1600"/>
              <a:t>Aider à la bonne réalisation des chantiers sur les biens immobiliers protégés au titre des «Monuments historiques»</a:t>
            </a:r>
            <a:endParaRPr sz="1600"/>
          </a:p>
          <a:p>
            <a:pPr marL="0" lvl="1">
              <a:spcBef>
                <a:spcPts val="1000"/>
              </a:spcBef>
              <a:defRPr/>
            </a:pPr>
            <a:r>
              <a:rPr lang="fr-FR" sz="2000">
                <a:solidFill>
                  <a:srgbClr val="EF7757"/>
                </a:solidFill>
              </a:rPr>
              <a:t>Date de clôture</a:t>
            </a:r>
            <a:endParaRPr/>
          </a:p>
          <a:p>
            <a:pPr lvl="1">
              <a:defRPr/>
            </a:pPr>
            <a:r>
              <a:rPr lang="fr-FR" sz="1600"/>
              <a:t>Permanent</a:t>
            </a:r>
            <a:endParaRPr sz="1600"/>
          </a:p>
          <a:p>
            <a:pPr marL="180000" marR="0" lvl="1" indent="0" algn="l">
              <a:lnSpc>
                <a:spcPct val="100000"/>
              </a:lnSpc>
              <a:spcBef>
                <a:spcPts val="498"/>
              </a:spcBef>
              <a:spcAft>
                <a:spcPts val="0"/>
              </a:spcAft>
              <a:buFont typeface="Arial"/>
              <a:buNone/>
              <a:defRPr/>
            </a:pPr>
            <a:r>
              <a:rPr lang="fr-FR" sz="1600" b="0" i="0" u="none" strike="noStrike" cap="none" spc="0">
                <a:solidFill>
                  <a:srgbClr val="292574"/>
                </a:solidFill>
                <a:latin typeface="Arial"/>
                <a:ea typeface="Arial"/>
                <a:cs typeface="Arial"/>
              </a:rPr>
              <a:t>Le dépôt des dossiers s'effectue tout au long de l'année</a:t>
            </a:r>
            <a:endParaRPr sz="1600" b="0" i="0" u="none" strike="noStrike" cap="none" spc="0">
              <a:solidFill>
                <a:srgbClr val="292574"/>
              </a:solidFill>
              <a:latin typeface="Arial"/>
              <a:cs typeface="Arial"/>
            </a:endParaRPr>
          </a:p>
          <a:p>
            <a:pPr lvl="1">
              <a:defRPr/>
            </a:pPr>
            <a:endParaRPr/>
          </a:p>
          <a:p>
            <a:pPr lvl="1">
              <a:defRPr/>
            </a:pPr>
            <a:endParaRPr lang="fr-FR"/>
          </a:p>
        </p:txBody>
      </p:sp>
      <p:sp>
        <p:nvSpPr>
          <p:cNvPr id="11" name="Espace réservé du texte 4"/>
          <p:cNvSpPr txBox="1"/>
          <p:nvPr/>
        </p:nvSpPr>
        <p:spPr bwMode="auto">
          <a:xfrm flipH="0" flipV="0">
            <a:off x="5863571" y="1217437"/>
            <a:ext cx="6178359" cy="486583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indent="0" algn="l">
              <a:lnSpc>
                <a:spcPct val="100000"/>
              </a:lnSpc>
              <a:spcBef>
                <a:spcPts val="999"/>
              </a:spcBef>
              <a:spcAft>
                <a:spcPts val="0"/>
              </a:spcAft>
              <a:buFont typeface="Arial"/>
              <a:buNone/>
              <a:defRPr/>
            </a:pPr>
            <a:r>
              <a:rPr lang="fr-FR" sz="1800" b="0" i="0" u="none" strike="noStrike" cap="none" spc="0">
                <a:solidFill>
                  <a:srgbClr val="EF7757"/>
                </a:solidFill>
                <a:latin typeface="Arial"/>
                <a:ea typeface="Arial"/>
                <a:cs typeface="Arial"/>
              </a:rPr>
              <a:t>Critère d’éligibilité</a:t>
            </a:r>
            <a:endParaRPr lang="fr-FR" sz="1800" b="0" i="0" u="none" strike="noStrike" cap="none" spc="0">
              <a:solidFill>
                <a:srgbClr val="EF7757"/>
              </a:solidFill>
              <a:latin typeface="Arial"/>
              <a:cs typeface="Arial"/>
            </a:endParaRPr>
          </a:p>
          <a:p>
            <a:pPr marL="180000" marR="0" lvl="1" indent="0" algn="l">
              <a:lnSpc>
                <a:spcPct val="100000"/>
              </a:lnSpc>
              <a:spcBef>
                <a:spcPts val="498"/>
              </a:spcBef>
              <a:spcAft>
                <a:spcPts val="0"/>
              </a:spcAft>
              <a:buFont typeface="Arial"/>
              <a:buNone/>
              <a:defRPr/>
            </a:pPr>
            <a:r>
              <a:rPr lang="fr-FR" sz="1800" b="0" i="0" u="none" strike="noStrike" cap="none" spc="0">
                <a:solidFill>
                  <a:srgbClr val="292574"/>
                </a:solidFill>
                <a:latin typeface="Arial"/>
                <a:ea typeface="Arial"/>
                <a:cs typeface="Arial"/>
              </a:rPr>
              <a:t>L’opération doit porter sur la</a:t>
            </a:r>
            <a:r>
              <a:rPr lang="fr-FR" sz="1800" b="0" i="0" u="none" strike="noStrike" cap="none" spc="0">
                <a:solidFill>
                  <a:srgbClr val="292574"/>
                </a:solidFill>
                <a:latin typeface="Arial"/>
                <a:ea typeface="Arial"/>
                <a:cs typeface="Arial"/>
              </a:rPr>
              <a:t> </a:t>
            </a:r>
            <a:r>
              <a:rPr lang="fr-FR" sz="1800" b="1" i="0" u="none" strike="noStrike" cap="none" spc="0">
                <a:solidFill>
                  <a:srgbClr val="292574"/>
                </a:solidFill>
                <a:latin typeface="Arial"/>
                <a:ea typeface="Arial"/>
                <a:cs typeface="Arial"/>
              </a:rPr>
              <a:t>conservation</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(entretien, réparation, mise en sécurité) ou la</a:t>
            </a:r>
            <a:r>
              <a:rPr lang="fr-FR" sz="1800" b="0" i="0" u="none" strike="noStrike" cap="none" spc="0">
                <a:solidFill>
                  <a:srgbClr val="292574"/>
                </a:solidFill>
                <a:latin typeface="Arial"/>
                <a:ea typeface="Arial"/>
                <a:cs typeface="Arial"/>
              </a:rPr>
              <a:t> </a:t>
            </a:r>
            <a:r>
              <a:rPr lang="fr-FR" sz="1800" b="1" i="0" u="none" strike="noStrike" cap="none" spc="0">
                <a:solidFill>
                  <a:srgbClr val="292574"/>
                </a:solidFill>
                <a:latin typeface="Arial"/>
                <a:ea typeface="Arial"/>
                <a:cs typeface="Arial"/>
              </a:rPr>
              <a:t>restauration</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d'un </a:t>
            </a:r>
            <a:r>
              <a:rPr lang="fr-FR" sz="1800" b="1" i="0" u="none" strike="noStrike" cap="none" spc="0">
                <a:solidFill>
                  <a:srgbClr val="292574"/>
                </a:solidFill>
                <a:latin typeface="Arial"/>
                <a:ea typeface="Arial"/>
                <a:cs typeface="Arial"/>
              </a:rPr>
              <a:t>immeuble inscrit ou classé au titre des monuments historiques.</a:t>
            </a:r>
            <a:endParaRPr sz="1800" b="1" i="0" u="none" strike="noStrike" cap="none" spc="0">
              <a:solidFill>
                <a:srgbClr val="292574"/>
              </a:solidFill>
              <a:latin typeface="Arial"/>
              <a:cs typeface="Arial"/>
            </a:endParaRPr>
          </a:p>
          <a:p>
            <a:pPr marL="0" lvl="1">
              <a:spcBef>
                <a:spcPts val="999"/>
              </a:spcBef>
              <a:defRPr/>
            </a:pPr>
            <a:r>
              <a:rPr lang="fr-FR" sz="1800" b="0" i="0" u="none" strike="noStrike" cap="none" spc="0">
                <a:solidFill>
                  <a:srgbClr val="EF7757"/>
                </a:solidFill>
                <a:latin typeface="+mn-lt"/>
                <a:ea typeface="+mn-ea"/>
                <a:cs typeface="+mn-cs"/>
              </a:rPr>
              <a:t>Actions financées</a:t>
            </a:r>
            <a:endParaRPr/>
          </a:p>
          <a:p>
            <a:pPr lvl="1">
              <a:defRPr/>
            </a:pPr>
            <a:r>
              <a:rPr lang="fr-FR" sz="1800" b="0" i="0" u="none" strike="noStrike" cap="none" spc="0">
                <a:solidFill>
                  <a:srgbClr val="292574"/>
                </a:solidFill>
                <a:latin typeface="+mn-lt"/>
                <a:ea typeface="+mn-ea"/>
                <a:cs typeface="+mn-cs"/>
              </a:rPr>
              <a:t>Études et travaux</a:t>
            </a:r>
            <a:endParaRPr/>
          </a:p>
          <a:p>
            <a:pPr marL="0" lvl="1">
              <a:spcBef>
                <a:spcPts val="999"/>
              </a:spcBef>
              <a:defRPr/>
            </a:pPr>
            <a:r>
              <a:rPr lang="fr-FR" sz="1800" b="0" i="0" u="none" strike="noStrike" cap="none" spc="0">
                <a:solidFill>
                  <a:srgbClr val="EF7757"/>
                </a:solidFill>
                <a:latin typeface="+mn-lt"/>
                <a:ea typeface="+mn-ea"/>
                <a:cs typeface="+mn-cs"/>
              </a:rPr>
              <a:t>Montant</a:t>
            </a:r>
            <a:endParaRPr/>
          </a:p>
          <a:p>
            <a:pPr marL="180000" marR="0" indent="0" algn="l">
              <a:lnSpc>
                <a:spcPct val="100000"/>
              </a:lnSpc>
              <a:spcBef>
                <a:spcPts val="498"/>
              </a:spcBef>
              <a:spcAft>
                <a:spcPts val="0"/>
              </a:spcAft>
              <a:buFont typeface="Arial"/>
              <a:buNone/>
              <a:defRPr/>
            </a:pPr>
            <a:r>
              <a:rPr lang="fr-FR" sz="1800" b="0" i="0" u="none" strike="noStrike" cap="none" spc="0">
                <a:solidFill>
                  <a:srgbClr val="292574"/>
                </a:solidFill>
                <a:latin typeface="Arial"/>
                <a:ea typeface="Arial"/>
                <a:cs typeface="Arial"/>
              </a:rPr>
              <a:t>Taux moyens de subvention : </a:t>
            </a:r>
            <a:endParaRPr sz="1800" b="0" i="0" u="none" strike="noStrike" cap="none" spc="0">
              <a:solidFill>
                <a:srgbClr val="292574"/>
              </a:solidFill>
              <a:latin typeface="Arial"/>
              <a:cs typeface="Arial"/>
            </a:endParaRPr>
          </a:p>
          <a:p>
            <a:pPr marL="463878" marR="0" indent="-283878" algn="l">
              <a:lnSpc>
                <a:spcPct val="100000"/>
              </a:lnSpc>
              <a:spcBef>
                <a:spcPts val="498"/>
              </a:spcBef>
              <a:spcAft>
                <a:spcPts val="0"/>
              </a:spcAft>
              <a:buFont typeface="Arial"/>
              <a:buChar char="–"/>
              <a:defRPr/>
            </a:pPr>
            <a:r>
              <a:rPr lang="fr-FR" sz="1800" b="0" i="0" u="none" strike="noStrike" cap="none" spc="0">
                <a:solidFill>
                  <a:srgbClr val="292574"/>
                </a:solidFill>
                <a:latin typeface="Arial"/>
                <a:ea typeface="Arial"/>
                <a:cs typeface="Arial"/>
              </a:rPr>
              <a:t>40 % sur un immeuble classé au titre des monuments historiques</a:t>
            </a:r>
            <a:endParaRPr sz="1800" b="0" i="0" u="none" strike="noStrike" cap="none" spc="0">
              <a:solidFill>
                <a:srgbClr val="292574"/>
              </a:solidFill>
              <a:latin typeface="Arial"/>
              <a:cs typeface="Arial"/>
            </a:endParaRPr>
          </a:p>
          <a:p>
            <a:pPr marL="463878" marR="0" lvl="1" indent="-283878" algn="l">
              <a:lnSpc>
                <a:spcPct val="100000"/>
              </a:lnSpc>
              <a:spcBef>
                <a:spcPts val="498"/>
              </a:spcBef>
              <a:spcAft>
                <a:spcPts val="0"/>
              </a:spcAft>
              <a:buFont typeface="Arial"/>
              <a:buChar char="–"/>
              <a:defRPr/>
            </a:pPr>
            <a:r>
              <a:rPr lang="fr-FR" sz="1800" b="0" i="0" u="none" strike="noStrike" cap="none" spc="0">
                <a:solidFill>
                  <a:srgbClr val="292574"/>
                </a:solidFill>
                <a:latin typeface="Arial"/>
                <a:ea typeface="Arial"/>
                <a:cs typeface="Arial"/>
              </a:rPr>
              <a:t>20 % pour un immeuble inscrit au titre des monuments historiques</a:t>
            </a:r>
            <a:endParaRPr sz="1800" b="0" i="0" u="none" strike="noStrike" cap="none" spc="0">
              <a:solidFill>
                <a:srgbClr val="292574"/>
              </a:solidFill>
              <a:latin typeface="Arial"/>
              <a:cs typeface="Arial"/>
            </a:endParaRPr>
          </a:p>
          <a:p>
            <a:pPr lvl="1">
              <a:defRPr/>
            </a:pPr>
            <a:endParaRPr lang="fr-FR"/>
          </a:p>
        </p:txBody>
      </p:sp>
      <p:cxnSp>
        <p:nvCxnSpPr>
          <p:cNvPr id="16" name="Connecteur droit 15"/>
          <p:cNvCxnSpPr>
            <a:cxnSpLocks/>
          </p:cNvCxnSpPr>
          <p:nvPr/>
        </p:nvCxnSpPr>
        <p:spPr bwMode="auto">
          <a:xfrm>
            <a:off x="5729975" y="1134860"/>
            <a:ext cx="8864" cy="5152875"/>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4" name="Flèche courbée vers la droite 13">
            <a:hlinkClick r:id="rId4" action="ppaction://hlinksldjump"/>
          </p:cNvPr>
          <p:cNvSpPr/>
          <p:nvPr/>
        </p:nvSpPr>
        <p:spPr bwMode="auto">
          <a:xfrm rot="9736627">
            <a:off x="11148137" y="6315125"/>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5" name="Image 4"/>
          <p:cNvPicPr>
            <a:picLocks noChangeAspect="1"/>
          </p:cNvPicPr>
          <p:nvPr/>
        </p:nvPicPr>
        <p:blipFill>
          <a:blip r:embed="rId5"/>
          <a:stretch/>
        </p:blipFill>
        <p:spPr bwMode="auto">
          <a:xfrm>
            <a:off x="11090439" y="217608"/>
            <a:ext cx="847417" cy="99983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14057421" name="Titre 1"/>
          <p:cNvSpPr>
            <a:spLocks noGrp="1"/>
          </p:cNvSpPr>
          <p:nvPr>
            <p:ph type="title"/>
          </p:nvPr>
        </p:nvSpPr>
        <p:spPr bwMode="auto">
          <a:xfrm flipH="0" flipV="0">
            <a:off x="232755" y="521748"/>
            <a:ext cx="10650319" cy="457560"/>
          </a:xfrm>
        </p:spPr>
        <p:txBody>
          <a:bodyPr/>
          <a:lstStyle/>
          <a:p>
            <a:pPr marL="0" marR="0" indent="0" algn="l">
              <a:lnSpc>
                <a:spcPct val="100000"/>
              </a:lnSpc>
              <a:spcBef>
                <a:spcPts val="0"/>
              </a:spcBef>
              <a:spcAft>
                <a:spcPts val="0"/>
              </a:spcAft>
              <a:buNone/>
              <a:defRPr/>
            </a:pPr>
            <a:r>
              <a:rPr lang="fr-FR" sz="2400" b="1" i="0" u="none" strike="noStrike" cap="all" spc="0">
                <a:solidFill>
                  <a:srgbClr val="EF7757"/>
                </a:solidFill>
                <a:latin typeface="Arial"/>
                <a:ea typeface="Arial"/>
                <a:cs typeface="Arial"/>
              </a:rPr>
              <a:t>Travaux en site patrimonial remarquable et en abords</a:t>
            </a:r>
            <a:endParaRPr lang="fr-FR" sz="2400" b="1" i="0" u="none" strike="noStrike" cap="all" spc="0">
              <a:solidFill>
                <a:srgbClr val="EF7757"/>
              </a:solidFill>
              <a:latin typeface="Arial"/>
              <a:cs typeface="Arial"/>
            </a:endParaRPr>
          </a:p>
        </p:txBody>
      </p:sp>
      <p:sp>
        <p:nvSpPr>
          <p:cNvPr id="736107596"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2EC8D9FD-E0D7-6FE1-8574-1C0CE2795A57}" type="slidenum">
              <a:rPr lang="fr-FR"/>
              <a:t/>
            </a:fld>
            <a:endParaRPr lang="fr-FR"/>
          </a:p>
        </p:txBody>
      </p:sp>
      <p:sp>
        <p:nvSpPr>
          <p:cNvPr id="753006464" name="ZoneTexte 8"/>
          <p:cNvSpPr txBox="1"/>
          <p:nvPr/>
        </p:nvSpPr>
        <p:spPr bwMode="auto">
          <a:xfrm flipH="0" flipV="0">
            <a:off x="315508" y="956441"/>
            <a:ext cx="10758336" cy="1585319"/>
          </a:xfrm>
          <a:prstGeom prst="rect">
            <a:avLst/>
          </a:prstGeom>
          <a:noFill/>
        </p:spPr>
        <p:txBody>
          <a:bodyPr wrap="square" rtlCol="0">
            <a:spAutoFit/>
          </a:bodyPr>
          <a:lstStyle/>
          <a:p>
            <a:pPr>
              <a:defRPr/>
            </a:pPr>
            <a:r>
              <a:rPr lang="fr-FR" sz="1800" b="0" i="0" u="sng" strike="noStrike" cap="none" spc="0">
                <a:solidFill>
                  <a:schemeClr val="tx1"/>
                </a:solidFill>
                <a:latin typeface="Arial"/>
                <a:ea typeface="Arial"/>
                <a:cs typeface="Arial"/>
                <a:hlinkClick r:id="rId3" tooltip="https://www.culture.gouv.fr/fr/catalogue-des-demarches-et-subventions/subvention/travaux-en-site-patrimonial-remarquable-et-en-abords"/>
              </a:rPr>
              <a:t>https://www.culture.gouv.fr/fr/catalogue-des-demarches-et-subventions/subvention/travaux-en-site-patrimonial-remarquable-et-en-abords</a:t>
            </a:r>
            <a:endParaRPr/>
          </a:p>
          <a:p>
            <a:pPr>
              <a:defRPr/>
            </a:pPr>
            <a:endParaRPr lang="fr-FR"/>
          </a:p>
          <a:p>
            <a:pPr>
              <a:defRPr/>
            </a:pPr>
            <a:endParaRPr lang="fr-FR" sz="1200"/>
          </a:p>
          <a:p>
            <a:pPr>
              <a:defRPr/>
            </a:pPr>
            <a:endParaRPr lang="fr-FR" sz="1600"/>
          </a:p>
          <a:p>
            <a:pPr>
              <a:defRPr/>
            </a:pPr>
            <a:endParaRPr lang="fr-FR" sz="1600"/>
          </a:p>
        </p:txBody>
      </p:sp>
      <p:sp>
        <p:nvSpPr>
          <p:cNvPr id="557277084" name="Espace réservé du texte 4"/>
          <p:cNvSpPr>
            <a:spLocks noGrp="1"/>
          </p:cNvSpPr>
          <p:nvPr>
            <p:ph type="body" sz="quarter" idx="12"/>
          </p:nvPr>
        </p:nvSpPr>
        <p:spPr bwMode="auto">
          <a:xfrm>
            <a:off x="454041" y="1557033"/>
            <a:ext cx="4976939" cy="4478058"/>
          </a:xfrm>
          <a:prstGeom prst="rect">
            <a:avLst/>
          </a:prstGeom>
          <a:solidFill>
            <a:schemeClr val="bg1"/>
          </a:solidFill>
          <a:ln>
            <a:noFill/>
          </a:ln>
        </p:spPr>
        <p:txBody>
          <a:bodyPr/>
          <a:lstStyle/>
          <a:p>
            <a:pPr>
              <a:defRPr/>
            </a:pPr>
            <a:r>
              <a:rPr lang="fr-FR"/>
              <a:t>Porteur du financement </a:t>
            </a:r>
            <a:endParaRPr/>
          </a:p>
          <a:p>
            <a:pPr lvl="1">
              <a:defRPr/>
            </a:pPr>
            <a:r>
              <a:rPr lang="fr-FR"/>
              <a:t>Etat </a:t>
            </a:r>
            <a:r>
              <a:rPr/>
              <a:t>(DRAC)</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Préserver le patrimoine</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Date de clôture</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Permanent</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Le dépôt des dossiers s'effectue tout au long de l'année</a:t>
            </a:r>
            <a:endParaRPr lang="fr-FR" sz="1800" b="0" i="0" u="none" strike="noStrike" cap="none" spc="0">
              <a:solidFill>
                <a:srgbClr val="292574"/>
              </a:solidFill>
              <a:latin typeface="Arial"/>
              <a:cs typeface="Arial"/>
            </a:endParaRPr>
          </a:p>
          <a:p>
            <a:pPr lvl="1">
              <a:defRPr/>
            </a:pPr>
            <a:endParaRPr lang="fr-FR"/>
          </a:p>
        </p:txBody>
      </p:sp>
      <p:sp>
        <p:nvSpPr>
          <p:cNvPr id="1876586652" name="Espace réservé du texte 4"/>
          <p:cNvSpPr txBox="1"/>
          <p:nvPr/>
        </p:nvSpPr>
        <p:spPr bwMode="auto">
          <a:xfrm flipH="0" flipV="0">
            <a:off x="5936682" y="1510492"/>
            <a:ext cx="5933062" cy="4473885"/>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 d’éligibilité</a:t>
            </a:r>
            <a:endParaRPr/>
          </a:p>
          <a:p>
            <a:pPr marL="180000" marR="0" lvl="1" indent="0" algn="just">
              <a:lnSpc>
                <a:spcPct val="100000"/>
              </a:lnSpc>
              <a:spcBef>
                <a:spcPts val="499"/>
              </a:spcBef>
              <a:spcAft>
                <a:spcPts val="0"/>
              </a:spcAft>
              <a:buFont typeface="Arial"/>
              <a:buNone/>
              <a:defRPr/>
            </a:pPr>
            <a:r>
              <a:rPr lang="fr-FR" sz="1800"/>
              <a:t>Sont élig</a:t>
            </a:r>
            <a:r>
              <a:rPr lang="fr-FR" sz="1800" b="0" i="0" u="none" strike="noStrike" cap="none" spc="0">
                <a:solidFill>
                  <a:srgbClr val="292574"/>
                </a:solidFill>
                <a:latin typeface="Arial"/>
                <a:ea typeface="Arial"/>
                <a:cs typeface="Arial"/>
              </a:rPr>
              <a:t>ibles les </a:t>
            </a:r>
            <a:r>
              <a:rPr lang="fr-FR" sz="1800" b="0" i="0" u="none" strike="noStrike" cap="none" spc="0">
                <a:solidFill>
                  <a:srgbClr val="292574"/>
                </a:solidFill>
                <a:latin typeface="Arial"/>
                <a:ea typeface="Arial"/>
                <a:cs typeface="Arial"/>
              </a:rPr>
              <a:t>projets d</a:t>
            </a:r>
            <a:r>
              <a:rPr lang="fr-FR" sz="1800" b="0" i="0" u="none" strike="noStrike" cap="none" spc="0">
                <a:solidFill>
                  <a:srgbClr val="292574"/>
                </a:solidFill>
                <a:latin typeface="Arial"/>
                <a:ea typeface="Arial"/>
                <a:cs typeface="Arial"/>
              </a:rPr>
              <a:t>e </a:t>
            </a:r>
            <a:r>
              <a:rPr lang="fr-FR" sz="1800" b="1" i="0" u="none" strike="noStrike" cap="none" spc="0">
                <a:solidFill>
                  <a:srgbClr val="292574"/>
                </a:solidFill>
                <a:latin typeface="Arial"/>
                <a:ea typeface="Arial"/>
                <a:cs typeface="Arial"/>
              </a:rPr>
              <a:t>travaux de restauration</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sur des</a:t>
            </a:r>
            <a:r>
              <a:rPr lang="fr-FR" sz="1800" b="1" i="0" u="none" strike="noStrike" cap="none" spc="0">
                <a:solidFill>
                  <a:srgbClr val="292574"/>
                </a:solidFill>
                <a:latin typeface="Arial"/>
                <a:ea typeface="Arial"/>
                <a:cs typeface="Arial"/>
              </a:rPr>
              <a:t> </a:t>
            </a:r>
            <a:r>
              <a:rPr lang="fr-FR" sz="1800" b="1" i="0" u="none" strike="noStrike" cap="none" spc="0">
                <a:solidFill>
                  <a:srgbClr val="292574"/>
                </a:solidFill>
                <a:latin typeface="Arial"/>
                <a:ea typeface="Arial"/>
                <a:cs typeface="Arial"/>
              </a:rPr>
              <a:t>immeubles protégés</a:t>
            </a:r>
            <a:r>
              <a:rPr lang="fr-FR" sz="1800" b="0" i="0" u="none" strike="noStrike" cap="none" spc="0">
                <a:solidFill>
                  <a:srgbClr val="292574"/>
                </a:solidFill>
                <a:latin typeface="Arial"/>
                <a:ea typeface="Arial"/>
                <a:cs typeface="Arial"/>
              </a:rPr>
              <a:t> par le règlement du site patrimonial remarquable</a:t>
            </a:r>
            <a:r>
              <a:rPr lang="fr-FR" sz="1800" b="0" i="0" u="none" strike="noStrike" cap="none" spc="0">
                <a:solidFill>
                  <a:srgbClr val="292574"/>
                </a:solidFill>
                <a:latin typeface="Arial"/>
                <a:ea typeface="Arial"/>
                <a:cs typeface="Arial"/>
              </a:rPr>
              <a:t> ou </a:t>
            </a:r>
            <a:r>
              <a:rPr lang="fr-FR" sz="1800" b="0" i="0" u="none" strike="noStrike" cap="none" spc="0">
                <a:solidFill>
                  <a:srgbClr val="292574"/>
                </a:solidFill>
                <a:latin typeface="Arial"/>
                <a:ea typeface="Arial"/>
                <a:cs typeface="Arial"/>
              </a:rPr>
              <a:t>sur des</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immeubles susceptibles d’être protégés dans le cadre du futur règlement</a:t>
            </a:r>
            <a:r>
              <a:rPr lang="fr-FR" sz="1800" b="0" i="0" u="none" strike="noStrike" cap="none" spc="0">
                <a:solidFill>
                  <a:srgbClr val="292574"/>
                </a:solidFill>
                <a:latin typeface="Arial"/>
                <a:ea typeface="Arial"/>
                <a:cs typeface="Arial"/>
              </a:rPr>
              <a:t>. </a:t>
            </a:r>
            <a:endParaRPr sz="1800" b="0" i="0" u="none" strike="noStrike" cap="none" spc="0">
              <a:solidFill>
                <a:srgbClr val="292574"/>
              </a:solidFill>
              <a:latin typeface="Arial"/>
              <a:ea typeface="Arial"/>
              <a:cs typeface="Arial"/>
            </a:endParaRPr>
          </a:p>
          <a:p>
            <a:pPr marL="180000" marR="0" lvl="1" indent="0" algn="just">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Les </a:t>
            </a:r>
            <a:r>
              <a:rPr lang="fr-FR" sz="1800" b="0" i="0" u="none" strike="noStrike" cap="none" spc="0">
                <a:solidFill>
                  <a:srgbClr val="292574"/>
                </a:solidFill>
                <a:latin typeface="Arial"/>
                <a:ea typeface="Arial"/>
                <a:cs typeface="Arial"/>
              </a:rPr>
              <a:t>travaux de restauration projetés, qui doivent présenter une technicité particulière : restauration d’éléments d’architecture rares ou susceptibles de disparaître, reconstitution d’éléments architecturaux disparus, sauvegarde d’immeubles remarquables présentant un péril</a:t>
            </a:r>
            <a:r>
              <a:rPr sz="1800" b="0" i="0" u="none">
                <a:solidFill>
                  <a:srgbClr val="3A3A3A"/>
                </a:solidFill>
                <a:latin typeface="Arial"/>
                <a:ea typeface="Arial"/>
                <a:cs typeface="Arial"/>
              </a:rPr>
              <a:t>.</a:t>
            </a:r>
            <a:endParaRPr lang="fr-FR" sz="2000" b="0" i="0" u="none" strike="noStrike" cap="none" spc="0">
              <a:solidFill>
                <a:srgbClr val="292574"/>
              </a:solidFill>
              <a:latin typeface="Arial"/>
              <a:cs typeface="Arial"/>
            </a:endParaRPr>
          </a:p>
          <a:p>
            <a:pPr marL="0" lvl="1">
              <a:spcBef>
                <a:spcPts val="999"/>
              </a:spcBef>
              <a:defRPr/>
            </a:pPr>
            <a:r>
              <a:rPr lang="fr-FR" sz="2000">
                <a:solidFill>
                  <a:srgbClr val="EF7757"/>
                </a:solidFill>
              </a:rPr>
              <a:t>Actions financées</a:t>
            </a:r>
            <a:endParaRPr/>
          </a:p>
          <a:p>
            <a:pPr lvl="1">
              <a:defRPr/>
            </a:pPr>
            <a:r>
              <a:rPr lang="fr-FR" sz="1800" b="0" i="0" u="none" strike="noStrike" cap="none" spc="0">
                <a:solidFill>
                  <a:srgbClr val="292574"/>
                </a:solidFill>
                <a:latin typeface="+mn-lt"/>
                <a:ea typeface="+mn-ea"/>
                <a:cs typeface="+mn-cs"/>
              </a:rPr>
              <a:t>Études, honoraires et travaux</a:t>
            </a:r>
            <a:endParaRPr sz="1800"/>
          </a:p>
          <a:p>
            <a:pPr marL="0" lvl="1">
              <a:spcBef>
                <a:spcPts val="999"/>
              </a:spcBef>
              <a:defRPr/>
            </a:pPr>
            <a:r>
              <a:rPr lang="fr-FR" sz="2000">
                <a:solidFill>
                  <a:srgbClr val="EF7757"/>
                </a:solidFill>
              </a:rPr>
              <a:t>Montant</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En moyenne, à</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15 %</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du montant des travaux</a:t>
            </a:r>
            <a:endParaRPr lang="fr-FR" sz="1800" b="0" i="0" u="none" strike="noStrike" cap="none" spc="0">
              <a:solidFill>
                <a:srgbClr val="292574"/>
              </a:solidFill>
              <a:latin typeface="Arial"/>
              <a:cs typeface="Arial"/>
            </a:endParaRPr>
          </a:p>
        </p:txBody>
      </p:sp>
      <p:cxnSp>
        <p:nvCxnSpPr>
          <p:cNvPr id="765256435" name="Connecteur droit 15"/>
          <p:cNvCxnSpPr>
            <a:cxnSpLocks/>
          </p:cNvCxnSpPr>
          <p:nvPr/>
        </p:nvCxnSpPr>
        <p:spPr bwMode="auto">
          <a:xfrm>
            <a:off x="5567823" y="1506319"/>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235701868" name="Flèche courbée vers la droite 12">
            <a:hlinkClick r:id="rId4" action="ppaction://hlinksldjump"/>
          </p:cNvPr>
          <p:cNvSpPr/>
          <p:nvPr/>
        </p:nvSpPr>
        <p:spPr bwMode="auto">
          <a:xfrm rot="9736592">
            <a:off x="10998508" y="6231695"/>
            <a:ext cx="356477" cy="434651"/>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849156842" name="Image 849156842"/>
          <p:cNvPicPr>
            <a:picLocks noChangeAspect="1"/>
          </p:cNvPicPr>
          <p:nvPr/>
        </p:nvPicPr>
        <p:blipFill>
          <a:blip r:embed="rId5"/>
          <a:stretch/>
        </p:blipFill>
        <p:spPr bwMode="auto">
          <a:xfrm rot="0" flipH="0" flipV="0">
            <a:off x="10488370" y="91586"/>
            <a:ext cx="1584000" cy="12096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97894785" name="Titre 1"/>
          <p:cNvSpPr>
            <a:spLocks noGrp="1"/>
          </p:cNvSpPr>
          <p:nvPr>
            <p:ph type="title"/>
          </p:nvPr>
        </p:nvSpPr>
        <p:spPr bwMode="auto">
          <a:xfrm flipH="0" flipV="0">
            <a:off x="421005" y="91586"/>
            <a:ext cx="10652119" cy="823320"/>
          </a:xfrm>
        </p:spPr>
        <p:txBody>
          <a:bodyPr/>
          <a:lstStyle/>
          <a:p>
            <a:pPr marL="0" marR="0" indent="0" algn="l">
              <a:lnSpc>
                <a:spcPct val="100000"/>
              </a:lnSpc>
              <a:spcBef>
                <a:spcPts val="0"/>
              </a:spcBef>
              <a:spcAft>
                <a:spcPts val="0"/>
              </a:spcAft>
              <a:buNone/>
              <a:defRPr/>
            </a:pPr>
            <a:r>
              <a:rPr lang="fr-FR" sz="2400" b="1" i="0" u="none" strike="noStrike" cap="all" spc="0">
                <a:solidFill>
                  <a:srgbClr val="EF7757"/>
                </a:solidFill>
                <a:latin typeface="Arial"/>
                <a:ea typeface="Arial"/>
                <a:cs typeface="Arial"/>
              </a:rPr>
              <a:t>Études et travaux sur les bâtiments des musées de France (hors monuments historiques)</a:t>
            </a:r>
            <a:endParaRPr lang="fr-FR" sz="2400" b="1" i="0" u="none" strike="noStrike" cap="all" spc="0">
              <a:solidFill>
                <a:srgbClr val="EF7757"/>
              </a:solidFill>
              <a:latin typeface="Arial"/>
              <a:cs typeface="Arial"/>
            </a:endParaRPr>
          </a:p>
        </p:txBody>
      </p:sp>
      <p:sp>
        <p:nvSpPr>
          <p:cNvPr id="1743154232"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AB551153-4D2F-352C-00FB-3A5586CB8575}" type="slidenum">
              <a:rPr lang="fr-FR"/>
              <a:t/>
            </a:fld>
            <a:endParaRPr lang="fr-FR"/>
          </a:p>
        </p:txBody>
      </p:sp>
      <p:sp>
        <p:nvSpPr>
          <p:cNvPr id="2017078456" name="ZoneTexte 8"/>
          <p:cNvSpPr txBox="1"/>
          <p:nvPr/>
        </p:nvSpPr>
        <p:spPr bwMode="auto">
          <a:xfrm flipH="0" flipV="0">
            <a:off x="315508" y="956441"/>
            <a:ext cx="10759056" cy="1859639"/>
          </a:xfrm>
          <a:prstGeom prst="rect">
            <a:avLst/>
          </a:prstGeom>
          <a:noFill/>
        </p:spPr>
        <p:txBody>
          <a:bodyPr wrap="square" rtlCol="0">
            <a:spAutoFit/>
          </a:bodyPr>
          <a:lstStyle/>
          <a:p>
            <a:pPr>
              <a:defRPr/>
            </a:pPr>
            <a:r>
              <a:rPr lang="fr-FR" sz="1800" b="0" i="0" u="sng" strike="noStrike" cap="none" spc="0">
                <a:solidFill>
                  <a:schemeClr val="tx1"/>
                </a:solidFill>
                <a:latin typeface="Arial"/>
                <a:ea typeface="Arial"/>
                <a:cs typeface="Arial"/>
                <a:hlinkClick r:id="rId3" tooltip="https://www.culture.gouv.fr/fr/catalogue-des-demarches-et-subventions/subvention/etudes-et-travaux-sur-les-batiments-des-musees-de-france-hors-monuments-historiques"/>
              </a:rPr>
              <a:t>https://www.culture.gouv.fr/fr/catalogue-des-demarches-et-subventions/subvention/etudes-et-travaux-sur-les-batiments-des-musees-de-france-hors-monuments-historiques</a:t>
            </a:r>
            <a:endParaRPr/>
          </a:p>
          <a:p>
            <a:pPr>
              <a:defRPr/>
            </a:pPr>
            <a:endParaRPr/>
          </a:p>
          <a:p>
            <a:pPr>
              <a:defRPr/>
            </a:pPr>
            <a:endParaRPr lang="fr-FR"/>
          </a:p>
          <a:p>
            <a:pPr>
              <a:defRPr/>
            </a:pPr>
            <a:endParaRPr lang="fr-FR" sz="1200"/>
          </a:p>
          <a:p>
            <a:pPr>
              <a:defRPr/>
            </a:pPr>
            <a:endParaRPr lang="fr-FR" sz="1600"/>
          </a:p>
          <a:p>
            <a:pPr>
              <a:defRPr/>
            </a:pPr>
            <a:endParaRPr lang="fr-FR" sz="1600"/>
          </a:p>
        </p:txBody>
      </p:sp>
      <p:sp>
        <p:nvSpPr>
          <p:cNvPr id="1631302662" name="Espace réservé du texte 4"/>
          <p:cNvSpPr>
            <a:spLocks noGrp="1"/>
          </p:cNvSpPr>
          <p:nvPr>
            <p:ph type="body" sz="quarter" idx="12"/>
          </p:nvPr>
        </p:nvSpPr>
        <p:spPr bwMode="auto">
          <a:xfrm flipH="0" flipV="0">
            <a:off x="315508" y="1557033"/>
            <a:ext cx="5309779" cy="4478058"/>
          </a:xfrm>
          <a:prstGeom prst="rect">
            <a:avLst/>
          </a:prstGeom>
          <a:solidFill>
            <a:schemeClr val="bg1"/>
          </a:solidFill>
          <a:ln>
            <a:noFill/>
          </a:ln>
        </p:spPr>
        <p:txBody>
          <a:bodyPr/>
          <a:lstStyle/>
          <a:p>
            <a:pPr>
              <a:defRPr/>
            </a:pPr>
            <a:r>
              <a:rPr lang="fr-FR"/>
              <a:t>Porteur du financement </a:t>
            </a:r>
            <a:endParaRPr/>
          </a:p>
          <a:p>
            <a:pPr lvl="1">
              <a:defRPr/>
            </a:pPr>
            <a:r>
              <a:rPr lang="fr-FR"/>
              <a:t>Etat </a:t>
            </a:r>
            <a:r>
              <a:rPr/>
              <a:t>(DRAC)</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Préserver le patrimoine</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Date de clôture</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Permanent</a:t>
            </a:r>
            <a:endParaRPr lang="fr-FR" sz="18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Le calendrier e</a:t>
            </a:r>
            <a:r>
              <a:rPr lang="fr-FR" sz="1600" b="0" i="0" u="none" strike="noStrike" cap="none" spc="0">
                <a:solidFill>
                  <a:srgbClr val="292574"/>
                </a:solidFill>
                <a:latin typeface="Arial"/>
                <a:ea typeface="Arial"/>
                <a:cs typeface="Arial"/>
              </a:rPr>
              <a:t>st </a:t>
            </a:r>
            <a:r>
              <a:rPr lang="fr-FR" sz="1600" b="0" i="0" u="none" strike="noStrike" cap="none" spc="0">
                <a:solidFill>
                  <a:srgbClr val="292574"/>
                </a:solidFill>
                <a:latin typeface="Arial"/>
                <a:ea typeface="Arial"/>
                <a:cs typeface="Arial"/>
              </a:rPr>
              <a:t>défin</a:t>
            </a:r>
            <a:r>
              <a:rPr lang="fr-FR" sz="1600" b="0" i="0" u="none" strike="noStrike" cap="none" spc="0">
                <a:solidFill>
                  <a:srgbClr val="292574"/>
                </a:solidFill>
                <a:latin typeface="Arial"/>
                <a:ea typeface="Arial"/>
                <a:cs typeface="Arial"/>
              </a:rPr>
              <a:t>i par chaque serv</a:t>
            </a:r>
            <a:r>
              <a:rPr lang="fr-FR" sz="1600" b="0" i="0" u="none" strike="noStrike" cap="none" spc="0">
                <a:solidFill>
                  <a:srgbClr val="292574"/>
                </a:solidFill>
                <a:latin typeface="Arial"/>
                <a:ea typeface="Arial"/>
                <a:cs typeface="Arial"/>
              </a:rPr>
              <a:t>ice </a:t>
            </a:r>
            <a:r>
              <a:rPr lang="fr-FR" sz="1600" b="0" i="0" u="none" strike="noStrike" cap="none" spc="0">
                <a:solidFill>
                  <a:srgbClr val="292574"/>
                </a:solidFill>
                <a:latin typeface="Arial"/>
                <a:ea typeface="Arial"/>
                <a:cs typeface="Arial"/>
              </a:rPr>
              <a:t>déconcentré du ministère de la Culture (DRAC/DAC/DCJS/MAC)</a:t>
            </a:r>
            <a:endParaRPr lang="fr-FR" sz="1600" b="0" i="0" u="none" strike="noStrike" cap="none" spc="0">
              <a:solidFill>
                <a:srgbClr val="292574"/>
              </a:solidFill>
              <a:latin typeface="Arial"/>
              <a:cs typeface="Arial"/>
            </a:endParaRPr>
          </a:p>
        </p:txBody>
      </p:sp>
      <p:sp>
        <p:nvSpPr>
          <p:cNvPr id="334981361" name="Espace réservé du texte 4"/>
          <p:cNvSpPr txBox="1"/>
          <p:nvPr/>
        </p:nvSpPr>
        <p:spPr bwMode="auto">
          <a:xfrm flipH="0" flipV="0">
            <a:off x="5973317" y="1693665"/>
            <a:ext cx="5896427" cy="4473885"/>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marR="0" indent="0" algn="l">
              <a:lnSpc>
                <a:spcPct val="100000"/>
              </a:lnSpc>
              <a:spcBef>
                <a:spcPts val="999"/>
              </a:spcBef>
              <a:spcAft>
                <a:spcPts val="0"/>
              </a:spcAft>
              <a:buFont typeface="Arial"/>
              <a:buNone/>
              <a:defRPr/>
            </a:pPr>
            <a:r>
              <a:rPr lang="fr-FR" sz="2000" b="0" i="0" u="none" strike="noStrike" cap="none" spc="0">
                <a:solidFill>
                  <a:srgbClr val="EF7757"/>
                </a:solidFill>
                <a:latin typeface="Arial"/>
                <a:ea typeface="Arial"/>
                <a:cs typeface="Arial"/>
              </a:rPr>
              <a:t>Critère d’éligibilité</a:t>
            </a:r>
            <a:endParaRPr lang="fr-FR" sz="2000" b="0" i="0" u="none" strike="noStrike" cap="none" spc="0">
              <a:solidFill>
                <a:srgbClr val="EF7757"/>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Sont élig</a:t>
            </a:r>
            <a:r>
              <a:rPr lang="fr-FR" sz="1800" b="0" i="0" u="none" strike="noStrike" cap="none" spc="0">
                <a:solidFill>
                  <a:srgbClr val="292574"/>
                </a:solidFill>
                <a:latin typeface="Arial"/>
                <a:ea typeface="Arial"/>
                <a:cs typeface="Arial"/>
              </a:rPr>
              <a:t>ibles les </a:t>
            </a:r>
            <a:r>
              <a:rPr lang="fr-FR" sz="1800" b="0" i="0" u="none" strike="noStrike" cap="none" spc="0">
                <a:solidFill>
                  <a:srgbClr val="292574"/>
                </a:solidFill>
                <a:latin typeface="Arial"/>
                <a:ea typeface="Arial"/>
                <a:cs typeface="Arial"/>
              </a:rPr>
              <a:t>projets </a:t>
            </a:r>
            <a:r>
              <a:rPr lang="fr-FR" sz="1800" b="0" i="0" u="none" strike="noStrike" cap="none" spc="0">
                <a:solidFill>
                  <a:srgbClr val="292574"/>
                </a:solidFill>
                <a:latin typeface="Arial"/>
                <a:ea typeface="Arial"/>
                <a:cs typeface="Arial"/>
              </a:rPr>
              <a:t>pour des musées </a:t>
            </a:r>
            <a:r>
              <a:rPr lang="fr-FR" sz="1800" b="0" i="0" u="none" strike="noStrike" cap="none" spc="0">
                <a:solidFill>
                  <a:srgbClr val="292574"/>
                </a:solidFill>
                <a:latin typeface="Arial"/>
                <a:ea typeface="Arial"/>
                <a:cs typeface="Arial"/>
              </a:rPr>
              <a:t>bénéficiant de l'appellation "</a:t>
            </a:r>
            <a:r>
              <a:rPr lang="fr-FR" sz="1800" b="1" i="0" u="none" strike="noStrike" cap="none" spc="0">
                <a:solidFill>
                  <a:srgbClr val="292574"/>
                </a:solidFill>
                <a:latin typeface="Arial"/>
                <a:ea typeface="Arial"/>
                <a:cs typeface="Arial"/>
              </a:rPr>
              <a:t>Musée de France</a:t>
            </a:r>
            <a:r>
              <a:rPr lang="fr-FR" sz="1800" b="0" i="0" u="none" strike="noStrike" cap="none" spc="0">
                <a:solidFill>
                  <a:srgbClr val="292574"/>
                </a:solidFill>
                <a:latin typeface="Arial"/>
                <a:ea typeface="Arial"/>
                <a:cs typeface="Arial"/>
              </a:rPr>
              <a:t>" :</a:t>
            </a:r>
            <a:endParaRPr lang="fr-FR" sz="1800" b="0" i="0" u="none" strike="noStrike" cap="none" spc="0">
              <a:solidFill>
                <a:srgbClr val="292574"/>
              </a:solidFill>
              <a:latin typeface="Arial"/>
              <a:ea typeface="Arial"/>
              <a:cs typeface="Arial"/>
            </a:endParaRPr>
          </a:p>
          <a:p>
            <a:pPr marL="463879" marR="0"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Projet architecture de qualité avec notamment des innovations technologiques en relation avec la transition écologique</a:t>
            </a:r>
            <a:endParaRPr lang="fr-FR" sz="1800" b="0" i="0" u="none" strike="noStrike" cap="none" spc="0">
              <a:solidFill>
                <a:srgbClr val="292574"/>
              </a:solidFill>
              <a:latin typeface="Arial"/>
              <a:cs typeface="Arial"/>
            </a:endParaRPr>
          </a:p>
          <a:p>
            <a:pPr marL="463879" marR="0" lvl="1"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Opération de mise aux normes (accessibilité/sécurité/sûreté)</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Actions financées</a:t>
            </a:r>
            <a:endParaRPr/>
          </a:p>
          <a:p>
            <a:pPr lvl="1">
              <a:defRPr/>
            </a:pPr>
            <a:r>
              <a:rPr lang="fr-FR" sz="1800" b="0" i="0" u="none" strike="noStrike" cap="none" spc="0">
                <a:solidFill>
                  <a:srgbClr val="292574"/>
                </a:solidFill>
                <a:latin typeface="+mn-lt"/>
                <a:ea typeface="+mn-ea"/>
                <a:cs typeface="+mn-cs"/>
              </a:rPr>
              <a:t>Études, honoraires et travaux</a:t>
            </a:r>
            <a:endParaRPr sz="1800"/>
          </a:p>
          <a:p>
            <a:pPr marL="0" lvl="1">
              <a:spcBef>
                <a:spcPts val="999"/>
              </a:spcBef>
              <a:defRPr/>
            </a:pPr>
            <a:r>
              <a:rPr lang="fr-FR" sz="2000">
                <a:solidFill>
                  <a:srgbClr val="EF7757"/>
                </a:solidFill>
              </a:rPr>
              <a:t>Montant</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En moyenne, à</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15 %</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du montant des travaux</a:t>
            </a:r>
            <a:endParaRPr lang="fr-FR" sz="1800" b="0" i="0" u="none" strike="noStrike" cap="none" spc="0">
              <a:solidFill>
                <a:srgbClr val="292574"/>
              </a:solidFill>
              <a:latin typeface="Arial"/>
              <a:cs typeface="Arial"/>
            </a:endParaRPr>
          </a:p>
        </p:txBody>
      </p:sp>
      <p:cxnSp>
        <p:nvCxnSpPr>
          <p:cNvPr id="1964154218" name="Connecteur droit 15"/>
          <p:cNvCxnSpPr>
            <a:cxnSpLocks/>
          </p:cNvCxnSpPr>
          <p:nvPr/>
        </p:nvCxnSpPr>
        <p:spPr bwMode="auto">
          <a:xfrm>
            <a:off x="5747065" y="170969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122382994" name="Flèche courbée vers la droite 12">
            <a:hlinkClick r:id="rId4" action="ppaction://hlinksldjump"/>
          </p:cNvPr>
          <p:cNvSpPr/>
          <p:nvPr/>
        </p:nvSpPr>
        <p:spPr bwMode="auto">
          <a:xfrm rot="9736592">
            <a:off x="10998508" y="6231695"/>
            <a:ext cx="356477" cy="434651"/>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1119701696" name="Image 849156842"/>
          <p:cNvPicPr>
            <a:picLocks noChangeAspect="1"/>
          </p:cNvPicPr>
          <p:nvPr/>
        </p:nvPicPr>
        <p:blipFill>
          <a:blip r:embed="rId5"/>
          <a:stretch/>
        </p:blipFill>
        <p:spPr bwMode="auto">
          <a:xfrm rot="0" flipH="0" flipV="0">
            <a:off x="10488370" y="91586"/>
            <a:ext cx="1584000" cy="12096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5" y="194309"/>
            <a:ext cx="11961043" cy="457560"/>
          </a:xfrm>
          <a:prstGeom prst="rect">
            <a:avLst/>
          </a:prstGeom>
          <a:noFill/>
        </p:spPr>
        <p:txBody>
          <a:bodyPr/>
          <a:lstStyle/>
          <a:p>
            <a:pPr>
              <a:defRPr/>
            </a:pPr>
            <a:r>
              <a:rPr lang="fr-FR" sz="2400"/>
              <a:t>Fonds verts 2025</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33</a:t>
            </a:fld>
            <a:endParaRPr lang="fr-FR"/>
          </a:p>
        </p:txBody>
      </p:sp>
      <p:sp>
        <p:nvSpPr>
          <p:cNvPr id="9" name="ZoneTexte 8"/>
          <p:cNvSpPr txBox="1"/>
          <p:nvPr/>
        </p:nvSpPr>
        <p:spPr bwMode="auto">
          <a:xfrm>
            <a:off x="248193" y="554445"/>
            <a:ext cx="11796976" cy="366119"/>
          </a:xfrm>
          <a:prstGeom prst="rect">
            <a:avLst/>
          </a:prstGeom>
          <a:noFill/>
        </p:spPr>
        <p:txBody>
          <a:bodyPr wrap="square" rtlCol="0">
            <a:spAutoFit/>
          </a:bodyPr>
          <a:lstStyle/>
          <a:p>
            <a:pPr>
              <a:defRPr/>
            </a:pPr>
            <a:r>
              <a:rPr lang="fr-FR" sz="1800" b="0" i="0" u="sng" strike="noStrike" cap="none" spc="0">
                <a:solidFill>
                  <a:schemeClr val="tx1"/>
                </a:solidFill>
                <a:latin typeface="Arial"/>
                <a:ea typeface="Arial"/>
                <a:cs typeface="Arial"/>
                <a:hlinkClick r:id="rId3" tooltip="https://aides-territoires.beta.gouv.fr/programmes/fonds-vert/"/>
              </a:rPr>
              <a:t>https://aides-territoires.beta.gouv.fr/programmes/fonds-vert/</a:t>
            </a:r>
            <a:endParaRPr/>
          </a:p>
        </p:txBody>
      </p:sp>
      <p:sp>
        <p:nvSpPr>
          <p:cNvPr id="10" name="Espace réservé du texte 4"/>
          <p:cNvSpPr>
            <a:spLocks noGrp="1"/>
          </p:cNvSpPr>
          <p:nvPr>
            <p:ph type="body" sz="quarter" idx="12"/>
          </p:nvPr>
        </p:nvSpPr>
        <p:spPr bwMode="auto">
          <a:xfrm>
            <a:off x="135387" y="1126283"/>
            <a:ext cx="3902559" cy="4478058"/>
          </a:xfrm>
          <a:prstGeom prst="rect">
            <a:avLst/>
          </a:prstGeom>
          <a:solidFill>
            <a:schemeClr val="bg1"/>
          </a:solidFill>
          <a:ln>
            <a:noFill/>
          </a:ln>
        </p:spPr>
        <p:txBody>
          <a:bodyPr/>
          <a:lstStyle/>
          <a:p>
            <a:pPr>
              <a:defRPr/>
            </a:pPr>
            <a:r>
              <a:rPr lang="fr-FR"/>
              <a:t>Porteur du financement </a:t>
            </a:r>
            <a:endParaRPr/>
          </a:p>
          <a:p>
            <a:pPr lvl="1">
              <a:defRPr/>
            </a:pPr>
            <a:r>
              <a:rPr lang="fr-FR"/>
              <a:t>Etat (Préfecture de Département)</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Mettre en œuvre la </a:t>
            </a:r>
            <a:r>
              <a:rPr lang="fr-FR" b="1"/>
              <a:t>rénovation énergétique </a:t>
            </a:r>
            <a:r>
              <a:rPr lang="fr-FR"/>
              <a:t>des bâtiments publics</a:t>
            </a:r>
            <a:endParaRPr/>
          </a:p>
          <a:p>
            <a:pPr>
              <a:defRPr/>
            </a:pPr>
            <a:r>
              <a:rPr lang="fr-FR"/>
              <a:t>Date de clôture</a:t>
            </a:r>
            <a:endParaRPr/>
          </a:p>
          <a:p>
            <a:pPr lvl="1">
              <a:defRPr/>
            </a:pPr>
            <a:r>
              <a:rPr lang="fr-FR"/>
              <a:t>31/12/2024</a:t>
            </a:r>
            <a:endParaRPr/>
          </a:p>
          <a:p>
            <a:pPr lvl="1">
              <a:defRPr/>
            </a:pPr>
            <a:r>
              <a:rPr lang="fr-FR" sz="1600"/>
              <a:t>Le fonds vert sera reconduit chaque année jusqu’en 2027</a:t>
            </a:r>
            <a:endParaRPr/>
          </a:p>
          <a:p>
            <a:pPr lvl="1">
              <a:defRPr/>
            </a:pPr>
            <a:endParaRPr lang="fr-FR"/>
          </a:p>
        </p:txBody>
      </p:sp>
      <p:sp>
        <p:nvSpPr>
          <p:cNvPr id="11" name="Espace réservé du texte 4"/>
          <p:cNvSpPr txBox="1"/>
          <p:nvPr/>
        </p:nvSpPr>
        <p:spPr bwMode="auto">
          <a:xfrm>
            <a:off x="4128660" y="936091"/>
            <a:ext cx="8006642" cy="520856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Projet permettant une réduction minimale de </a:t>
            </a:r>
            <a:r>
              <a:rPr lang="fr-FR" b="1"/>
              <a:t>40 %</a:t>
            </a:r>
            <a:r>
              <a:rPr lang="fr-FR"/>
              <a:t> de la consommation d’énergie finale (cinq usages réglementés)</a:t>
            </a:r>
            <a:endParaRPr/>
          </a:p>
          <a:p>
            <a:pPr lvl="1">
              <a:defRPr/>
            </a:pPr>
            <a:r>
              <a:rPr lang="fr-FR"/>
              <a:t>Projet visant l’amélioration du </a:t>
            </a:r>
            <a:r>
              <a:rPr lang="fr-FR" b="1"/>
              <a:t>confort d’été</a:t>
            </a:r>
            <a:endParaRPr/>
          </a:p>
          <a:p>
            <a:pPr lvl="1">
              <a:defRPr/>
            </a:pPr>
            <a:r>
              <a:rPr lang="fr-FR"/>
              <a:t>Pas de soutien pour installation de chaudière 100% fossile</a:t>
            </a:r>
            <a:endParaRPr/>
          </a:p>
          <a:p>
            <a:pPr lvl="1">
              <a:defRPr/>
            </a:pPr>
            <a:r>
              <a:rPr lang="fr-FR"/>
              <a:t>Étude thermique obligatoire</a:t>
            </a:r>
            <a:endParaRPr/>
          </a:p>
          <a:p>
            <a:pPr lvl="1">
              <a:defRPr/>
            </a:pPr>
            <a:r>
              <a:rPr lang="fr-FR" sz="1400" i="1"/>
              <a:t>Voir cahier d’accompagnement : </a:t>
            </a:r>
            <a:r>
              <a:rPr lang="fr-FR" sz="1400" i="1" u="sng">
                <a:hlinkClick r:id="rId4" tooltip="https://www.ecologie.gouv.fr/sites/default/files/FV_Cahier_Axe1_R%C3%A9novation_v2.1.pdf"/>
              </a:rPr>
              <a:t>https://www.ecologie.gouv.fr/sites/default/files/FV_Cahier_Axe1_R%C3%A9novation_v2.1.pdf</a:t>
            </a:r>
            <a:endParaRPr lang="fr-FR"/>
          </a:p>
          <a:p>
            <a:pPr marL="0" lvl="1">
              <a:spcBef>
                <a:spcPts val="1000"/>
              </a:spcBef>
              <a:defRPr/>
            </a:pPr>
            <a:r>
              <a:rPr lang="fr-FR" sz="2000">
                <a:solidFill>
                  <a:srgbClr val="EF7757"/>
                </a:solidFill>
              </a:rPr>
              <a:t>Actions financées</a:t>
            </a:r>
            <a:endParaRPr/>
          </a:p>
          <a:p>
            <a:pPr lvl="1">
              <a:defRPr/>
            </a:pPr>
            <a:r>
              <a:rPr lang="fr-FR"/>
              <a:t>Dépenses d’investissement et de fonctionnement (Réflexion / conception, Mise en œuvre / réalisation)</a:t>
            </a:r>
            <a:endParaRPr/>
          </a:p>
          <a:p>
            <a:pPr marL="0" lvl="1">
              <a:spcBef>
                <a:spcPts val="1000"/>
              </a:spcBef>
              <a:defRPr/>
            </a:pPr>
            <a:r>
              <a:rPr lang="fr-FR"/>
              <a:t> </a:t>
            </a:r>
            <a:r>
              <a:rPr lang="fr-FR" sz="2000">
                <a:solidFill>
                  <a:srgbClr val="EF7757"/>
                </a:solidFill>
              </a:rPr>
              <a:t>Montant</a:t>
            </a:r>
            <a:endParaRPr/>
          </a:p>
          <a:p>
            <a:pPr lvl="1">
              <a:defRPr/>
            </a:pPr>
            <a:r>
              <a:rPr lang="fr-FR"/>
              <a:t>Dépend des caractéristiques de l’opération (ambition environnementale, exemplarité…)</a:t>
            </a:r>
            <a:endParaRPr lang="fr-FR" sz="2000">
              <a:solidFill>
                <a:srgbClr val="EF7757"/>
              </a:solidFill>
            </a:endParaRPr>
          </a:p>
          <a:p>
            <a:pPr marL="0" lvl="1">
              <a:spcBef>
                <a:spcPts val="1000"/>
              </a:spcBef>
              <a:defRPr/>
            </a:pPr>
            <a:r>
              <a:rPr lang="fr-FR" sz="2000">
                <a:solidFill>
                  <a:srgbClr val="EF7757"/>
                </a:solidFill>
              </a:rPr>
              <a:t>Cumul</a:t>
            </a:r>
            <a:endParaRPr/>
          </a:p>
          <a:p>
            <a:pPr lvl="1">
              <a:defRPr/>
            </a:pPr>
            <a:r>
              <a:rPr lang="fr-FR"/>
              <a:t>Cumul possible avec DSIL, DSID, DETR, DPV, CEE (fiches standardisées) et fonds chaleur</a:t>
            </a:r>
            <a:endParaRPr/>
          </a:p>
        </p:txBody>
      </p:sp>
      <p:cxnSp>
        <p:nvCxnSpPr>
          <p:cNvPr id="16" name="Connecteur droit 15"/>
          <p:cNvCxnSpPr>
            <a:cxnSpLocks/>
          </p:cNvCxnSpPr>
          <p:nvPr/>
        </p:nvCxnSpPr>
        <p:spPr bwMode="auto">
          <a:xfrm>
            <a:off x="4037946" y="1267934"/>
            <a:ext cx="25678" cy="491981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5"/>
          <a:stretch/>
        </p:blipFill>
        <p:spPr bwMode="auto">
          <a:xfrm>
            <a:off x="10909564" y="153575"/>
            <a:ext cx="843896" cy="998897"/>
          </a:xfrm>
          <a:prstGeom prst="rect">
            <a:avLst/>
          </a:prstGeom>
        </p:spPr>
      </p:pic>
      <p:sp>
        <p:nvSpPr>
          <p:cNvPr id="5" name="ZoneTexte 4"/>
          <p:cNvSpPr txBox="1"/>
          <p:nvPr/>
        </p:nvSpPr>
        <p:spPr bwMode="auto">
          <a:xfrm>
            <a:off x="1662889" y="6496181"/>
            <a:ext cx="9098976" cy="584775"/>
          </a:xfrm>
          <a:prstGeom prst="rect">
            <a:avLst/>
          </a:prstGeom>
          <a:noFill/>
        </p:spPr>
        <p:txBody>
          <a:bodyPr wrap="square" rtlCol="0">
            <a:spAutoFit/>
          </a:bodyPr>
          <a:lstStyle/>
          <a:p>
            <a:pPr>
              <a:defRPr/>
            </a:pPr>
            <a:r>
              <a:rPr lang="fr-FR" sz="1400" b="1" i="1">
                <a:solidFill>
                  <a:srgbClr val="292574"/>
                </a:solidFill>
              </a:rPr>
              <a:t>Demande en ligne </a:t>
            </a:r>
            <a:r>
              <a:rPr lang="fr-FR" sz="1400" i="1">
                <a:solidFill>
                  <a:srgbClr val="292574"/>
                </a:solidFill>
              </a:rPr>
              <a:t>: https://www.demarches-simplifiees.fr/commencer/fonds-vert-1-renovation-batiments-publics</a:t>
            </a:r>
            <a:endParaRPr/>
          </a:p>
          <a:p>
            <a:pPr>
              <a:defRPr/>
            </a:pPr>
            <a:endParaRPr lang="fr-FR"/>
          </a:p>
        </p:txBody>
      </p:sp>
      <p:sp>
        <p:nvSpPr>
          <p:cNvPr id="1253626538" name=""/>
          <p:cNvSpPr txBox="1"/>
          <p:nvPr/>
        </p:nvSpPr>
        <p:spPr bwMode="auto">
          <a:xfrm flipH="0" flipV="0">
            <a:off x="20999" y="1040508"/>
            <a:ext cx="12091136" cy="5794099"/>
          </a:xfrm>
          <a:prstGeom prst="rect">
            <a:avLst/>
          </a:prstGeom>
          <a:solidFill>
            <a:schemeClr val="bg1"/>
          </a:solidFill>
        </p:spPr>
        <p:txBody>
          <a:bodyPr vertOverflow="overflow" horzOverflow="overflow" vert="horz" wrap="square" lIns="91440" tIns="45720" rIns="91440" bIns="45720" numCol="1" spcCol="0" rtlCol="0" fromWordArt="0" anchor="ctr" anchorCtr="0" forceAA="0" upright="0" compatLnSpc="0">
            <a:spAutoFit/>
          </a:bodyPr>
          <a:p>
            <a:pPr>
              <a:defRPr/>
            </a:pPr>
            <a:endParaRPr/>
          </a:p>
          <a:p>
            <a:pPr>
              <a:defRPr/>
            </a:pPr>
            <a:endParaRPr/>
          </a:p>
          <a:p>
            <a:pPr>
              <a:defRPr/>
            </a:pPr>
            <a:endParaRPr/>
          </a:p>
          <a:p>
            <a:pPr>
              <a:defRPr/>
            </a:pPr>
            <a:endParaRPr/>
          </a:p>
          <a:p>
            <a:pPr>
              <a:defRPr/>
            </a:pPr>
            <a:endParaRPr/>
          </a:p>
          <a:p>
            <a:pPr>
              <a:defRPr/>
            </a:pPr>
            <a:endParaRPr/>
          </a:p>
          <a:p>
            <a:pPr>
              <a:defRPr/>
            </a:pPr>
            <a:endParaRPr/>
          </a:p>
          <a:p>
            <a:pPr>
              <a:defRPr/>
            </a:pPr>
            <a:endParaRPr/>
          </a:p>
          <a:p>
            <a:pPr marL="180000" marR="0" indent="0" algn="l">
              <a:lnSpc>
                <a:spcPct val="100000"/>
              </a:lnSpc>
              <a:spcBef>
                <a:spcPts val="499"/>
              </a:spcBef>
              <a:spcAft>
                <a:spcPts val="0"/>
              </a:spcAft>
              <a:buFont typeface="Arial"/>
              <a:buNone/>
              <a:defRPr/>
            </a:pPr>
            <a:r>
              <a:rPr lang="fr-FR" sz="2800" b="0" i="1" u="none" strike="noStrike" cap="none" spc="0">
                <a:solidFill>
                  <a:srgbClr val="292574"/>
                </a:solidFill>
                <a:latin typeface="Arial"/>
                <a:ea typeface="Arial"/>
                <a:cs typeface="Arial"/>
              </a:rPr>
              <a:t>EN COURS DE PREPARATION</a:t>
            </a:r>
            <a:endParaRPr sz="2800" b="0" i="1" u="none" strike="noStrike" cap="none" spc="0">
              <a:solidFill>
                <a:srgbClr val="292574"/>
              </a:solidFill>
              <a:latin typeface="Arial"/>
              <a:cs typeface="Arial"/>
            </a:endParaRPr>
          </a:p>
          <a:p>
            <a:pPr>
              <a:defRPr/>
            </a:pPr>
            <a:endParaRPr/>
          </a:p>
          <a:p>
            <a:pPr>
              <a:defRPr/>
            </a:pPr>
            <a:endParaRPr/>
          </a:p>
          <a:p>
            <a:pPr>
              <a:defRPr/>
            </a:pPr>
            <a:endParaRPr/>
          </a:p>
          <a:p>
            <a:pPr>
              <a:defRPr/>
            </a:pPr>
            <a:endParaRPr/>
          </a:p>
          <a:p>
            <a:pPr>
              <a:defRPr/>
            </a:pPr>
            <a:endParaRPr/>
          </a:p>
          <a:p>
            <a:pPr>
              <a:defRPr/>
            </a:pPr>
            <a:endParaRPr/>
          </a:p>
          <a:p>
            <a:pPr>
              <a:defRPr/>
            </a:pPr>
            <a:endParaRPr/>
          </a:p>
          <a:p>
            <a:pPr>
              <a:defRPr/>
            </a:pPr>
            <a:endParaRPr/>
          </a:p>
          <a:p>
            <a:pPr>
              <a:defRPr/>
            </a:pPr>
            <a:endParaRPr/>
          </a:p>
          <a:p>
            <a:pPr>
              <a:defRPr/>
            </a:pPr>
            <a:endParaRPr/>
          </a:p>
          <a:p>
            <a:pPr>
              <a:defRPr/>
            </a:pPr>
            <a:endParaRPr/>
          </a:p>
        </p:txBody>
      </p:sp>
      <p:sp>
        <p:nvSpPr>
          <p:cNvPr id="13" name="Flèche courbée vers la droite 12">
            <a:hlinkClick r:id="rId6" action="ppaction://hlinksldjump"/>
          </p:cNvPr>
          <p:cNvSpPr/>
          <p:nvPr/>
        </p:nvSpPr>
        <p:spPr bwMode="auto">
          <a:xfrm rot="9736627">
            <a:off x="11575221" y="6309971"/>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405818"/>
            <a:ext cx="10547869" cy="461665"/>
          </a:xfrm>
        </p:spPr>
        <p:txBody>
          <a:bodyPr/>
          <a:lstStyle/>
          <a:p>
            <a:pPr>
              <a:defRPr/>
            </a:pPr>
            <a:r>
              <a:rPr lang="fr-FR" sz="2400"/>
              <a:t>Plan "5000 équipements – Génération 2024 »</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34</a:t>
            </a:fld>
            <a:endParaRPr lang="fr-FR"/>
          </a:p>
        </p:txBody>
      </p:sp>
      <p:sp>
        <p:nvSpPr>
          <p:cNvPr id="9" name="ZoneTexte 8"/>
          <p:cNvSpPr txBox="1"/>
          <p:nvPr/>
        </p:nvSpPr>
        <p:spPr bwMode="auto">
          <a:xfrm>
            <a:off x="301839" y="814641"/>
            <a:ext cx="12192000" cy="523220"/>
          </a:xfrm>
          <a:prstGeom prst="rect">
            <a:avLst/>
          </a:prstGeom>
          <a:noFill/>
        </p:spPr>
        <p:txBody>
          <a:bodyPr wrap="square" rtlCol="0">
            <a:spAutoFit/>
          </a:bodyPr>
          <a:lstStyle/>
          <a:p>
            <a:pPr>
              <a:defRPr/>
            </a:pPr>
            <a:r>
              <a:rPr lang="fr-FR" sz="1400" u="sng">
                <a:hlinkClick r:id="rId3" tooltip="https://www.agencedusport.fr/plan-5000-equipements-generation-2024"/>
              </a:rPr>
              <a:t>https://www.agencedusport.fr/plan-5000-equipements-generation-2024</a:t>
            </a:r>
            <a:endParaRPr lang="fr-FR" sz="1400"/>
          </a:p>
          <a:p>
            <a:pPr>
              <a:defRPr/>
            </a:pPr>
            <a:endParaRPr lang="fr-FR" sz="1400"/>
          </a:p>
        </p:txBody>
      </p:sp>
      <p:sp>
        <p:nvSpPr>
          <p:cNvPr id="10" name="Espace réservé du texte 4"/>
          <p:cNvSpPr>
            <a:spLocks noGrp="1"/>
          </p:cNvSpPr>
          <p:nvPr>
            <p:ph type="body" sz="quarter" idx="12"/>
          </p:nvPr>
        </p:nvSpPr>
        <p:spPr bwMode="auto">
          <a:xfrm>
            <a:off x="301839" y="1201491"/>
            <a:ext cx="4243785" cy="4478058"/>
          </a:xfrm>
          <a:prstGeom prst="rect">
            <a:avLst/>
          </a:prstGeom>
          <a:solidFill>
            <a:schemeClr val="bg1"/>
          </a:solidFill>
          <a:ln>
            <a:noFill/>
          </a:ln>
        </p:spPr>
        <p:txBody>
          <a:bodyPr/>
          <a:lstStyle/>
          <a:p>
            <a:pPr>
              <a:defRPr/>
            </a:pPr>
            <a:r>
              <a:rPr lang="fr-FR"/>
              <a:t>Porteur du financement </a:t>
            </a:r>
            <a:endParaRPr/>
          </a:p>
          <a:p>
            <a:pPr lvl="1">
              <a:defRPr/>
            </a:pPr>
            <a:r>
              <a:rPr lang="fr-FR"/>
              <a:t>Agence du sport</a:t>
            </a:r>
            <a:endParaRPr/>
          </a:p>
          <a:p>
            <a:pPr lvl="1">
              <a:defRPr/>
            </a:pPr>
            <a:r>
              <a:rPr lang="fr-FR"/>
              <a:t>SDJES/DRAJES</a:t>
            </a:r>
            <a:endParaRPr/>
          </a:p>
          <a:p>
            <a:pPr marL="0" lvl="1">
              <a:spcBef>
                <a:spcPts val="1000"/>
              </a:spcBef>
              <a:defRPr/>
            </a:pPr>
            <a:r>
              <a:rPr lang="fr-FR" sz="2000">
                <a:solidFill>
                  <a:srgbClr val="EF7757"/>
                </a:solidFill>
              </a:rPr>
              <a:t>Nature du financement</a:t>
            </a:r>
            <a:endParaRPr/>
          </a:p>
          <a:p>
            <a:pPr lvl="1">
              <a:defRPr/>
            </a:pPr>
            <a:r>
              <a:rPr lang="fr-FR"/>
              <a:t>Subvention</a:t>
            </a:r>
            <a:endParaRPr/>
          </a:p>
          <a:p>
            <a:pPr marL="0" lvl="1">
              <a:spcBef>
                <a:spcPts val="1000"/>
              </a:spcBef>
              <a:defRPr/>
            </a:pPr>
            <a:r>
              <a:rPr lang="fr-FR" sz="2000">
                <a:solidFill>
                  <a:srgbClr val="EF7757"/>
                </a:solidFill>
              </a:rPr>
              <a:t>Localisation</a:t>
            </a:r>
            <a:endParaRPr/>
          </a:p>
          <a:p>
            <a:pPr lvl="1">
              <a:defRPr/>
            </a:pPr>
            <a:r>
              <a:rPr lang="fr-FR"/>
              <a:t>National</a:t>
            </a:r>
            <a:endParaRPr/>
          </a:p>
          <a:p>
            <a:pPr>
              <a:defRPr/>
            </a:pPr>
            <a:r>
              <a:rPr lang="fr-FR"/>
              <a:t>Objectif</a:t>
            </a:r>
            <a:endParaRPr/>
          </a:p>
          <a:p>
            <a:pPr lvl="1">
              <a:defRPr/>
            </a:pPr>
            <a:r>
              <a:rPr lang="fr-FR"/>
              <a:t>Créer 5000 équipements sportifs supplémentaires entre 2024 et 2026</a:t>
            </a:r>
            <a:endParaRPr/>
          </a:p>
          <a:p>
            <a:pPr marL="0" lvl="1">
              <a:spcBef>
                <a:spcPts val="1000"/>
              </a:spcBef>
              <a:defRPr/>
            </a:pPr>
            <a:r>
              <a:rPr lang="fr-FR" sz="2000">
                <a:solidFill>
                  <a:srgbClr val="EF7757"/>
                </a:solidFill>
              </a:rPr>
              <a:t>Date de clôture</a:t>
            </a:r>
            <a:endParaRPr/>
          </a:p>
          <a:p>
            <a:pPr lvl="1">
              <a:defRPr/>
            </a:pPr>
            <a:r>
              <a:rPr lang="fr-FR"/>
              <a:t>Voir avec SDJES/DRAJES</a:t>
            </a:r>
            <a:endParaRPr/>
          </a:p>
          <a:p>
            <a:pPr lvl="1">
              <a:defRPr/>
            </a:pPr>
            <a:r>
              <a:rPr lang="fr-FR" sz="1200" u="sng">
                <a:hlinkClick r:id="rId4" tooltip="https://www.agencedusport.fr/contactez-nous?question=71"/>
              </a:rPr>
              <a:t>https://www.agencedusport.fr/contactez-nous?question=71</a:t>
            </a:r>
            <a:endParaRPr lang="fr-FR" sz="1200"/>
          </a:p>
          <a:p>
            <a:pPr lvl="1">
              <a:defRPr/>
            </a:pPr>
            <a:endParaRPr lang="fr-FR"/>
          </a:p>
        </p:txBody>
      </p:sp>
      <p:sp>
        <p:nvSpPr>
          <p:cNvPr id="11" name="Espace réservé du texte 4"/>
          <p:cNvSpPr txBox="1"/>
          <p:nvPr/>
        </p:nvSpPr>
        <p:spPr bwMode="auto">
          <a:xfrm>
            <a:off x="4545624" y="1201491"/>
            <a:ext cx="7192108" cy="486583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lvl="1">
              <a:spcBef>
                <a:spcPts val="1000"/>
              </a:spcBef>
              <a:defRPr/>
            </a:pPr>
            <a:r>
              <a:rPr lang="fr-FR" sz="2000">
                <a:solidFill>
                  <a:srgbClr val="EF7757"/>
                </a:solidFill>
              </a:rPr>
              <a:t>Critères d’éligibilité</a:t>
            </a:r>
            <a:endParaRPr/>
          </a:p>
          <a:p>
            <a:pPr lvl="1">
              <a:defRPr/>
            </a:pPr>
            <a:r>
              <a:rPr lang="fr-FR" sz="1600"/>
              <a:t>Localisation des équipements dans ou à proximité des établissements scolaires </a:t>
            </a:r>
            <a:endParaRPr/>
          </a:p>
          <a:p>
            <a:pPr>
              <a:defRPr/>
            </a:pPr>
            <a:r>
              <a:rPr lang="fr-FR"/>
              <a:t>Projets éligibles</a:t>
            </a:r>
            <a:endParaRPr/>
          </a:p>
          <a:p>
            <a:pPr lvl="1">
              <a:defRPr/>
            </a:pPr>
            <a:r>
              <a:rPr lang="fr-FR" sz="1600"/>
              <a:t>Les équipements de proximité ;</a:t>
            </a:r>
            <a:endParaRPr/>
          </a:p>
          <a:p>
            <a:pPr lvl="1">
              <a:defRPr/>
            </a:pPr>
            <a:r>
              <a:rPr lang="fr-FR" sz="1600"/>
              <a:t>Les cours d’écoles actives et sportives (de la maternelle à l’université) ;</a:t>
            </a:r>
            <a:endParaRPr/>
          </a:p>
          <a:p>
            <a:pPr lvl="1">
              <a:defRPr/>
            </a:pPr>
            <a:r>
              <a:rPr lang="fr-FR" sz="1600"/>
              <a:t>Les équipements structurants (construction et rénovation, avec une priorité pour les rénovations).</a:t>
            </a:r>
            <a:endParaRPr/>
          </a:p>
          <a:p>
            <a:pPr marL="0" lvl="1">
              <a:spcBef>
                <a:spcPts val="1000"/>
              </a:spcBef>
              <a:defRPr/>
            </a:pPr>
            <a:r>
              <a:rPr lang="fr-FR" sz="2000">
                <a:solidFill>
                  <a:srgbClr val="EF7757"/>
                </a:solidFill>
              </a:rPr>
              <a:t>Actions financées</a:t>
            </a:r>
            <a:endParaRPr/>
          </a:p>
          <a:p>
            <a:pPr lvl="1">
              <a:defRPr/>
            </a:pPr>
            <a:r>
              <a:rPr lang="fr-FR"/>
              <a:t>Dépenses d’investissement : études et travaux</a:t>
            </a:r>
            <a:endParaRPr/>
          </a:p>
          <a:p>
            <a:pPr marL="0" lvl="1">
              <a:spcBef>
                <a:spcPts val="1000"/>
              </a:spcBef>
              <a:defRPr/>
            </a:pPr>
            <a:r>
              <a:rPr lang="fr-FR" sz="2000">
                <a:solidFill>
                  <a:srgbClr val="EF7757"/>
                </a:solidFill>
              </a:rPr>
              <a:t>Montant</a:t>
            </a:r>
            <a:endParaRPr/>
          </a:p>
          <a:p>
            <a:pPr lvl="1">
              <a:defRPr/>
            </a:pPr>
            <a:r>
              <a:rPr lang="fr-FR" sz="1600"/>
              <a:t>Seuil de demande de subvention : 10 000€ (sauf pour les cours d’écoles actives et sportives : 5000€ minimum)</a:t>
            </a:r>
            <a:endParaRPr/>
          </a:p>
          <a:p>
            <a:pPr lvl="1">
              <a:defRPr/>
            </a:pPr>
            <a:r>
              <a:rPr lang="fr-FR" sz="1600"/>
              <a:t>Plafond : </a:t>
            </a:r>
            <a:endParaRPr/>
          </a:p>
          <a:p>
            <a:pPr lvl="1">
              <a:defRPr/>
            </a:pPr>
            <a:r>
              <a:rPr lang="fr-FR" sz="1600"/>
              <a:t>- 25 000€ par école (500k€ si plusieurs écoles dans un même dossier)</a:t>
            </a:r>
            <a:endParaRPr/>
          </a:p>
          <a:p>
            <a:pPr lvl="1">
              <a:defRPr/>
            </a:pPr>
            <a:r>
              <a:rPr lang="fr-FR" sz="1600"/>
              <a:t>- 20% maximum pour les projets structurants : (50% pour les bassins mobiles de natation et bassins flottants)</a:t>
            </a:r>
            <a:endParaRPr/>
          </a:p>
          <a:p>
            <a:pPr lvl="1">
              <a:defRPr/>
            </a:pPr>
            <a:endParaRPr lang="fr-FR"/>
          </a:p>
          <a:p>
            <a:pPr lvl="1">
              <a:defRPr/>
            </a:pPr>
            <a:endParaRPr lang="fr-FR"/>
          </a:p>
        </p:txBody>
      </p:sp>
      <p:cxnSp>
        <p:nvCxnSpPr>
          <p:cNvPr id="16" name="Connecteur droit 15"/>
          <p:cNvCxnSpPr>
            <a:cxnSpLocks/>
          </p:cNvCxnSpPr>
          <p:nvPr/>
        </p:nvCxnSpPr>
        <p:spPr bwMode="auto">
          <a:xfrm>
            <a:off x="4467925" y="1217438"/>
            <a:ext cx="8864" cy="5152875"/>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4" name="Flèche courbée vers la droite 13">
            <a:hlinkClick r:id="rId5" action="ppaction://hlinksldjump"/>
          </p:cNvPr>
          <p:cNvSpPr/>
          <p:nvPr/>
        </p:nvSpPr>
        <p:spPr bwMode="auto">
          <a:xfrm rot="9736627">
            <a:off x="11148137" y="6315125"/>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5" name="Image 4"/>
          <p:cNvPicPr>
            <a:picLocks noChangeAspect="1"/>
          </p:cNvPicPr>
          <p:nvPr/>
        </p:nvPicPr>
        <p:blipFill>
          <a:blip r:embed="rId6"/>
          <a:stretch/>
        </p:blipFill>
        <p:spPr bwMode="auto">
          <a:xfrm>
            <a:off x="11090439" y="217608"/>
            <a:ext cx="847417" cy="99983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511596"/>
            <a:ext cx="11959244" cy="461665"/>
          </a:xfrm>
        </p:spPr>
        <p:txBody>
          <a:bodyPr/>
          <a:lstStyle/>
          <a:p>
            <a:pPr>
              <a:defRPr/>
            </a:pPr>
            <a:r>
              <a:rPr lang="fr-FR" sz="2400">
                <a:latin typeface="Arial"/>
              </a:rPr>
              <a:t>Certificats d’économies d’énergie</a:t>
            </a:r>
            <a:endParaRPr lang="fr-FR" sz="2400">
              <a:latin typeface="Liberation Sans"/>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35</a:t>
            </a:fld>
            <a:endParaRPr lang="fr-FR"/>
          </a:p>
        </p:txBody>
      </p:sp>
      <p:sp>
        <p:nvSpPr>
          <p:cNvPr id="9" name="ZoneTexte 8"/>
          <p:cNvSpPr txBox="1"/>
          <p:nvPr/>
        </p:nvSpPr>
        <p:spPr bwMode="auto">
          <a:xfrm>
            <a:off x="315509" y="956442"/>
            <a:ext cx="11793738" cy="954107"/>
          </a:xfrm>
          <a:prstGeom prst="rect">
            <a:avLst/>
          </a:prstGeom>
          <a:noFill/>
        </p:spPr>
        <p:txBody>
          <a:bodyPr wrap="square" rtlCol="0">
            <a:spAutoFit/>
          </a:bodyPr>
          <a:lstStyle/>
          <a:p>
            <a:pPr>
              <a:defRPr/>
            </a:pPr>
            <a:r>
              <a:rPr lang="fr-FR" sz="1200" u="sng">
                <a:hlinkClick r:id="rId3" tooltip="https://www.ecologie.gouv.fr/dispositif-des-certificats-deconomies-denergie"/>
              </a:rPr>
              <a:t>https://www.ecologie.gouv.fr/dispositif-des-certificats-deconomies-denergie</a:t>
            </a:r>
            <a:endParaRPr lang="fr-FR" sz="1200"/>
          </a:p>
          <a:p>
            <a:pPr>
              <a:defRPr/>
            </a:pPr>
            <a:r>
              <a:rPr lang="fr-FR" sz="1200" u="sng">
                <a:hlinkClick r:id="rId4" tooltip="https://www.emmy.fr/public/registre"/>
              </a:rPr>
              <a:t>https://www.emmy.fr/public/registre</a:t>
            </a:r>
            <a:endParaRPr lang="fr-FR" sz="1200"/>
          </a:p>
          <a:p>
            <a:pPr>
              <a:defRPr/>
            </a:pPr>
            <a:endParaRPr lang="fr-FR" sz="1600"/>
          </a:p>
          <a:p>
            <a:pPr>
              <a:defRPr/>
            </a:pPr>
            <a:endParaRPr lang="fr-FR" sz="1600"/>
          </a:p>
        </p:txBody>
      </p:sp>
      <p:sp>
        <p:nvSpPr>
          <p:cNvPr id="10" name="Espace réservé du texte 4"/>
          <p:cNvSpPr>
            <a:spLocks noGrp="1"/>
          </p:cNvSpPr>
          <p:nvPr>
            <p:ph type="body" sz="quarter" idx="12"/>
          </p:nvPr>
        </p:nvSpPr>
        <p:spPr bwMode="auto">
          <a:xfrm>
            <a:off x="454042" y="1557034"/>
            <a:ext cx="4976940" cy="4478058"/>
          </a:xfrm>
          <a:prstGeom prst="rect">
            <a:avLst/>
          </a:prstGeom>
          <a:solidFill>
            <a:schemeClr val="bg1"/>
          </a:solidFill>
          <a:ln>
            <a:noFill/>
          </a:ln>
        </p:spPr>
        <p:txBody>
          <a:bodyPr/>
          <a:lstStyle/>
          <a:p>
            <a:pPr>
              <a:defRPr/>
            </a:pPr>
            <a:r>
              <a:rPr lang="fr-FR"/>
              <a:t>Porteur du financement </a:t>
            </a:r>
            <a:endParaRPr/>
          </a:p>
          <a:p>
            <a:pPr lvl="1">
              <a:defRPr/>
            </a:pPr>
            <a:r>
              <a:rPr lang="fr-FR"/>
              <a:t>Etat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sz="1600"/>
              <a:t>Inciter les fournisseurs d’énergie à promouvoir l’efficacité énergétique auprès de tous les consommateurs d’énergie</a:t>
            </a:r>
            <a:endParaRPr/>
          </a:p>
          <a:p>
            <a:pPr marL="0" lvl="1">
              <a:spcBef>
                <a:spcPts val="1000"/>
              </a:spcBef>
              <a:defRPr/>
            </a:pPr>
            <a:r>
              <a:rPr lang="fr-FR" sz="2000">
                <a:solidFill>
                  <a:srgbClr val="EF7757"/>
                </a:solidFill>
              </a:rPr>
              <a:t>Date de clôture</a:t>
            </a:r>
            <a:endParaRPr/>
          </a:p>
          <a:p>
            <a:pPr lvl="1">
              <a:defRPr/>
            </a:pPr>
            <a:r>
              <a:rPr lang="fr-FR"/>
              <a:t>Permanent</a:t>
            </a:r>
            <a:endParaRPr/>
          </a:p>
          <a:p>
            <a:pPr lvl="1">
              <a:defRPr/>
            </a:pPr>
            <a:r>
              <a:rPr lang="fr-FR"/>
              <a:t>31/12/2025 (fin de la 5</a:t>
            </a:r>
            <a:r>
              <a:rPr lang="fr-FR" baseline="30000"/>
              <a:t>ème</a:t>
            </a:r>
            <a:r>
              <a:rPr lang="fr-FR"/>
              <a:t> période)</a:t>
            </a:r>
            <a:endParaRPr/>
          </a:p>
          <a:p>
            <a:pPr lvl="1">
              <a:defRPr/>
            </a:pPr>
            <a:endParaRPr lang="fr-FR"/>
          </a:p>
        </p:txBody>
      </p:sp>
      <p:sp>
        <p:nvSpPr>
          <p:cNvPr id="11" name="Espace réservé du texte 4"/>
          <p:cNvSpPr txBox="1"/>
          <p:nvPr/>
        </p:nvSpPr>
        <p:spPr bwMode="auto">
          <a:xfrm>
            <a:off x="5454140" y="1510493"/>
            <a:ext cx="6415605"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Actions d’efficacité énergétique respectant les critères des fiches opérations standardisées </a:t>
            </a:r>
            <a:endParaRPr/>
          </a:p>
          <a:p>
            <a:pPr marL="0" lvl="1">
              <a:spcBef>
                <a:spcPts val="1000"/>
              </a:spcBef>
              <a:defRPr/>
            </a:pPr>
            <a:r>
              <a:rPr lang="fr-FR" sz="2000">
                <a:solidFill>
                  <a:srgbClr val="EF7757"/>
                </a:solidFill>
              </a:rPr>
              <a:t>Actions financées</a:t>
            </a:r>
            <a:endParaRPr/>
          </a:p>
          <a:p>
            <a:pPr lvl="1">
              <a:defRPr/>
            </a:pPr>
            <a:r>
              <a:rPr lang="fr-FR"/>
              <a:t>Travaux d’isolation, de chauffage et de systèmes d’énergies renouvelables (Voir </a:t>
            </a:r>
            <a:r>
              <a:rPr lang="fr-FR" u="sng">
                <a:hlinkClick r:id="rId5" tooltip="https://doc.cerema.fr/Default/search.aspx?SC=DEFAULT&amp;QUERY=Authority_id_idx%3A584822&amp;QUERY_LABEL=POUESSEL%2C+Julie#/Detail/(query:(Id:'0_OFFSET_0',Index:1,NBResults:5,PageRange:3,SearchQuery:(CloudTerms:!(),FacetFilter:%7B%7D,ForceSearch:!t,InitialSearch:!f,Page:0,PageRange:3,QueryGuid:f0b5f347-4917-4338-ab70-b489f72e731b,QueryString:certificat,ResultSize:10,ScenarioCode:DEFAULT,ScenarioDisplayMode:display-standard,SearchGridFieldsShownOnResultsDTO:!(),SearchLabel:'',SearchTerms:certificat,SortField:DateTRI_sort,SortOrder:0,TemplateParams:(Scenario:'',Scope:Default,Size:!n,Source:'',Support:'',UseCompact:!f),UseSpellChecking:!n)))"/>
              </a:rPr>
              <a:t>Panorama</a:t>
            </a:r>
            <a:r>
              <a:rPr lang="fr-FR"/>
              <a:t> Cerema)</a:t>
            </a:r>
            <a:endParaRPr/>
          </a:p>
          <a:p>
            <a:pPr marL="0" lvl="1">
              <a:spcBef>
                <a:spcPts val="1000"/>
              </a:spcBef>
              <a:defRPr/>
            </a:pPr>
            <a:r>
              <a:rPr lang="fr-FR" sz="2000">
                <a:solidFill>
                  <a:srgbClr val="EF7757"/>
                </a:solidFill>
              </a:rPr>
              <a:t>Montant</a:t>
            </a:r>
            <a:endParaRPr/>
          </a:p>
          <a:p>
            <a:pPr lvl="1">
              <a:defRPr/>
            </a:pPr>
            <a:r>
              <a:rPr lang="fr-FR"/>
              <a:t>Montant forfaitaire d’économies d’énergie en kWh cumac (voir </a:t>
            </a:r>
            <a:r>
              <a:rPr lang="fr-FR" u="sng">
                <a:hlinkClick r:id="rId6" tooltip="https://www.ecologie.gouv.fr/operations-standardisees-deconomies-denergie"/>
              </a:rPr>
              <a:t>fiches d’opérations standardisées</a:t>
            </a:r>
            <a:r>
              <a:rPr lang="fr-FR"/>
              <a:t>)</a:t>
            </a:r>
            <a:endParaRPr/>
          </a:p>
          <a:p>
            <a:pPr lvl="1">
              <a:defRPr/>
            </a:pPr>
            <a:r>
              <a:rPr lang="fr-FR"/>
              <a:t>Prix Moyen pondéré (en €/MWhcumac) = 8,06 </a:t>
            </a:r>
            <a:r>
              <a:rPr lang="fr-FR" sz="1100"/>
              <a:t>(valeur janvier 2024)</a:t>
            </a:r>
            <a:endParaRPr/>
          </a:p>
          <a:p>
            <a:pPr lvl="1">
              <a:defRPr/>
            </a:pPr>
            <a:r>
              <a:rPr lang="fr-FR" b="1"/>
              <a:t>Coup de pouce Chauffage des bâtiments tertiaires </a:t>
            </a:r>
            <a:r>
              <a:rPr lang="fr-FR"/>
              <a:t>jusqu’au 31/12/2025) : </a:t>
            </a:r>
            <a:r>
              <a:rPr lang="fr-FR" sz="1400"/>
              <a:t>raccordement réseau de chaleur, installation PAC ou chaudière biomasse (</a:t>
            </a:r>
            <a:r>
              <a:rPr lang="fr-FR" sz="1400" u="sng">
                <a:hlinkClick r:id="rId7" tooltip="https://www.ecologie.gouv.fr/politiques-publiques/coup-pouce-chauffage-batiments-residentiels-collectifs-tertiaires"/>
              </a:rPr>
              <a:t>https://www.ecologie.gouv.fr/politiques-publiques/coup-pouce-chauffage-batiments-residentiels-collectifs-tertiaires</a:t>
            </a:r>
            <a:r>
              <a:rPr lang="fr-FR" sz="1400"/>
              <a:t>)</a:t>
            </a:r>
            <a:endParaRPr/>
          </a:p>
          <a:p>
            <a:pPr lvl="1">
              <a:defRPr/>
            </a:pPr>
            <a:endParaRPr lang="fr-FR"/>
          </a:p>
        </p:txBody>
      </p:sp>
      <p:cxnSp>
        <p:nvCxnSpPr>
          <p:cNvPr id="16" name="Connecteur droit 15"/>
          <p:cNvCxnSpPr>
            <a:cxnSpLocks/>
          </p:cNvCxnSpPr>
          <p:nvPr/>
        </p:nvCxnSpPr>
        <p:spPr bwMode="auto">
          <a:xfrm>
            <a:off x="5247564" y="1557034"/>
            <a:ext cx="8865" cy="447805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8"/>
          <a:stretch/>
        </p:blipFill>
        <p:spPr bwMode="auto">
          <a:xfrm>
            <a:off x="10919837" y="327879"/>
            <a:ext cx="843896" cy="998897"/>
          </a:xfrm>
          <a:prstGeom prst="rect">
            <a:avLst/>
          </a:prstGeom>
        </p:spPr>
      </p:pic>
      <p:sp>
        <p:nvSpPr>
          <p:cNvPr id="13" name="Flèche courbée vers la droite 12">
            <a:hlinkClick r:id="rId9"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221152"/>
            <a:ext cx="10547869" cy="830997"/>
          </a:xfrm>
        </p:spPr>
        <p:txBody>
          <a:bodyPr/>
          <a:lstStyle/>
          <a:p>
            <a:pPr>
              <a:defRPr/>
            </a:pPr>
            <a:r>
              <a:rPr lang="fr-FR" sz="2400"/>
              <a:t>fonds de modernisation des établissements d'accueil du jeune enfant</a:t>
            </a:r>
            <a:endParaRPr lang="fr-FR" sz="16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54</a:t>
            </a:fld>
            <a:endParaRPr lang="fr-FR"/>
          </a:p>
        </p:txBody>
      </p:sp>
      <p:sp>
        <p:nvSpPr>
          <p:cNvPr id="9" name="ZoneTexte 8"/>
          <p:cNvSpPr txBox="1"/>
          <p:nvPr/>
        </p:nvSpPr>
        <p:spPr bwMode="auto">
          <a:xfrm>
            <a:off x="381819" y="955827"/>
            <a:ext cx="12193079" cy="762359"/>
          </a:xfrm>
          <a:prstGeom prst="rect">
            <a:avLst/>
          </a:prstGeom>
          <a:noFill/>
        </p:spPr>
        <p:txBody>
          <a:bodyPr wrap="square" rtlCol="0">
            <a:spAutoFit/>
          </a:bodyPr>
          <a:lstStyle/>
          <a:p>
            <a:pPr>
              <a:defRPr/>
            </a:pPr>
            <a:r>
              <a:rPr lang="fr-FR" sz="1600" b="0" i="0" u="sng" strike="noStrike" cap="none" spc="0">
                <a:solidFill>
                  <a:schemeClr val="tx1"/>
                </a:solidFill>
                <a:latin typeface="Arial"/>
                <a:ea typeface="Arial"/>
                <a:cs typeface="Arial"/>
                <a:hlinkClick r:id="rId3" tooltip="https://www.caf.fr/professionnels/offres-et-services/caf-du-gard/partenaires-locaux/faire-une-demande-de-fme"/>
              </a:rPr>
              <a:t>https://www.caf.fr/professionnels/offres-et-services/caf-du-gard/partenaires-locaux/faire-une-demande-de-fme</a:t>
            </a:r>
            <a:endParaRPr sz="16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flipH="0" flipV="0">
            <a:off x="155574" y="1353575"/>
            <a:ext cx="4432167" cy="4478058"/>
          </a:xfrm>
          <a:prstGeom prst="rect">
            <a:avLst/>
          </a:prstGeom>
          <a:solidFill>
            <a:schemeClr val="bg1"/>
          </a:solidFill>
          <a:ln>
            <a:noFill/>
          </a:ln>
        </p:spPr>
        <p:txBody>
          <a:bodyPr/>
          <a:lstStyle/>
          <a:p>
            <a:pPr>
              <a:defRPr/>
            </a:pPr>
            <a:r>
              <a:rPr lang="fr-FR"/>
              <a:t>Porteur du financement </a:t>
            </a:r>
            <a:endParaRPr/>
          </a:p>
          <a:p>
            <a:pPr lvl="1">
              <a:defRPr/>
            </a:pPr>
            <a:r>
              <a:rPr lang="fr-FR"/>
              <a:t>Caisse d'allocations familiales (Caf)</a:t>
            </a:r>
            <a:endParaRPr/>
          </a:p>
          <a:p>
            <a:pPr marL="0" lvl="1">
              <a:spcBef>
                <a:spcPts val="1000"/>
              </a:spcBef>
              <a:defRPr/>
            </a:pPr>
            <a:r>
              <a:rPr lang="fr-FR" sz="2000">
                <a:solidFill>
                  <a:srgbClr val="EF7757"/>
                </a:solidFill>
              </a:rPr>
              <a:t>Nature du financement</a:t>
            </a:r>
            <a:endParaRPr/>
          </a:p>
          <a:p>
            <a:pPr lvl="1">
              <a:defRPr/>
            </a:pPr>
            <a:r>
              <a:rPr lang="fr-FR"/>
              <a:t>Subvention</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Assurer la pérennité des places existantes  dans les établissements d’accueil du jeune enfant (Fme)</a:t>
            </a:r>
            <a:endParaRPr/>
          </a:p>
          <a:p>
            <a:pPr marL="0" lvl="1">
              <a:spcBef>
                <a:spcPts val="1000"/>
              </a:spcBef>
              <a:defRPr/>
            </a:pPr>
            <a:r>
              <a:rPr lang="fr-FR" sz="2000">
                <a:solidFill>
                  <a:srgbClr val="EF7757"/>
                </a:solidFill>
              </a:rPr>
              <a:t>Date de clôture</a:t>
            </a:r>
            <a:endParaRPr/>
          </a:p>
          <a:p>
            <a:pPr lvl="1">
              <a:defRPr/>
            </a:pPr>
            <a:r>
              <a:rPr lang="fr-FR"/>
              <a:t>Dispositif reconduit en 2025</a:t>
            </a:r>
            <a:endParaRPr/>
          </a:p>
          <a:p>
            <a:pPr lvl="1">
              <a:defRPr/>
            </a:pPr>
            <a:r>
              <a:rPr lang="fr-FR"/>
              <a:t>Appels à projet organisés par les CAF </a:t>
            </a:r>
            <a:endParaRPr/>
          </a:p>
          <a:p>
            <a:pPr lvl="1">
              <a:defRPr/>
            </a:pPr>
            <a:endParaRPr lang="fr-FR"/>
          </a:p>
        </p:txBody>
      </p:sp>
      <p:sp>
        <p:nvSpPr>
          <p:cNvPr id="11" name="Espace réservé du texte 4"/>
          <p:cNvSpPr txBox="1"/>
          <p:nvPr/>
        </p:nvSpPr>
        <p:spPr bwMode="auto">
          <a:xfrm flipH="0" flipV="0">
            <a:off x="4680218" y="1321913"/>
            <a:ext cx="7213106" cy="2488168"/>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lgn="just">
              <a:defRPr/>
            </a:pPr>
            <a:r>
              <a:rPr lang="fr-FR"/>
              <a:t>Sont éligibles, les établissements d’accueil collectifs, les établissements à gestion parentale, les services d’accueil familiaux et les micro-crèches</a:t>
            </a:r>
            <a:endParaRPr/>
          </a:p>
          <a:p>
            <a:pPr marL="0" lvl="1">
              <a:spcBef>
                <a:spcPts val="1000"/>
              </a:spcBef>
              <a:defRPr/>
            </a:pPr>
            <a:r>
              <a:rPr lang="fr-FR" sz="2000">
                <a:solidFill>
                  <a:srgbClr val="EF7757"/>
                </a:solidFill>
              </a:rPr>
              <a:t>Actions financées</a:t>
            </a:r>
            <a:endParaRPr/>
          </a:p>
          <a:p>
            <a:pPr marL="180000" marR="0" lvl="1" indent="0" algn="just">
              <a:lnSpc>
                <a:spcPct val="100000"/>
              </a:lnSpc>
              <a:spcBef>
                <a:spcPts val="499"/>
              </a:spcBef>
              <a:spcAft>
                <a:spcPts val="0"/>
              </a:spcAft>
              <a:buFont typeface="Arial"/>
              <a:buNone/>
              <a:defRPr/>
            </a:pPr>
            <a:r>
              <a:rPr lang="fr-FR" sz="1400" b="1" u="sng">
                <a:hlinkClick r:id="rId4" tooltip="https://www.caf.fr/sites/default/files/medias/301/Partenaires locaux/PIAJE/FME/D%C3%A9penses subventionnables.pdf"/>
              </a:rPr>
              <a:t>Dépenses d’investissement</a:t>
            </a:r>
            <a:r>
              <a:rPr lang="fr-FR" sz="1400"/>
              <a:t> d’opérations de rénovation </a:t>
            </a:r>
            <a:r>
              <a:rPr lang="fr-FR" sz="1400" b="0" i="0" u="none" strike="noStrike" cap="none" spc="0">
                <a:solidFill>
                  <a:srgbClr val="292574"/>
                </a:solidFill>
                <a:latin typeface="Arial"/>
                <a:ea typeface="Arial"/>
                <a:cs typeface="Arial"/>
              </a:rPr>
              <a:t>considérées comme nécessaires pour maintenir l’attractivité de l’équipement pour les familles, préserver la capacité d’accueil et éviter les fermetures totales ou partielles, à court ou moyen terme</a:t>
            </a:r>
            <a:r>
              <a:rPr lang="fr-FR" sz="1400"/>
              <a:t> (mises aux normes, sécurisation, changement sanitaires, changement de fenêtres…)</a:t>
            </a:r>
            <a:r>
              <a:rPr sz="1400"/>
              <a:t> : </a:t>
            </a:r>
            <a:r>
              <a:rPr lang="fr-FR" sz="1400" b="0" i="0" u="none" strike="noStrike" cap="none" spc="0">
                <a:solidFill>
                  <a:srgbClr val="292574"/>
                </a:solidFill>
                <a:latin typeface="Arial"/>
                <a:ea typeface="Arial"/>
                <a:cs typeface="Arial"/>
              </a:rPr>
              <a:t>c</a:t>
            </a:r>
            <a:r>
              <a:rPr lang="fr-FR" sz="1400" b="0" i="0" u="none" strike="noStrike" cap="none" spc="0">
                <a:solidFill>
                  <a:srgbClr val="292574"/>
                </a:solidFill>
                <a:latin typeface="Arial"/>
                <a:ea typeface="Arial"/>
                <a:cs typeface="Arial"/>
              </a:rPr>
              <a:t>oûts fonciers et terrain, gros œuvre et clos couverts, aménagement intérieur, é</a:t>
            </a:r>
            <a:r>
              <a:rPr lang="fr-FR" sz="1400" b="0" i="0" u="none" strike="noStrike" cap="none" spc="0">
                <a:solidFill>
                  <a:srgbClr val="292574"/>
                </a:solidFill>
                <a:latin typeface="Arial"/>
                <a:ea typeface="Arial"/>
                <a:cs typeface="Arial"/>
              </a:rPr>
              <a:t>quipements simples et particuliers, honoraires et frais administratifs</a:t>
            </a:r>
            <a:endParaRPr lang="fr-FR" sz="1400" b="0" i="0" u="none" strike="noStrike" cap="none" spc="0">
              <a:solidFill>
                <a:srgbClr val="292574"/>
              </a:solidFill>
              <a:latin typeface="Arial"/>
              <a:cs typeface="Arial"/>
            </a:endParaRPr>
          </a:p>
          <a:p>
            <a:pPr marL="0" lvl="1">
              <a:spcBef>
                <a:spcPts val="1000"/>
              </a:spcBef>
              <a:defRPr/>
            </a:pPr>
            <a:r>
              <a:rPr lang="fr-FR" sz="2000">
                <a:solidFill>
                  <a:srgbClr val="EF7757"/>
                </a:solidFill>
              </a:rPr>
              <a:t>Montant</a:t>
            </a:r>
            <a:endParaRPr/>
          </a:p>
          <a:p>
            <a:pPr lvl="1">
              <a:defRPr/>
            </a:pPr>
            <a:r>
              <a:rPr lang="fr-FR" sz="1600"/>
              <a:t>80% maximum du coût par place des travaux (cofinancement d’au moins 20% nécessaire) ;</a:t>
            </a:r>
            <a:endParaRPr sz="1600"/>
          </a:p>
          <a:p>
            <a:pPr lvl="1">
              <a:defRPr/>
            </a:pPr>
            <a:r>
              <a:rPr lang="fr-FR" sz="1600"/>
              <a:t>Pour les EAJE : 4 800 € maximum par place</a:t>
            </a:r>
            <a:r>
              <a:rPr sz="1600"/>
              <a:t> et 6 800 € si obtention d’un </a:t>
            </a:r>
            <a:r>
              <a:rPr sz="1600" u="sng">
                <a:hlinkClick r:id="rId5" tooltip="https://www.caf.fr/sites/default/files/medias/301/Partenaires locaux/PIAJE/FME/Labels_Developpement_durable_Piaje_Fme.pdf"/>
              </a:rPr>
              <a:t>label</a:t>
            </a:r>
            <a:r>
              <a:rPr sz="1600"/>
              <a:t> (HQE, BBCA...)</a:t>
            </a:r>
            <a:endParaRPr sz="1600"/>
          </a:p>
          <a:p>
            <a:pPr lvl="1">
              <a:defRPr/>
            </a:pPr>
            <a:r>
              <a:rPr sz="1600"/>
              <a:t>Pour les MAM : 1 000 € par place</a:t>
            </a:r>
            <a:endParaRPr sz="1600"/>
          </a:p>
          <a:p>
            <a:pPr lvl="1">
              <a:defRPr/>
            </a:pPr>
            <a:r>
              <a:rPr lang="fr-FR" sz="1100" b="0" i="0" u="sng" strike="noStrike" cap="none" spc="0">
                <a:solidFill>
                  <a:srgbClr val="292574"/>
                </a:solidFill>
                <a:latin typeface="Arial"/>
                <a:ea typeface="Arial"/>
                <a:cs typeface="Arial"/>
                <a:hlinkClick r:id="rId6" tooltip="https://www.caf.fr/sites/default/files/medias/301/Partenaires locaux/PIAJE/FME/La fiche rep%C3%A8re Fme.pdf"/>
              </a:rPr>
              <a:t>https://www.caf.fr/sites/default/files/medias/301/Partenaires%20locaux/PIAJE/FME/La%20fiche%20rep%C3%A8re%20Fme.pdf</a:t>
            </a:r>
            <a:endParaRPr sz="1100"/>
          </a:p>
          <a:p>
            <a:pPr lvl="1">
              <a:defRPr/>
            </a:pPr>
            <a:endParaRPr sz="1400"/>
          </a:p>
          <a:p>
            <a:pPr lvl="1">
              <a:defRPr/>
            </a:pPr>
            <a:endParaRPr lang="fr-FR" sz="1400"/>
          </a:p>
        </p:txBody>
      </p:sp>
      <p:cxnSp>
        <p:nvCxnSpPr>
          <p:cNvPr id="16" name="Connecteur droit 15"/>
          <p:cNvCxnSpPr>
            <a:cxnSpLocks/>
          </p:cNvCxnSpPr>
          <p:nvPr/>
        </p:nvCxnSpPr>
        <p:spPr bwMode="auto">
          <a:xfrm>
            <a:off x="4578877" y="1337007"/>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4" name="Flèche courbée vers la droite 13">
            <a:hlinkClick r:id="rId7" action="ppaction://hlinksldjump"/>
          </p:cNvPr>
          <p:cNvSpPr/>
          <p:nvPr/>
        </p:nvSpPr>
        <p:spPr bwMode="auto">
          <a:xfrm rot="9736627">
            <a:off x="11194374" y="6361362"/>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12" name="Espace réservé pour une image  4"/>
          <p:cNvPicPr>
            <a:picLocks noChangeAspect="1" noGrp="1"/>
          </p:cNvPicPr>
          <p:nvPr>
            <p:ph type="pic" sz="quarter" idx="4294967295"/>
          </p:nvPr>
        </p:nvPicPr>
        <p:blipFill>
          <a:blip r:embed="rId8"/>
          <a:srcRect l="50898" t="51733" r="43204" b="38713"/>
          <a:stretch/>
        </p:blipFill>
        <p:spPr bwMode="auto">
          <a:xfrm>
            <a:off x="11090439" y="272665"/>
            <a:ext cx="719091" cy="72796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44054692" name="Titre 1"/>
          <p:cNvSpPr>
            <a:spLocks noGrp="1"/>
          </p:cNvSpPr>
          <p:nvPr>
            <p:ph type="title"/>
          </p:nvPr>
        </p:nvSpPr>
        <p:spPr bwMode="auto">
          <a:xfrm>
            <a:off x="380061" y="226989"/>
            <a:ext cx="10562189" cy="823320"/>
          </a:xfrm>
          <a:prstGeom prst="rect">
            <a:avLst/>
          </a:prstGeom>
          <a:solidFill>
            <a:schemeClr val="bg1"/>
          </a:solidFill>
        </p:spPr>
        <p:txBody>
          <a:bodyPr/>
          <a:lstStyle/>
          <a:p>
            <a:pPr marL="0" marR="0" indent="0" algn="l">
              <a:lnSpc>
                <a:spcPct val="100000"/>
              </a:lnSpc>
              <a:spcBef>
                <a:spcPts val="0"/>
              </a:spcBef>
              <a:spcAft>
                <a:spcPts val="0"/>
              </a:spcAft>
              <a:buNone/>
              <a:defRPr/>
            </a:pPr>
            <a:r>
              <a:rPr lang="fr-FR" sz="2400" b="1" i="0" u="none" strike="noStrike" cap="all" spc="0">
                <a:solidFill>
                  <a:srgbClr val="EF7757"/>
                </a:solidFill>
                <a:latin typeface="Arial"/>
                <a:ea typeface="Arial"/>
                <a:cs typeface="Arial"/>
              </a:rPr>
              <a:t>Aide à l’action des collectivités territoriales en faveur de la qualité de l’air (AACT-AIR)</a:t>
            </a:r>
            <a:endParaRPr lang="fr-FR" sz="2400" b="1" i="0" u="none" strike="noStrike" cap="all" spc="0">
              <a:solidFill>
                <a:srgbClr val="EF7757"/>
              </a:solidFill>
              <a:latin typeface="Arial"/>
              <a:cs typeface="Arial"/>
            </a:endParaRPr>
          </a:p>
        </p:txBody>
      </p:sp>
      <p:sp>
        <p:nvSpPr>
          <p:cNvPr id="532904148"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9E2F00A6-966F-99F0-287B-0B9EA27FD50D}" type="slidenum">
              <a:rPr lang="fr-FR"/>
              <a:t/>
            </a:fld>
            <a:endParaRPr lang="fr-FR"/>
          </a:p>
        </p:txBody>
      </p:sp>
      <p:sp>
        <p:nvSpPr>
          <p:cNvPr id="669027548" name="ZoneTexte 8"/>
          <p:cNvSpPr txBox="1"/>
          <p:nvPr/>
        </p:nvSpPr>
        <p:spPr bwMode="auto">
          <a:xfrm>
            <a:off x="454041" y="1001241"/>
            <a:ext cx="10593714" cy="51851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agirpourlatransition.ademe.fr/entreprises/aides-financieres/20240930/aide-a-laction-collectivites-territoriales-faveur-qualite-lair-aact-air?cible=78"/>
              </a:rPr>
              <a:t>https://agirpourlatransition.ademe.fr/entreprises/aides-financieres/20240930/aide-a-laction-collectivites-territoriales-faveur-qualite-lair-aact-air?cible=78</a:t>
            </a:r>
            <a:endParaRPr sz="1400"/>
          </a:p>
        </p:txBody>
      </p:sp>
      <p:sp>
        <p:nvSpPr>
          <p:cNvPr id="1046046303" name="Espace réservé du texte 4"/>
          <p:cNvSpPr>
            <a:spLocks noGrp="1"/>
          </p:cNvSpPr>
          <p:nvPr>
            <p:ph type="body" sz="quarter" idx="12"/>
          </p:nvPr>
        </p:nvSpPr>
        <p:spPr bwMode="auto">
          <a:xfrm flipH="0" flipV="0">
            <a:off x="454041" y="1524461"/>
            <a:ext cx="4138957" cy="4478058"/>
          </a:xfrm>
          <a:prstGeom prst="rect">
            <a:avLst/>
          </a:prstGeom>
          <a:solidFill>
            <a:schemeClr val="bg1"/>
          </a:solidFill>
          <a:ln>
            <a:noFill/>
          </a:ln>
        </p:spPr>
        <p:txBody>
          <a:bodyPr/>
          <a:lstStyle/>
          <a:p>
            <a:pPr>
              <a:defRPr/>
            </a:pPr>
            <a:r>
              <a:rPr lang="fr-FR"/>
              <a:t>Porteur du financement </a:t>
            </a:r>
            <a:endParaRPr/>
          </a:p>
          <a:p>
            <a:pPr lvl="1">
              <a:defRPr/>
            </a:pPr>
            <a:r>
              <a:rPr lang="fr-FR"/>
              <a:t>ADEME</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 </a:t>
            </a:r>
            <a:endParaRPr/>
          </a:p>
          <a:p>
            <a:pPr>
              <a:defRPr/>
            </a:pPr>
            <a:r>
              <a:rPr lang="fr-FR"/>
              <a:t>Objectif</a:t>
            </a:r>
            <a:endParaRPr/>
          </a:p>
          <a:p>
            <a:pPr marL="180000" marR="0" indent="0" algn="just">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Aider les Collectivités à </a:t>
            </a:r>
            <a:r>
              <a:rPr lang="fr-FR" sz="1800" b="0" i="0" u="none" strike="noStrike" cap="none" spc="0">
                <a:solidFill>
                  <a:srgbClr val="292574"/>
                </a:solidFill>
                <a:latin typeface="Arial"/>
                <a:ea typeface="Arial"/>
                <a:cs typeface="Arial"/>
              </a:rPr>
              <a:t>dé</a:t>
            </a:r>
            <a:r>
              <a:rPr lang="fr-FR" sz="1800" b="0" i="0" u="none" strike="noStrike" cap="none" spc="0">
                <a:solidFill>
                  <a:srgbClr val="292574"/>
                </a:solidFill>
                <a:latin typeface="Arial"/>
                <a:ea typeface="Arial"/>
                <a:cs typeface="Arial"/>
              </a:rPr>
              <a:t>finir et caractériser des ac</a:t>
            </a:r>
            <a:r>
              <a:rPr lang="fr-FR" sz="1800" b="0" i="0" u="none" strike="noStrike" cap="none" spc="0">
                <a:solidFill>
                  <a:srgbClr val="292574"/>
                </a:solidFill>
                <a:latin typeface="Arial"/>
                <a:ea typeface="Arial"/>
                <a:cs typeface="Arial"/>
              </a:rPr>
              <a:t>tions</a:t>
            </a:r>
            <a:r>
              <a:rPr lang="fr-FR" sz="1800" b="0" i="0" u="none" strike="noStrike" cap="none" spc="0">
                <a:solidFill>
                  <a:srgbClr val="292574"/>
                </a:solidFill>
                <a:latin typeface="Arial"/>
                <a:ea typeface="Arial"/>
                <a:cs typeface="Arial"/>
              </a:rPr>
              <a:t> pertinentes à déployer sur le territoire pour améliorer la qualité de l'air</a:t>
            </a:r>
            <a:endParaRPr lang="fr-FR" sz="1800" b="0" i="0" u="none" strike="noStrike" cap="none" spc="0">
              <a:solidFill>
                <a:srgbClr val="292574"/>
              </a:solidFill>
              <a:latin typeface="Arial"/>
              <a:cs typeface="Arial"/>
            </a:endParaRPr>
          </a:p>
          <a:p>
            <a:pPr>
              <a:defRPr/>
            </a:pPr>
            <a:r>
              <a:rPr lang="fr-FR"/>
              <a:t>Date de clôture</a:t>
            </a:r>
            <a:endParaRPr/>
          </a:p>
          <a:p>
            <a:pPr lvl="1">
              <a:defRPr/>
            </a:pPr>
            <a:r>
              <a:rPr lang="fr-FR"/>
              <a:t>15/05/25</a:t>
            </a:r>
            <a:endParaRPr/>
          </a:p>
        </p:txBody>
      </p:sp>
      <p:sp>
        <p:nvSpPr>
          <p:cNvPr id="1877244212" name="Espace réservé du texte 4"/>
          <p:cNvSpPr txBox="1"/>
          <p:nvPr/>
        </p:nvSpPr>
        <p:spPr bwMode="auto">
          <a:xfrm flipH="0" flipV="0">
            <a:off x="4660828" y="1524461"/>
            <a:ext cx="7442985" cy="4473885"/>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Actions éligibles</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Études visant à :</a:t>
            </a:r>
            <a:endParaRPr lang="fr-FR" sz="1800" b="0" i="0" u="none" strike="noStrike" cap="none" spc="0">
              <a:solidFill>
                <a:srgbClr val="292574"/>
              </a:solidFill>
              <a:latin typeface="Arial"/>
              <a:ea typeface="Arial"/>
              <a:cs typeface="Arial"/>
            </a:endParaRPr>
          </a:p>
          <a:p>
            <a:pPr marL="463879" marR="0" lvl="1"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concilier la qualité de l’air intérieur et l’efficacité énergétique dans les Établissements Recevant du </a:t>
            </a:r>
            <a:r>
              <a:rPr lang="fr-FR" sz="1800" b="0" i="0" u="none" strike="noStrike" cap="none" spc="0">
                <a:solidFill>
                  <a:srgbClr val="292574"/>
                </a:solidFill>
                <a:latin typeface="Arial"/>
                <a:ea typeface="Arial"/>
                <a:cs typeface="Arial"/>
              </a:rPr>
              <a:t>Public</a:t>
            </a:r>
            <a:endParaRPr lang="fr-FR" sz="1800" b="0" i="0" u="none" strike="noStrike" cap="none" spc="0">
              <a:solidFill>
                <a:srgbClr val="292574"/>
              </a:solidFill>
              <a:latin typeface="Arial"/>
              <a:cs typeface="Arial"/>
            </a:endParaRPr>
          </a:p>
          <a:p>
            <a:pPr marL="463879" marR="0" lvl="1" indent="-283879" algn="l">
              <a:lnSpc>
                <a:spcPct val="100000"/>
              </a:lnSpc>
              <a:spcBef>
                <a:spcPts val="499"/>
              </a:spcBef>
              <a:spcAft>
                <a:spcPts val="0"/>
              </a:spcAft>
              <a:buFont typeface="Arial"/>
              <a:buChar char="–"/>
              <a:defRPr/>
            </a:pPr>
            <a:r>
              <a:rPr lang="fr-FR" sz="1800" b="0" i="0" u="none" strike="noStrike" cap="none" spc="0">
                <a:solidFill>
                  <a:srgbClr val="292574"/>
                </a:solidFill>
                <a:latin typeface="Arial"/>
                <a:ea typeface="Arial"/>
                <a:cs typeface="Arial"/>
              </a:rPr>
              <a:t>Intégrer les enjeux de qualité de l’air intérieur dans les projets de construction/rénovation des bâtiments </a:t>
            </a:r>
            <a:endParaRPr lang="fr-FR" sz="18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600" b="0" i="0" u="sng" strike="noStrike" cap="none" spc="0">
                <a:solidFill>
                  <a:srgbClr val="292574"/>
                </a:solidFill>
                <a:latin typeface="Arial"/>
                <a:ea typeface="Arial"/>
                <a:cs typeface="Arial"/>
                <a:hlinkClick r:id="rId4" tooltip="10 ans d'études AACT-AIR : Focus Qualité de l'air intérieur, Urbanisme et Chantiers du BTP"/>
              </a:rPr>
              <a:t>https://librairie.ademe.fr/mobilite-et-transports/5239-10-ans-d-etudes-aact-air-focus-transports-et-mobilites.html</a:t>
            </a:r>
            <a:endParaRPr lang="fr-FR" sz="16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400" b="0" i="1" u="none" strike="noStrike" cap="none" spc="0">
                <a:solidFill>
                  <a:srgbClr val="292574"/>
                </a:solidFill>
                <a:latin typeface="Arial"/>
                <a:ea typeface="Arial"/>
                <a:cs typeface="Arial"/>
              </a:rPr>
              <a:t>Attention, les projets relatifs à la réalisation de campagnes de mesure de la qualité de l’air intérieur telles que prévues dans le cadre de la surveillance obligatoire de la qualité de l’air intérieur dans les ERP et du radon ne sont pas éligibles. </a:t>
            </a:r>
            <a:endParaRPr sz="1400" b="0" i="1" u="none" strike="noStrike" cap="none" spc="0">
              <a:solidFill>
                <a:srgbClr val="292574"/>
              </a:solidFill>
              <a:latin typeface="Arial"/>
              <a:cs typeface="Arial"/>
            </a:endParaRPr>
          </a:p>
          <a:p>
            <a:pPr marL="0" lvl="1">
              <a:spcBef>
                <a:spcPts val="999"/>
              </a:spcBef>
              <a:defRPr/>
            </a:pPr>
            <a:r>
              <a:rPr lang="fr-FR" sz="2000">
                <a:solidFill>
                  <a:srgbClr val="EF7757"/>
                </a:solidFill>
              </a:rPr>
              <a:t>Montant</a:t>
            </a:r>
            <a:endParaRPr/>
          </a:p>
          <a:p>
            <a:pPr lvl="1">
              <a:defRPr/>
            </a:pPr>
            <a:r>
              <a:rPr lang="fr-FR" sz="1600"/>
              <a:t>Max 70% des dépenses éligibles</a:t>
            </a:r>
            <a:endParaRPr sz="1600"/>
          </a:p>
          <a:p>
            <a:pPr marL="180000" marR="0"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Le montant de l’aide ADEME est limité :</a:t>
            </a:r>
            <a:endParaRPr lang="fr-FR" sz="16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À 150 000 € pour les programmes d’action pour atteindre les objectifs fixés d’ici 2030 par la Directive révisée « Air ambiant ».</a:t>
            </a:r>
            <a:endParaRPr lang="fr-FR" sz="16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À 100 000 pour toutes les autres études.</a:t>
            </a:r>
            <a:endParaRPr lang="fr-FR" sz="1600" b="0" i="0" u="none" strike="noStrike" cap="none" spc="0">
              <a:solidFill>
                <a:srgbClr val="292574"/>
              </a:solidFill>
              <a:latin typeface="Arial"/>
              <a:cs typeface="Arial"/>
            </a:endParaRPr>
          </a:p>
          <a:p>
            <a:pPr lvl="1">
              <a:defRPr/>
            </a:pPr>
            <a:endParaRPr/>
          </a:p>
          <a:p>
            <a:pPr>
              <a:defRPr/>
            </a:pPr>
            <a:endParaRPr lang="fr-FR"/>
          </a:p>
          <a:p>
            <a:pPr>
              <a:defRPr/>
            </a:pPr>
            <a:endParaRPr lang="fr-FR"/>
          </a:p>
          <a:p>
            <a:pPr>
              <a:defRPr/>
            </a:pPr>
            <a:endParaRPr lang="fr-FR"/>
          </a:p>
          <a:p>
            <a:pPr>
              <a:defRPr/>
            </a:pPr>
            <a:endParaRPr lang="fr-FR"/>
          </a:p>
          <a:p>
            <a:pPr>
              <a:defRPr/>
            </a:pPr>
            <a:endParaRPr lang="fr-FR"/>
          </a:p>
          <a:p>
            <a:pPr>
              <a:defRPr/>
            </a:pPr>
            <a:endParaRPr lang="fr-FR"/>
          </a:p>
        </p:txBody>
      </p:sp>
      <p:cxnSp>
        <p:nvCxnSpPr>
          <p:cNvPr id="909346481" name="Connecteur droit 15"/>
          <p:cNvCxnSpPr>
            <a:cxnSpLocks/>
          </p:cNvCxnSpPr>
          <p:nvPr/>
        </p:nvCxnSpPr>
        <p:spPr bwMode="auto">
          <a:xfrm>
            <a:off x="4651963" y="1709693"/>
            <a:ext cx="8865" cy="4478058"/>
          </a:xfrm>
          <a:prstGeom prst="line">
            <a:avLst/>
          </a:prstGeom>
        </p:spPr>
        <p:style>
          <a:lnRef idx="1">
            <a:schemeClr val="accent1"/>
          </a:lnRef>
          <a:fillRef idx="0">
            <a:schemeClr val="accent1"/>
          </a:fillRef>
          <a:effectRef idx="0">
            <a:schemeClr val="accent1"/>
          </a:effectRef>
          <a:fontRef idx="minor">
            <a:schemeClr val="tx1"/>
          </a:fontRef>
        </p:style>
      </p:cxnSp>
      <p:pic>
        <p:nvPicPr>
          <p:cNvPr id="627664467" name="Image 7"/>
          <p:cNvPicPr>
            <a:picLocks noChangeAspect="1"/>
          </p:cNvPicPr>
          <p:nvPr/>
        </p:nvPicPr>
        <p:blipFill>
          <a:blip r:embed="rId5"/>
          <a:stretch/>
        </p:blipFill>
        <p:spPr bwMode="auto">
          <a:xfrm>
            <a:off x="10944735" y="7936"/>
            <a:ext cx="1159078" cy="1322226"/>
          </a:xfrm>
          <a:prstGeom prst="rect">
            <a:avLst/>
          </a:prstGeom>
        </p:spPr>
      </p:pic>
      <p:sp>
        <p:nvSpPr>
          <p:cNvPr id="193067648" name="Flèche courbée vers la droite 12">
            <a:hlinkClick r:id="rId6" action="ppaction://hlinksldjump"/>
          </p:cNvPr>
          <p:cNvSpPr/>
          <p:nvPr/>
        </p:nvSpPr>
        <p:spPr bwMode="auto">
          <a:xfrm rot="9736592">
            <a:off x="10998508" y="6231695"/>
            <a:ext cx="356477" cy="434651"/>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4</a:t>
            </a:fld>
            <a:endParaRPr lang="fr-FR"/>
          </a:p>
        </p:txBody>
      </p:sp>
      <p:graphicFrame>
        <p:nvGraphicFramePr>
          <p:cNvPr id="7" name="Tableau 6"/>
          <p:cNvGraphicFramePr>
            <a:graphicFrameLocks xmlns:a="http://schemas.openxmlformats.org/drawingml/2006/main" noGrp="1"/>
          </p:cNvGraphicFramePr>
          <p:nvPr/>
        </p:nvGraphicFramePr>
        <p:xfrm>
          <a:off x="1396023" y="1126222"/>
          <a:ext cx="9258670" cy="4050453"/>
        </p:xfrm>
        <a:graphic>
          <a:graphicData uri="http://schemas.openxmlformats.org/drawingml/2006/table">
            <a:tbl>
              <a:tblPr firstRow="0" firstCol="0" lastRow="0" lastCol="0" bandRow="0" bandCol="0"/>
              <a:tblGrid>
                <a:gridCol w="1851734"/>
                <a:gridCol w="1851734"/>
                <a:gridCol w="1851734"/>
                <a:gridCol w="1851734"/>
                <a:gridCol w="1851734"/>
              </a:tblGrid>
              <a:tr h="752172">
                <a:tc>
                  <a:txBody>
                    <a:bodyPr/>
                    <a:p>
                      <a:pPr algn="ctr">
                        <a:defRPr/>
                      </a:pPr>
                      <a:br>
                        <a:rPr lang="fr-FR" sz="900" b="1">
                          <a:latin typeface="+mn-lt"/>
                        </a:rPr>
                      </a:br>
                      <a:endParaRPr lang="fr-FR" sz="900">
                        <a:latin typeface="+mn-lt"/>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Porteurs</a:t>
                      </a:r>
                      <a:endParaRPr lang="fr-FR" sz="1200">
                        <a:latin typeface="+mn-lt"/>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Financement</a:t>
                      </a:r>
                      <a:endParaRPr lang="fr-FR" sz="1200">
                        <a:latin typeface="+mn-lt"/>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Type de bâtiments concernés</a:t>
                      </a:r>
                      <a:endParaRPr lang="fr-FR" sz="1200">
                        <a:latin typeface="+mn-lt"/>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Nature du financement</a:t>
                      </a:r>
                      <a:endParaRPr lang="fr-FR" sz="1200">
                        <a:latin typeface="+mn-lt"/>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047403">
                <a:tc rowSpan="2">
                  <a:txBody>
                    <a:bodyPr/>
                    <a:p>
                      <a:pPr algn="ctr">
                        <a:defRPr/>
                      </a:pPr>
                      <a:r>
                        <a:rPr lang="fr-FR" sz="1100" b="1">
                          <a:latin typeface="+mn-lt"/>
                        </a:rPr>
                        <a:t>Élaborer une </a:t>
                      </a:r>
                      <a:r>
                        <a:rPr lang="fr-FR" sz="2400" b="1">
                          <a:latin typeface="+mn-lt"/>
                        </a:rPr>
                        <a:t>stratégie</a:t>
                      </a:r>
                      <a:endParaRPr lang="fr-FR" sz="2400">
                        <a:latin typeface="+mn-lt"/>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ACTEE (programme CEE)</a:t>
                      </a:r>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hlinkClick r:id="rId3" action="ppaction://hlinksldjump" tooltip="ppaction://hlinksldjumpslide26"/>
                        </a:rPr>
                        <a:t>ACTEE _ Fonds CHÊNE</a:t>
                      </a:r>
                      <a:endParaRPr lang="fr-FR" sz="1100">
                        <a:latin typeface="Arial"/>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publics </a:t>
                      </a:r>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Arial"/>
                        </a:rPr>
                        <a:t>Subvention</a:t>
                      </a:r>
                      <a:endParaRPr/>
                    </a:p>
                  </a:txBody>
                  <a:tcPr marL="56511" marR="56511" marT="28255" marB="2825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04740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Etat _ Préfecture de département _ Direction générale des collectivités locales (DGCL)</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4" action="ppaction://hlinksldjump" tooltip="ppaction://hlinksldjumpslide29"/>
                        </a:rPr>
                        <a:t>FCTVA</a:t>
                      </a:r>
                      <a:endParaRPr lang="fr-FR" sz="1100">
                        <a:latin typeface="Arial"/>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publics</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Compensation TVA</a:t>
                      </a:r>
                      <a:endParaRPr/>
                    </a:p>
                  </a:txBody>
                  <a:tcPr marL="34811" marR="34811" marT="17405" marB="17405"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8" name="Flèche courbée vers la droite 7">
            <a:hlinkClick r:id="rId5" action="ppaction://hlinksldjump"/>
          </p:cNvPr>
          <p:cNvSpPr/>
          <p:nvPr/>
        </p:nvSpPr>
        <p:spPr bwMode="auto">
          <a:xfrm rot="9736627">
            <a:off x="11117658" y="6231697"/>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flipH="0" flipV="0">
            <a:off x="232754" y="207153"/>
            <a:ext cx="10778541" cy="823320"/>
          </a:xfrm>
          <a:prstGeom prst="rect">
            <a:avLst/>
          </a:prstGeom>
          <a:noFill/>
        </p:spPr>
        <p:txBody>
          <a:bodyPr/>
          <a:lstStyle/>
          <a:p>
            <a:pPr marL="0" marR="0" indent="0" algn="l">
              <a:lnSpc>
                <a:spcPct val="100000"/>
              </a:lnSpc>
              <a:spcBef>
                <a:spcPts val="0"/>
              </a:spcBef>
              <a:spcAft>
                <a:spcPts val="0"/>
              </a:spcAft>
              <a:buNone/>
              <a:defRPr/>
            </a:pPr>
            <a:r>
              <a:rPr lang="fr-FR" sz="2400" b="1" i="0" u="none" strike="noStrike" cap="all" spc="0">
                <a:solidFill>
                  <a:srgbClr val="EF7757"/>
                </a:solidFill>
                <a:latin typeface="Arial"/>
                <a:ea typeface="Arial"/>
                <a:cs typeface="Arial"/>
              </a:rPr>
              <a:t>Soutien à la création de postes de Conseil en énergie partagé</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39</a:t>
            </a:fld>
            <a:endParaRPr lang="fr-FR"/>
          </a:p>
        </p:txBody>
      </p:sp>
      <p:sp>
        <p:nvSpPr>
          <p:cNvPr id="9" name="ZoneTexte 8"/>
          <p:cNvSpPr txBox="1"/>
          <p:nvPr/>
        </p:nvSpPr>
        <p:spPr bwMode="auto">
          <a:xfrm flipH="0" flipV="0">
            <a:off x="0" y="1001241"/>
            <a:ext cx="11465708" cy="686160"/>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agirpourlatransition.ademe.fr/collectivites/aides-financieres/2025/soutien-a-creation-postes-conseil-energie-partage?cible=78&amp;region=40"/>
              </a:rPr>
              <a:t>https://agirpourlatransition.ademe.fr/collectivites/aides-financieres/2025/soutien-a-creation-postes-conseil-energie-partage?cible=78&amp;region=40</a:t>
            </a:r>
            <a:endParaRPr sz="1400"/>
          </a:p>
          <a:p>
            <a:pPr>
              <a:defRPr/>
            </a:pPr>
            <a:endParaRPr lang="fr-FR" sz="1100"/>
          </a:p>
          <a:p>
            <a:pPr>
              <a:defRPr/>
            </a:pPr>
            <a:endParaRPr lang="fr-FR" sz="1400"/>
          </a:p>
        </p:txBody>
      </p:sp>
      <p:sp>
        <p:nvSpPr>
          <p:cNvPr id="10" name="Espace réservé du texte 4"/>
          <p:cNvSpPr>
            <a:spLocks noGrp="1"/>
          </p:cNvSpPr>
          <p:nvPr>
            <p:ph type="body" sz="quarter" idx="12"/>
          </p:nvPr>
        </p:nvSpPr>
        <p:spPr bwMode="auto">
          <a:xfrm>
            <a:off x="354927" y="1468421"/>
            <a:ext cx="5588572" cy="4478058"/>
          </a:xfrm>
          <a:prstGeom prst="rect">
            <a:avLst/>
          </a:prstGeom>
          <a:solidFill>
            <a:schemeClr val="bg1"/>
          </a:solidFill>
          <a:ln>
            <a:noFill/>
          </a:ln>
        </p:spPr>
        <p:txBody>
          <a:bodyPr/>
          <a:lstStyle/>
          <a:p>
            <a:pPr>
              <a:defRPr/>
            </a:pPr>
            <a:r>
              <a:rPr lang="fr-FR"/>
              <a:t>Porteur du financement </a:t>
            </a:r>
            <a:endParaRPr/>
          </a:p>
          <a:p>
            <a:pPr lvl="1">
              <a:defRPr/>
            </a:pPr>
            <a:r>
              <a:rPr lang="fr-FR"/>
              <a:t>ADEME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 (à l’exception de la Région Auvergne-Rhône-Alpes)</a:t>
            </a:r>
            <a:endParaRPr/>
          </a:p>
          <a:p>
            <a:pPr marL="0" lvl="1">
              <a:spcBef>
                <a:spcPts val="1000"/>
              </a:spcBef>
              <a:defRPr/>
            </a:pPr>
            <a:r>
              <a:rPr lang="fr-FR" sz="2000">
                <a:solidFill>
                  <a:srgbClr val="EF7757"/>
                </a:solidFill>
              </a:rPr>
              <a:t>Objectif</a:t>
            </a:r>
            <a:endParaRPr/>
          </a:p>
          <a:p>
            <a:pPr lvl="1">
              <a:defRPr/>
            </a:pPr>
            <a:r>
              <a:rPr lang="fr-FR"/>
              <a:t>Financer la création de poste CEP pendant 3 ans afin de générer des économies d’énergie qui contribueront à financer le poste au bout de 3 ans</a:t>
            </a:r>
            <a:endParaRPr/>
          </a:p>
          <a:p>
            <a:pPr>
              <a:defRPr/>
            </a:pPr>
            <a:r>
              <a:rPr lang="fr-FR"/>
              <a:t>Date de clôture</a:t>
            </a:r>
            <a:endParaRPr/>
          </a:p>
          <a:p>
            <a:pPr lvl="1">
              <a:defRPr/>
            </a:pPr>
            <a:r>
              <a:rPr lang="fr-FR"/>
              <a:t>31/12/2025</a:t>
            </a:r>
            <a:endParaRPr/>
          </a:p>
        </p:txBody>
      </p:sp>
      <p:sp>
        <p:nvSpPr>
          <p:cNvPr id="11" name="Espace réservé du texte 4"/>
          <p:cNvSpPr txBox="1"/>
          <p:nvPr/>
        </p:nvSpPr>
        <p:spPr bwMode="auto">
          <a:xfrm>
            <a:off x="6195921" y="1560898"/>
            <a:ext cx="5846011" cy="524196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Communes de moins de 10 000 habitants</a:t>
            </a:r>
            <a:endParaRPr/>
          </a:p>
          <a:p>
            <a:pPr marL="0" lvl="1">
              <a:spcBef>
                <a:spcPts val="1000"/>
              </a:spcBef>
              <a:defRPr/>
            </a:pPr>
            <a:r>
              <a:rPr lang="fr-FR" sz="2000">
                <a:solidFill>
                  <a:srgbClr val="EF7757"/>
                </a:solidFill>
              </a:rPr>
              <a:t>Actions financées</a:t>
            </a:r>
            <a:endParaRPr/>
          </a:p>
          <a:p>
            <a:pPr lvl="1">
              <a:defRPr/>
            </a:pPr>
            <a:r>
              <a:rPr lang="fr-FR"/>
              <a:t>Missions CEP (voir charte CEP) : réalisation de bilans énergétiques, accompagnement de projets énergétiques, sensibilisation des élus/gestionnaires/utilisateurs, opérations collectives à l’échelle du territoire (achats groupés, valorisation CEE)…</a:t>
            </a:r>
            <a:endParaRPr/>
          </a:p>
          <a:p>
            <a:pPr marL="0" lvl="1">
              <a:spcBef>
                <a:spcPts val="1000"/>
              </a:spcBef>
              <a:defRPr/>
            </a:pPr>
            <a:r>
              <a:rPr lang="fr-FR" sz="2000">
                <a:solidFill>
                  <a:srgbClr val="EF7757"/>
                </a:solidFill>
              </a:rPr>
              <a:t>Montant</a:t>
            </a:r>
            <a:endParaRPr/>
          </a:p>
          <a:p>
            <a:pPr lvl="1">
              <a:defRPr/>
            </a:pPr>
            <a:r>
              <a:rPr lang="fr-FR"/>
              <a:t>Cofinancement du poste pendant 3 ans</a:t>
            </a:r>
            <a:endParaRPr/>
          </a:p>
        </p:txBody>
      </p:sp>
      <p:cxnSp>
        <p:nvCxnSpPr>
          <p:cNvPr id="16" name="Connecteur droit 15"/>
          <p:cNvCxnSpPr>
            <a:cxnSpLocks/>
          </p:cNvCxnSpPr>
          <p:nvPr/>
        </p:nvCxnSpPr>
        <p:spPr bwMode="auto">
          <a:xfrm>
            <a:off x="6042614"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a:stretch/>
        </p:blipFill>
        <p:spPr bwMode="auto">
          <a:xfrm>
            <a:off x="10944736" y="7937"/>
            <a:ext cx="1159079" cy="1322227"/>
          </a:xfrm>
          <a:prstGeom prst="rect">
            <a:avLst/>
          </a:prstGeom>
        </p:spPr>
      </p:pic>
      <p:sp>
        <p:nvSpPr>
          <p:cNvPr id="13" name="Flèche courbée vers la droite 12">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5" y="367653"/>
            <a:ext cx="10579109" cy="518519"/>
          </a:xfrm>
          <a:prstGeom prst="rect">
            <a:avLst/>
          </a:prstGeom>
          <a:noFill/>
        </p:spPr>
        <p:txBody>
          <a:bodyPr/>
          <a:lstStyle/>
          <a:p>
            <a:pPr marL="0" marR="0" indent="0" algn="l">
              <a:lnSpc>
                <a:spcPct val="100000"/>
              </a:lnSpc>
              <a:spcBef>
                <a:spcPts val="0"/>
              </a:spcBef>
              <a:spcAft>
                <a:spcPts val="0"/>
              </a:spcAft>
              <a:buNone/>
              <a:defRPr/>
            </a:pPr>
            <a:r>
              <a:rPr sz="2800"/>
              <a:t>Fonds chaleur _ Aides aux etudes et au conseil</a:t>
            </a:r>
            <a:endParaRPr sz="28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40</a:t>
            </a:fld>
            <a:endParaRPr lang="fr-FR"/>
          </a:p>
        </p:txBody>
      </p:sp>
      <p:sp>
        <p:nvSpPr>
          <p:cNvPr id="10" name="Espace réservé du texte 4"/>
          <p:cNvSpPr>
            <a:spLocks noGrp="1"/>
          </p:cNvSpPr>
          <p:nvPr>
            <p:ph type="body" sz="quarter" idx="12"/>
          </p:nvPr>
        </p:nvSpPr>
        <p:spPr bwMode="auto">
          <a:xfrm flipH="0" flipV="0">
            <a:off x="381820" y="1611860"/>
            <a:ext cx="4144428" cy="4478058"/>
          </a:xfrm>
          <a:prstGeom prst="rect">
            <a:avLst/>
          </a:prstGeom>
          <a:solidFill>
            <a:schemeClr val="bg1"/>
          </a:solidFill>
          <a:ln>
            <a:noFill/>
          </a:ln>
        </p:spPr>
        <p:txBody>
          <a:bodyPr/>
          <a:lstStyle/>
          <a:p>
            <a:pPr>
              <a:defRPr/>
            </a:pPr>
            <a:r>
              <a:rPr lang="fr-FR"/>
              <a:t>Porteur du financement </a:t>
            </a:r>
            <a:endParaRPr/>
          </a:p>
          <a:p>
            <a:pPr lvl="1">
              <a:defRPr/>
            </a:pPr>
            <a:r>
              <a:rPr lang="fr-FR"/>
              <a:t>ADEME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Promouvoir les énergies renouvelables </a:t>
            </a:r>
            <a:endParaRPr/>
          </a:p>
          <a:p>
            <a:pPr>
              <a:defRPr/>
            </a:pPr>
            <a:r>
              <a:rPr lang="fr-FR"/>
              <a:t>Date de clôture</a:t>
            </a:r>
            <a:endParaRPr/>
          </a:p>
          <a:p>
            <a:pPr lvl="1">
              <a:defRPr/>
            </a:pPr>
            <a:r>
              <a:rPr lang="fr-FR"/>
              <a:t>31/12/2025</a:t>
            </a:r>
            <a:endParaRPr/>
          </a:p>
        </p:txBody>
      </p:sp>
      <p:sp>
        <p:nvSpPr>
          <p:cNvPr id="11" name="Espace réservé du texte 4"/>
          <p:cNvSpPr txBox="1"/>
          <p:nvPr/>
        </p:nvSpPr>
        <p:spPr bwMode="auto">
          <a:xfrm flipH="0" flipV="0">
            <a:off x="3720288" y="1339437"/>
            <a:ext cx="8233495" cy="524196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marL="180000" marR="0" lvl="1" indent="0" algn="just">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Type de prestations concernées : </a:t>
            </a:r>
            <a:r>
              <a:rPr lang="fr-FR" sz="1800" b="0" i="0" u="none" strike="noStrike" cap="none" spc="0">
                <a:solidFill>
                  <a:srgbClr val="292574"/>
                </a:solidFill>
                <a:latin typeface="Arial"/>
                <a:ea typeface="Arial"/>
                <a:cs typeface="Arial"/>
              </a:rPr>
              <a:t>Solai</a:t>
            </a:r>
            <a:r>
              <a:rPr lang="fr-FR" sz="1800" b="0" i="0" u="none" strike="noStrike" cap="none" spc="0">
                <a:solidFill>
                  <a:srgbClr val="292574"/>
                </a:solidFill>
                <a:latin typeface="Arial"/>
                <a:ea typeface="Arial"/>
                <a:cs typeface="Arial"/>
              </a:rPr>
              <a:t>re ther</a:t>
            </a:r>
            <a:r>
              <a:rPr lang="fr-FR" sz="1800" b="0" i="0" u="none" strike="noStrike" cap="none" spc="0">
                <a:solidFill>
                  <a:srgbClr val="292574"/>
                </a:solidFill>
                <a:latin typeface="Arial"/>
                <a:ea typeface="Arial"/>
                <a:cs typeface="Arial"/>
              </a:rPr>
              <a:t>mique,</a:t>
            </a:r>
            <a:r>
              <a:rPr lang="fr-FR" sz="1800" b="0" i="0" u="none" strike="noStrike" cap="none" spc="0">
                <a:solidFill>
                  <a:srgbClr val="292574"/>
                </a:solidFill>
                <a:latin typeface="Arial"/>
                <a:ea typeface="Arial"/>
                <a:cs typeface="Arial"/>
              </a:rPr>
              <a:t> Géothermie de surface et PAC air/eau</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Géothermie </a:t>
            </a:r>
            <a:r>
              <a:rPr lang="fr-FR" sz="1800" b="0" i="0" u="none" strike="noStrike" cap="none" spc="0">
                <a:solidFill>
                  <a:srgbClr val="292574"/>
                </a:solidFill>
                <a:latin typeface="Arial"/>
                <a:ea typeface="Arial"/>
                <a:cs typeface="Arial"/>
              </a:rPr>
              <a:t>pr</a:t>
            </a:r>
            <a:r>
              <a:rPr lang="fr-FR" sz="1800" b="0" i="0" u="none" strike="noStrike" cap="none" spc="0">
                <a:solidFill>
                  <a:srgbClr val="292574"/>
                </a:solidFill>
                <a:latin typeface="Arial"/>
                <a:ea typeface="Arial"/>
                <a:cs typeface="Arial"/>
              </a:rPr>
              <a:t>ofon</a:t>
            </a:r>
            <a:r>
              <a:rPr lang="fr-FR" sz="1800" b="0" i="0" u="none" strike="noStrike" cap="none" spc="0">
                <a:solidFill>
                  <a:srgbClr val="292574"/>
                </a:solidFill>
                <a:latin typeface="Arial"/>
                <a:ea typeface="Arial"/>
                <a:cs typeface="Arial"/>
              </a:rPr>
              <a:t>de, </a:t>
            </a:r>
            <a:r>
              <a:rPr lang="fr-FR" sz="1800" b="0" i="0" u="none" strike="noStrike" cap="none" spc="0">
                <a:solidFill>
                  <a:srgbClr val="292574"/>
                </a:solidFill>
                <a:latin typeface="Arial"/>
                <a:ea typeface="Arial"/>
                <a:cs typeface="Arial"/>
              </a:rPr>
              <a:t>Biomasse </a:t>
            </a:r>
            <a:r>
              <a:rPr lang="fr-FR" sz="1800" b="0" i="0" u="none" strike="noStrike" cap="none" spc="0">
                <a:solidFill>
                  <a:srgbClr val="292574"/>
                </a:solidFill>
                <a:latin typeface="Arial"/>
                <a:ea typeface="Arial"/>
                <a:cs typeface="Arial"/>
              </a:rPr>
              <a:t>énergie, </a:t>
            </a:r>
            <a:r>
              <a:rPr lang="fr-FR" sz="1800" b="0" i="0" u="none" strike="noStrike" cap="none" spc="0">
                <a:solidFill>
                  <a:srgbClr val="292574"/>
                </a:solidFill>
                <a:latin typeface="Arial"/>
                <a:ea typeface="Arial"/>
                <a:cs typeface="Arial"/>
              </a:rPr>
              <a:t>Chaleur fatale</a:t>
            </a:r>
            <a:r>
              <a:rPr lang="fr-FR" sz="1800" b="0" i="0" u="none" strike="noStrike" cap="none" spc="0">
                <a:solidFill>
                  <a:srgbClr val="292574"/>
                </a:solidFill>
                <a:latin typeface="Arial"/>
                <a:ea typeface="Arial"/>
                <a:cs typeface="Arial"/>
              </a:rPr>
              <a:t>.</a:t>
            </a:r>
            <a:endParaRPr lang="fr-FR" sz="1800" b="0" i="0" u="none" strike="noStrike" cap="none" spc="0">
              <a:solidFill>
                <a:srgbClr val="292574"/>
              </a:solidFill>
              <a:latin typeface="Arial"/>
              <a:ea typeface="Arial"/>
              <a:cs typeface="Arial"/>
            </a:endParaRPr>
          </a:p>
          <a:p>
            <a:pPr marL="180000" marR="0" lvl="1" indent="0" algn="just">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L’aide aux études est conditionnée au recours à un prestataire dont les compétences respectent un référentiel validé par l’ADEME (RGE Études avec la ou les qualifications pertinentes pour les productions EnR</a:t>
            </a:r>
            <a:r>
              <a:rPr lang="fr-FR" sz="1800" b="0" i="0" u="none" strike="noStrike" cap="none" spc="0">
                <a:solidFill>
                  <a:srgbClr val="292574"/>
                </a:solidFill>
                <a:latin typeface="Arial"/>
                <a:ea typeface="Arial"/>
                <a:cs typeface="Arial"/>
              </a:rPr>
              <a:t>).</a:t>
            </a:r>
            <a:endParaRPr lang="fr-FR" sz="1800" b="0" i="0" u="none" strike="noStrike" cap="none" spc="0">
              <a:solidFill>
                <a:srgbClr val="292574"/>
              </a:solidFill>
              <a:latin typeface="Arial"/>
              <a:cs typeface="Arial"/>
            </a:endParaRPr>
          </a:p>
          <a:p>
            <a:pPr lvl="1">
              <a:defRPr/>
            </a:pPr>
            <a:r>
              <a:rPr sz="1400" u="sng">
                <a:hlinkClick r:id="rId3" tooltip="https://agirpourlatransition.ademe.fr/entreprises/sites/default/files/%C3%89tudes en faveur de la transition %C3%A9cologique - Conditions d%27%C3%A9ligibilit%C3%A9 et de financement - 2025.pdf"/>
              </a:rPr>
              <a:t>https://agirpourlatransition.ademe.fr/entreprises/sites/default/files/%C3%89tudes en faveur de la transition %C3%A9cologique - Conditions d%27%C3%A9ligibilit%C3%A9 et de financement - 2025.pdf</a:t>
            </a:r>
            <a:endParaRPr sz="1400"/>
          </a:p>
          <a:p>
            <a:pPr marL="0" lvl="1">
              <a:spcBef>
                <a:spcPts val="1000"/>
              </a:spcBef>
              <a:defRPr/>
            </a:pPr>
            <a:r>
              <a:rPr lang="fr-FR" sz="2000">
                <a:solidFill>
                  <a:srgbClr val="EF7757"/>
                </a:solidFill>
              </a:rPr>
              <a:t>Actions financées</a:t>
            </a:r>
            <a:endParaRPr/>
          </a:p>
          <a:p>
            <a:pPr lvl="1">
              <a:defRPr/>
            </a:pPr>
            <a:r>
              <a:rPr lang="fr-FR"/>
              <a:t>Diagnostic et études de faisabilité</a:t>
            </a:r>
            <a:r>
              <a:rPr/>
              <a:t>, </a:t>
            </a:r>
            <a:r>
              <a:rPr lang="fr-FR"/>
              <a:t>Assistance à maîtrise d’ouvrage</a:t>
            </a:r>
            <a:r>
              <a:rPr lang="fr-FR"/>
              <a:t>, </a:t>
            </a:r>
            <a:r>
              <a:rPr lang="fr-FR"/>
              <a:t>Études générales</a:t>
            </a:r>
            <a:endParaRPr lang="fr-FR"/>
          </a:p>
          <a:p>
            <a:pPr>
              <a:defRPr/>
            </a:pPr>
            <a:r>
              <a:rPr lang="fr-FR"/>
              <a:t>Montant</a:t>
            </a:r>
            <a:endParaRPr/>
          </a:p>
          <a:p>
            <a:pPr marL="180000" marR="0" lvl="1" indent="0" algn="l">
              <a:lnSpc>
                <a:spcPct val="100000"/>
              </a:lnSpc>
              <a:spcBef>
                <a:spcPts val="499"/>
              </a:spcBef>
              <a:spcAft>
                <a:spcPts val="0"/>
              </a:spcAft>
              <a:buFont typeface="Arial"/>
              <a:buNone/>
              <a:defRPr/>
            </a:pPr>
            <a:r>
              <a:rPr lang="fr-FR"/>
              <a:t>Jusqu’à 70% des dépenses éligibles plafonnées à </a:t>
            </a:r>
            <a:r>
              <a:rPr lang="fr-FR" sz="1800" b="0" i="0" u="none" strike="noStrike" cap="none" spc="0">
                <a:solidFill>
                  <a:srgbClr val="292574"/>
                </a:solidFill>
                <a:latin typeface="Arial"/>
                <a:ea typeface="Arial"/>
                <a:cs typeface="Arial"/>
              </a:rPr>
              <a:t>50 000€ pour les études de diagnostics et 100 000€ pour les études d’accompagnement de projet </a:t>
            </a:r>
            <a:endParaRPr lang="fr-FR" sz="1800" b="0" i="0" u="none" strike="noStrike" cap="none" spc="0">
              <a:solidFill>
                <a:srgbClr val="292574"/>
              </a:solidFill>
              <a:latin typeface="Arial"/>
              <a:cs typeface="Arial"/>
            </a:endParaRPr>
          </a:p>
        </p:txBody>
      </p:sp>
      <p:cxnSp>
        <p:nvCxnSpPr>
          <p:cNvPr id="16" name="Connecteur droit 15"/>
          <p:cNvCxnSpPr>
            <a:cxnSpLocks/>
          </p:cNvCxnSpPr>
          <p:nvPr/>
        </p:nvCxnSpPr>
        <p:spPr bwMode="auto">
          <a:xfrm>
            <a:off x="3606411" y="1465322"/>
            <a:ext cx="8865" cy="447805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a:stretch/>
        </p:blipFill>
        <p:spPr bwMode="auto">
          <a:xfrm>
            <a:off x="10944736" y="7937"/>
            <a:ext cx="1159079" cy="1322227"/>
          </a:xfrm>
          <a:prstGeom prst="rect">
            <a:avLst/>
          </a:prstGeom>
        </p:spPr>
      </p:pic>
      <p:sp>
        <p:nvSpPr>
          <p:cNvPr id="13" name="Flèche courbée vers la droite 12">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
        <p:nvSpPr>
          <p:cNvPr id="1483880899" name=""/>
          <p:cNvSpPr txBox="1"/>
          <p:nvPr/>
        </p:nvSpPr>
        <p:spPr bwMode="auto">
          <a:xfrm flipH="0" flipV="0">
            <a:off x="357712" y="929200"/>
            <a:ext cx="1058103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u="sng">
                <a:hlinkClick r:id="rId6" tooltip="https://fondschaleur.ademe.fr/financement-de-votre-projet-collectivite/"/>
              </a:rPr>
              <a:t>https://fondschaleur.ademe.fr/financement-de-votre-projet-collectivite/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4" y="208233"/>
            <a:ext cx="10628113" cy="823320"/>
          </a:xfrm>
          <a:prstGeom prst="rect">
            <a:avLst/>
          </a:prstGeom>
          <a:noFill/>
        </p:spPr>
        <p:txBody>
          <a:bodyPr/>
          <a:lstStyle/>
          <a:p>
            <a:pPr marL="0" marR="0" indent="0" algn="l">
              <a:lnSpc>
                <a:spcPct val="100000"/>
              </a:lnSpc>
              <a:spcBef>
                <a:spcPts val="0"/>
              </a:spcBef>
              <a:spcAft>
                <a:spcPts val="0"/>
              </a:spcAft>
              <a:buNone/>
              <a:defRPr/>
            </a:pPr>
            <a:r>
              <a:rPr lang="fr-FR" sz="2400" b="1" i="0" u="none" strike="noStrike" cap="all" spc="0">
                <a:solidFill>
                  <a:srgbClr val="EF7757"/>
                </a:solidFill>
                <a:latin typeface="+mj-lt"/>
                <a:ea typeface="+mj-ea"/>
                <a:cs typeface="+mj-cs"/>
              </a:rPr>
              <a:t>Fonds chaleur _ </a:t>
            </a:r>
            <a:r>
              <a:rPr lang="fr-FR" sz="2400" b="1" i="0" u="none" strike="noStrike" cap="all" spc="0">
                <a:solidFill>
                  <a:srgbClr val="EF7757"/>
                </a:solidFill>
                <a:latin typeface="Arial"/>
                <a:ea typeface="Arial"/>
                <a:cs typeface="Arial"/>
              </a:rPr>
              <a:t>réalisation d'un investissement de chaleur renouvelable ou de </a:t>
            </a:r>
            <a:r>
              <a:rPr lang="fr-FR" sz="2400" b="1" i="0" u="none" strike="noStrike" cap="all" spc="0">
                <a:solidFill>
                  <a:srgbClr val="EF7757"/>
                </a:solidFill>
                <a:latin typeface="Arial"/>
                <a:ea typeface="Arial"/>
                <a:cs typeface="Arial"/>
              </a:rPr>
              <a:t>récupération</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41</a:t>
            </a:fld>
            <a:endParaRPr lang="fr-FR"/>
          </a:p>
        </p:txBody>
      </p:sp>
      <p:sp>
        <p:nvSpPr>
          <p:cNvPr id="9" name="ZoneTexte 8"/>
          <p:cNvSpPr txBox="1"/>
          <p:nvPr/>
        </p:nvSpPr>
        <p:spPr bwMode="auto">
          <a:xfrm>
            <a:off x="324341" y="968601"/>
            <a:ext cx="10859069" cy="335639"/>
          </a:xfrm>
          <a:prstGeom prst="rect">
            <a:avLst/>
          </a:prstGeom>
          <a:noFill/>
        </p:spPr>
        <p:txBody>
          <a:bodyPr wrap="square" rtlCol="0">
            <a:spAutoFit/>
          </a:bodyPr>
          <a:lstStyle/>
          <a:p>
            <a:pPr algn="l">
              <a:defRPr/>
            </a:pPr>
            <a:r>
              <a:rPr lang="fr-FR" sz="1600" b="0" i="0" u="sng" strike="noStrike" cap="none" spc="0">
                <a:solidFill>
                  <a:schemeClr val="tx1"/>
                </a:solidFill>
                <a:latin typeface="+mn-lt"/>
                <a:ea typeface="+mn-ea"/>
                <a:cs typeface="+mn-cs"/>
                <a:hlinkClick r:id="rId3" tooltip="https://fondschaleur.ademe.fr/financement-de-votre-projet-collectivite/"/>
              </a:rPr>
              <a:t>https://fondschaleur.ademe.fr/financement-de-votre-projet-collectivite/</a:t>
            </a:r>
            <a:endParaRPr sz="1600"/>
          </a:p>
        </p:txBody>
      </p:sp>
      <p:sp>
        <p:nvSpPr>
          <p:cNvPr id="10" name="Espace réservé du texte 4"/>
          <p:cNvSpPr>
            <a:spLocks noGrp="1"/>
          </p:cNvSpPr>
          <p:nvPr>
            <p:ph type="body" sz="quarter" idx="12"/>
          </p:nvPr>
        </p:nvSpPr>
        <p:spPr bwMode="auto">
          <a:xfrm flipH="0" flipV="0">
            <a:off x="104393" y="1611860"/>
            <a:ext cx="2393397" cy="4478058"/>
          </a:xfrm>
          <a:prstGeom prst="rect">
            <a:avLst/>
          </a:prstGeom>
          <a:solidFill>
            <a:schemeClr val="bg1"/>
          </a:solidFill>
          <a:ln>
            <a:noFill/>
          </a:ln>
        </p:spPr>
        <p:txBody>
          <a:bodyPr/>
          <a:lstStyle/>
          <a:p>
            <a:pPr>
              <a:defRPr/>
            </a:pPr>
            <a:r>
              <a:rPr lang="fr-FR" sz="1600"/>
              <a:t>Porteur du financement </a:t>
            </a:r>
            <a:endParaRPr sz="1600"/>
          </a:p>
          <a:p>
            <a:pPr lvl="1">
              <a:defRPr/>
            </a:pPr>
            <a:r>
              <a:rPr lang="fr-FR" sz="1600"/>
              <a:t>ADEME</a:t>
            </a:r>
            <a:endParaRPr sz="1600"/>
          </a:p>
          <a:p>
            <a:pPr marL="0" lvl="1">
              <a:spcBef>
                <a:spcPts val="1000"/>
              </a:spcBef>
              <a:defRPr/>
            </a:pPr>
            <a:r>
              <a:rPr lang="fr-FR" sz="1600">
                <a:solidFill>
                  <a:srgbClr val="EF7757"/>
                </a:solidFill>
              </a:rPr>
              <a:t>Nature du financement</a:t>
            </a:r>
            <a:endParaRPr sz="1600"/>
          </a:p>
          <a:p>
            <a:pPr lvl="1">
              <a:defRPr/>
            </a:pPr>
            <a:r>
              <a:rPr lang="fr-FR" sz="1600"/>
              <a:t>Subvention </a:t>
            </a:r>
            <a:endParaRPr sz="1600"/>
          </a:p>
          <a:p>
            <a:pPr>
              <a:defRPr/>
            </a:pPr>
            <a:r>
              <a:rPr lang="fr-FR" sz="1600"/>
              <a:t>Localisation</a:t>
            </a:r>
            <a:endParaRPr sz="1600"/>
          </a:p>
          <a:p>
            <a:pPr lvl="1">
              <a:defRPr/>
            </a:pPr>
            <a:r>
              <a:rPr lang="fr-FR" sz="1600"/>
              <a:t>National</a:t>
            </a:r>
            <a:endParaRPr sz="1600"/>
          </a:p>
          <a:p>
            <a:pPr>
              <a:defRPr/>
            </a:pPr>
            <a:r>
              <a:rPr lang="fr-FR" sz="1600"/>
              <a:t>Objectif</a:t>
            </a:r>
            <a:endParaRPr sz="1600"/>
          </a:p>
          <a:p>
            <a:pPr lvl="1">
              <a:defRPr/>
            </a:pPr>
            <a:r>
              <a:rPr lang="fr-FR" sz="1600"/>
              <a:t>Promouvoir les énergies renouvelables </a:t>
            </a:r>
            <a:endParaRPr sz="1600"/>
          </a:p>
          <a:p>
            <a:pPr>
              <a:defRPr/>
            </a:pPr>
            <a:r>
              <a:rPr lang="fr-FR" sz="1600"/>
              <a:t>Date de clôture</a:t>
            </a:r>
            <a:endParaRPr sz="1600"/>
          </a:p>
          <a:p>
            <a:pPr lvl="1">
              <a:defRPr/>
            </a:pPr>
            <a:r>
              <a:rPr lang="fr-FR" sz="1600"/>
              <a:t>31/12/2025</a:t>
            </a:r>
            <a:endParaRPr sz="1600"/>
          </a:p>
        </p:txBody>
      </p:sp>
      <p:sp>
        <p:nvSpPr>
          <p:cNvPr id="11" name="Espace réservé du texte 4"/>
          <p:cNvSpPr txBox="1"/>
          <p:nvPr/>
        </p:nvSpPr>
        <p:spPr bwMode="auto">
          <a:xfrm flipH="0" flipV="0">
            <a:off x="2784465" y="1330164"/>
            <a:ext cx="8835464" cy="524196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lvl="1">
              <a:spcBef>
                <a:spcPts val="1000"/>
              </a:spcBef>
              <a:defRPr/>
            </a:pPr>
            <a:r>
              <a:rPr lang="fr-FR" sz="1600">
                <a:solidFill>
                  <a:srgbClr val="EF7757"/>
                </a:solidFill>
              </a:rPr>
              <a:t>Projets éligibles</a:t>
            </a:r>
            <a:endParaRPr sz="1400"/>
          </a:p>
          <a:p>
            <a:pPr marL="180000" marR="0" lvl="1" indent="0" algn="l">
              <a:lnSpc>
                <a:spcPct val="100000"/>
              </a:lnSpc>
              <a:spcBef>
                <a:spcPts val="499"/>
              </a:spcBef>
              <a:spcAft>
                <a:spcPts val="0"/>
              </a:spcAft>
              <a:buFont typeface="Arial"/>
              <a:buNone/>
              <a:defRPr/>
            </a:pPr>
            <a:r>
              <a:rPr lang="fr-FR" sz="1200" b="0" i="0" u="sng" strike="noStrike" cap="none" spc="0">
                <a:latin typeface="Arial"/>
                <a:ea typeface="Arial"/>
                <a:cs typeface="Arial"/>
                <a:hlinkClick r:id="rId4" tooltip="https://agirpourlatransition.ademe.fr/entreprises/sites/default/files/Installation biomasse %C3%A9nergie - Conditions d%27%C3%A9ligibilit%C3%A9 et de financement - 2025.pdf"/>
              </a:rPr>
              <a:t>Installation biomasse énergie</a:t>
            </a:r>
            <a:r>
              <a:rPr lang="fr-FR" sz="1200" b="0" i="0" strike="noStrike" cap="none" spc="0">
                <a:latin typeface="Arial"/>
                <a:ea typeface="Arial"/>
                <a:cs typeface="Arial"/>
              </a:rPr>
              <a:t> </a:t>
            </a:r>
            <a:r>
              <a:rPr lang="fr-FR" sz="1200" b="0" i="0" strike="noStrike" cap="none" spc="0">
                <a:latin typeface="Arial"/>
                <a:ea typeface="Arial"/>
                <a:cs typeface="Arial"/>
              </a:rPr>
              <a:t>(</a:t>
            </a:r>
            <a:r>
              <a:rPr lang="fr-FR" sz="1200" b="0" i="0" strike="noStrike" cap="none" spc="0">
                <a:latin typeface="Arial"/>
                <a:ea typeface="Arial"/>
                <a:cs typeface="Arial"/>
              </a:rPr>
              <a:t>installations pour le secteur collectif, tertiaire ou agricole ayant une production minimum de 1 2001  MWh/an d'énergie biomasse sortie chaudière) </a:t>
            </a:r>
            <a:endParaRPr sz="12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200" b="0" i="0" u="sng" strike="noStrike" cap="none" spc="0">
                <a:solidFill>
                  <a:srgbClr val="292574"/>
                </a:solidFill>
                <a:latin typeface="Arial"/>
                <a:ea typeface="Arial"/>
                <a:cs typeface="Arial"/>
                <a:hlinkClick r:id="rId5" tooltip="https://agirpourlatransition.ademe.fr/entreprises/sites/default/files/Conditions d%27%C3%A9ligibilit%C3%A9 et financement - R%C3%A9seaux chaleur et froid - 2025.pdf"/>
              </a:rPr>
              <a:t>Extension et création de réseaux de chaleur ou de froid</a:t>
            </a:r>
            <a:endParaRPr sz="1200" b="0" i="0" u="sng"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200" b="0" i="0" u="sng" strike="noStrike" cap="none" spc="0">
                <a:solidFill>
                  <a:srgbClr val="292574"/>
                </a:solidFill>
                <a:latin typeface="Arial"/>
                <a:ea typeface="Arial"/>
                <a:cs typeface="Arial"/>
                <a:hlinkClick r:id="rId6" tooltip="https://agirpourlatransition.ademe.fr/entreprises/sites/default/files/PAC solaire pour la production d%27ECS - Conditions d%27%C3%A9ligibilit%C3%A9 et de financement - 2025.pdf"/>
              </a:rPr>
              <a:t>Installation de pompes à chaleur solaire pour la production d’eau chaude</a:t>
            </a:r>
            <a:r>
              <a:rPr lang="fr-FR" sz="1200" b="0" i="0" u="sng"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a:t>
            </a:r>
            <a:r>
              <a:rPr lang="fr-FR" sz="1200" b="0" i="0" u="none" strike="noStrike" cap="none" spc="0">
                <a:solidFill>
                  <a:srgbClr val="292574"/>
                </a:solidFill>
                <a:latin typeface="Arial"/>
                <a:ea typeface="Arial"/>
                <a:cs typeface="Arial"/>
              </a:rPr>
              <a:t>La surface de capteurs solaires thermiques installée doit être supérieure ou égale à 25 m²</a:t>
            </a:r>
            <a:r>
              <a:rPr lang="fr-FR" sz="1200" b="0" i="0" u="none" strike="noStrike" cap="none" spc="0">
                <a:solidFill>
                  <a:srgbClr val="292574"/>
                </a:solidFill>
                <a:latin typeface="Arial"/>
                <a:ea typeface="Arial"/>
                <a:cs typeface="Arial"/>
              </a:rPr>
              <a:t>)</a:t>
            </a:r>
            <a:endParaRPr sz="12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200" b="0" i="0" u="sng" strike="noStrike" cap="none" spc="0">
                <a:solidFill>
                  <a:srgbClr val="292574"/>
                </a:solidFill>
                <a:latin typeface="Arial"/>
                <a:ea typeface="Arial"/>
                <a:cs typeface="Arial"/>
                <a:hlinkClick r:id="rId7" tooltip="https://agirpourlatransition.ademe.fr/entreprises/sites/default/files/Solaire thermique eau chaude sanitaire - Conditions d%27%C3%A9ligibilit%C3%A9 et de financement - 2025.pdf"/>
              </a:rPr>
              <a:t>Installation de production d'eau chaude solaire thermique</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La surface de capteurs solaires thermiques installée doit être supérieure ou égale à 25 m² en métropole et 10 m² pour les DROM COM</a:t>
            </a:r>
            <a:r>
              <a:rPr lang="fr-FR" sz="1200" b="0" i="0" u="none" strike="noStrike" cap="none" spc="0">
                <a:solidFill>
                  <a:srgbClr val="292574"/>
                </a:solidFill>
                <a:latin typeface="Arial"/>
                <a:ea typeface="Arial"/>
                <a:cs typeface="Arial"/>
              </a:rPr>
              <a:t>)</a:t>
            </a:r>
            <a:endParaRPr sz="12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200" b="0" i="0" u="sng" strike="noStrike" cap="none" spc="0">
                <a:solidFill>
                  <a:srgbClr val="292574"/>
                </a:solidFill>
                <a:latin typeface="Arial"/>
                <a:ea typeface="Arial"/>
                <a:cs typeface="Arial"/>
                <a:hlinkClick r:id="rId8" tooltip="https://agirpourlatransition.ademe.fr/entreprises/sites/default/files/Syst%C3%A8me Solaire Combin%C3%A9 - Conditions d%27%C3%A9ligibilit%C3%A9 et de financement - 2025.pdf"/>
              </a:rPr>
              <a:t>Installation Système Solaire Combiné</a:t>
            </a:r>
            <a:r>
              <a:rPr lang="fr-FR" sz="1200" b="0" i="0" u="sng"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a:t>
            </a:r>
            <a:r>
              <a:rPr lang="fr-FR" sz="1200" b="0" i="0" u="none" strike="noStrike" cap="none" spc="0">
                <a:solidFill>
                  <a:srgbClr val="292574"/>
                </a:solidFill>
                <a:latin typeface="Arial"/>
                <a:ea typeface="Arial"/>
                <a:cs typeface="Arial"/>
              </a:rPr>
              <a:t>La surface de capteurs solaires thermiques installée est supérieure ou égale à 25 m² et inférieure à 250 m²)</a:t>
            </a:r>
            <a:endParaRPr sz="12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200" b="0" i="0" u="sng" strike="noStrike" cap="none" spc="0">
                <a:solidFill>
                  <a:srgbClr val="292574"/>
                </a:solidFill>
                <a:latin typeface="Arial"/>
                <a:ea typeface="Arial"/>
                <a:cs typeface="Arial"/>
                <a:hlinkClick r:id="rId9" tooltip="https://agirpourlatransition.ademe.fr/entreprises/sites/default/files/Boucle d%27eau temp%C3%A9r%C3%A9e %C3%A0 %C3%A9nergie g%C3%A9othermique - Conditions d%27%C3%A9ligibilit%C3%A9 et de financement - 2025.pdf"/>
              </a:rPr>
              <a:t>Installations de production de chaleur et de froid à partir de boucle d’eau tempérée géothermique</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ayant une production d’EnR&amp;R minimum de 25 MWh/an et une longueur minimale de réseau de 200 mètres </a:t>
            </a:r>
            <a:r>
              <a:rPr lang="fr-FR" sz="1200" b="0" i="0" u="none" strike="noStrike" cap="none" spc="0">
                <a:solidFill>
                  <a:srgbClr val="292574"/>
                </a:solidFill>
                <a:latin typeface="Arial"/>
                <a:ea typeface="Arial"/>
                <a:cs typeface="Arial"/>
              </a:rPr>
              <a:t>)</a:t>
            </a:r>
            <a:endParaRPr sz="12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200" b="0" i="0" u="sng" strike="noStrike" cap="none" spc="0">
                <a:solidFill>
                  <a:srgbClr val="000000"/>
                </a:solidFill>
                <a:latin typeface="Arial"/>
                <a:ea typeface="Arial"/>
                <a:cs typeface="Arial"/>
                <a:hlinkClick r:id="rId10" tooltip="https://agirpourlatransition.ademe.fr/entreprises/sites/default/files/G%C3%A9othermie de surface et a%C3%A9rothermie - Conditions d%27%C3%A9ligibilit%C3%A9 et de financement - 2025.pdf"/>
              </a:rPr>
              <a:t>Installations de production de chaleur et de froid renouvelable à partir de géothermie de surface et d'aérothermie</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ayant une production de chaleur renouvelable</a:t>
            </a:r>
            <a:r>
              <a:rPr lang="fr-FR" sz="1200" b="0" i="0" u="none" strike="noStrike" cap="none" spc="0">
                <a:solidFill>
                  <a:srgbClr val="292574"/>
                </a:solidFill>
                <a:latin typeface="Arial"/>
                <a:ea typeface="Arial"/>
                <a:cs typeface="Arial"/>
              </a:rPr>
              <a:t> </a:t>
            </a:r>
            <a:r>
              <a:rPr lang="fr-FR" sz="1200" b="0" i="0" u="none" strike="noStrike" cap="none" spc="0">
                <a:solidFill>
                  <a:srgbClr val="292574"/>
                </a:solidFill>
                <a:latin typeface="Arial"/>
                <a:ea typeface="Arial"/>
                <a:cs typeface="Arial"/>
              </a:rPr>
              <a:t>minimum de 25 MWh/an</a:t>
            </a:r>
            <a:r>
              <a:rPr lang="fr-FR" sz="1200" b="0" i="0" u="none" strike="noStrike" cap="none" spc="0">
                <a:solidFill>
                  <a:srgbClr val="292574"/>
                </a:solidFill>
                <a:latin typeface="Arial"/>
                <a:ea typeface="Arial"/>
                <a:cs typeface="Arial"/>
              </a:rPr>
              <a:t>)</a:t>
            </a:r>
            <a:endParaRPr sz="1200" b="0" i="0" u="none" strike="noStrike" cap="none" spc="0">
              <a:solidFill>
                <a:srgbClr val="292574"/>
              </a:solidFill>
              <a:latin typeface="Arial"/>
              <a:cs typeface="Arial"/>
            </a:endParaRPr>
          </a:p>
          <a:p>
            <a:pPr marL="0" lvl="1">
              <a:spcBef>
                <a:spcPts val="999"/>
              </a:spcBef>
              <a:defRPr/>
            </a:pPr>
            <a:r>
              <a:rPr lang="fr-FR" sz="1600">
                <a:solidFill>
                  <a:srgbClr val="EF7757"/>
                </a:solidFill>
              </a:rPr>
              <a:t>Actions financées</a:t>
            </a:r>
            <a:endParaRPr sz="1400"/>
          </a:p>
          <a:p>
            <a:pPr lvl="1">
              <a:defRPr/>
            </a:pPr>
            <a:r>
              <a:rPr lang="fr-FR" sz="1600"/>
              <a:t>Dépenses d’investissement </a:t>
            </a:r>
            <a:r>
              <a:rPr sz="1200"/>
              <a:t>(équipements, ingénierie, aménagement)</a:t>
            </a:r>
            <a:endParaRPr sz="1200"/>
          </a:p>
          <a:p>
            <a:pPr marL="0" lvl="1">
              <a:spcBef>
                <a:spcPts val="1000"/>
              </a:spcBef>
              <a:defRPr/>
            </a:pPr>
            <a:r>
              <a:rPr lang="fr-FR" sz="1600">
                <a:solidFill>
                  <a:srgbClr val="EF7757"/>
                </a:solidFill>
              </a:rPr>
              <a:t>Préconisations</a:t>
            </a:r>
            <a:endParaRPr sz="1400"/>
          </a:p>
          <a:p>
            <a:pPr marL="180000" marR="0" lvl="1"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Les porteurs de projet sont invités, dès le montage du dossier, à contacter la Direction Régionale de l’ADEME compétente sur le site d’implantation de leur projet : </a:t>
            </a:r>
            <a:r>
              <a:rPr lang="fr-FR" sz="1200" b="0" i="0" u="sng" strike="noStrike" cap="none" spc="0">
                <a:solidFill>
                  <a:srgbClr val="292574"/>
                </a:solidFill>
                <a:latin typeface="Arial"/>
                <a:ea typeface="Arial"/>
                <a:cs typeface="Arial"/>
                <a:hlinkClick r:id="rId11" tooltip="https://www.ademe.fr/les-territoires-en-transition/lademe-en-region/"/>
              </a:rPr>
              <a:t>https://www.ademe.fr/les-territoires-en-transition/lademe-en-region/</a:t>
            </a:r>
            <a:r>
              <a:rPr lang="fr-FR" sz="1200" b="0" i="0" u="sng" strike="noStrike" cap="none" spc="0">
                <a:solidFill>
                  <a:srgbClr val="292574"/>
                </a:solidFill>
                <a:latin typeface="Arial"/>
                <a:ea typeface="Arial"/>
                <a:cs typeface="Arial"/>
                <a:hlinkClick r:id="rId11" tooltip="https://www.ademe.fr/les-territoires-en-transition/lademe-en-region/"/>
              </a:rPr>
              <a:t> </a:t>
            </a:r>
            <a:endParaRPr sz="12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200" b="0" i="0" u="none" strike="noStrike" cap="none" spc="0">
                <a:solidFill>
                  <a:srgbClr val="292574"/>
                </a:solidFill>
                <a:latin typeface="Arial"/>
                <a:ea typeface="Arial"/>
                <a:cs typeface="Arial"/>
              </a:rPr>
              <a:t>L’ADEME invite les porteurs de projet à s’inscrire une démarche de type </a:t>
            </a:r>
            <a:r>
              <a:rPr lang="fr-FR" sz="1200" b="0" i="0" u="sng" strike="noStrike" cap="none" spc="0">
                <a:solidFill>
                  <a:srgbClr val="292574"/>
                </a:solidFill>
                <a:latin typeface="Arial"/>
                <a:ea typeface="Arial"/>
                <a:cs typeface="Arial"/>
                <a:hlinkClick r:id="rId12" tooltip="https://www.enrchoix.idf.ademe.fr/"/>
              </a:rPr>
              <a:t>EnR’Choix </a:t>
            </a:r>
            <a:r>
              <a:rPr lang="fr-FR" sz="1200" b="0" i="0" u="none" strike="noStrike" cap="none" spc="0">
                <a:solidFill>
                  <a:srgbClr val="292574"/>
                </a:solidFill>
                <a:latin typeface="Arial"/>
                <a:ea typeface="Arial"/>
                <a:cs typeface="Arial"/>
              </a:rPr>
              <a:t>(voir Annexe A) outil d’aide à la décision à destination des porteurs de projets chaleur renouvelable, privilégiant la sobriété, la mutualisation des moyens de production et la mobilisation de certaines EnR&amp;R</a:t>
            </a:r>
            <a:r>
              <a:rPr lang="fr-FR" sz="1200" b="0" i="0" u="none" strike="noStrike" cap="none" spc="0">
                <a:solidFill>
                  <a:srgbClr val="292574"/>
                </a:solidFill>
                <a:latin typeface="Arial"/>
                <a:ea typeface="Arial"/>
                <a:cs typeface="Arial"/>
              </a:rPr>
              <a:t>.</a:t>
            </a:r>
            <a:endParaRPr sz="1200" b="0" i="0" u="none" strike="noStrike" cap="none" spc="0">
              <a:solidFill>
                <a:srgbClr val="292574"/>
              </a:solidFill>
              <a:latin typeface="Arial"/>
              <a:ea typeface="Arial"/>
              <a:cs typeface="Arial"/>
            </a:endParaRPr>
          </a:p>
          <a:p>
            <a:pPr lvl="1">
              <a:defRPr/>
            </a:pPr>
            <a:endParaRPr/>
          </a:p>
        </p:txBody>
      </p:sp>
      <p:cxnSp>
        <p:nvCxnSpPr>
          <p:cNvPr id="16" name="Connecteur droit 15"/>
          <p:cNvCxnSpPr>
            <a:cxnSpLocks/>
          </p:cNvCxnSpPr>
          <p:nvPr/>
        </p:nvCxnSpPr>
        <p:spPr bwMode="auto">
          <a:xfrm flipH="0" flipV="0">
            <a:off x="2581019" y="1434301"/>
            <a:ext cx="0" cy="475345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13"/>
          <a:stretch/>
        </p:blipFill>
        <p:spPr bwMode="auto">
          <a:xfrm>
            <a:off x="10944736" y="7937"/>
            <a:ext cx="1159079" cy="1322227"/>
          </a:xfrm>
          <a:prstGeom prst="rect">
            <a:avLst/>
          </a:prstGeom>
        </p:spPr>
      </p:pic>
      <p:sp>
        <p:nvSpPr>
          <p:cNvPr id="13" name="Flèche courbée vers la droite 12">
            <a:hlinkClick r:id="rId14" action="ppaction://hlinksldjump"/>
          </p:cNvPr>
          <p:cNvSpPr/>
          <p:nvPr/>
        </p:nvSpPr>
        <p:spPr bwMode="auto">
          <a:xfrm rot="9736627">
            <a:off x="11205754" y="6305742"/>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202235"/>
            <a:ext cx="10865550" cy="830997"/>
          </a:xfrm>
          <a:prstGeom prst="rect">
            <a:avLst/>
          </a:prstGeom>
          <a:noFill/>
        </p:spPr>
        <p:txBody>
          <a:bodyPr/>
          <a:lstStyle/>
          <a:p>
            <a:pPr>
              <a:defRPr/>
            </a:pPr>
            <a:r>
              <a:rPr lang="fr-FR" sz="2400"/>
              <a:t>préfinancement des subventions ou du FCTVA par le prêt relais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50</a:t>
            </a:fld>
            <a:endParaRPr lang="fr-FR"/>
          </a:p>
        </p:txBody>
      </p:sp>
      <p:sp>
        <p:nvSpPr>
          <p:cNvPr id="9" name="ZoneTexte 8"/>
          <p:cNvSpPr txBox="1"/>
          <p:nvPr/>
        </p:nvSpPr>
        <p:spPr bwMode="auto">
          <a:xfrm>
            <a:off x="232756" y="986511"/>
            <a:ext cx="12192000" cy="307777"/>
          </a:xfrm>
          <a:prstGeom prst="rect">
            <a:avLst/>
          </a:prstGeom>
          <a:noFill/>
        </p:spPr>
        <p:txBody>
          <a:bodyPr wrap="square" rtlCol="0">
            <a:spAutoFit/>
          </a:bodyPr>
          <a:lstStyle/>
          <a:p>
            <a:pPr>
              <a:defRPr/>
            </a:pPr>
            <a:r>
              <a:rPr lang="fr-FR" sz="1400" u="sng">
                <a:hlinkClick r:id="rId3" tooltip="https://www.labanquepostale.fr/collectivites/financements/financer-investissements/pret-relais.html"/>
              </a:rPr>
              <a:t>https://www.labanquepostale.fr/collectivites/financements/financer-investissements/pret-relais.html</a:t>
            </a:r>
            <a:endParaRPr lang="fr-FR" sz="1400"/>
          </a:p>
        </p:txBody>
      </p:sp>
      <p:sp>
        <p:nvSpPr>
          <p:cNvPr id="10" name="Espace réservé du texte 4"/>
          <p:cNvSpPr>
            <a:spLocks noGrp="1"/>
          </p:cNvSpPr>
          <p:nvPr>
            <p:ph type="body" sz="quarter" idx="12"/>
          </p:nvPr>
        </p:nvSpPr>
        <p:spPr bwMode="auto">
          <a:xfrm>
            <a:off x="381821" y="1611861"/>
            <a:ext cx="5588572" cy="4478058"/>
          </a:xfrm>
          <a:prstGeom prst="rect">
            <a:avLst/>
          </a:prstGeom>
          <a:solidFill>
            <a:schemeClr val="bg1"/>
          </a:solidFill>
          <a:ln>
            <a:noFill/>
          </a:ln>
        </p:spPr>
        <p:txBody>
          <a:bodyPr/>
          <a:lstStyle/>
          <a:p>
            <a:pPr>
              <a:defRPr/>
            </a:pPr>
            <a:r>
              <a:rPr lang="fr-FR"/>
              <a:t>Porteur du financement </a:t>
            </a:r>
            <a:endParaRPr/>
          </a:p>
          <a:p>
            <a:pPr lvl="1">
              <a:defRPr/>
            </a:pPr>
            <a:r>
              <a:rPr lang="fr-FR"/>
              <a:t>La Banque Postale</a:t>
            </a:r>
            <a:endParaRPr/>
          </a:p>
          <a:p>
            <a:pPr marL="0" lvl="1">
              <a:spcBef>
                <a:spcPts val="1000"/>
              </a:spcBef>
              <a:defRPr/>
            </a:pPr>
            <a:r>
              <a:rPr lang="fr-FR" sz="2000">
                <a:solidFill>
                  <a:srgbClr val="EF7757"/>
                </a:solidFill>
              </a:rPr>
              <a:t>Nature du financement</a:t>
            </a:r>
            <a:endParaRPr/>
          </a:p>
          <a:p>
            <a:pPr lvl="1">
              <a:defRPr/>
            </a:pPr>
            <a:r>
              <a:rPr lang="fr-FR"/>
              <a:t>Prêt relais</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Préfinancer des recettes attendues (subvention, FCTVA, opération immobilière)</a:t>
            </a:r>
            <a:endParaRPr/>
          </a:p>
          <a:p>
            <a:pPr>
              <a:defRPr/>
            </a:pPr>
            <a:r>
              <a:rPr lang="fr-FR"/>
              <a:t>Date de clôture</a:t>
            </a:r>
            <a:endParaRPr/>
          </a:p>
          <a:p>
            <a:pPr lvl="1">
              <a:defRPr/>
            </a:pPr>
            <a:r>
              <a:rPr lang="fr-FR"/>
              <a:t>Permanent</a:t>
            </a:r>
            <a:endParaRPr/>
          </a:p>
        </p:txBody>
      </p:sp>
      <p:sp>
        <p:nvSpPr>
          <p:cNvPr id="11" name="Espace réservé du texte 4"/>
          <p:cNvSpPr txBox="1"/>
          <p:nvPr/>
        </p:nvSpPr>
        <p:spPr bwMode="auto">
          <a:xfrm>
            <a:off x="6195921" y="1418813"/>
            <a:ext cx="5846011" cy="524196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Collectivité</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a:defRPr/>
            </a:pPr>
            <a:r>
              <a:rPr lang="fr-FR"/>
              <a:t>Montant</a:t>
            </a:r>
            <a:endParaRPr/>
          </a:p>
          <a:p>
            <a:pPr lvl="1">
              <a:defRPr/>
            </a:pPr>
            <a:r>
              <a:rPr lang="fr-FR"/>
              <a:t>À partir de 50 000€ sur une durée pouvant aller jusqu’à 3 ans</a:t>
            </a:r>
            <a:endParaRPr/>
          </a:p>
          <a:p>
            <a:pPr lvl="1">
              <a:defRPr/>
            </a:pPr>
            <a:r>
              <a:rPr lang="fr-FR"/>
              <a:t>Taux fixe</a:t>
            </a:r>
            <a:endParaRPr/>
          </a:p>
        </p:txBody>
      </p:sp>
      <p:cxnSp>
        <p:nvCxnSpPr>
          <p:cNvPr id="16" name="Connecteur droit 15"/>
          <p:cNvCxnSpPr>
            <a:cxnSpLocks/>
          </p:cNvCxnSpPr>
          <p:nvPr/>
        </p:nvCxnSpPr>
        <p:spPr bwMode="auto">
          <a:xfrm>
            <a:off x="6042614"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rcRect l="-4" t="15004" r="96087" b="74976"/>
          <a:stretch/>
        </p:blipFill>
        <p:spPr bwMode="auto">
          <a:xfrm>
            <a:off x="10762891" y="63176"/>
            <a:ext cx="1136342" cy="1002144"/>
          </a:xfrm>
          <a:prstGeom prst="rect">
            <a:avLst/>
          </a:prstGeom>
        </p:spPr>
      </p:pic>
      <p:sp>
        <p:nvSpPr>
          <p:cNvPr id="14" name="Flèche courbée vers la droite 13">
            <a:hlinkClick r:id="rId5"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386901"/>
            <a:ext cx="10865550" cy="461665"/>
          </a:xfrm>
        </p:spPr>
        <p:txBody>
          <a:bodyPr/>
          <a:lstStyle/>
          <a:p>
            <a:pPr>
              <a:defRPr/>
            </a:pPr>
            <a:r>
              <a:rPr lang="fr-FR" sz="2400"/>
              <a:t>Mécénat financier d'entreprise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51</a:t>
            </a:fld>
            <a:endParaRPr lang="fr-FR"/>
          </a:p>
        </p:txBody>
      </p:sp>
      <p:sp>
        <p:nvSpPr>
          <p:cNvPr id="9" name="ZoneTexte 8"/>
          <p:cNvSpPr txBox="1"/>
          <p:nvPr/>
        </p:nvSpPr>
        <p:spPr bwMode="auto">
          <a:xfrm>
            <a:off x="301839" y="850316"/>
            <a:ext cx="12192000" cy="523220"/>
          </a:xfrm>
          <a:prstGeom prst="rect">
            <a:avLst/>
          </a:prstGeom>
          <a:noFill/>
        </p:spPr>
        <p:txBody>
          <a:bodyPr wrap="square" rtlCol="0">
            <a:spAutoFit/>
          </a:bodyPr>
          <a:lstStyle/>
          <a:p>
            <a:pPr>
              <a:defRPr/>
            </a:pPr>
            <a:r>
              <a:rPr lang="fr-FR" sz="1400" u="sng">
                <a:hlinkClick r:id="rId3" tooltip="http://www11.minefi.gouv.fr/boi/boi2004/4fepub/textes/4c504/4c504.htm"/>
              </a:rPr>
              <a:t>http://www11.minefi.gouv.fr/boi/boi2004/4fepub/textes/4c504/4c504.htm</a:t>
            </a:r>
            <a:endParaRPr lang="fr-FR" sz="1400"/>
          </a:p>
          <a:p>
            <a:pPr>
              <a:defRPr/>
            </a:pPr>
            <a:endParaRPr lang="fr-FR" sz="1400"/>
          </a:p>
        </p:txBody>
      </p:sp>
      <p:sp>
        <p:nvSpPr>
          <p:cNvPr id="10" name="Espace réservé du texte 4"/>
          <p:cNvSpPr>
            <a:spLocks noGrp="1"/>
          </p:cNvSpPr>
          <p:nvPr>
            <p:ph type="body" sz="quarter" idx="12"/>
          </p:nvPr>
        </p:nvSpPr>
        <p:spPr bwMode="auto">
          <a:xfrm>
            <a:off x="155576" y="1286546"/>
            <a:ext cx="2297478" cy="4478058"/>
          </a:xfrm>
          <a:prstGeom prst="rect">
            <a:avLst/>
          </a:prstGeom>
          <a:solidFill>
            <a:schemeClr val="bg1"/>
          </a:solidFill>
          <a:ln>
            <a:noFill/>
          </a:ln>
        </p:spPr>
        <p:txBody>
          <a:bodyPr/>
          <a:lstStyle/>
          <a:p>
            <a:pPr>
              <a:defRPr/>
            </a:pPr>
            <a:r>
              <a:rPr lang="fr-FR"/>
              <a:t>Porteur du financement </a:t>
            </a:r>
            <a:endParaRPr/>
          </a:p>
          <a:p>
            <a:pPr lvl="1">
              <a:defRPr/>
            </a:pPr>
            <a:r>
              <a:rPr lang="fr-FR"/>
              <a:t>Entreprises</a:t>
            </a:r>
            <a:endParaRPr/>
          </a:p>
          <a:p>
            <a:pPr marL="0" lvl="1">
              <a:spcBef>
                <a:spcPts val="1000"/>
              </a:spcBef>
              <a:defRPr/>
            </a:pPr>
            <a:r>
              <a:rPr lang="fr-FR" sz="2000">
                <a:solidFill>
                  <a:srgbClr val="EF7757"/>
                </a:solidFill>
              </a:rPr>
              <a:t>Nature du financement</a:t>
            </a:r>
            <a:endParaRPr/>
          </a:p>
          <a:p>
            <a:pPr lvl="1">
              <a:defRPr/>
            </a:pPr>
            <a:r>
              <a:rPr lang="fr-FR"/>
              <a:t>National</a:t>
            </a:r>
            <a:endParaRPr/>
          </a:p>
          <a:p>
            <a:pPr>
              <a:defRPr/>
            </a:pPr>
            <a:r>
              <a:rPr lang="fr-FR"/>
              <a:t>Principe</a:t>
            </a:r>
            <a:endParaRPr/>
          </a:p>
          <a:p>
            <a:pPr lvl="1" algn="just">
              <a:defRPr/>
            </a:pPr>
            <a:r>
              <a:rPr lang="fr-FR" sz="1400"/>
              <a:t>Le mécénat est un soutien matériel ou financier apporté par une entreprise, sans aucune contrepartie, à un organisme sans but lucratif pour l'exercice d'activités présentant un intérêt général.</a:t>
            </a:r>
            <a:endParaRPr/>
          </a:p>
        </p:txBody>
      </p:sp>
      <p:sp>
        <p:nvSpPr>
          <p:cNvPr id="11" name="Espace réservé du texte 4"/>
          <p:cNvSpPr txBox="1"/>
          <p:nvPr/>
        </p:nvSpPr>
        <p:spPr bwMode="auto">
          <a:xfrm>
            <a:off x="2688283" y="1207055"/>
            <a:ext cx="9353649" cy="524196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lgn="just">
              <a:defRPr/>
            </a:pPr>
            <a:r>
              <a:rPr lang="fr-FR" sz="1600"/>
              <a:t>Le projet doit être reconnu d’intérêt général.</a:t>
            </a:r>
            <a:endParaRPr/>
          </a:p>
          <a:p>
            <a:pPr lvl="1" algn="just">
              <a:defRPr/>
            </a:pPr>
            <a:r>
              <a:rPr lang="fr-FR" sz="1600"/>
              <a:t>Domaines d’activités concernés : philanthropique, éducatif, scientifique, social, humanitaire, sportif, familial, culturel ou concourant à la mise en valeur du patrimoine artistique, à la défense de l’environnement naturel ou à la diffusion de la culture, de la langue et des connaissances scientifiques françaises.</a:t>
            </a:r>
            <a:endParaRPr/>
          </a:p>
          <a:p>
            <a:pPr marL="0" lvl="1" algn="just">
              <a:spcBef>
                <a:spcPts val="1000"/>
              </a:spcBef>
              <a:defRPr/>
            </a:pPr>
            <a:r>
              <a:rPr lang="fr-FR" sz="2000">
                <a:solidFill>
                  <a:srgbClr val="EF7757"/>
                </a:solidFill>
              </a:rPr>
              <a:t>Réduction d’impôt pour l’entreprise</a:t>
            </a:r>
            <a:endParaRPr/>
          </a:p>
          <a:p>
            <a:pPr lvl="1" algn="just">
              <a:defRPr/>
            </a:pPr>
            <a:r>
              <a:rPr lang="fr-FR" sz="1600"/>
              <a:t>L’entreprise peut bénéficier de la réduction d’impôt suivante : 60% du don</a:t>
            </a:r>
            <a:endParaRPr/>
          </a:p>
          <a:p>
            <a:pPr lvl="1" algn="just">
              <a:defRPr/>
            </a:pPr>
            <a:r>
              <a:rPr lang="fr-FR" sz="1600"/>
              <a:t>effectué pour la fraction du don inférieure ou égale à 2 millions € et 40 % du montant pour la fraction supérieure à 2 millions € dans la limite 20 000€ ou de 0,5% du chiffre d’affaire HT lorsque ce dernier montant est plus élevé.</a:t>
            </a:r>
            <a:endParaRPr/>
          </a:p>
          <a:p>
            <a:pPr marL="0" lvl="1" algn="just">
              <a:spcBef>
                <a:spcPts val="1000"/>
              </a:spcBef>
              <a:defRPr/>
            </a:pPr>
            <a:r>
              <a:rPr lang="fr-FR" sz="2000">
                <a:solidFill>
                  <a:srgbClr val="EF7757"/>
                </a:solidFill>
              </a:rPr>
              <a:t>Exemple de la Ville de Nevers </a:t>
            </a:r>
            <a:r>
              <a:rPr lang="fr-FR" sz="2000"/>
              <a:t> </a:t>
            </a:r>
            <a:endParaRPr/>
          </a:p>
          <a:p>
            <a:pPr marL="0" lvl="1" algn="just">
              <a:spcBef>
                <a:spcPts val="1000"/>
              </a:spcBef>
              <a:defRPr/>
            </a:pPr>
            <a:r>
              <a:rPr lang="fr-FR" sz="1600"/>
              <a:t>Mise en place d’une démarche structurée de mécénat  </a:t>
            </a:r>
            <a:r>
              <a:rPr lang="fr-FR" sz="1600" u="sng">
                <a:hlinkClick r:id="rId4" tooltip="https://www.nevers.fr/decouvrir-nevers/nevers-et-moi/devenez-mecene"/>
              </a:rPr>
              <a:t>https://www.nevers.fr/decouvrir-nevers/nevers-et-moi/devenez-mecene</a:t>
            </a:r>
            <a:endParaRPr lang="fr-FR" sz="1600">
              <a:solidFill>
                <a:srgbClr val="EF7757"/>
              </a:solidFill>
            </a:endParaRPr>
          </a:p>
          <a:p>
            <a:pPr marL="0" lvl="1" algn="just">
              <a:spcBef>
                <a:spcPts val="1000"/>
              </a:spcBef>
              <a:defRPr/>
            </a:pPr>
            <a:r>
              <a:rPr lang="fr-FR" sz="2000">
                <a:solidFill>
                  <a:srgbClr val="EF7757"/>
                </a:solidFill>
              </a:rPr>
              <a:t>Guides </a:t>
            </a:r>
            <a:endParaRPr/>
          </a:p>
          <a:p>
            <a:pPr lvl="1" algn="just">
              <a:defRPr/>
            </a:pPr>
            <a:r>
              <a:rPr lang="fr-FR" sz="1100" u="sng">
                <a:hlinkClick r:id="rId5" tooltip="https://www.agence-francaise-anticorruption.gouv.fr/files/files/MF_Guide_Mecena_Web.pdf"/>
              </a:rPr>
              <a:t>https://www.agence-francaise-anticorruption.gouv.fr/files/files/MF_Guide_Mecena_Web.pdf</a:t>
            </a:r>
            <a:endParaRPr lang="fr-FR" sz="1100"/>
          </a:p>
          <a:p>
            <a:pPr lvl="1" algn="just">
              <a:defRPr/>
            </a:pPr>
            <a:r>
              <a:rPr lang="fr-FR" sz="1100" u="sng">
                <a:hlinkClick r:id="rId6" tooltip="https://www.associations.gouv.fr/IMG/pdf/guide_juridique_-3.pdf"/>
              </a:rPr>
              <a:t>https://www.associations.gouv.fr/IMG/pdf/guide_juridique_-3.pdf</a:t>
            </a:r>
            <a:endParaRPr lang="fr-FR" sz="1100"/>
          </a:p>
          <a:p>
            <a:pPr lvl="1" algn="just">
              <a:defRPr/>
            </a:pPr>
            <a:r>
              <a:rPr lang="fr-FR" sz="1100" u="sng">
                <a:hlinkClick r:id="rId7" tooltip="https://admical.org/sites/default/files/uploads/basedocu/guide_mecenat_collectivites_admical.pdf.pdf"/>
              </a:rPr>
              <a:t>https://admical.org/sites/default/files/uploads/basedocu/guide_mecenat_collectivites_admical.pdf.pdf</a:t>
            </a:r>
            <a:endParaRPr lang="fr-FR" sz="1100"/>
          </a:p>
          <a:p>
            <a:pPr lvl="1">
              <a:defRPr/>
            </a:pPr>
            <a:endParaRPr lang="fr-FR" sz="1400"/>
          </a:p>
          <a:p>
            <a:pPr lvl="1">
              <a:defRPr/>
            </a:pPr>
            <a:endParaRPr lang="fr-FR" sz="1400"/>
          </a:p>
          <a:p>
            <a:pPr lvl="1">
              <a:defRPr/>
            </a:pPr>
            <a:endParaRPr lang="fr-FR" sz="1400"/>
          </a:p>
        </p:txBody>
      </p:sp>
      <p:cxnSp>
        <p:nvCxnSpPr>
          <p:cNvPr id="16" name="Connecteur droit 15"/>
          <p:cNvCxnSpPr>
            <a:cxnSpLocks/>
          </p:cNvCxnSpPr>
          <p:nvPr/>
        </p:nvCxnSpPr>
        <p:spPr bwMode="auto">
          <a:xfrm flipH="1">
            <a:off x="2599317" y="1207055"/>
            <a:ext cx="19883" cy="5268082"/>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3" name="Flèche courbée vers la droite 12">
            <a:hlinkClick r:id="rId8"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32756" y="386901"/>
            <a:ext cx="10865550" cy="461665"/>
          </a:xfrm>
        </p:spPr>
        <p:txBody>
          <a:bodyPr/>
          <a:lstStyle/>
          <a:p>
            <a:pPr>
              <a:defRPr/>
            </a:pPr>
            <a:r>
              <a:rPr lang="fr-FR" sz="2400"/>
              <a:t>Financement participatif</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52</a:t>
            </a:fld>
            <a:endParaRPr lang="fr-FR"/>
          </a:p>
        </p:txBody>
      </p:sp>
      <p:sp>
        <p:nvSpPr>
          <p:cNvPr id="9" name="ZoneTexte 8"/>
          <p:cNvSpPr txBox="1"/>
          <p:nvPr/>
        </p:nvSpPr>
        <p:spPr bwMode="auto">
          <a:xfrm>
            <a:off x="301839" y="850316"/>
            <a:ext cx="12192000" cy="523220"/>
          </a:xfrm>
          <a:prstGeom prst="rect">
            <a:avLst/>
          </a:prstGeom>
          <a:noFill/>
        </p:spPr>
        <p:txBody>
          <a:bodyPr wrap="square" rtlCol="0">
            <a:spAutoFit/>
          </a:bodyPr>
          <a:lstStyle/>
          <a:p>
            <a:pPr>
              <a:defRPr/>
            </a:pPr>
            <a:r>
              <a:rPr lang="fr-FR" sz="1400" u="sng">
                <a:hlinkClick r:id="rId3" tooltip="https://financeparticipative.org/"/>
              </a:rPr>
              <a:t>https://financeparticipative.org/</a:t>
            </a:r>
            <a:endParaRPr lang="fr-FR" sz="1400"/>
          </a:p>
          <a:p>
            <a:pPr>
              <a:defRPr/>
            </a:pPr>
            <a:r>
              <a:rPr lang="fr-FR" sz="1400" u="sng">
                <a:hlinkClick r:id="rId4" tooltip="https://www.economie.gouv.fr/cedef/financement-participatif"/>
              </a:rPr>
              <a:t>https://www.economie.gouv.fr/cedef/financement-participatif</a:t>
            </a:r>
            <a:endParaRPr lang="fr-FR" sz="1400"/>
          </a:p>
        </p:txBody>
      </p:sp>
      <p:sp>
        <p:nvSpPr>
          <p:cNvPr id="10" name="Espace réservé du texte 4"/>
          <p:cNvSpPr>
            <a:spLocks noGrp="1"/>
          </p:cNvSpPr>
          <p:nvPr>
            <p:ph type="body" sz="quarter" idx="12"/>
          </p:nvPr>
        </p:nvSpPr>
        <p:spPr bwMode="auto">
          <a:xfrm>
            <a:off x="381821" y="1611861"/>
            <a:ext cx="5113371" cy="4478058"/>
          </a:xfrm>
          <a:prstGeom prst="rect">
            <a:avLst/>
          </a:prstGeom>
          <a:solidFill>
            <a:schemeClr val="bg1"/>
          </a:solidFill>
          <a:ln>
            <a:noFill/>
          </a:ln>
        </p:spPr>
        <p:txBody>
          <a:bodyPr/>
          <a:lstStyle/>
          <a:p>
            <a:pPr>
              <a:defRPr/>
            </a:pPr>
            <a:r>
              <a:rPr lang="fr-FR"/>
              <a:t>Porteur du financement </a:t>
            </a:r>
            <a:endParaRPr/>
          </a:p>
          <a:p>
            <a:pPr lvl="1">
              <a:defRPr/>
            </a:pPr>
            <a:r>
              <a:rPr lang="fr-FR"/>
              <a:t>Financement collectif</a:t>
            </a:r>
            <a:endParaRPr/>
          </a:p>
          <a:p>
            <a:pPr marL="0" lvl="1">
              <a:spcBef>
                <a:spcPts val="1000"/>
              </a:spcBef>
              <a:defRPr/>
            </a:pPr>
            <a:r>
              <a:rPr lang="fr-FR" sz="2000">
                <a:solidFill>
                  <a:srgbClr val="EF7757"/>
                </a:solidFill>
              </a:rPr>
              <a:t>Nature du financement</a:t>
            </a:r>
            <a:endParaRPr/>
          </a:p>
          <a:p>
            <a:pPr lvl="1">
              <a:defRPr/>
            </a:pPr>
            <a:r>
              <a:rPr lang="fr-FR"/>
              <a:t>National</a:t>
            </a:r>
            <a:endParaRPr/>
          </a:p>
          <a:p>
            <a:pPr>
              <a:defRPr/>
            </a:pPr>
            <a:r>
              <a:rPr lang="fr-FR"/>
              <a:t>Objectif</a:t>
            </a:r>
            <a:endParaRPr/>
          </a:p>
          <a:p>
            <a:pPr lvl="1">
              <a:defRPr/>
            </a:pPr>
            <a:r>
              <a:rPr lang="fr-FR"/>
              <a:t>Collecter des fonds via une plateforme internet pour financer un projet</a:t>
            </a:r>
            <a:endParaRPr/>
          </a:p>
          <a:p>
            <a:pPr lvl="1">
              <a:defRPr/>
            </a:pPr>
            <a:r>
              <a:rPr lang="fr-FR"/>
              <a:t>Mobiliser les acteurs du territoire</a:t>
            </a:r>
            <a:endParaRPr/>
          </a:p>
          <a:p>
            <a:pPr>
              <a:defRPr/>
            </a:pPr>
            <a:r>
              <a:rPr lang="fr-FR"/>
              <a:t>Date de clôture</a:t>
            </a:r>
            <a:endParaRPr/>
          </a:p>
          <a:p>
            <a:pPr lvl="1">
              <a:defRPr/>
            </a:pPr>
            <a:r>
              <a:rPr lang="fr-FR"/>
              <a:t>Permanent</a:t>
            </a:r>
            <a:endParaRPr/>
          </a:p>
        </p:txBody>
      </p:sp>
      <p:sp>
        <p:nvSpPr>
          <p:cNvPr id="11" name="Espace réservé du texte 4"/>
          <p:cNvSpPr txBox="1"/>
          <p:nvPr/>
        </p:nvSpPr>
        <p:spPr bwMode="auto">
          <a:xfrm>
            <a:off x="5567903" y="1418813"/>
            <a:ext cx="6474030" cy="524196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Projets des collectivités de tous secteurs : économique, culturel social</a:t>
            </a:r>
            <a:endParaRPr/>
          </a:p>
          <a:p>
            <a:pPr>
              <a:defRPr/>
            </a:pPr>
            <a:r>
              <a:rPr lang="fr-FR"/>
              <a:t>Type de financement </a:t>
            </a:r>
            <a:endParaRPr/>
          </a:p>
          <a:p>
            <a:pPr lvl="1">
              <a:defRPr/>
            </a:pPr>
            <a:r>
              <a:rPr lang="fr-FR"/>
              <a:t>Don avec ou sans contrepartie</a:t>
            </a:r>
            <a:endParaRPr/>
          </a:p>
          <a:p>
            <a:pPr lvl="1">
              <a:defRPr/>
            </a:pPr>
            <a:r>
              <a:rPr lang="fr-FR"/>
              <a:t>Prêt</a:t>
            </a:r>
            <a:endParaRPr/>
          </a:p>
          <a:p>
            <a:pPr lvl="1">
              <a:defRPr/>
            </a:pPr>
            <a:r>
              <a:rPr lang="fr-FR"/>
              <a:t>Obligation</a:t>
            </a:r>
            <a:endParaRPr/>
          </a:p>
          <a:p>
            <a:pPr lvl="1">
              <a:defRPr/>
            </a:pPr>
            <a:endParaRPr lang="fr-FR"/>
          </a:p>
          <a:p>
            <a:pPr lvl="1">
              <a:defRPr/>
            </a:pPr>
            <a:r>
              <a:rPr lang="fr-FR"/>
              <a:t>Guide : </a:t>
            </a:r>
            <a:r>
              <a:rPr lang="fr-FR" sz="1400" u="sng">
                <a:hlinkClick r:id="rId5" tooltip="https://www.i4ce.org/wp-content/uploads/2022/07/FPF-GUIDE-PRATIQUE-DVPT-TERRITOIRE-VIOLET-ISSUU-1-1.pdf"/>
              </a:rPr>
              <a:t>https://www.i4ce.org/wp-content/uploads/2022/07/FPF-GUIDE-PRATIQUE-DVPT-TERRITOIRE-VIOLET-ISSUU-1-1.pdf</a:t>
            </a:r>
            <a:endParaRPr lang="fr-FR" sz="1400"/>
          </a:p>
          <a:p>
            <a:pPr lvl="1">
              <a:defRPr/>
            </a:pPr>
            <a:endParaRPr lang="fr-FR" sz="1400"/>
          </a:p>
          <a:p>
            <a:pPr lvl="1">
              <a:defRPr/>
            </a:pPr>
            <a:r>
              <a:rPr lang="fr-FR" sz="1400" u="sng">
                <a:hlinkClick r:id="rId6" tooltip="https://www.legifrance.gouv.fr/download/pdf?id=e29eaZH_JkHNG3GOzirxtUlqajYle0bwMRsYTZ99Ki0"/>
              </a:rPr>
              <a:t>https://www.legifrance.gouv.fr/download/pdf?id=e29eaZH_JkHNG3GOzirxtUlqajYle0bwMRsYTZ99Ki0</a:t>
            </a:r>
            <a:r>
              <a:rPr lang="fr-FR" sz="1400"/>
              <a:t>=</a:t>
            </a:r>
            <a:endParaRPr/>
          </a:p>
          <a:p>
            <a:pPr lvl="1">
              <a:defRPr/>
            </a:pPr>
            <a:endParaRPr lang="fr-FR" sz="1400"/>
          </a:p>
          <a:p>
            <a:pPr lvl="1">
              <a:defRPr/>
            </a:pPr>
            <a:r>
              <a:rPr lang="fr-FR" sz="1400" u="sng">
                <a:hlinkClick r:id="rId7" tooltip="https://financeparticipative.org/wp-content/uploads/2021/09/Cartographie-plateformes-membres-FPF_2021-09.pdf"/>
              </a:rPr>
              <a:t>https://financeparticipative.org/wp-content/uploads/2021/09/Cartographie-plateformes-membres-FPF_2021-09.pdf</a:t>
            </a:r>
            <a:endParaRPr lang="fr-FR" sz="1400"/>
          </a:p>
          <a:p>
            <a:pPr lvl="1">
              <a:defRPr/>
            </a:pPr>
            <a:endParaRPr lang="fr-FR" sz="1400"/>
          </a:p>
          <a:p>
            <a:pPr lvl="1">
              <a:defRPr/>
            </a:pPr>
            <a:endParaRPr lang="fr-FR" sz="1400"/>
          </a:p>
        </p:txBody>
      </p:sp>
      <p:cxnSp>
        <p:nvCxnSpPr>
          <p:cNvPr id="16" name="Connecteur droit 15"/>
          <p:cNvCxnSpPr>
            <a:cxnSpLocks/>
          </p:cNvCxnSpPr>
          <p:nvPr/>
        </p:nvCxnSpPr>
        <p:spPr bwMode="auto">
          <a:xfrm>
            <a:off x="5559037"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3" name="Flèche courbée vers la droite 12">
            <a:hlinkClick r:id="rId8"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240606"/>
            <a:ext cx="10865550" cy="461665"/>
          </a:xfrm>
        </p:spPr>
        <p:txBody>
          <a:bodyPr/>
          <a:lstStyle/>
          <a:p>
            <a:pPr>
              <a:defRPr/>
            </a:pPr>
            <a:r>
              <a:rPr lang="fr-FR" sz="2400"/>
              <a:t>EnRciT</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53</a:t>
            </a:fld>
            <a:endParaRPr lang="fr-FR"/>
          </a:p>
        </p:txBody>
      </p:sp>
      <p:sp>
        <p:nvSpPr>
          <p:cNvPr id="9" name="ZoneTexte 8"/>
          <p:cNvSpPr txBox="1"/>
          <p:nvPr/>
        </p:nvSpPr>
        <p:spPr bwMode="auto">
          <a:xfrm>
            <a:off x="301839" y="693751"/>
            <a:ext cx="12192000" cy="1169551"/>
          </a:xfrm>
          <a:prstGeom prst="rect">
            <a:avLst/>
          </a:prstGeom>
          <a:noFill/>
        </p:spPr>
        <p:txBody>
          <a:bodyPr wrap="square" rtlCol="0">
            <a:spAutoFit/>
          </a:bodyPr>
          <a:lstStyle/>
          <a:p>
            <a:pPr>
              <a:defRPr/>
            </a:pPr>
            <a:r>
              <a:rPr lang="fr-FR" sz="1400" u="sng">
                <a:hlinkClick r:id="rId3" tooltip="https://enrcit.fr/"/>
              </a:rPr>
              <a:t>https://enrcit.fr/</a:t>
            </a:r>
            <a:endParaRPr lang="fr-FR" sz="1400"/>
          </a:p>
          <a:p>
            <a:pPr>
              <a:defRPr/>
            </a:pPr>
            <a:r>
              <a:rPr lang="fr-FR" sz="1400" u="sng">
                <a:hlinkClick r:id="rId4" tooltip="https://energie-partagee.org/decouvrir/energie-citoyenne/"/>
              </a:rPr>
              <a:t>https://energie-partagee.org/decouvrir/energie-citoyenne/</a:t>
            </a:r>
            <a:endParaRPr lang="fr-FR" sz="1400"/>
          </a:p>
          <a:p>
            <a:pPr>
              <a:defRPr/>
            </a:pPr>
            <a:endParaRPr lang="fr-F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588572" cy="4478058"/>
          </a:xfrm>
          <a:prstGeom prst="rect">
            <a:avLst/>
          </a:prstGeom>
          <a:solidFill>
            <a:schemeClr val="bg1"/>
          </a:solidFill>
          <a:ln>
            <a:noFill/>
          </a:ln>
        </p:spPr>
        <p:txBody>
          <a:bodyPr/>
          <a:lstStyle/>
          <a:p>
            <a:pPr>
              <a:defRPr/>
            </a:pPr>
            <a:r>
              <a:rPr lang="fr-FR"/>
              <a:t>Porteur du financement </a:t>
            </a:r>
            <a:endParaRPr/>
          </a:p>
          <a:p>
            <a:pPr lvl="1">
              <a:defRPr/>
            </a:pPr>
            <a:r>
              <a:rPr lang="fr-FR"/>
              <a:t>Société Energie Partagée Coopérative (EPC)</a:t>
            </a:r>
            <a:endParaRPr/>
          </a:p>
          <a:p>
            <a:pPr lvl="1">
              <a:defRPr/>
            </a:pPr>
            <a:r>
              <a:rPr lang="fr-FR"/>
              <a:t>Financeurs : Caisse des Dépôts, Crédit Coopératif, Ircantec</a:t>
            </a:r>
            <a:endParaRPr/>
          </a:p>
          <a:p>
            <a:pPr marL="0" lvl="1">
              <a:spcBef>
                <a:spcPts val="1000"/>
              </a:spcBef>
              <a:defRPr/>
            </a:pPr>
            <a:r>
              <a:rPr lang="fr-FR" sz="2000">
                <a:solidFill>
                  <a:srgbClr val="EF7757"/>
                </a:solidFill>
              </a:rPr>
              <a:t>Nature du financement</a:t>
            </a:r>
            <a:endParaRPr/>
          </a:p>
          <a:p>
            <a:pPr lvl="1">
              <a:defRPr/>
            </a:pPr>
            <a:r>
              <a:rPr lang="fr-FR"/>
              <a:t>Financement collectif</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Accompagner le développement des projets citoyens d’énergies renouvelables (financement de la phase développement)</a:t>
            </a:r>
            <a:endParaRPr/>
          </a:p>
          <a:p>
            <a:pPr lvl="1">
              <a:defRPr/>
            </a:pPr>
            <a:endParaRPr lang="fr-FR"/>
          </a:p>
        </p:txBody>
      </p:sp>
      <p:sp>
        <p:nvSpPr>
          <p:cNvPr id="11" name="Espace réservé du texte 4"/>
          <p:cNvSpPr txBox="1"/>
          <p:nvPr/>
        </p:nvSpPr>
        <p:spPr bwMode="auto">
          <a:xfrm>
            <a:off x="6195921" y="591907"/>
            <a:ext cx="5846011" cy="24881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 d’éligibilité</a:t>
            </a:r>
            <a:endParaRPr/>
          </a:p>
          <a:p>
            <a:pPr lvl="1">
              <a:defRPr/>
            </a:pPr>
            <a:r>
              <a:rPr lang="fr-FR"/>
              <a:t>Intervention en parts sociales minoritaires</a:t>
            </a:r>
            <a:endParaRPr/>
          </a:p>
          <a:p>
            <a:pPr lvl="1">
              <a:defRPr/>
            </a:pPr>
            <a:r>
              <a:rPr lang="fr-FR"/>
              <a:t>Projets détenus à hauteur de 40% minimum un collège citoyens/collectivités,</a:t>
            </a:r>
            <a:endParaRPr/>
          </a:p>
          <a:p>
            <a:pPr lvl="1">
              <a:defRPr/>
            </a:pPr>
            <a:r>
              <a:rPr lang="fr-FR"/>
              <a:t>Implication forte des citoyens-investisseurs dans la gouvernance</a:t>
            </a:r>
            <a:r>
              <a:rPr lang="fr-FR" sz="1400" i="1"/>
              <a:t>.</a:t>
            </a:r>
            <a:endParaRPr/>
          </a:p>
          <a:p>
            <a:pPr marL="0" lvl="1">
              <a:spcBef>
                <a:spcPts val="1000"/>
              </a:spcBef>
              <a:defRPr/>
            </a:pPr>
            <a:r>
              <a:rPr lang="fr-FR" sz="2000">
                <a:solidFill>
                  <a:srgbClr val="EF7757"/>
                </a:solidFill>
              </a:rPr>
              <a:t>Montant</a:t>
            </a:r>
            <a:endParaRPr/>
          </a:p>
          <a:p>
            <a:pPr lvl="1">
              <a:defRPr/>
            </a:pPr>
            <a:r>
              <a:rPr lang="fr-FR"/>
              <a:t>10 millions d’euros pour financer 150 projets (&gt; 1MW) sur 10 ans (début 2018)</a:t>
            </a:r>
            <a:endParaRPr/>
          </a:p>
          <a:p>
            <a:pPr marL="0" lvl="1">
              <a:spcBef>
                <a:spcPts val="1000"/>
              </a:spcBef>
              <a:defRPr/>
            </a:pPr>
            <a:endParaRPr lang="fr-FR" sz="2000">
              <a:solidFill>
                <a:srgbClr val="EF7757"/>
              </a:solidFill>
            </a:endParaRPr>
          </a:p>
          <a:p>
            <a:pPr lvl="1">
              <a:defRPr/>
            </a:pPr>
            <a:endParaRPr lang="fr-FR"/>
          </a:p>
          <a:p>
            <a:pPr lvl="1">
              <a:defRPr/>
            </a:pPr>
            <a:endParaRPr lang="fr-FR" sz="1400"/>
          </a:p>
        </p:txBody>
      </p:sp>
      <p:cxnSp>
        <p:nvCxnSpPr>
          <p:cNvPr id="16" name="Connecteur droit 15"/>
          <p:cNvCxnSpPr>
            <a:cxnSpLocks/>
          </p:cNvCxnSpPr>
          <p:nvPr/>
        </p:nvCxnSpPr>
        <p:spPr bwMode="auto">
          <a:xfrm>
            <a:off x="6042614"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5"/>
          <a:stretch/>
        </p:blipFill>
        <p:spPr bwMode="auto">
          <a:xfrm>
            <a:off x="6195921" y="3647053"/>
            <a:ext cx="5811682" cy="2610494"/>
          </a:xfrm>
          <a:prstGeom prst="rect">
            <a:avLst/>
          </a:prstGeom>
        </p:spPr>
      </p:pic>
      <p:sp>
        <p:nvSpPr>
          <p:cNvPr id="14" name="Flèche courbée vers la droite 13">
            <a:hlinkClick r:id="rId6" action="ppaction://hlinksldjump"/>
          </p:cNvPr>
          <p:cNvSpPr/>
          <p:nvPr/>
        </p:nvSpPr>
        <p:spPr bwMode="auto">
          <a:xfrm rot="9736627">
            <a:off x="11148137" y="6315125"/>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4042" y="467753"/>
            <a:ext cx="9066476" cy="461665"/>
          </a:xfrm>
          <a:prstGeom prst="rect">
            <a:avLst/>
          </a:prstGeom>
          <a:noFill/>
        </p:spPr>
        <p:txBody>
          <a:bodyPr/>
          <a:lstStyle/>
          <a:p>
            <a:pPr>
              <a:defRPr/>
            </a:pPr>
            <a:r>
              <a:rPr lang="fr-FR" sz="2400"/>
              <a:t>Dispositif </a:t>
            </a:r>
            <a:r>
              <a:rPr lang="fr-FR" sz="2400"/>
              <a:t>Intracting</a:t>
            </a:r>
            <a:r>
              <a:rPr lang="fr-FR" sz="2400"/>
              <a:t> sur fonds propre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55</a:t>
            </a:fld>
            <a:endParaRPr lang="fr-FR"/>
          </a:p>
        </p:txBody>
      </p:sp>
      <p:sp>
        <p:nvSpPr>
          <p:cNvPr id="9" name="ZoneTexte 8"/>
          <p:cNvSpPr txBox="1"/>
          <p:nvPr/>
        </p:nvSpPr>
        <p:spPr bwMode="auto">
          <a:xfrm>
            <a:off x="454042" y="995514"/>
            <a:ext cx="11793738" cy="646331"/>
          </a:xfrm>
          <a:prstGeom prst="rect">
            <a:avLst/>
          </a:prstGeom>
          <a:noFill/>
        </p:spPr>
        <p:txBody>
          <a:bodyPr wrap="square" rtlCol="0">
            <a:spAutoFit/>
          </a:bodyPr>
          <a:lstStyle/>
          <a:p>
            <a:pPr>
              <a:defRPr/>
            </a:pPr>
            <a:r>
              <a:rPr lang="fr-FR" u="sng">
                <a:hlinkClick r:id="rId3" tooltip="https://www.cerema.fr/fr/actualites/financer-renovation-energetique-collectivites-passent"/>
              </a:rPr>
              <a:t>https://www.cerema.fr/fr/actualites/financer-renovation-energetique-collectivites-passent</a:t>
            </a:r>
            <a:endParaRPr lang="fr-FR"/>
          </a:p>
          <a:p>
            <a:pPr>
              <a:defRPr/>
            </a:pPr>
            <a:endParaRPr lang="fr-FR"/>
          </a:p>
        </p:txBody>
      </p:sp>
      <p:sp>
        <p:nvSpPr>
          <p:cNvPr id="10" name="Espace réservé du texte 4"/>
          <p:cNvSpPr>
            <a:spLocks noGrp="1"/>
          </p:cNvSpPr>
          <p:nvPr>
            <p:ph type="body" sz="quarter" idx="12"/>
          </p:nvPr>
        </p:nvSpPr>
        <p:spPr bwMode="auto">
          <a:xfrm>
            <a:off x="214119" y="1482012"/>
            <a:ext cx="3261692" cy="4478058"/>
          </a:xfrm>
          <a:prstGeom prst="rect">
            <a:avLst/>
          </a:prstGeom>
          <a:ln>
            <a:noFill/>
          </a:ln>
        </p:spPr>
        <p:txBody>
          <a:bodyPr/>
          <a:lstStyle/>
          <a:p>
            <a:pPr marL="0" lvl="1">
              <a:spcBef>
                <a:spcPts val="1000"/>
              </a:spcBef>
              <a:defRPr/>
            </a:pPr>
            <a:r>
              <a:rPr lang="fr-FR" sz="2000">
                <a:solidFill>
                  <a:srgbClr val="EF7757"/>
                </a:solidFill>
              </a:rPr>
              <a:t>Nature du financement</a:t>
            </a:r>
            <a:endParaRPr/>
          </a:p>
          <a:p>
            <a:pPr lvl="1">
              <a:defRPr/>
            </a:pPr>
            <a:r>
              <a:rPr lang="fr-FR"/>
              <a:t>Fonds interne </a:t>
            </a:r>
            <a:endParaRPr/>
          </a:p>
          <a:p>
            <a:pPr>
              <a:defRPr/>
            </a:pPr>
            <a:r>
              <a:rPr lang="fr-FR"/>
              <a:t>Principe</a:t>
            </a:r>
            <a:endParaRPr/>
          </a:p>
          <a:p>
            <a:pPr lvl="1">
              <a:defRPr/>
            </a:pPr>
            <a:r>
              <a:rPr lang="fr-FR" sz="1600"/>
              <a:t>Démarche consistant à investir dans des actions de performance énergétique, puis à dédier les économies permises par ces travaux à de futurs investissements en performance énergétiques et environnementale.</a:t>
            </a:r>
            <a:endParaRPr/>
          </a:p>
        </p:txBody>
      </p:sp>
      <p:sp>
        <p:nvSpPr>
          <p:cNvPr id="11" name="Espace réservé du texte 4"/>
          <p:cNvSpPr txBox="1"/>
          <p:nvPr/>
        </p:nvSpPr>
        <p:spPr bwMode="auto">
          <a:xfrm>
            <a:off x="5867939" y="1616033"/>
            <a:ext cx="6173993" cy="4473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lvl="1">
              <a:spcBef>
                <a:spcPts val="1000"/>
              </a:spcBef>
              <a:defRPr/>
            </a:pPr>
            <a:r>
              <a:rPr lang="fr-FR" sz="2000">
                <a:solidFill>
                  <a:srgbClr val="EF7757"/>
                </a:solidFill>
              </a:rPr>
              <a:t>Actions financées</a:t>
            </a:r>
            <a:endParaRPr/>
          </a:p>
          <a:p>
            <a:pPr lvl="1">
              <a:defRPr/>
            </a:pPr>
            <a:r>
              <a:rPr lang="fr-FR"/>
              <a:t>Actions de performance énergétique </a:t>
            </a:r>
            <a:endParaRPr/>
          </a:p>
          <a:p>
            <a:pPr marL="0" lvl="1">
              <a:spcBef>
                <a:spcPts val="1000"/>
              </a:spcBef>
              <a:defRPr/>
            </a:pPr>
            <a:r>
              <a:rPr lang="fr-FR" sz="2000">
                <a:solidFill>
                  <a:srgbClr val="EF7757"/>
                </a:solidFill>
              </a:rPr>
              <a:t>Alimentation du fonds</a:t>
            </a:r>
            <a:endParaRPr/>
          </a:p>
          <a:p>
            <a:pPr lvl="1">
              <a:defRPr/>
            </a:pPr>
            <a:r>
              <a:rPr lang="fr-FR"/>
              <a:t>Économies d’énergie et autres ressources possibles : </a:t>
            </a:r>
            <a:r>
              <a:rPr lang="fr-FR" sz="1600"/>
              <a:t>revente d’énergie, certificats d’économies d’énergie, taxe intérieure sur la consommation finale d’électricité, amortissements des investissements liés à l’efficacité énergétique, FCTVA, mécénat …</a:t>
            </a:r>
            <a:endParaRPr/>
          </a:p>
          <a:p>
            <a:pPr>
              <a:defRPr/>
            </a:pPr>
            <a:r>
              <a:rPr lang="fr-FR"/>
              <a:t>Pour aller plus loin </a:t>
            </a:r>
            <a:endParaRPr/>
          </a:p>
          <a:p>
            <a:pPr>
              <a:defRPr/>
            </a:pPr>
            <a:r>
              <a:rPr lang="fr-FR" sz="1600">
                <a:solidFill>
                  <a:srgbClr val="292574"/>
                </a:solidFill>
              </a:rPr>
              <a:t>L’exemple d’Albertville : «</a:t>
            </a:r>
            <a:r>
              <a:rPr lang="fr-FR" sz="1600">
                <a:solidFill>
                  <a:srgbClr val="292574"/>
                </a:solidFill>
              </a:rPr>
              <a:t> L’</a:t>
            </a:r>
            <a:r>
              <a:rPr lang="fr-FR" sz="1600">
                <a:solidFill>
                  <a:srgbClr val="292574"/>
                </a:solidFill>
              </a:rPr>
              <a:t>intracting</a:t>
            </a:r>
            <a:r>
              <a:rPr lang="fr-FR" sz="1600">
                <a:solidFill>
                  <a:srgbClr val="292574"/>
                </a:solidFill>
              </a:rPr>
              <a:t> se révèle être un accélérateur de bonnes idées et de motivation, un nouvel élan pour aller vers plus de sobriété ».</a:t>
            </a:r>
            <a:endParaRPr/>
          </a:p>
          <a:p>
            <a:pPr lvl="1">
              <a:defRPr/>
            </a:pPr>
            <a:r>
              <a:rPr lang="fr-FR" sz="1600" u="sng">
                <a:hlinkClick r:id="rId4" tooltip="https://www.cerema.fr/system/files/documents/2024/01/fiche_rex_intracting_albertville_visacollectivite_v2_2.pdf"/>
              </a:rPr>
              <a:t>https://</a:t>
            </a:r>
            <a:r>
              <a:rPr lang="fr-FR" sz="1600" u="sng">
                <a:hlinkClick r:id="rId4" tooltip="https://www.cerema.fr/system/files/documents/2024/01/fiche_rex_intracting_albertville_visacollectivite_v2_2.pdf"/>
              </a:rPr>
              <a:t>www.cerema.fr/system/files/documents/2024/01/fiche_rex_intracting_albertville_visacollectivite_v2_2.pdf</a:t>
            </a:r>
            <a:endParaRPr lang="fr-FR" sz="1600"/>
          </a:p>
          <a:p>
            <a:pPr>
              <a:defRPr/>
            </a:pPr>
            <a:r>
              <a:rPr lang="fr-FR">
                <a:solidFill>
                  <a:srgbClr val="292574"/>
                </a:solidFill>
              </a:rPr>
              <a:t> </a:t>
            </a:r>
            <a:r>
              <a:rPr lang="fr-FR" u="sng">
                <a:solidFill>
                  <a:srgbClr val="292574"/>
                </a:solidFill>
                <a:hlinkClick r:id="rId3" tooltip="https://www.cerema.fr/fr/actualites/financer-renovation-energetique-collectivites-passent"/>
              </a:rPr>
              <a:t>L’</a:t>
            </a:r>
            <a:r>
              <a:rPr lang="fr-FR" u="sng">
                <a:solidFill>
                  <a:srgbClr val="292574"/>
                </a:solidFill>
                <a:hlinkClick r:id="rId3" tooltip="https://www.cerema.fr/fr/actualites/financer-renovation-energetique-collectivites-passent"/>
              </a:rPr>
              <a:t>intracting</a:t>
            </a:r>
            <a:r>
              <a:rPr lang="fr-FR" u="sng">
                <a:solidFill>
                  <a:srgbClr val="292574"/>
                </a:solidFill>
                <a:hlinkClick r:id="rId3" tooltip="https://www.cerema.fr/fr/actualites/financer-renovation-energetique-collectivites-passent"/>
              </a:rPr>
              <a:t> en collectivité</a:t>
            </a:r>
            <a:endParaRPr lang="fr-FR">
              <a:solidFill>
                <a:srgbClr val="292574"/>
              </a:solidFill>
            </a:endParaRPr>
          </a:p>
          <a:p>
            <a:pPr>
              <a:defRPr/>
            </a:pPr>
            <a:r>
              <a:rPr lang="fr-FR">
                <a:solidFill>
                  <a:srgbClr val="292574"/>
                </a:solidFill>
              </a:rPr>
              <a:t> </a:t>
            </a:r>
            <a:r>
              <a:rPr lang="fr-FR" u="sng">
                <a:solidFill>
                  <a:srgbClr val="292574"/>
                </a:solidFill>
                <a:hlinkClick r:id="rId5" tooltip="https://programme-cee-actee.fr/ressources/mettre-en-oeuvre-une-demarche-dintracting-sur-fonds-propres-une-boite-a-outils-complete/"/>
              </a:rPr>
              <a:t>Boîte </a:t>
            </a:r>
            <a:r>
              <a:rPr lang="fr-FR" u="sng">
                <a:solidFill>
                  <a:srgbClr val="292574"/>
                </a:solidFill>
                <a:hlinkClick r:id="rId5" tooltip="https://programme-cee-actee.fr/ressources/mettre-en-oeuvre-une-demarche-dintracting-sur-fonds-propres-une-boite-a-outils-complete/"/>
              </a:rPr>
              <a:t>à outils ACTEE</a:t>
            </a:r>
            <a:endParaRPr lang="fr-FR"/>
          </a:p>
        </p:txBody>
      </p:sp>
      <p:cxnSp>
        <p:nvCxnSpPr>
          <p:cNvPr id="16" name="Connecteur droit 15"/>
          <p:cNvCxnSpPr>
            <a:cxnSpLocks/>
          </p:cNvCxnSpPr>
          <p:nvPr/>
        </p:nvCxnSpPr>
        <p:spPr bwMode="auto">
          <a:xfrm>
            <a:off x="5835314" y="1611861"/>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courbée vers la droite 14">
            <a:hlinkClick r:id="rId6"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4" name="Image 3"/>
          <p:cNvPicPr>
            <a:picLocks noChangeAspect="1"/>
          </p:cNvPicPr>
          <p:nvPr/>
        </p:nvPicPr>
        <p:blipFill>
          <a:blip r:embed="rId7"/>
          <a:stretch/>
        </p:blipFill>
        <p:spPr bwMode="auto">
          <a:xfrm>
            <a:off x="3292495" y="2523391"/>
            <a:ext cx="2490515" cy="1863970"/>
          </a:xfrm>
          <a:prstGeom prst="rect">
            <a:avLst/>
          </a:prstGeom>
        </p:spPr>
      </p:pic>
      <p:sp>
        <p:nvSpPr>
          <p:cNvPr id="12" name="Espace réservé du texte 4"/>
          <p:cNvSpPr>
            <a:spLocks noGrp="1"/>
          </p:cNvSpPr>
          <p:nvPr>
            <p:ph type="body" sz="quarter" idx="12"/>
          </p:nvPr>
        </p:nvSpPr>
        <p:spPr bwMode="auto">
          <a:xfrm>
            <a:off x="214119" y="4749652"/>
            <a:ext cx="5568891" cy="1188393"/>
          </a:xfrm>
          <a:prstGeom prst="rect">
            <a:avLst/>
          </a:prstGeom>
          <a:ln>
            <a:noFill/>
          </a:ln>
        </p:spPr>
        <p:txBody>
          <a:bodyPr/>
          <a:lstStyle/>
          <a:p>
            <a:pPr>
              <a:defRPr/>
            </a:pPr>
            <a:r>
              <a:rPr lang="fr-FR"/>
              <a:t>Objectifs</a:t>
            </a:r>
            <a:endParaRPr/>
          </a:p>
          <a:p>
            <a:pPr lvl="1">
              <a:defRPr/>
            </a:pPr>
            <a:r>
              <a:rPr lang="fr-FR" sz="1600"/>
              <a:t>Gagner en autonomie financière, piloter sa transition énergétique et fédérer les services sur la question de la sobriété</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4" y="373099"/>
            <a:ext cx="10788960" cy="427079"/>
          </a:xfrm>
        </p:spPr>
        <p:txBody>
          <a:bodyPr/>
          <a:lstStyle/>
          <a:p>
            <a:pPr>
              <a:defRPr/>
            </a:pPr>
            <a:r>
              <a:rPr lang="fr-FR" sz="2200"/>
              <a:t>Marché global de performance énergétique a paiement différé</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56</a:t>
            </a:fld>
            <a:endParaRPr lang="fr-FR"/>
          </a:p>
        </p:txBody>
      </p:sp>
      <p:sp>
        <p:nvSpPr>
          <p:cNvPr id="10" name="Espace réservé du texte 4"/>
          <p:cNvSpPr>
            <a:spLocks noGrp="1"/>
          </p:cNvSpPr>
          <p:nvPr>
            <p:ph type="body" sz="quarter" idx="12"/>
          </p:nvPr>
        </p:nvSpPr>
        <p:spPr bwMode="auto">
          <a:xfrm>
            <a:off x="0" y="1250556"/>
            <a:ext cx="5272154" cy="4478518"/>
          </a:xfrm>
          <a:prstGeom prst="rect">
            <a:avLst/>
          </a:prstGeom>
          <a:solidFill>
            <a:schemeClr val="bg1"/>
          </a:solidFill>
          <a:ln>
            <a:noFill/>
          </a:ln>
        </p:spPr>
        <p:txBody>
          <a:bodyPr/>
          <a:lstStyle/>
          <a:p>
            <a:pPr marL="0" lvl="1">
              <a:spcBef>
                <a:spcPts val="1000"/>
              </a:spcBef>
              <a:defRPr/>
            </a:pPr>
            <a:r>
              <a:rPr lang="fr-FR" sz="2000">
                <a:solidFill>
                  <a:srgbClr val="EF7757"/>
                </a:solidFill>
              </a:rPr>
              <a:t>Porteur du financement</a:t>
            </a:r>
            <a:endParaRPr/>
          </a:p>
          <a:p>
            <a:pPr lvl="1">
              <a:defRPr/>
            </a:pPr>
            <a:r>
              <a:rPr lang="fr-FR"/>
              <a:t>Société de Projet, Groupement d’opérateurs économiques </a:t>
            </a:r>
            <a:endParaRPr/>
          </a:p>
          <a:p>
            <a:pPr marL="0" lvl="1">
              <a:spcBef>
                <a:spcPts val="1000"/>
              </a:spcBef>
              <a:defRPr/>
            </a:pPr>
            <a:r>
              <a:rPr lang="fr-FR" sz="2000">
                <a:solidFill>
                  <a:srgbClr val="EF7757"/>
                </a:solidFill>
              </a:rPr>
              <a:t>Nature du financement</a:t>
            </a:r>
            <a:endParaRPr/>
          </a:p>
          <a:p>
            <a:pPr lvl="1">
              <a:defRPr/>
            </a:pPr>
            <a:r>
              <a:rPr lang="fr-FR"/>
              <a:t>Paiement différé, dans le cadre d’un contrat de performance énergétique (CPE)</a:t>
            </a:r>
            <a:endParaRPr/>
          </a:p>
          <a:p>
            <a:pPr>
              <a:defRPr/>
            </a:pPr>
            <a:r>
              <a:rPr lang="fr-FR"/>
              <a:t>Localisation</a:t>
            </a:r>
            <a:endParaRPr/>
          </a:p>
          <a:p>
            <a:pPr lvl="1">
              <a:defRPr/>
            </a:pPr>
            <a:r>
              <a:rPr lang="fr-FR"/>
              <a:t>National</a:t>
            </a:r>
            <a:endParaRPr/>
          </a:p>
          <a:p>
            <a:pPr>
              <a:defRPr/>
            </a:pPr>
            <a:r>
              <a:rPr lang="fr-FR"/>
              <a:t>Objectif</a:t>
            </a:r>
            <a:endParaRPr/>
          </a:p>
          <a:p>
            <a:pPr lvl="1">
              <a:defRPr/>
            </a:pPr>
            <a:r>
              <a:rPr lang="fr-FR"/>
              <a:t>Offrir aux acheteurs un outil contractuel adapté aux enjeux de la transition énergétique du bâtiment (loi du 30 mars 2023)</a:t>
            </a:r>
            <a:endParaRPr/>
          </a:p>
          <a:p>
            <a:pPr marL="0" lvl="1">
              <a:spcBef>
                <a:spcPts val="1000"/>
              </a:spcBef>
              <a:defRPr/>
            </a:pPr>
            <a:r>
              <a:rPr lang="fr-FR" sz="2000">
                <a:solidFill>
                  <a:srgbClr val="EF7757"/>
                </a:solidFill>
              </a:rPr>
              <a:t>Date de clôture</a:t>
            </a:r>
            <a:endParaRPr/>
          </a:p>
          <a:p>
            <a:pPr lvl="1">
              <a:defRPr/>
            </a:pPr>
            <a:r>
              <a:rPr lang="fr-FR"/>
              <a:t>Expérimentation pour une durée de 5 ans</a:t>
            </a:r>
            <a:endParaRPr/>
          </a:p>
        </p:txBody>
      </p:sp>
      <p:sp>
        <p:nvSpPr>
          <p:cNvPr id="11" name="Espace réservé du texte 4"/>
          <p:cNvSpPr txBox="1"/>
          <p:nvPr/>
        </p:nvSpPr>
        <p:spPr bwMode="auto">
          <a:xfrm>
            <a:off x="5272155" y="1223532"/>
            <a:ext cx="6769777" cy="5058515"/>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L’opération doit porter sur la rénovation énergétique d’un ou de plusieurs </a:t>
            </a:r>
            <a:r>
              <a:rPr lang="fr-FR" b="1"/>
              <a:t>bâtiments</a:t>
            </a:r>
            <a:r>
              <a:rPr lang="fr-FR"/>
              <a:t> dans le cadre d’un </a:t>
            </a:r>
            <a:r>
              <a:rPr lang="fr-FR" b="1"/>
              <a:t>contrat de performance énergétique </a:t>
            </a:r>
            <a:r>
              <a:rPr lang="fr-FR"/>
              <a:t>(CPE).</a:t>
            </a:r>
            <a:endParaRPr/>
          </a:p>
          <a:p>
            <a:pPr lvl="1">
              <a:defRPr/>
            </a:pPr>
            <a:r>
              <a:rPr lang="fr-FR"/>
              <a:t>Réalisation d’études obligatoires : étude préalable, étude de soutenabilité </a:t>
            </a:r>
            <a:r>
              <a:rPr lang="fr-FR" sz="1200"/>
              <a:t>(à transmettre pour avis à la Mission d’appui au Financement des Infrastructures (</a:t>
            </a:r>
            <a:r>
              <a:rPr lang="fr-FR" sz="1200"/>
              <a:t>FinInfra</a:t>
            </a:r>
            <a:r>
              <a:rPr lang="fr-FR" sz="1200"/>
              <a:t>) du ministère de l’Économie et des Finances (direction générale du Trésor)). </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Dépenses d’investissement (conception-réalisation)</a:t>
            </a:r>
            <a:endParaRPr/>
          </a:p>
          <a:p>
            <a:pPr marL="0" lvl="1">
              <a:spcBef>
                <a:spcPts val="1000"/>
              </a:spcBef>
              <a:defRPr/>
            </a:pPr>
            <a:r>
              <a:rPr lang="fr-FR" sz="2000">
                <a:solidFill>
                  <a:srgbClr val="EF7757"/>
                </a:solidFill>
              </a:rPr>
              <a:t>Modalités</a:t>
            </a:r>
            <a:endParaRPr/>
          </a:p>
          <a:p>
            <a:pPr lvl="1">
              <a:defRPr/>
            </a:pPr>
            <a:r>
              <a:rPr lang="fr-FR"/>
              <a:t>Une fois les travaux réalisés, les remboursements (avance et intérêts) sont étalés sur la durée du contrat </a:t>
            </a:r>
            <a:r>
              <a:rPr lang="fr-FR" sz="1200"/>
              <a:t>(si le contrat porte sur le renouvellement d’éléments structurels lourds d’un bâtiment, la durée peut être de 20 à 30 ans</a:t>
            </a:r>
            <a:r>
              <a:rPr lang="fr-FR" sz="1200"/>
              <a:t>).</a:t>
            </a:r>
            <a:endParaRPr/>
          </a:p>
          <a:p>
            <a:pPr marL="0" lvl="1">
              <a:spcBef>
                <a:spcPts val="1000"/>
              </a:spcBef>
              <a:defRPr/>
            </a:pPr>
            <a:r>
              <a:rPr lang="fr-FR" sz="2000">
                <a:solidFill>
                  <a:srgbClr val="EF7757"/>
                </a:solidFill>
              </a:rPr>
              <a:t>Pour aller plus loin</a:t>
            </a:r>
            <a:endParaRPr lang="fr-FR" sz="1200"/>
          </a:p>
          <a:p>
            <a:pPr lvl="1">
              <a:defRPr/>
            </a:pPr>
            <a:r>
              <a:rPr lang="fr-FR" u="sng">
                <a:hlinkClick r:id="rId3" tooltip="https://doc.cerema.fr/Default/doc/SYRACUSE/596371/fiche-n-4-le-marche-global-de-performance-energetique-a-paiement-differe?_lg=fr-FR"/>
              </a:rPr>
              <a:t>Fiche de décryptage </a:t>
            </a:r>
            <a:r>
              <a:rPr lang="fr-FR" u="sng">
                <a:hlinkClick r:id="rId3" tooltip="https://doc.cerema.fr/Default/doc/SYRACUSE/596371/fiche-n-4-le-marche-global-de-performance-energetique-a-paiement-differe?_lg=fr-FR"/>
              </a:rPr>
              <a:t>Cerema</a:t>
            </a:r>
            <a:endParaRPr lang="fr-FR"/>
          </a:p>
          <a:p>
            <a:pPr lvl="1">
              <a:defRPr/>
            </a:pPr>
            <a:r>
              <a:rPr lang="fr-FR" u="sng">
                <a:hlinkClick r:id="rId4" tooltip="https://programme-cee-actee.fr/ressources/se-saisir-des-marches-globaux-de-performance-energetique-a-paiement-differe-mgpepd-un-nouveau-guide-pratique/"/>
              </a:rPr>
              <a:t>Guide pratique ACTEE</a:t>
            </a:r>
            <a:endParaRPr lang="fr-FR"/>
          </a:p>
          <a:p>
            <a:pPr lvl="1">
              <a:defRPr/>
            </a:pPr>
            <a:endParaRPr lang="fr-FR" sz="1200"/>
          </a:p>
        </p:txBody>
      </p:sp>
      <p:cxnSp>
        <p:nvCxnSpPr>
          <p:cNvPr id="16" name="Connecteur droit 15"/>
          <p:cNvCxnSpPr>
            <a:cxnSpLocks/>
          </p:cNvCxnSpPr>
          <p:nvPr/>
        </p:nvCxnSpPr>
        <p:spPr bwMode="auto">
          <a:xfrm>
            <a:off x="5236913" y="1251161"/>
            <a:ext cx="30810" cy="5119153"/>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355092064" name="Flèche courbée vers la droite 14">
            <a:hlinkClick r:id="rId5" action="ppaction://hlinksldjump"/>
          </p:cNvPr>
          <p:cNvSpPr/>
          <p:nvPr/>
        </p:nvSpPr>
        <p:spPr bwMode="auto">
          <a:xfrm rot="9736592">
            <a:off x="10998508" y="6231695"/>
            <a:ext cx="356477" cy="434651"/>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56664"/>
            <a:ext cx="9631869" cy="400110"/>
          </a:xfrm>
        </p:spPr>
        <p:txBody>
          <a:bodyPr/>
          <a:lstStyle/>
          <a:p>
            <a:pPr>
              <a:defRPr/>
            </a:pPr>
            <a:r>
              <a:rPr lang="fr-FR" sz="2000"/>
              <a:t>AIDES REGIONALES</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57</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4" name="Flèche courbée vers la droite 13">
            <a:hlinkClick r:id="rId3" action="ppaction://hlinksldjump"/>
          </p:cNvPr>
          <p:cNvSpPr/>
          <p:nvPr/>
        </p:nvSpPr>
        <p:spPr bwMode="auto">
          <a:xfrm rot="9736627">
            <a:off x="11148137" y="6315125"/>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pic>
        <p:nvPicPr>
          <p:cNvPr id="17" name="Image 16"/>
          <p:cNvPicPr>
            <a:picLocks noChangeAspect="1"/>
          </p:cNvPicPr>
          <p:nvPr/>
        </p:nvPicPr>
        <p:blipFill>
          <a:blip r:embed="rId4"/>
          <a:srcRect l="0" t="0" r="0" b="3343"/>
          <a:stretch/>
        </p:blipFill>
        <p:spPr bwMode="auto">
          <a:xfrm>
            <a:off x="3248887" y="456664"/>
            <a:ext cx="5667375" cy="5873797"/>
          </a:xfrm>
          <a:prstGeom prst="rect">
            <a:avLst/>
          </a:prstGeom>
        </p:spPr>
      </p:pic>
      <p:sp>
        <p:nvSpPr>
          <p:cNvPr id="18" name="ZoneTexte 17"/>
          <p:cNvSpPr txBox="1"/>
          <p:nvPr/>
        </p:nvSpPr>
        <p:spPr bwMode="auto">
          <a:xfrm>
            <a:off x="6082573" y="995907"/>
            <a:ext cx="929574" cy="457560"/>
          </a:xfrm>
          <a:prstGeom prst="rect">
            <a:avLst/>
          </a:prstGeom>
          <a:solidFill>
            <a:schemeClr val="accent4"/>
          </a:solidFill>
        </p:spPr>
        <p:txBody>
          <a:bodyPr wrap="square" rtlCol="0">
            <a:spAutoFit/>
          </a:bodyPr>
          <a:lstStyle/>
          <a:p>
            <a:pPr algn="ctr">
              <a:defRPr/>
            </a:pPr>
            <a:r>
              <a:rPr lang="fr-FR" sz="1200" u="sng">
                <a:solidFill>
                  <a:schemeClr val="hlink"/>
                </a:solidFill>
                <a:hlinkClick r:id="rId5" action="ppaction://hlinksldjump" tooltip="ppaction://hlinksldjumpslide52"/>
              </a:rPr>
              <a:t>Hauts-de-France</a:t>
            </a:r>
            <a:endParaRPr lang="fr-FR" sz="1200"/>
          </a:p>
        </p:txBody>
      </p:sp>
      <p:sp>
        <p:nvSpPr>
          <p:cNvPr id="19" name="ZoneTexte 18"/>
          <p:cNvSpPr txBox="1"/>
          <p:nvPr/>
        </p:nvSpPr>
        <p:spPr bwMode="auto">
          <a:xfrm>
            <a:off x="4994029" y="3635633"/>
            <a:ext cx="960592" cy="457560"/>
          </a:xfrm>
          <a:prstGeom prst="rect">
            <a:avLst/>
          </a:prstGeom>
          <a:solidFill>
            <a:schemeClr val="accent1">
              <a:lumMod val="40000"/>
              <a:lumOff val="60000"/>
            </a:schemeClr>
          </a:solidFill>
        </p:spPr>
        <p:txBody>
          <a:bodyPr wrap="square" rtlCol="0">
            <a:spAutoFit/>
          </a:bodyPr>
          <a:lstStyle/>
          <a:p>
            <a:pPr algn="ctr">
              <a:defRPr/>
            </a:pPr>
            <a:r>
              <a:rPr lang="fr-FR" sz="1200" u="sng">
                <a:solidFill>
                  <a:schemeClr val="hlink"/>
                </a:solidFill>
                <a:hlinkClick r:id="rId6" action="ppaction://hlinksldjump" tooltip="ppaction://hlinksldjumpslide51"/>
              </a:rPr>
              <a:t>Nouvelle-Aquitaine</a:t>
            </a:r>
            <a:endParaRPr lang="fr-FR" sz="1200"/>
          </a:p>
        </p:txBody>
      </p:sp>
      <p:sp>
        <p:nvSpPr>
          <p:cNvPr id="20" name="Rectangle 19"/>
          <p:cNvSpPr/>
          <p:nvPr/>
        </p:nvSpPr>
        <p:spPr bwMode="auto">
          <a:xfrm>
            <a:off x="6611487" y="3767229"/>
            <a:ext cx="1220852" cy="457560"/>
          </a:xfrm>
          <a:prstGeom prst="rect">
            <a:avLst/>
          </a:prstGeom>
          <a:solidFill>
            <a:schemeClr val="accent2">
              <a:lumMod val="20000"/>
              <a:lumOff val="80000"/>
            </a:schemeClr>
          </a:solidFill>
        </p:spPr>
        <p:txBody>
          <a:bodyPr wrap="square">
            <a:spAutoFit/>
          </a:bodyPr>
          <a:lstStyle/>
          <a:p>
            <a:pPr algn="ctr">
              <a:defRPr/>
            </a:pPr>
            <a:r>
              <a:rPr lang="fr-FR" sz="1200" u="sng">
                <a:solidFill>
                  <a:schemeClr val="hlink"/>
                </a:solidFill>
                <a:hlinkClick r:id="rId7" action="ppaction://hlinksldjump" tooltip="ppaction://hlinksldjumpslide50"/>
              </a:rPr>
              <a:t>Auvergne-Rhône-Alpes</a:t>
            </a:r>
            <a:endParaRPr lang="fr-FR" sz="1200"/>
          </a:p>
        </p:txBody>
      </p:sp>
      <p:sp>
        <p:nvSpPr>
          <p:cNvPr id="21" name="Rectangle 20"/>
          <p:cNvSpPr/>
          <p:nvPr/>
        </p:nvSpPr>
        <p:spPr bwMode="auto">
          <a:xfrm>
            <a:off x="4760059" y="1636407"/>
            <a:ext cx="1083673" cy="274679"/>
          </a:xfrm>
          <a:prstGeom prst="rect">
            <a:avLst/>
          </a:prstGeom>
          <a:solidFill>
            <a:schemeClr val="accent1">
              <a:lumMod val="75000"/>
            </a:schemeClr>
          </a:solidFill>
        </p:spPr>
        <p:txBody>
          <a:bodyPr wrap="square">
            <a:spAutoFit/>
          </a:bodyPr>
          <a:lstStyle/>
          <a:p>
            <a:pPr algn="ctr">
              <a:defRPr/>
            </a:pPr>
            <a:r>
              <a:rPr lang="fr-FR" sz="1200" u="sng">
                <a:solidFill>
                  <a:schemeClr val="hlink"/>
                </a:solidFill>
                <a:latin typeface="Liberation Sans"/>
                <a:hlinkClick r:id="rId8" action="ppaction://hlinksldjump" tooltip="ppaction://hlinksldjumpslide53"/>
              </a:rPr>
              <a:t>Normandie</a:t>
            </a:r>
            <a:endParaRPr lang="fr-FR" sz="1200">
              <a:latin typeface="Liberation Sans"/>
            </a:endParaRPr>
          </a:p>
        </p:txBody>
      </p:sp>
      <p:sp>
        <p:nvSpPr>
          <p:cNvPr id="22" name="Rectangle 21"/>
          <p:cNvSpPr/>
          <p:nvPr/>
        </p:nvSpPr>
        <p:spPr bwMode="auto">
          <a:xfrm>
            <a:off x="3577437" y="2158111"/>
            <a:ext cx="1083673" cy="274679"/>
          </a:xfrm>
          <a:prstGeom prst="rect">
            <a:avLst/>
          </a:prstGeom>
          <a:solidFill>
            <a:schemeClr val="accent5">
              <a:lumMod val="20000"/>
              <a:lumOff val="80000"/>
            </a:schemeClr>
          </a:solidFill>
        </p:spPr>
        <p:txBody>
          <a:bodyPr wrap="square">
            <a:spAutoFit/>
          </a:bodyPr>
          <a:lstStyle/>
          <a:p>
            <a:pPr algn="ctr">
              <a:defRPr/>
            </a:pPr>
            <a:r>
              <a:rPr lang="fr-FR" sz="1200" u="sng">
                <a:solidFill>
                  <a:schemeClr val="hlink"/>
                </a:solidFill>
                <a:latin typeface="Liberation Sans"/>
                <a:hlinkClick r:id="rId9" action="ppaction://hlinksldjump" tooltip="ppaction://hlinksldjumpslide54"/>
              </a:rPr>
              <a:t>Bretagne</a:t>
            </a:r>
            <a:endParaRPr lang="fr-FR" sz="1200">
              <a:latin typeface="Liberation Sans"/>
            </a:endParaRPr>
          </a:p>
        </p:txBody>
      </p:sp>
      <p:sp>
        <p:nvSpPr>
          <p:cNvPr id="23" name="Rectangle 22"/>
          <p:cNvSpPr/>
          <p:nvPr/>
        </p:nvSpPr>
        <p:spPr bwMode="auto">
          <a:xfrm>
            <a:off x="7011432" y="1835460"/>
            <a:ext cx="1221212" cy="274679"/>
          </a:xfrm>
          <a:prstGeom prst="rect">
            <a:avLst/>
          </a:prstGeom>
          <a:solidFill>
            <a:schemeClr val="accent6">
              <a:lumMod val="60000"/>
              <a:lumOff val="40000"/>
            </a:schemeClr>
          </a:solidFill>
          <a:ln>
            <a:solidFill>
              <a:schemeClr val="bg1"/>
            </a:solidFill>
          </a:ln>
        </p:spPr>
        <p:txBody>
          <a:bodyPr wrap="square">
            <a:spAutoFit/>
          </a:bodyPr>
          <a:lstStyle/>
          <a:p>
            <a:pPr algn="ctr">
              <a:defRPr/>
            </a:pPr>
            <a:r>
              <a:rPr lang="fr-FR" sz="1200" u="sng">
                <a:solidFill>
                  <a:schemeClr val="hlink"/>
                </a:solidFill>
                <a:hlinkClick r:id="rId10" action="ppaction://hlinksldjump" tooltip="ppaction://hlinksldjumpslide58"/>
              </a:rPr>
              <a:t>Grand Est </a:t>
            </a:r>
            <a:endParaRPr lang="fr-FR" sz="1200">
              <a:solidFill>
                <a:schemeClr val="bg1"/>
              </a:solidFill>
            </a:endParaRPr>
          </a:p>
        </p:txBody>
      </p:sp>
      <p:sp>
        <p:nvSpPr>
          <p:cNvPr id="24" name="Rectangle 23"/>
          <p:cNvSpPr/>
          <p:nvPr/>
        </p:nvSpPr>
        <p:spPr bwMode="auto">
          <a:xfrm>
            <a:off x="5738026" y="4744773"/>
            <a:ext cx="1221212" cy="305159"/>
          </a:xfrm>
          <a:prstGeom prst="rect">
            <a:avLst/>
          </a:prstGeom>
          <a:solidFill>
            <a:schemeClr val="accent3">
              <a:lumMod val="60000"/>
              <a:lumOff val="40000"/>
            </a:schemeClr>
          </a:solidFill>
        </p:spPr>
        <p:txBody>
          <a:bodyPr wrap="square">
            <a:spAutoFit/>
          </a:bodyPr>
          <a:lstStyle/>
          <a:p>
            <a:pPr algn="ctr">
              <a:defRPr/>
            </a:pPr>
            <a:r>
              <a:rPr lang="fr-FR" sz="1400" u="sng">
                <a:solidFill>
                  <a:schemeClr val="hlink"/>
                </a:solidFill>
                <a:hlinkClick r:id="rId11" action="ppaction://hlinksldjump" tooltip="ppaction://hlinksldjumpslide62"/>
              </a:rPr>
              <a:t>Occitanie</a:t>
            </a:r>
            <a:endParaRPr lang="fr-FR" sz="1400"/>
          </a:p>
        </p:txBody>
      </p:sp>
      <p:sp>
        <p:nvSpPr>
          <p:cNvPr id="25" name="Rectangle 24"/>
          <p:cNvSpPr/>
          <p:nvPr/>
        </p:nvSpPr>
        <p:spPr bwMode="auto">
          <a:xfrm>
            <a:off x="7815042" y="4518405"/>
            <a:ext cx="969403" cy="640440"/>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a:defRPr/>
            </a:pPr>
            <a:r>
              <a:rPr lang="fr-FR" sz="1200" u="sng">
                <a:solidFill>
                  <a:schemeClr val="hlink"/>
                </a:solidFill>
                <a:hlinkClick r:id="rId12" action="ppaction://hlinksldjump" tooltip="ppaction://hlinksldjumpslide60"/>
              </a:rPr>
              <a:t>Provence-Alpes-Côte d’Azur</a:t>
            </a:r>
            <a:endParaRPr lang="fr-FR" sz="1200"/>
          </a:p>
        </p:txBody>
      </p:sp>
      <p:sp>
        <p:nvSpPr>
          <p:cNvPr id="26" name="Rectangle 25"/>
          <p:cNvSpPr/>
          <p:nvPr/>
        </p:nvSpPr>
        <p:spPr bwMode="auto">
          <a:xfrm>
            <a:off x="8195880" y="5657068"/>
            <a:ext cx="903977" cy="305159"/>
          </a:xfrm>
          <a:prstGeom prst="rect">
            <a:avLst/>
          </a:prstGeom>
          <a:solidFill>
            <a:srgbClr val="FFC000"/>
          </a:solidFill>
        </p:spPr>
        <p:txBody>
          <a:bodyPr wrap="square">
            <a:spAutoFit/>
          </a:bodyPr>
          <a:lstStyle/>
          <a:p>
            <a:pPr algn="ctr">
              <a:defRPr/>
            </a:pPr>
            <a:r>
              <a:rPr lang="fr-FR" sz="1400" u="sng">
                <a:solidFill>
                  <a:schemeClr val="hlink"/>
                </a:solidFill>
                <a:hlinkClick r:id="rId13" action="ppaction://hlinksldjump" tooltip="ppaction://hlinksldjumpslide61"/>
              </a:rPr>
              <a:t>Corse</a:t>
            </a:r>
            <a:endParaRPr lang="fr-FR" sz="1400"/>
          </a:p>
        </p:txBody>
      </p:sp>
      <p:sp>
        <p:nvSpPr>
          <p:cNvPr id="27" name="Rectangle 26"/>
          <p:cNvSpPr/>
          <p:nvPr/>
        </p:nvSpPr>
        <p:spPr bwMode="auto">
          <a:xfrm>
            <a:off x="7011432" y="2683752"/>
            <a:ext cx="965669" cy="640440"/>
          </a:xfrm>
          <a:prstGeom prst="rect">
            <a:avLst/>
          </a:prstGeom>
          <a:solidFill>
            <a:srgbClr val="EC90BA"/>
          </a:solidFill>
        </p:spPr>
        <p:txBody>
          <a:bodyPr wrap="square">
            <a:spAutoFit/>
          </a:bodyPr>
          <a:lstStyle/>
          <a:p>
            <a:pPr algn="ctr">
              <a:defRPr/>
            </a:pPr>
            <a:r>
              <a:rPr lang="fr-FR" sz="1200" u="sng">
                <a:solidFill>
                  <a:schemeClr val="hlink"/>
                </a:solidFill>
                <a:hlinkClick r:id="rId14" action="ppaction://hlinksldjump" tooltip="ppaction://hlinksldjumpslide55"/>
              </a:rPr>
              <a:t>Bourgogne-Franche-Comté</a:t>
            </a:r>
            <a:endParaRPr sz="1200"/>
          </a:p>
        </p:txBody>
      </p:sp>
      <p:sp>
        <p:nvSpPr>
          <p:cNvPr id="28" name="Rectangle 27"/>
          <p:cNvSpPr/>
          <p:nvPr/>
        </p:nvSpPr>
        <p:spPr bwMode="auto">
          <a:xfrm>
            <a:off x="4476127" y="2553800"/>
            <a:ext cx="815061" cy="457560"/>
          </a:xfrm>
          <a:prstGeom prst="rect">
            <a:avLst/>
          </a:prstGeom>
          <a:solidFill>
            <a:schemeClr val="accent6">
              <a:lumMod val="20000"/>
              <a:lumOff val="80000"/>
            </a:schemeClr>
          </a:solidFill>
        </p:spPr>
        <p:txBody>
          <a:bodyPr wrap="square">
            <a:spAutoFit/>
          </a:bodyPr>
          <a:lstStyle/>
          <a:p>
            <a:pPr algn="ctr">
              <a:defRPr/>
            </a:pPr>
            <a:r>
              <a:rPr lang="fr-FR" sz="1200" u="sng">
                <a:solidFill>
                  <a:schemeClr val="hlink"/>
                </a:solidFill>
                <a:hlinkClick r:id="rId15" action="ppaction://hlinksldjump" tooltip="ppaction://hlinksldjumpslide56"/>
              </a:rPr>
              <a:t>Pays de la Loire</a:t>
            </a:r>
            <a:endParaRPr lang="fr-FR" sz="1200"/>
          </a:p>
        </p:txBody>
      </p:sp>
      <p:sp>
        <p:nvSpPr>
          <p:cNvPr id="29" name="Rectangle 28"/>
          <p:cNvSpPr/>
          <p:nvPr/>
        </p:nvSpPr>
        <p:spPr bwMode="auto">
          <a:xfrm>
            <a:off x="5648796" y="2461466"/>
            <a:ext cx="815061" cy="640440"/>
          </a:xfrm>
          <a:prstGeom prst="rect">
            <a:avLst/>
          </a:prstGeom>
          <a:solidFill>
            <a:schemeClr val="accent6">
              <a:lumMod val="75000"/>
            </a:schemeClr>
          </a:solidFill>
        </p:spPr>
        <p:txBody>
          <a:bodyPr wrap="square">
            <a:spAutoFit/>
          </a:bodyPr>
          <a:lstStyle/>
          <a:p>
            <a:pPr algn="ctr">
              <a:defRPr/>
            </a:pPr>
            <a:r>
              <a:rPr lang="fr-FR" sz="1200" u="sng">
                <a:solidFill>
                  <a:schemeClr val="hlink"/>
                </a:solidFill>
                <a:hlinkClick r:id="rId16" action="ppaction://hlinksldjump" tooltip="ppaction://hlinksldjumpslide57"/>
              </a:rPr>
              <a:t>Centre-Val de Loire</a:t>
            </a:r>
            <a:endParaRPr lang="fr-FR" sz="1200"/>
          </a:p>
        </p:txBody>
      </p:sp>
      <p:sp>
        <p:nvSpPr>
          <p:cNvPr id="30" name="Rectangle 29"/>
          <p:cNvSpPr/>
          <p:nvPr/>
        </p:nvSpPr>
        <p:spPr bwMode="auto">
          <a:xfrm>
            <a:off x="6015263" y="1759338"/>
            <a:ext cx="666378" cy="457560"/>
          </a:xfrm>
          <a:prstGeom prst="rect">
            <a:avLst/>
          </a:prstGeom>
          <a:solidFill>
            <a:srgbClr val="D9EEF7"/>
          </a:solidFill>
        </p:spPr>
        <p:txBody>
          <a:bodyPr wrap="square">
            <a:spAutoFit/>
          </a:bodyPr>
          <a:lstStyle/>
          <a:p>
            <a:pPr algn="ctr">
              <a:defRPr/>
            </a:pPr>
            <a:r>
              <a:rPr lang="fr-FR" sz="1200" u="sng">
                <a:solidFill>
                  <a:schemeClr val="hlink"/>
                </a:solidFill>
                <a:hlinkClick r:id="rId17" action="ppaction://hlinksldjump" tooltip="ppaction://hlinksldjumpslide59"/>
              </a:rPr>
              <a:t>Ile-de-France</a:t>
            </a:r>
            <a:endParaRPr lang="fr-F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5</a:t>
            </a:fld>
            <a:endParaRPr lang="fr-FR"/>
          </a:p>
        </p:txBody>
      </p:sp>
      <p:graphicFrame>
        <p:nvGraphicFramePr>
          <p:cNvPr id="8" name="Tableau 7"/>
          <p:cNvGraphicFramePr>
            <a:graphicFrameLocks xmlns:a="http://schemas.openxmlformats.org/drawingml/2006/main" noGrp="1"/>
          </p:cNvGraphicFramePr>
          <p:nvPr/>
        </p:nvGraphicFramePr>
        <p:xfrm>
          <a:off x="460549" y="927808"/>
          <a:ext cx="11085801" cy="3559639"/>
        </p:xfrm>
        <a:graphic>
          <a:graphicData uri="http://schemas.openxmlformats.org/drawingml/2006/table">
            <a:tbl>
              <a:tblPr firstRow="0" firstCol="0" lastRow="0" lastCol="0" bandRow="0" bandCol="0"/>
              <a:tblGrid>
                <a:gridCol w="1007766"/>
                <a:gridCol w="1696915"/>
                <a:gridCol w="4352192"/>
                <a:gridCol w="2459028"/>
                <a:gridCol w="1557202"/>
              </a:tblGrid>
              <a:tr h="205389">
                <a:tc>
                  <a:txBody>
                    <a:bodyPr/>
                    <a:p>
                      <a:pPr algn="ctr">
                        <a:defRPr/>
                      </a:pPr>
                      <a:br>
                        <a:rPr lang="fr-FR" sz="300" b="1">
                          <a:latin typeface="+mn-lt"/>
                        </a:rPr>
                      </a:br>
                      <a:endParaRPr lang="fr-FR" sz="3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Porteurs</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Financement</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Type de bâtiments concernés</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Nature du financement</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78441">
                <a:tc rowSpan="9">
                  <a:txBody>
                    <a:bodyPr/>
                    <a:p>
                      <a:pPr algn="ctr">
                        <a:defRPr/>
                      </a:pPr>
                      <a:r>
                        <a:rPr lang="fr-FR" sz="2400" b="1">
                          <a:latin typeface="+mn-lt"/>
                        </a:rPr>
                        <a:t>Agir (1/2)</a:t>
                      </a:r>
                      <a:endParaRPr lang="fr-FR" sz="24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rowSpan="6">
                  <a:txBody>
                    <a:bodyPr/>
                    <a:p>
                      <a:pPr algn="l">
                        <a:defRPr/>
                      </a:pPr>
                      <a:r>
                        <a:rPr lang="fr-FR" sz="1000">
                          <a:latin typeface="+mn-lt"/>
                        </a:rPr>
                        <a:t>Banque des territoires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latin typeface="+mn-lt"/>
                          <a:hlinkClick r:id="rId3" action="ppaction://hlinksldjump" tooltip="ppaction://hlinksldjumpslide19"/>
                        </a:rPr>
                        <a:t>Prêt transformation écologique</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1990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4" action="ppaction://hlinksldjump" tooltip="ppaction://hlinksldjumpslide20"/>
                        </a:rPr>
                        <a:t>Prêt cohésion sociale</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de santé</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9893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5" action="ppaction://hlinksldjump" tooltip="ppaction://hlinksldjumpslide21"/>
                        </a:rPr>
                        <a:t>Programme EduRénov </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scolaires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Prêt, Avance remboursable</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3351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6" action="ppaction://hlinksldjump" tooltip="ppaction://hlinksldjumpslide22"/>
                        </a:rPr>
                        <a:t>Dispositif INTRACTING</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Avance remboursable</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3739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hlinkClick r:id="rId7" action="ppaction://hlinksldjump" tooltip="ppaction://hlinksldjumpslide23"/>
                        </a:rPr>
                        <a:t>Edu Prêt</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Bâtiments éducatifs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3739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u="sng">
                          <a:hlinkClick r:id="rId8" action="ppaction://hlinksldjump" tooltip="ppaction://hlinksldjumpslide24"/>
                        </a:rPr>
                        <a:t>Financement pour l’efficacité et la performance énergétique des bâtiments </a:t>
                      </a:r>
                      <a:r>
                        <a:rPr lang="fr-FR" sz="1100" u="sng">
                          <a:hlinkClick r:id="rId8" action="ppaction://hlinksldjump" tooltip="ppaction://hlinksldjumpslide24"/>
                        </a:rPr>
                        <a:t>(Paiement différé)</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Bâtiments publics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Paiement différé</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rowSpan="3">
                  <a:txBody>
                    <a:bodyPr/>
                    <a:p>
                      <a:pPr algn="l">
                        <a:defRPr/>
                      </a:pPr>
                      <a:r>
                        <a:rPr lang="fr-FR" sz="1000">
                          <a:latin typeface="+mn-lt"/>
                        </a:rPr>
                        <a:t>ADEME</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9" action="ppaction://hlinksldjump" tooltip="Diapositive 39"/>
                        </a:rPr>
                        <a:t>Aide à l’action des collectivités territoriales en faveur de la qualité de l’air (AACT-AIR)</a:t>
                      </a:r>
                      <a:endParaRPr sz="1100" b="0" i="0" u="sng" strike="noStrike" cap="none" spc="0">
                        <a:solidFill>
                          <a:schemeClr val="hlink"/>
                        </a:solidFill>
                        <a:latin typeface="Arial"/>
                        <a:cs typeface="Arial"/>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br>
                        <a:rPr lang="fr-FR" sz="1000">
                          <a:latin typeface="+mn-lt"/>
                        </a:rPr>
                      </a:br>
                      <a:r>
                        <a:rPr lang="fr-FR" sz="1000">
                          <a:latin typeface="+mn-lt"/>
                        </a:rPr>
                        <a:t>Bâtiments publics</a:t>
                      </a:r>
                      <a:endParaRPr/>
                    </a:p>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1120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100" u="sng">
                          <a:hlinkClick r:id="rId10" action="ppaction://hlinksldjump" tooltip="Diapositive 41"/>
                        </a:rPr>
                        <a:t>Fonds chaleur _ Aides aux études et au conseil</a:t>
                      </a:r>
                      <a:endParaRPr sz="11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r>
                        <a:rPr lang="fr-FR" sz="1000" b="0" i="0" u="none" strike="noStrike" cap="none" spc="0">
                          <a:solidFill>
                            <a:schemeClr val="tx1"/>
                          </a:solidFill>
                          <a:latin typeface="Arial"/>
                          <a:ea typeface="Arial"/>
                          <a:cs typeface="Arial"/>
                        </a:rPr>
                        <a:t>Bâtiments publics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54105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hlinkClick r:id="rId11" action="ppaction://hlinksldjump" tooltip="Diapositive 42"/>
                        </a:rPr>
                        <a:t>Fonds chaleur _ réalisation d'un investissement de chaleur renouvelable ou de récupération</a:t>
                      </a:r>
                      <a:endParaRPr lang="fr-FR" sz="1100" b="0" i="0" strike="noStrike" cap="none" spc="0">
                        <a:solidFill>
                          <a:schemeClr val="tx1"/>
                        </a:solidFill>
                        <a:latin typeface="Arial"/>
                        <a:cs typeface="Arial"/>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9" name="Flèche courbée vers la droite 8">
            <a:hlinkClick r:id="rId12" action="ppaction://hlinksldjump"/>
          </p:cNvPr>
          <p:cNvSpPr/>
          <p:nvPr/>
        </p:nvSpPr>
        <p:spPr bwMode="auto">
          <a:xfrm rot="9736627">
            <a:off x="11735138" y="5438738"/>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51354"/>
            <a:ext cx="9631869" cy="400110"/>
          </a:xfrm>
        </p:spPr>
        <p:txBody>
          <a:bodyPr/>
          <a:lstStyle/>
          <a:p>
            <a:pPr>
              <a:defRPr/>
            </a:pPr>
            <a:r>
              <a:rPr lang="fr-FR" sz="2000"/>
              <a:t>AIDES REGIONALES (1/13)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58</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12216" y="1542590"/>
          <a:ext cx="11441244" cy="2889696"/>
        </p:xfrm>
        <a:graphic>
          <a:graphicData uri="http://schemas.openxmlformats.org/drawingml/2006/table">
            <a:tbl>
              <a:tblPr firstRow="0" firstCol="0" lastRow="0" lastCol="0" bandRow="0" bandCol="0"/>
              <a:tblGrid>
                <a:gridCol w="2355398"/>
                <a:gridCol w="1675786"/>
                <a:gridCol w="3472962"/>
                <a:gridCol w="2082046"/>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39615">
                <a:tc rowSpan="5">
                  <a:txBody>
                    <a:bodyPr/>
                    <a:p>
                      <a:pPr algn="ctr">
                        <a:defRPr/>
                      </a:pPr>
                      <a:r>
                        <a:rPr lang="fr-FR" sz="2000">
                          <a:latin typeface="Liberation Sans"/>
                        </a:rPr>
                        <a:t>Région Auvergne-Rhône-Alpes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3" action="ppaction://hlinksldjump" tooltip="ppaction://hlinksldjumpslide68"/>
                        </a:rPr>
                        <a:t>Financer la restauration de mon patrimoine protégé "Monument Historique"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classés ou inscrits au titre des monuments historiques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3961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Liberation Sans"/>
                          <a:ea typeface="Liberation Sans"/>
                          <a:cs typeface="Liberation Sans"/>
                          <a:hlinkClick r:id="rId4" action="ppaction://hlinksldjump" tooltip="Diapositive 72"/>
                        </a:rPr>
                        <a:t>Financer la construction ou la rénovation d'un équipement sportif scolaire</a:t>
                      </a:r>
                      <a:endParaRPr sz="1100" b="0" i="0" u="none" strike="noStrike" cap="none" spc="0">
                        <a:solidFill>
                          <a:schemeClr val="tx1"/>
                        </a:solidFill>
                        <a:latin typeface="Liberation Sans"/>
                        <a:cs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sportifs scolaires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3961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5" action="ppaction://hlinksldjump" tooltip="ppaction://hlinksldjumpslide69"/>
                        </a:rPr>
                        <a:t>Construire ou rénover un bâtiment avec du bois local – </a:t>
                      </a:r>
                      <a:br>
                        <a:rPr lang="fr-FR" sz="1100">
                          <a:latin typeface="Liberation Sans"/>
                          <a:hlinkClick r:id="rId6" action="ppaction://hlinksldjump" tooltip="ppaction://hlinksldjumpslide75"/>
                        </a:rPr>
                      </a:br>
                      <a:r>
                        <a:rPr lang="fr-FR" sz="1100" u="sng">
                          <a:latin typeface="Liberation Sans"/>
                          <a:hlinkClick r:id="rId6" action="ppaction://hlinksldjump" tooltip="ppaction://hlinksldjumpslide75"/>
                        </a:rPr>
                        <a:t>Plan forêt-bois 2023-2027</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65993">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7" action="ppaction://hlinksldjump" tooltip="ppaction://hlinksldjumpslide70"/>
                        </a:rPr>
                        <a:t>Créer ou développer une maison ou un centre de santé</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de santé</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527538">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8" action="ppaction://hlinksldjump" tooltip="ppaction://hlinksldjumpslide71"/>
                        </a:rPr>
                        <a:t>Financer des projets innovants et/ou expérimentaux autour de l'énergie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1724482801" name="Flèche courbée vers la droite 1724482800">
            <a:hlinkClick r:id="rId9" action="ppaction://hlinksldjump" tooltip="Diapositive 49"/>
          </p:cNvPr>
          <p:cNvSpPr/>
          <p:nvPr/>
        </p:nvSpPr>
        <p:spPr bwMode="auto">
          <a:xfrm rot="8742771">
            <a:off x="10966249" y="6013181"/>
            <a:ext cx="430892" cy="612321"/>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51354"/>
            <a:ext cx="9631869" cy="400110"/>
          </a:xfrm>
        </p:spPr>
        <p:txBody>
          <a:bodyPr/>
          <a:lstStyle/>
          <a:p>
            <a:pPr>
              <a:defRPr/>
            </a:pPr>
            <a:r>
              <a:rPr lang="fr-FR" sz="2000"/>
              <a:t>AIDES REGIONALES (2/13)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59</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12216" y="1542590"/>
          <a:ext cx="11441244" cy="1825906"/>
        </p:xfrm>
        <a:graphic>
          <a:graphicData uri="http://schemas.openxmlformats.org/drawingml/2006/table">
            <a:tbl>
              <a:tblPr firstRow="0" firstCol="0" lastRow="0" lastCol="0" bandRow="0" bandCol="0"/>
              <a:tblGrid>
                <a:gridCol w="2355398"/>
                <a:gridCol w="1675786"/>
                <a:gridCol w="3472962"/>
                <a:gridCol w="2082046"/>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76177">
                <a:tc rowSpan="5">
                  <a:txBody>
                    <a:bodyPr/>
                    <a:p>
                      <a:pPr algn="ctr">
                        <a:defRPr/>
                      </a:pPr>
                      <a:r>
                        <a:rPr lang="fr-FR" sz="2000">
                          <a:latin typeface="Arial"/>
                        </a:rPr>
                        <a:t>Région </a:t>
                      </a:r>
                      <a:endParaRPr/>
                    </a:p>
                    <a:p>
                      <a:pPr algn="ctr">
                        <a:defRPr/>
                      </a:pPr>
                      <a:r>
                        <a:rPr lang="fr-FR" sz="2000">
                          <a:latin typeface="Arial"/>
                        </a:rPr>
                        <a:t>Nouvelle-Aquitaine</a:t>
                      </a:r>
                      <a:endParaRPr lang="fr-FR" sz="2000">
                        <a:latin typeface="Liberation Sans"/>
                      </a:endParaRPr>
                    </a:p>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3" action="ppaction://hlinksldjump" tooltip="Diapositive 63"/>
                        </a:rPr>
                        <a:t>APPEL A PROJETS Projets</a:t>
                      </a:r>
                      <a:r>
                        <a:rPr lang="fr-FR" sz="1100" u="sng">
                          <a:solidFill>
                            <a:schemeClr val="hlink"/>
                          </a:solidFill>
                          <a:latin typeface="Arial"/>
                          <a:hlinkClick r:id="rId3" action="ppaction://hlinksldjump" tooltip="Diapositive 63"/>
                        </a:rPr>
                        <a:t> participatifs et citoyens pour la Transition énergétique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tertiaires publics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7567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4" action="ppaction://hlinksldjump" tooltip="Diapositive 65"/>
                        </a:rPr>
                        <a:t>Restauration des Monuments historiques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Monuments historiques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9893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5" action="ppaction://hlinksldjump" tooltip="Diapositive 66"/>
                        </a:rPr>
                        <a:t>Soutien aux Equipements Sportifs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sportifs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9893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6" action="ppaction://hlinksldjump" tooltip="Diapositive 67"/>
                        </a:rPr>
                        <a:t>Soutien aux Equipements culturels</a:t>
                      </a:r>
                      <a:endParaRPr lang="fr-FR" sz="1100" b="0" i="0" strike="noStrike" cap="none" spc="0">
                        <a:solidFill>
                          <a:schemeClr val="accent1"/>
                        </a:solidFill>
                        <a:latin typeface="Arial"/>
                        <a:cs typeface="Arial"/>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culturels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98939">
                <a:tc vMerge="1">
                  <a:txBody>
                    <a:bodyPr/>
                    <a:p>
                      <a:pPr>
                        <a:defRPr/>
                      </a:pP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b="0" i="0" u="none" strike="noStrike" cap="none" spc="0">
                          <a:solidFill>
                            <a:schemeClr val="tx1"/>
                          </a:solidFill>
                          <a:latin typeface="Arial"/>
                          <a:ea typeface="Arial"/>
                          <a:cs typeface="Arial"/>
                        </a:rPr>
                        <a:t>Agir</a:t>
                      </a:r>
                      <a:endParaRPr sz="1100">
                        <a:latin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hlinkClick r:id="rId7" action="ppaction://hlinksldjump" tooltip="Diapositive 64"/>
                        </a:rPr>
                        <a:t>Rénovation énergétique globale, performante et bas carbone des bâtiments tertiaires publics</a:t>
                      </a:r>
                      <a:endParaRPr sz="1100" b="0" i="0" strike="noStrike" cap="none" spc="0">
                        <a:solidFill>
                          <a:schemeClr val="tx1"/>
                        </a:solidFill>
                        <a:latin typeface="Arial"/>
                        <a:cs typeface="Arial"/>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b="0" i="0" u="none" strike="noStrike" cap="none" spc="0">
                          <a:solidFill>
                            <a:schemeClr val="tx1"/>
                          </a:solidFill>
                          <a:latin typeface="Arial"/>
                          <a:ea typeface="Arial"/>
                          <a:cs typeface="Arial"/>
                        </a:rPr>
                        <a:t>Bâtiments tertiaires publics</a:t>
                      </a:r>
                      <a:endParaRPr sz="1100">
                        <a:latin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b="0" i="0" u="none" strike="noStrike" cap="none" spc="0">
                          <a:solidFill>
                            <a:schemeClr val="tx1"/>
                          </a:solidFill>
                          <a:latin typeface="Arial"/>
                          <a:ea typeface="Arial"/>
                          <a:cs typeface="Arial"/>
                        </a:rPr>
                        <a:t>Subvention</a:t>
                      </a:r>
                      <a:endParaRPr sz="1100">
                        <a:latin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1449684016" name="Flèche courbée vers la droite 1724482800">
            <a:hlinkClick r:id="rId8"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84069"/>
            <a:ext cx="9631869" cy="400110"/>
          </a:xfrm>
        </p:spPr>
        <p:txBody>
          <a:bodyPr/>
          <a:lstStyle/>
          <a:p>
            <a:pPr>
              <a:defRPr/>
            </a:pPr>
            <a:r>
              <a:rPr lang="fr-FR" sz="2000"/>
              <a:t>AIDES REGIONALES (3/13)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60</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494887" y="1528736"/>
          <a:ext cx="11441244" cy="2920228"/>
        </p:xfrm>
        <a:graphic>
          <a:graphicData uri="http://schemas.openxmlformats.org/drawingml/2006/table">
            <a:tbl>
              <a:tblPr firstRow="0" firstCol="0" lastRow="0" lastCol="0" bandRow="0" bandCol="0"/>
              <a:tblGrid>
                <a:gridCol w="2355398"/>
                <a:gridCol w="1675786"/>
                <a:gridCol w="3472962"/>
                <a:gridCol w="2082046"/>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rowSpan="5">
                  <a:txBody>
                    <a:bodyPr/>
                    <a:p>
                      <a:pPr algn="ctr">
                        <a:defRPr/>
                      </a:pPr>
                      <a:r>
                        <a:rPr lang="fr-FR" sz="2000">
                          <a:latin typeface="Liberation Sans"/>
                        </a:rPr>
                        <a:t>Région Hauts-de-France</a:t>
                      </a:r>
                      <a:endParaRPr/>
                    </a:p>
                    <a:p>
                      <a:pPr>
                        <a:defRPr/>
                      </a:pPr>
                      <a:endParaRPr lang="fr-F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3" action="ppaction://hlinksldjump" tooltip="Diapositive 73"/>
                        </a:rPr>
                        <a:t>Fonds Régional d'Amplification de la Troisième Révolution Industrielle FRATRI</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4" action="ppaction://hlinksldjump" tooltip="Diapositive 75"/>
                        </a:rPr>
                        <a:t>Dispositif d'aide à la construction, réhabilitation ou extension de Maisons de santé pluriprofessionnelles et centres de santé polyvalents TMSP</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Maisons de santé et centres de santé polyvalents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5" action="ppaction://hlinksldjump" tooltip="Diapositive 76"/>
                        </a:rPr>
                        <a:t>Nager en Hauts-de-France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t>Équipements Sportifs </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6" action="ppaction://hlinksldjump" tooltip="ppaction://hlinksldjumpslide82"/>
                        </a:rPr>
                        <a:t>Politique d'Aides aux Communes et aux Territoires (</a:t>
                      </a:r>
                      <a:r>
                        <a:rPr lang="fr-FR" sz="1100" u="sng">
                          <a:solidFill>
                            <a:schemeClr val="hlink"/>
                          </a:solidFill>
                          <a:latin typeface="Liberation Sans"/>
                          <a:hlinkClick r:id="rId7" action="ppaction://hlinksldjump" tooltip="Diapositive 77"/>
                        </a:rPr>
                        <a:t>ACTes) FONDS D'APPUI AUX PROJETS LOCAUX DES COMMUNES RURALES DES HAUTS-DE-FRANCE (FAPL)</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 des communes de moins de 2000 hab</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defRPr/>
                      </a:pPr>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Liberation Sans"/>
                          <a:ea typeface="Liberation Sans"/>
                          <a:cs typeface="Liberation Sans"/>
                          <a:hlinkClick r:id="rId8" action="ppaction://hlinksldjump" tooltip="Diapositive 74"/>
                        </a:rPr>
                        <a:t>Fonds d'intervention inondations et tempêtes</a:t>
                      </a:r>
                      <a:endParaRPr lang="fr-FR" sz="1100" b="0" i="0" u="sng" strike="noStrike" cap="none" spc="0">
                        <a:solidFill>
                          <a:schemeClr val="hlink"/>
                        </a:solidFill>
                        <a:latin typeface="Liberation Sans"/>
                        <a:cs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Subvention</a:t>
                      </a:r>
                      <a:endParaRPr lang="fr-FR" sz="1100">
                        <a:latin typeface="Liberation Sans"/>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1069378821" name="Flèche courbée vers la droite 1724482800">
            <a:hlinkClick r:id="rId9"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242699"/>
            <a:ext cx="9631869" cy="400110"/>
          </a:xfrm>
        </p:spPr>
        <p:txBody>
          <a:bodyPr/>
          <a:lstStyle/>
          <a:p>
            <a:pPr>
              <a:defRPr/>
            </a:pPr>
            <a:r>
              <a:rPr lang="fr-FR" sz="2000"/>
              <a:t>AIDES REGIONALES (4/13)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61</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07975" y="1680301"/>
          <a:ext cx="11441244" cy="2624523"/>
        </p:xfrm>
        <a:graphic>
          <a:graphicData uri="http://schemas.openxmlformats.org/drawingml/2006/table">
            <a:tbl>
              <a:tblPr firstRow="0" firstCol="0" lastRow="0" lastCol="0" bandRow="0" bandCol="0"/>
              <a:tblGrid>
                <a:gridCol w="2358780"/>
                <a:gridCol w="1672404"/>
                <a:gridCol w="3472962"/>
                <a:gridCol w="2082046"/>
                <a:gridCol w="1855052"/>
              </a:tblGrid>
              <a:tr h="440402">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14735">
                <a:tc rowSpan="5">
                  <a:txBody>
                    <a:bodyPr/>
                    <a:p>
                      <a:pPr algn="ctr">
                        <a:defRPr/>
                      </a:pPr>
                      <a:r>
                        <a:rPr lang="fr-FR" sz="2000">
                          <a:latin typeface="Liberation Sans"/>
                        </a:rPr>
                        <a:t>Région</a:t>
                      </a:r>
                      <a:endParaRPr/>
                    </a:p>
                    <a:p>
                      <a:pPr algn="ctr">
                        <a:defRPr/>
                      </a:pPr>
                      <a:r>
                        <a:rPr lang="fr-FR" sz="2000">
                          <a:latin typeface="Liberation Sans"/>
                        </a:rPr>
                        <a:t>Normandie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3" action="ppaction://hlinksldjump" tooltip="Diapositive 78"/>
                        </a:rPr>
                        <a:t>IDEE action "production d’énergies renouvelables"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0467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Arial"/>
                          <a:ea typeface="Arial"/>
                          <a:cs typeface="Arial"/>
                        </a:rPr>
                        <a:t>Agir</a:t>
                      </a:r>
                      <a:endParaRPr lang="fr-FR" sz="1100" b="0" i="0" u="none" strike="noStrike" cap="none" spc="0">
                        <a:solidFill>
                          <a:schemeClr val="tx1"/>
                        </a:solidFill>
                        <a:latin typeface="Arial"/>
                        <a:cs typeface="Arial"/>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Liberation Sans"/>
                          <a:ea typeface="Liberation Sans"/>
                          <a:cs typeface="Liberation Sans"/>
                          <a:hlinkClick r:id="rId4" action="ppaction://hlinksldjump" tooltip="Diapositive 80"/>
                        </a:rPr>
                        <a:t>IDEE conseil "audits energetiques groupés de bâtiments publics"</a:t>
                      </a:r>
                      <a:endParaRPr lang="fr-FR" sz="1100" b="0" i="0" u="sng" strike="noStrike" cap="none" spc="0">
                        <a:solidFill>
                          <a:schemeClr val="tx1"/>
                        </a:solidFill>
                        <a:latin typeface="Liberation Sans"/>
                        <a:cs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7576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5" action="ppaction://hlinksldjump" tooltip="Diapositive 79"/>
                        </a:rPr>
                        <a:t>IDEE CONSEIL « ETUDES D’ACCOMPAGNEMENT ET DE PRE-FAISABILITE D’INVESTISSEMENTS DANS LE DOMAINE DES ENERGIES RENOUVELABLES »</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550832">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6" action="ppaction://hlinksldjump" tooltip="Diapositive 81"/>
                        </a:rPr>
                        <a:t>Fonds Régional d’Aménagement et de Développement du Territoire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5049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Agir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7" action="ppaction://hlinksldjump" tooltip="Diapositive 82"/>
                        </a:rPr>
                        <a:t>Investissements culturels et patrimoniaux</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culturels ou protégés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1768193651" name="Flèche courbée vers la droite 1768193650">
            <a:hlinkClick r:id="rId8" action="ppaction://hlinksldjump" tooltip="Diapositive 57"/>
          </p:cNvPr>
          <p:cNvSpPr/>
          <p:nvPr/>
        </p:nvSpPr>
        <p:spPr bwMode="auto">
          <a:xfrm rot="8742771">
            <a:off x="10966249"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242699"/>
            <a:ext cx="9631869" cy="400110"/>
          </a:xfrm>
        </p:spPr>
        <p:txBody>
          <a:bodyPr/>
          <a:lstStyle/>
          <a:p>
            <a:pPr>
              <a:defRPr/>
            </a:pPr>
            <a:r>
              <a:rPr lang="fr-FR" sz="2000"/>
              <a:t>AIDES REGIONALES (5/13)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62</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12216" y="1162249"/>
          <a:ext cx="11441244" cy="3378793"/>
        </p:xfrm>
        <a:graphic>
          <a:graphicData uri="http://schemas.openxmlformats.org/drawingml/2006/table">
            <a:tbl>
              <a:tblPr firstRow="0" firstCol="0" lastRow="0" lastCol="0" bandRow="0" bandCol="0"/>
              <a:tblGrid>
                <a:gridCol w="2358780"/>
                <a:gridCol w="1672404"/>
                <a:gridCol w="3472962"/>
                <a:gridCol w="2082046"/>
                <a:gridCol w="1855052"/>
              </a:tblGrid>
              <a:tr h="440402">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760">
                <a:tc rowSpan="5">
                  <a:txBody>
                    <a:bodyPr/>
                    <a:p>
                      <a:pPr marL="0" marR="0" lvl="0" indent="0" algn="ctr" defTabSz="914400">
                        <a:lnSpc>
                          <a:spcPct val="100000"/>
                        </a:lnSpc>
                        <a:spcBef>
                          <a:spcPts val="0"/>
                        </a:spcBef>
                        <a:spcAft>
                          <a:spcPts val="0"/>
                        </a:spcAft>
                        <a:buClrTx/>
                        <a:buSzTx/>
                        <a:buFontTx/>
                        <a:buNone/>
                        <a:defRPr/>
                      </a:pPr>
                      <a:r>
                        <a:rPr lang="fr-FR" sz="2000">
                          <a:solidFill>
                            <a:schemeClr val="tx1"/>
                          </a:solidFill>
                          <a:latin typeface="Liberation Sans"/>
                          <a:ea typeface="+mn-ea"/>
                          <a:cs typeface="+mn-cs"/>
                        </a:rPr>
                        <a:t>Région</a:t>
                      </a:r>
                      <a:endParaRPr/>
                    </a:p>
                    <a:p>
                      <a:pPr marL="0" marR="0" lvl="0" indent="0" algn="ctr" defTabSz="914400">
                        <a:lnSpc>
                          <a:spcPct val="100000"/>
                        </a:lnSpc>
                        <a:spcBef>
                          <a:spcPts val="0"/>
                        </a:spcBef>
                        <a:spcAft>
                          <a:spcPts val="0"/>
                        </a:spcAft>
                        <a:buClrTx/>
                        <a:buSzTx/>
                        <a:buFontTx/>
                        <a:buNone/>
                        <a:defRPr/>
                      </a:pPr>
                      <a:r>
                        <a:rPr lang="fr-FR" sz="2000">
                          <a:solidFill>
                            <a:schemeClr val="tx1"/>
                          </a:solidFill>
                          <a:latin typeface="Liberation Sans"/>
                          <a:ea typeface="+mn-ea"/>
                          <a:cs typeface="+mn-cs"/>
                        </a:rPr>
                        <a:t>Bretagne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Arial"/>
                        </a:rPr>
                        <a:t>Connaître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3" action="ppaction://hlinksldjump" tooltip="Diapositive 83"/>
                        </a:rPr>
                        <a:t>Diagnostics sanitaires sur le bâti du littoral Breton</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611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solidFill>
                            <a:schemeClr val="tx1"/>
                          </a:solidFill>
                          <a:latin typeface="Liberation Sans"/>
                          <a:ea typeface="+mn-ea"/>
                          <a:cs typeface="+mn-c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fr-FR" sz="1100" u="sng">
                          <a:solidFill>
                            <a:schemeClr val="hlink"/>
                          </a:solidFill>
                          <a:latin typeface="Liberation Sans"/>
                          <a:ea typeface="Arial"/>
                          <a:cs typeface="Arial"/>
                          <a:hlinkClick r:id="rId4" action="ppaction://hlinksldjump" tooltip="Diapositive 84"/>
                        </a:rPr>
                        <a:t>Restauration – Valorisation des édifices publics </a:t>
                      </a:r>
                      <a:endParaRPr lang="fr-FR" sz="1100">
                        <a:solidFill>
                          <a:schemeClr val="tx1"/>
                        </a:solidFill>
                        <a:latin typeface="Liberation Sans"/>
                        <a:ea typeface="+mn-ea"/>
                        <a:cs typeface="+mn-c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3338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5" action="ppaction://hlinksldjump" tooltip="Diapositive 86"/>
                        </a:rPr>
                        <a:t>Construction – Rénovation d’équipements sportifs dans les lycées publics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Arial"/>
                        </a:rPr>
                        <a:t>Bâtiments sportifs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Arial"/>
                        </a:rPr>
                        <a:t>Connaître </a:t>
                      </a:r>
                      <a:br>
                        <a:rPr lang="fr-FR" sz="1100">
                          <a:latin typeface="Arial"/>
                        </a:rPr>
                      </a:br>
                      <a:r>
                        <a:rPr lang="fr-FR" sz="1100">
                          <a:latin typeface="Arial"/>
                        </a:rPr>
                        <a:t>Élaborer la stratégie</a:t>
                      </a:r>
                      <a:br>
                        <a:rPr lang="fr-FR" sz="1100">
                          <a:latin typeface="Arial"/>
                        </a:rPr>
                      </a:br>
                      <a:r>
                        <a:rPr lang="fr-FR" sz="1100">
                          <a:latin typeface="Arial"/>
                        </a:rPr>
                        <a:t>Agir</a:t>
                      </a:r>
                      <a:br>
                        <a:rPr lang="fr-FR" sz="1100">
                          <a:latin typeface="Arial"/>
                        </a:rPr>
                      </a:br>
                      <a:r>
                        <a:rPr lang="fr-FR" sz="1100">
                          <a:latin typeface="Arial"/>
                        </a:rPr>
                        <a:t>Suivre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6" action="ppaction://hlinksldjump" tooltip="Diapositive 85"/>
                        </a:rPr>
                        <a:t>Energie – Création de poste de conseiller en énergie partagée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740997">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7" action="ppaction://hlinksldjump" tooltip="Diapositive 87"/>
                        </a:rPr>
                        <a:t>Prime « Skoaz ouzh skoaz »</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779682427" name="Flèche courbée vers la droite 1724482800">
            <a:hlinkClick r:id="rId8"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75145"/>
            <a:ext cx="9631869" cy="400110"/>
          </a:xfrm>
        </p:spPr>
        <p:txBody>
          <a:bodyPr/>
          <a:lstStyle/>
          <a:p>
            <a:pPr>
              <a:defRPr/>
            </a:pPr>
            <a:r>
              <a:rPr lang="fr-FR" sz="2000"/>
              <a:t>AIDES REGIONALES (6/13)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63</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73762" y="1891719"/>
          <a:ext cx="11441244" cy="2165930"/>
        </p:xfrm>
        <a:graphic>
          <a:graphicData uri="http://schemas.openxmlformats.org/drawingml/2006/table">
            <a:tbl>
              <a:tblPr firstRow="0" firstCol="0" lastRow="0" lastCol="0" bandRow="0" bandCol="0"/>
              <a:tblGrid>
                <a:gridCol w="2109398"/>
                <a:gridCol w="1524000"/>
                <a:gridCol w="4045527"/>
                <a:gridCol w="2230582"/>
                <a:gridCol w="1531737"/>
              </a:tblGrid>
              <a:tr h="642699">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indent="0" algn="ctr">
                        <a:lnSpc>
                          <a:spcPct val="100000"/>
                        </a:lnSpc>
                        <a:spcBef>
                          <a:spcPts val="0"/>
                        </a:spcBef>
                        <a:spcAft>
                          <a:spcPts val="0"/>
                        </a:spcAft>
                        <a:buClrTx/>
                        <a:buSzTx/>
                        <a:buFontTx/>
                        <a:buNone/>
                        <a:defRPr/>
                      </a:pPr>
                      <a:r>
                        <a:rPr lang="fr-FR" sz="1200" b="1" i="0" u="none" strike="noStrike" cap="none" spc="0">
                          <a:solidFill>
                            <a:schemeClr val="tx1"/>
                          </a:solidFill>
                          <a:latin typeface="Arial"/>
                          <a:ea typeface="Arial"/>
                          <a:cs typeface="Arial"/>
                        </a:rPr>
                        <a:t>Financement</a:t>
                      </a:r>
                      <a:endParaRPr sz="1200" b="1" i="0" u="none" strike="noStrike" cap="none" spc="0">
                        <a:solidFill>
                          <a:schemeClr val="tx1"/>
                        </a:solidFill>
                        <a:latin typeface="Arial"/>
                        <a:cs typeface="Arial"/>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205478">
                <a:tc rowSpan="4">
                  <a:txBody>
                    <a:bodyPr/>
                    <a:p>
                      <a:pPr algn="ctr">
                        <a:defRPr/>
                      </a:pPr>
                      <a:r>
                        <a:rPr lang="fr-FR" sz="2000">
                          <a:latin typeface="Liberation Sans"/>
                        </a:rPr>
                        <a:t>Région Bourgogne Franche Comté</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indent="0" algn="l">
                        <a:lnSpc>
                          <a:spcPct val="100000"/>
                        </a:lnSpc>
                        <a:spcBef>
                          <a:spcPts val="0"/>
                        </a:spcBef>
                        <a:spcAft>
                          <a:spcPts val="0"/>
                        </a:spcAft>
                        <a:buClrTx/>
                        <a:buSzTx/>
                        <a:buFontTx/>
                        <a:buNone/>
                        <a:defRPr/>
                      </a:pPr>
                      <a:r>
                        <a:rPr lang="fr-FR" sz="1100" b="0" i="0" u="sng" strike="noStrike" cap="none" spc="0">
                          <a:solidFill>
                            <a:schemeClr val="tx1"/>
                          </a:solidFill>
                          <a:latin typeface="Liberation Sans"/>
                          <a:ea typeface="Liberation Sans"/>
                          <a:cs typeface="Liberation Sans"/>
                          <a:hlinkClick r:id="rId3" action="ppaction://hlinksldjump" tooltip="Diapositive 115"/>
                        </a:rPr>
                        <a:t>Programme régional Effilogis</a:t>
                      </a:r>
                      <a:endParaRPr lang="fr-FR" sz="1100" b="0" i="0" u="none" strike="noStrike" cap="none" spc="0">
                        <a:solidFill>
                          <a:schemeClr val="tx1"/>
                        </a:solidFill>
                        <a:latin typeface="Liberation Sans"/>
                        <a:cs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334522">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indent="0" algn="l">
                        <a:lnSpc>
                          <a:spcPct val="100000"/>
                        </a:lnSpc>
                        <a:spcBef>
                          <a:spcPts val="0"/>
                        </a:spcBef>
                        <a:spcAft>
                          <a:spcPts val="0"/>
                        </a:spcAft>
                        <a:defRPr/>
                      </a:pPr>
                      <a:r>
                        <a:rPr lang="fr-FR" sz="1100" u="sng">
                          <a:solidFill>
                            <a:schemeClr val="hlink"/>
                          </a:solidFill>
                          <a:hlinkClick r:id="rId4" action="ppaction://hlinksldjump" tooltip="Diapositive 112"/>
                        </a:rPr>
                        <a:t>Aides a l’investissement- Chaufferie bois et développement des réseaux de chaleur alimentés par énergie renouvelable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381827">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u="sng">
                          <a:solidFill>
                            <a:schemeClr val="hlink"/>
                          </a:solidFill>
                          <a:hlinkClick r:id="rId5" action="ppaction://hlinksldjump" tooltip="Diapositive 113"/>
                        </a:rPr>
                        <a:t>Aide Région aux études et à l’investissement – Solaire thermique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u="sng">
                          <a:solidFill>
                            <a:schemeClr val="hlink"/>
                          </a:solidFill>
                          <a:hlinkClick r:id="rId6" action="ppaction://hlinksldjump" tooltip="Diapositive 114"/>
                        </a:rPr>
                        <a:t>Patrimoine protégé au titre des monuments historiques - Fonds incitatif et partenarial</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bl>
          </a:graphicData>
        </a:graphic>
      </p:graphicFrame>
      <p:sp>
        <p:nvSpPr>
          <p:cNvPr id="1869352050" name="Flèche courbée vers la droite 1724482800">
            <a:hlinkClick r:id="rId7"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97011"/>
            <a:ext cx="9631869" cy="400110"/>
          </a:xfrm>
        </p:spPr>
        <p:txBody>
          <a:bodyPr/>
          <a:lstStyle/>
          <a:p>
            <a:pPr>
              <a:defRPr/>
            </a:pPr>
            <a:r>
              <a:rPr lang="fr-FR" sz="2000"/>
              <a:t>AIDES REGIONALES (7/13)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64</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07975" y="1680704"/>
          <a:ext cx="11441244" cy="3523411"/>
        </p:xfrm>
        <a:graphic>
          <a:graphicData uri="http://schemas.openxmlformats.org/drawingml/2006/table">
            <a:tbl>
              <a:tblPr firstRow="0" firstCol="0" lastRow="0" lastCol="0" bandRow="0" bandCol="0"/>
              <a:tblGrid>
                <a:gridCol w="2109398"/>
                <a:gridCol w="1524000"/>
                <a:gridCol w="4045527"/>
                <a:gridCol w="2230582"/>
                <a:gridCol w="1531737"/>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384349">
                <a:tc rowSpan="5">
                  <a:txBody>
                    <a:bodyPr/>
                    <a:p>
                      <a:pPr algn="ctr">
                        <a:defRPr/>
                      </a:pPr>
                      <a:r>
                        <a:rPr lang="fr-FR" sz="2000">
                          <a:latin typeface="Liberation Sans"/>
                        </a:rPr>
                        <a:t>Région Pays de la Loire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lang="fr-FR" sz="18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defRPr/>
                      </a:pPr>
                      <a:r>
                        <a:rPr lang="fr-FR" sz="1100" u="sng">
                          <a:solidFill>
                            <a:schemeClr val="hlink"/>
                          </a:solidFill>
                          <a:hlinkClick r:id="rId3" action="ppaction://hlinksldjump" tooltip="Diapositive 88"/>
                        </a:rPr>
                        <a:t>Accompagner les investissements culturels et sportifs structurants</a:t>
                      </a:r>
                      <a:endParaRPr lang="fr-FR" sz="1100"/>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culturels et sportifs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36976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lang="fr-FR" sz="18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u="sng">
                          <a:latin typeface="Liberation Sans"/>
                          <a:hlinkClick r:id="rId4" action="ppaction://hlinksldjump" tooltip="ppaction://hlinksldjumpslide95"/>
                        </a:rPr>
                        <a:t>Appel à projets – Energies renouvelables et Réseaux "technologies et démarches novatrices"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46875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u="sng">
                          <a:solidFill>
                            <a:schemeClr val="hlink"/>
                          </a:solidFill>
                          <a:latin typeface="Liberation Sans"/>
                          <a:hlinkClick r:id="rId5" action="ppaction://hlinksldjump" tooltip="Diapositive 89"/>
                        </a:rPr>
                        <a:t>Investissement en faveur des  bâtiments ferroviaires fermés pour en faire des lieux de vie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602116">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p>
                      <a:pPr marL="0" marR="0" lvl="0" indent="0" algn="ctr" defTabSz="914400">
                        <a:lnSpc>
                          <a:spcPct val="100000"/>
                        </a:lnSpc>
                        <a:spcBef>
                          <a:spcPts val="0"/>
                        </a:spcBef>
                        <a:spcAft>
                          <a:spcPts val="0"/>
                        </a:spcAft>
                        <a:buClrTx/>
                        <a:buSzTx/>
                        <a:buFontTx/>
                        <a:buNone/>
                        <a:defRPr/>
                      </a:pP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u="sng">
                          <a:solidFill>
                            <a:schemeClr val="hlink"/>
                          </a:solidFill>
                          <a:hlinkClick r:id="rId6" action="ppaction://hlinksldjump" tooltip="Diapositive 90"/>
                        </a:rPr>
                        <a:t>Restauration des Monuments Historiques (MH)</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Monuments historiques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p>
                      <a:pPr marL="0" marR="0" lvl="0" indent="0" algn="ctr" defTabSz="914400">
                        <a:lnSpc>
                          <a:spcPct val="100000"/>
                        </a:lnSpc>
                        <a:spcBef>
                          <a:spcPts val="0"/>
                        </a:spcBef>
                        <a:spcAft>
                          <a:spcPts val="0"/>
                        </a:spcAft>
                        <a:buClrTx/>
                        <a:buSzTx/>
                        <a:buFontTx/>
                        <a:buNone/>
                        <a:defRPr/>
                      </a:pP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r h="602116">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p>
                      <a:pPr marL="0" marR="0" lvl="0" indent="0" algn="ctr" defTabSz="914400">
                        <a:lnSpc>
                          <a:spcPct val="100000"/>
                        </a:lnSpc>
                        <a:spcBef>
                          <a:spcPts val="0"/>
                        </a:spcBef>
                        <a:spcAft>
                          <a:spcPts val="0"/>
                        </a:spcAft>
                        <a:buClrTx/>
                        <a:buSzTx/>
                        <a:buFontTx/>
                        <a:buNone/>
                        <a:defRPr/>
                      </a:pP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u="sng">
                          <a:solidFill>
                            <a:schemeClr val="hlink"/>
                          </a:solidFill>
                          <a:hlinkClick r:id="rId7" action="ppaction://hlinksldjump" tooltip="Diapositive 91"/>
                        </a:rPr>
                        <a:t>Fonds Pays de la Loire Investissement communal</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FFF"/>
                    </a:solidFill>
                  </a:tcPr>
                </a:tc>
              </a:tr>
            </a:tbl>
          </a:graphicData>
        </a:graphic>
      </p:graphicFrame>
      <p:sp>
        <p:nvSpPr>
          <p:cNvPr id="4385366" name="Flèche courbée vers la droite 1724482800">
            <a:hlinkClick r:id="rId8"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515370"/>
            <a:ext cx="9631869" cy="400110"/>
          </a:xfrm>
        </p:spPr>
        <p:txBody>
          <a:bodyPr/>
          <a:lstStyle/>
          <a:p>
            <a:pPr>
              <a:defRPr/>
            </a:pPr>
            <a:r>
              <a:rPr lang="fr-FR" sz="2000"/>
              <a:t>AIDES REGIONALES (8/13)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65</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07975" y="2551788"/>
          <a:ext cx="11441244" cy="1187137"/>
        </p:xfrm>
        <a:graphic>
          <a:graphicData uri="http://schemas.openxmlformats.org/drawingml/2006/table">
            <a:tbl>
              <a:tblPr firstRow="0" firstCol="0" lastRow="0" lastCol="0" bandRow="0" bandCol="0"/>
              <a:tblGrid>
                <a:gridCol w="2358780"/>
                <a:gridCol w="1635369"/>
                <a:gridCol w="3509997"/>
                <a:gridCol w="2082046"/>
                <a:gridCol w="1855052"/>
              </a:tblGrid>
              <a:tr h="429670">
                <a:tc>
                  <a:txBody>
                    <a:bodyPr/>
                    <a:p>
                      <a:pPr algn="ctr">
                        <a:defRPr/>
                      </a:pPr>
                      <a:endParaRPr lang="fr-FR" sz="12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384349">
                <a:tc rowSpan="3">
                  <a:txBody>
                    <a:bodyPr/>
                    <a:p>
                      <a:pPr algn="ctr">
                        <a:defRPr/>
                      </a:pPr>
                      <a:r>
                        <a:rPr lang="fr-FR" sz="2000">
                          <a:latin typeface="Liberation Sans"/>
                        </a:rPr>
                        <a:t>Région Centre-Val de Loire</a:t>
                      </a:r>
                      <a:endParaRPr/>
                    </a:p>
                    <a:p>
                      <a:pPr algn="ctr">
                        <a:defRPr/>
                      </a:pPr>
                      <a:endParaRPr lang="fr-FR" sz="20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u="sng">
                          <a:solidFill>
                            <a:schemeClr val="hlink"/>
                          </a:solidFill>
                          <a:latin typeface="Liberation Sans"/>
                          <a:hlinkClick r:id="rId3" action="ppaction://hlinksldjump" tooltip="Diapositive 92"/>
                        </a:rPr>
                        <a:t>La Fondation du Patrimoine</a:t>
                      </a:r>
                      <a:endParaRPr lang="fr-FR" sz="11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a:latin typeface="Liberation Sans"/>
                        </a:rPr>
                        <a:t>Bâtiments publics non protégés</a:t>
                      </a:r>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0">
                <a:tc vMerge="1">
                  <a:txBody>
                    <a:bodyPr/>
                    <a:p>
                      <a:pPr algn="ctr">
                        <a:defRPr/>
                      </a:pPr>
                      <a:endParaRPr lang="fr-FR" sz="20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u="sng">
                          <a:solidFill>
                            <a:schemeClr val="hlink"/>
                          </a:solidFill>
                          <a:latin typeface="Liberation Sans"/>
                          <a:hlinkClick r:id="rId4" action="ppaction://hlinksldjump" tooltip="Diapositive 93"/>
                        </a:rPr>
                        <a:t>Fonds Régional pour le Patrimoine Culturel de Proximité</a:t>
                      </a:r>
                      <a:endParaRPr lang="fr-FR" sz="1100">
                        <a:latin typeface="Liberation Sans"/>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algn="l">
                        <a:defRPr/>
                      </a:pPr>
                      <a:r>
                        <a:rPr lang="fr-FR" sz="1100">
                          <a:latin typeface="Liberation Sans"/>
                        </a:rPr>
                        <a:t>Bâtiments culturels</a:t>
                      </a:r>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9525" algn="ctr">
                      <a:solidFill>
                        <a:srgbClr val="000000"/>
                      </a:solidFill>
                    </a:lnL>
                    <a:lnR w="9525" algn="ctr">
                      <a:solidFill>
                        <a:srgbClr val="000000"/>
                      </a:solidFill>
                    </a:lnR>
                    <a:lnT w="9525" algn="ctr">
                      <a:solidFill>
                        <a:srgbClr val="000000"/>
                      </a:solidFill>
                    </a:lnT>
                    <a:lnB w="9525" algn="ctr">
                      <a:solidFill>
                        <a:srgbClr val="000000"/>
                      </a:solidFill>
                    </a:lnB>
                  </a:tcPr>
                </a:tc>
              </a:tr>
              <a:tr h="0">
                <a:tc vMerge="1">
                  <a:txBody>
                    <a:bodyPr/>
                    <a:p>
                      <a:pPr>
                        <a:defRPr/>
                      </a:pPr>
                      <a:endParaRPr/>
                    </a:p>
                  </a:txBody>
                  <a:tcPr marL="37837" marR="37837" marT="18918" marB="18918" anchor="ctr">
                    <a:lnL w="9524" algn="ctr">
                      <a:solidFill>
                        <a:srgbClr val="000000"/>
                      </a:solidFill>
                    </a:lnL>
                    <a:lnR w="9524" algn="ctr">
                      <a:solidFill>
                        <a:srgbClr val="000000"/>
                      </a:solidFill>
                    </a:lnR>
                    <a:lnT w="9524" algn="ctr">
                      <a:solidFill>
                        <a:srgbClr val="000000"/>
                      </a:solidFill>
                    </a:lnT>
                    <a:lnB w="9524"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Liberation Sans"/>
                          <a:ea typeface="Liberation Sans"/>
                          <a:cs typeface="Liberation Sans"/>
                        </a:rPr>
                        <a:t>Agir</a:t>
                      </a:r>
                      <a:endParaRPr sz="1100"/>
                    </a:p>
                  </a:txBody>
                  <a:tcPr marL="37837" marR="37837" marT="18918" marB="18918" anchor="ctr">
                    <a:lnL w="9524" algn="ctr">
                      <a:solidFill>
                        <a:srgbClr val="000000"/>
                      </a:solidFill>
                    </a:lnL>
                    <a:lnR w="9524" algn="ctr">
                      <a:solidFill>
                        <a:srgbClr val="000000"/>
                      </a:solidFill>
                    </a:lnR>
                    <a:lnT w="9524" algn="ctr">
                      <a:solidFill>
                        <a:srgbClr val="000000"/>
                      </a:solidFill>
                    </a:lnT>
                    <a:lnB w="9524"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Liberation Sans"/>
                          <a:ea typeface="Liberation Sans"/>
                          <a:cs typeface="Liberation Sans"/>
                          <a:hlinkClick r:id="rId5" action="ppaction://hlinksldjump" tooltip="Diapositive 94"/>
                        </a:rPr>
                        <a:t>Fonds Énergie renouvelable 1 € Citoyen = 1€ Région</a:t>
                      </a:r>
                      <a:endParaRPr lang="fr-FR" sz="1100" b="0" i="0" strike="noStrike" cap="none" spc="0">
                        <a:solidFill>
                          <a:schemeClr val="accent1"/>
                        </a:solidFill>
                        <a:latin typeface="Liberation Sans"/>
                        <a:cs typeface="Liberation Sans"/>
                      </a:endParaRPr>
                    </a:p>
                  </a:txBody>
                  <a:tcPr marL="37837" marR="37837" marT="18918" marB="18918" anchor="ctr">
                    <a:lnL w="9524" algn="ctr">
                      <a:solidFill>
                        <a:srgbClr val="000000"/>
                      </a:solidFill>
                    </a:lnL>
                    <a:lnR w="9524" algn="ctr">
                      <a:solidFill>
                        <a:srgbClr val="000000"/>
                      </a:solidFill>
                    </a:lnR>
                    <a:lnT w="9524" algn="ctr">
                      <a:solidFill>
                        <a:srgbClr val="000000"/>
                      </a:solidFill>
                    </a:lnT>
                    <a:lnB w="9524" algn="ctr">
                      <a:solidFill>
                        <a:srgbClr val="000000"/>
                      </a:solidFill>
                    </a:lnB>
                  </a:tcPr>
                </a:tc>
                <a:tc>
                  <a:txBody>
                    <a:bodyPr/>
                    <a:p>
                      <a:pPr algn="l">
                        <a:defRPr/>
                      </a:pPr>
                      <a:r>
                        <a:rPr lang="fr-FR" sz="1100" b="0" i="0" u="none" strike="noStrike" cap="none" spc="0">
                          <a:solidFill>
                            <a:schemeClr val="tx1"/>
                          </a:solidFill>
                          <a:latin typeface="Liberation Sans"/>
                          <a:ea typeface="Liberation Sans"/>
                          <a:cs typeface="Liberation Sans"/>
                        </a:rPr>
                        <a:t>Bâtiments publics</a:t>
                      </a:r>
                      <a:endParaRPr lang="fr-FR" sz="1100">
                        <a:latin typeface="Liberation Sans"/>
                      </a:endParaRPr>
                    </a:p>
                  </a:txBody>
                  <a:tcPr marL="37837" marR="37837" marT="18918" marB="18918" anchor="ctr">
                    <a:lnL w="9524" algn="ctr">
                      <a:solidFill>
                        <a:srgbClr val="000000"/>
                      </a:solidFill>
                    </a:lnL>
                    <a:lnR w="9524" algn="ctr">
                      <a:solidFill>
                        <a:srgbClr val="000000"/>
                      </a:solidFill>
                    </a:lnR>
                    <a:lnT w="9524" algn="ctr">
                      <a:solidFill>
                        <a:srgbClr val="000000"/>
                      </a:solidFill>
                    </a:lnT>
                    <a:lnB w="9524"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Liberation Sans"/>
                          <a:ea typeface="Liberation Sans"/>
                          <a:cs typeface="Liberation Sans"/>
                        </a:rPr>
                        <a:t>Subvention</a:t>
                      </a:r>
                      <a:endParaRPr sz="1100"/>
                    </a:p>
                  </a:txBody>
                  <a:tcPr marL="37837" marR="37837" marT="18918" marB="18918" anchor="ctr">
                    <a:lnL w="9524" algn="ctr">
                      <a:solidFill>
                        <a:srgbClr val="000000"/>
                      </a:solidFill>
                    </a:lnL>
                    <a:lnR w="9524" algn="ctr">
                      <a:solidFill>
                        <a:srgbClr val="000000"/>
                      </a:solidFill>
                    </a:lnR>
                    <a:lnT w="9524" algn="ctr">
                      <a:solidFill>
                        <a:srgbClr val="000000"/>
                      </a:solidFill>
                    </a:lnT>
                    <a:lnB w="9524" algn="ctr">
                      <a:solidFill>
                        <a:srgbClr val="000000"/>
                      </a:solidFill>
                    </a:lnB>
                  </a:tcPr>
                </a:tc>
              </a:tr>
            </a:tbl>
          </a:graphicData>
        </a:graphic>
      </p:graphicFrame>
      <p:sp>
        <p:nvSpPr>
          <p:cNvPr id="444804082" name="Flèche courbée vers la droite 1724482800">
            <a:hlinkClick r:id="rId6"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4" y="344845"/>
            <a:ext cx="9631869" cy="400110"/>
          </a:xfrm>
        </p:spPr>
        <p:txBody>
          <a:bodyPr/>
          <a:lstStyle/>
          <a:p>
            <a:pPr>
              <a:defRPr/>
            </a:pPr>
            <a:r>
              <a:rPr lang="fr-FR" sz="2000"/>
              <a:t>AIDES REGIONALES (9/13)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66</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460374" y="836066"/>
          <a:ext cx="11453942" cy="5198219"/>
        </p:xfrm>
        <a:graphic>
          <a:graphicData uri="http://schemas.openxmlformats.org/drawingml/2006/table">
            <a:tbl>
              <a:tblPr firstRow="0" firstCol="0" lastRow="0" lastCol="0" bandRow="0" bandCol="0"/>
              <a:tblGrid>
                <a:gridCol w="2358780"/>
                <a:gridCol w="1635369"/>
                <a:gridCol w="3509997"/>
                <a:gridCol w="2082046"/>
                <a:gridCol w="1855052"/>
              </a:tblGrid>
              <a:tr h="429670">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05478">
                <a:tc rowSpan="11">
                  <a:txBody>
                    <a:bodyPr/>
                    <a:p>
                      <a:pPr algn="ctr">
                        <a:defRPr/>
                      </a:pPr>
                      <a:r>
                        <a:rPr lang="fr-FR" sz="2000">
                          <a:latin typeface="Liberation Sans"/>
                        </a:rPr>
                        <a:t>Région Grand Est</a:t>
                      </a:r>
                      <a:endParaRPr/>
                    </a:p>
                    <a:p>
                      <a:pPr algn="ctr">
                        <a:defRPr/>
                      </a:pPr>
                      <a:endParaRPr lang="fr-FR" sz="2000">
                        <a:latin typeface="Liberation Sans"/>
                      </a:endParaRPr>
                    </a:p>
                    <a:p>
                      <a:pPr algn="ctr">
                        <a:defRPr/>
                      </a:pPr>
                      <a:endParaRPr lang="fr-FR" sz="2000">
                        <a:latin typeface="Liberation Sans"/>
                      </a:endParaRPr>
                    </a:p>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Connaître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3" action="ppaction://hlinksldjump" tooltip="Diapositive 101"/>
                        </a:rPr>
                        <a:t>Diagnostic des bâtiments publics et associatifs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3338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4" action="ppaction://hlinksldjump" tooltip="Diapositive 102"/>
                        </a:rPr>
                        <a:t>Aide à la rénovation du patrimoine bâti public dans les Ardennes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81827">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5" action="ppaction://hlinksldjump" tooltip="Diapositive 103"/>
                        </a:rPr>
                        <a:t>Soutien à la reconnaissance des matériaux biosourcés et bas carbone pour le bâtiment</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14477">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6" action="ppaction://hlinksldjump" tooltip="Diapositive 104"/>
                        </a:rPr>
                        <a:t>Soutien au patrimoine classé au titre des monuments historiques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8000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7" action="ppaction://hlinksldjump" tooltip="Diapositive 105"/>
                        </a:rPr>
                        <a:t>Soutien au photovoltaïque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69804">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8" action="ppaction://hlinksldjump" tooltip="Diapositive 106"/>
                        </a:rPr>
                        <a:t>Soutien au bois énergie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9" action="ppaction://hlinksldjump" tooltip="Diapositive 107"/>
                        </a:rPr>
                        <a:t>Soutien à la géothermie de surface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0" action="ppaction://hlinksldjump" tooltip="Diapositive 108"/>
                        </a:rPr>
                        <a:t>Soutien au solaire thermique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defRPr/>
                      </a:pP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Liberation Sans"/>
                          <a:ea typeface="Liberation Sans"/>
                          <a:cs typeface="Liberation Sans"/>
                        </a:rPr>
                        <a:t>Agir</a:t>
                      </a:r>
                      <a:endParaRPr sz="1100"/>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11" action="ppaction://hlinksldjump" tooltip="Diapositive 109"/>
                        </a:rPr>
                        <a:t>SOUTIEN AUX INFRASTRUCTURES SPORTIVES EN MILIEU RURAL</a:t>
                      </a:r>
                      <a:endParaRPr lang="fr-FR" sz="1100" b="0" i="0" u="sng" strike="noStrike" cap="none" spc="0">
                        <a:solidFill>
                          <a:schemeClr val="hlink"/>
                        </a:solidFill>
                        <a:latin typeface="Arial"/>
                        <a:cs typeface="Arial"/>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sportifs</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defRPr/>
                      </a:pP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Liberation Sans"/>
                          <a:ea typeface="Liberation Sans"/>
                          <a:cs typeface="Liberation Sans"/>
                        </a:rPr>
                        <a:t>Agir</a:t>
                      </a:r>
                      <a:endParaRPr sz="1100"/>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12" action="ppaction://hlinksldjump" tooltip="Diapositive 110"/>
                        </a:rPr>
                        <a:t>SOUTIEN AUX CENTRALITÉS RURALES ET URBAINES POUR UN AMÉNAGEMENT DURABLE DES TERRITOIRES </a:t>
                      </a:r>
                      <a:endParaRPr lang="fr-FR" sz="1100" b="0" i="0" u="sng" strike="noStrike" cap="none" spc="0">
                        <a:solidFill>
                          <a:schemeClr val="hlink"/>
                        </a:solidFill>
                        <a:latin typeface="Arial"/>
                        <a:cs typeface="Arial"/>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97595">
                <a:tc vMerge="1">
                  <a:txBody>
                    <a:bodyPr/>
                    <a:p>
                      <a:pPr>
                        <a:defRPr/>
                      </a:pP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b="0" i="0" u="none" strike="noStrike" cap="none" spc="0">
                          <a:solidFill>
                            <a:schemeClr val="tx1"/>
                          </a:solidFill>
                          <a:latin typeface="Liberation Sans"/>
                          <a:ea typeface="Liberation Sans"/>
                          <a:cs typeface="Liberation Sans"/>
                        </a:rPr>
                        <a:t>Agir</a:t>
                      </a:r>
                      <a:endParaRPr sz="1100"/>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13" action="ppaction://hlinksldjump" tooltip="Diapositive 111"/>
                        </a:rPr>
                        <a:t>Fonds d’aide exceptionnelle en faveur des communes touchées par les catastrophes naturelles</a:t>
                      </a:r>
                      <a:endParaRPr lang="fr-FR" sz="1100" b="0" i="0" u="sng" strike="noStrike" cap="none" spc="0">
                        <a:solidFill>
                          <a:schemeClr val="hlink"/>
                        </a:solidFill>
                        <a:latin typeface="Arial"/>
                        <a:cs typeface="Arial"/>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151948358" name="Flèche courbée vers la droite 1724482800">
            <a:hlinkClick r:id="rId14"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242699"/>
            <a:ext cx="9631869" cy="400110"/>
          </a:xfrm>
        </p:spPr>
        <p:txBody>
          <a:bodyPr/>
          <a:lstStyle/>
          <a:p>
            <a:pPr>
              <a:defRPr/>
            </a:pPr>
            <a:r>
              <a:rPr lang="fr-FR" sz="2000"/>
              <a:t>AIDES REGIONALES (10/13)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67</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460375" y="1135179"/>
          <a:ext cx="11441244" cy="4365563"/>
        </p:xfrm>
        <a:graphic>
          <a:graphicData uri="http://schemas.openxmlformats.org/drawingml/2006/table">
            <a:tbl>
              <a:tblPr firstRow="0" firstCol="0" lastRow="0" lastCol="0" bandRow="0" bandCol="0"/>
              <a:tblGrid>
                <a:gridCol w="2358780"/>
                <a:gridCol w="1672404"/>
                <a:gridCol w="3472962"/>
                <a:gridCol w="2082046"/>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29985">
                <a:tc rowSpan="6">
                  <a:txBody>
                    <a:bodyPr/>
                    <a:p>
                      <a:pPr algn="ctr">
                        <a:defRPr/>
                      </a:pPr>
                      <a:r>
                        <a:rPr lang="fr-FR" sz="2000">
                          <a:latin typeface="Liberation Sans"/>
                        </a:rPr>
                        <a:t>Région Ile-de-France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3" action="ppaction://hlinksldjump" tooltip="Diapositive 95"/>
                        </a:rPr>
                        <a:t>Rénovation énergétique des bâtiments publics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18079">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4" action="ppaction://hlinksldjump" tooltip="Diapositive 96"/>
                        </a:rPr>
                        <a:t>Investissement culturel - Aide à la construction, rénovation et aménagement des lieux culturels (SV)</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culturels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1467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5" action="ppaction://hlinksldjump" tooltip="Diapositive 98"/>
                        </a:rPr>
                        <a:t>Soutien à la restauration et à l’aménagement du patrimoine labellisé d’intérêt régional</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labellisé d’intérêt régional </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8327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6" action="ppaction://hlinksldjump" tooltip="Diapositive 97"/>
                        </a:rPr>
                        <a:t>Aide à la restauration du patrimoine immobilier protégé</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protégés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7" action="ppaction://hlinksldjump" tooltip="Diapositive 99"/>
                        </a:rPr>
                        <a:t>Réhabiliter plutôt que construire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69804">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Liberation Sans"/>
                          <a:hlinkClick r:id="rId8" action="ppaction://hlinksldjump" tooltip="Diapositive 100"/>
                        </a:rPr>
                        <a:t>Qualité de l'air dans les établissements publics accueillant des enfants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 recevant des enfants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920815858" name="Flèche courbée vers la droite 1724482800">
            <a:hlinkClick r:id="rId9"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6</a:t>
            </a:fld>
            <a:endParaRPr lang="fr-FR"/>
          </a:p>
        </p:txBody>
      </p:sp>
      <p:graphicFrame>
        <p:nvGraphicFramePr>
          <p:cNvPr id="8" name="Tableau 7"/>
          <p:cNvGraphicFramePr>
            <a:graphicFrameLocks xmlns:a="http://schemas.openxmlformats.org/drawingml/2006/main" noGrp="1"/>
          </p:cNvGraphicFramePr>
          <p:nvPr/>
        </p:nvGraphicFramePr>
        <p:xfrm>
          <a:off x="680357" y="198909"/>
          <a:ext cx="11073103" cy="5786732"/>
        </p:xfrm>
        <a:graphic>
          <a:graphicData uri="http://schemas.openxmlformats.org/drawingml/2006/table">
            <a:tbl>
              <a:tblPr firstRow="0" firstCol="0" lastRow="0" lastCol="0" bandRow="0" bandCol="0"/>
              <a:tblGrid>
                <a:gridCol w="1306285"/>
                <a:gridCol w="2063932"/>
                <a:gridCol w="3273645"/>
                <a:gridCol w="2872039"/>
                <a:gridCol w="1557202"/>
              </a:tblGrid>
              <a:tr h="216423">
                <a:tc>
                  <a:txBody>
                    <a:bodyPr/>
                    <a:p>
                      <a:pPr algn="ctr">
                        <a:defRPr/>
                      </a:pPr>
                      <a:br>
                        <a:rPr lang="fr-FR" sz="300" b="1">
                          <a:latin typeface="+mn-lt"/>
                        </a:rPr>
                      </a:br>
                      <a:endParaRPr lang="fr-FR" sz="3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Porteurs</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Financement</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Type de bâtiments concernés</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200" b="1">
                          <a:latin typeface="+mn-lt"/>
                        </a:rPr>
                        <a:t>Nature du financement</a:t>
                      </a:r>
                      <a:endParaRPr lang="fr-FR" sz="12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16423">
                <a:tc rowSpan="18">
                  <a:txBody>
                    <a:bodyPr/>
                    <a:p>
                      <a:pPr algn="ctr">
                        <a:defRPr/>
                      </a:pPr>
                      <a:r>
                        <a:rPr lang="fr-FR" sz="2400" b="1">
                          <a:latin typeface="+mn-lt"/>
                        </a:rPr>
                        <a:t>Agir (2/2)</a:t>
                      </a:r>
                      <a:endParaRPr lang="fr-FR" sz="24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rowSpan="8">
                  <a:txBody>
                    <a:bodyPr/>
                    <a:p>
                      <a:pPr algn="l">
                        <a:defRPr/>
                      </a:pPr>
                      <a:r>
                        <a:rPr lang="fr-FR" sz="1100">
                          <a:latin typeface="+mn-lt"/>
                        </a:rPr>
                        <a:t>État</a:t>
                      </a:r>
                      <a:endParaRPr sz="2000"/>
                    </a:p>
                    <a:p>
                      <a:pPr algn="l">
                        <a:defRPr/>
                      </a:pPr>
                      <a:endParaRPr lang="fr-FR" sz="1100">
                        <a:latin typeface="Arial"/>
                      </a:endParaRPr>
                    </a:p>
                    <a:p>
                      <a:pPr algn="l">
                        <a:defRPr/>
                      </a:pPr>
                      <a:endParaRPr lang="fr-FR" sz="1100">
                        <a:latin typeface="Arial"/>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u="sng">
                          <a:solidFill>
                            <a:schemeClr val="hlink"/>
                          </a:solidFill>
                          <a:latin typeface="Arial"/>
                          <a:hlinkClick r:id="rId3" action="ppaction://hlinksldjump" tooltip="ppaction://hlinksldjumpslide37"/>
                        </a:rPr>
                        <a:t>Certificats d’économies d’énergie</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Tous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1642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000" u="sng">
                          <a:solidFill>
                            <a:schemeClr val="hlink"/>
                          </a:solidFill>
                          <a:latin typeface="Arial"/>
                          <a:hlinkClick r:id="rId4" action="ppaction://hlinksldjump" tooltip="ppaction://hlinksldjumpslide29"/>
                        </a:rPr>
                        <a:t>FCTVA</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 des collectivités locales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Compensation TVA</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0598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000" u="sng">
                          <a:solidFill>
                            <a:schemeClr val="hlink"/>
                          </a:solidFill>
                          <a:latin typeface="Arial"/>
                          <a:hlinkClick r:id="rId5" action="ppaction://hlinksldjump" tooltip="ppaction://hlinksldjumpslide31"/>
                        </a:rPr>
                        <a:t>Dotation d'équipement des territoires ruraux (DETR)</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 des collectivités bénéficiaires de la DETR :</a:t>
                      </a:r>
                      <a:br>
                        <a:rPr lang="fr-FR" sz="1000">
                          <a:latin typeface="+mn-lt"/>
                        </a:rPr>
                      </a:br>
                      <a:r>
                        <a:rPr lang="fr-FR" sz="1000">
                          <a:latin typeface="+mn-lt"/>
                        </a:rPr>
                        <a:t>- commune &lt; 20 000 hab (+ critère potentiel financier)</a:t>
                      </a:r>
                      <a:br>
                        <a:rPr lang="fr-FR" sz="1000">
                          <a:latin typeface="+mn-lt"/>
                        </a:rPr>
                      </a:br>
                      <a:r>
                        <a:rPr lang="fr-FR" sz="1000">
                          <a:latin typeface="+mn-lt"/>
                        </a:rPr>
                        <a:t>- EPCI &lt; 75 000 hab</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81351">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000" u="sng">
                          <a:solidFill>
                            <a:schemeClr val="hlink"/>
                          </a:solidFill>
                          <a:latin typeface="Arial"/>
                          <a:hlinkClick r:id="rId6" action="ppaction://hlinksldjump" tooltip="ppaction://hlinksldjumpslide30"/>
                        </a:rPr>
                        <a:t>Dotation de soutien à l'investissement local (DSIL)</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 des collectivités locales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000" u="sng">
                          <a:solidFill>
                            <a:schemeClr val="hlink"/>
                          </a:solidFill>
                          <a:latin typeface="Arial"/>
                          <a:hlinkClick r:id="rId7" action="ppaction://hlinksldjump" tooltip="ppaction://hlinksldjumpslide35"/>
                        </a:rPr>
                        <a:t>Fonds verts </a:t>
                      </a:r>
                      <a:endParaRPr lang="fr-FR" sz="10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Bâtiments publics des collectivités locales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000" u="sng">
                          <a:solidFill>
                            <a:schemeClr val="hlink"/>
                          </a:solidFill>
                          <a:latin typeface="Arial"/>
                          <a:hlinkClick r:id="rId8" action="ppaction://hlinksldjump" tooltip="ppaction://hlinksldjumpslide32"/>
                        </a:rPr>
                        <a:t>Etudes et travaux sur monuments historiques</a:t>
                      </a:r>
                      <a:endParaRPr lang="fr-FR" sz="10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Monuments historiques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000" b="0" i="0" u="sng" strike="noStrike" cap="none" spc="0">
                          <a:solidFill>
                            <a:schemeClr val="hlink"/>
                          </a:solidFill>
                          <a:latin typeface="Arial"/>
                          <a:ea typeface="Arial"/>
                          <a:cs typeface="Arial"/>
                          <a:hlinkClick r:id="rId7" action="ppaction://hlinksldjump" tooltip="Diapositive 33"/>
                        </a:rPr>
                        <a:t>Travaux en site patrimonial remarquable et en abords</a:t>
                      </a:r>
                      <a:endParaRPr sz="1800" b="1" i="0" u="none" strike="noStrike" cap="all"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Arial"/>
                        </a:rPr>
                        <a:t>Bâtiments protégés</a:t>
                      </a:r>
                      <a:endParaRPr lang="fr-FR" sz="1000">
                        <a:solidFill>
                          <a:schemeClr val="tx1"/>
                        </a:solidFill>
                        <a:latin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Subvention</a:t>
                      </a:r>
                      <a:endParaRPr sz="1000"/>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a:defRPr/>
                      </a:pPr>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000" b="0" i="0" u="sng" strike="noStrike" spc="0">
                          <a:solidFill>
                            <a:schemeClr val="tx1"/>
                          </a:solidFill>
                          <a:latin typeface="Arial"/>
                          <a:ea typeface="Arial"/>
                          <a:cs typeface="Arial"/>
                          <a:hlinkClick r:id="rId9" action="ppaction://hlinksldjump" tooltip="Diapositive 34"/>
                        </a:rPr>
                        <a:t>Études et travaux sur les bâtiments des musées de France (hors monuments historiques)</a:t>
                      </a:r>
                      <a:endParaRPr sz="1800" b="1" i="0" u="none" strike="noStrike" cap="all"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Musées de France</a:t>
                      </a:r>
                      <a:endParaRPr lang="fr-FR" sz="1000" b="0" i="0" u="none"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Subvention</a:t>
                      </a:r>
                      <a:endParaRPr lang="fr-FR" sz="1000" b="0" i="0" u="none"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rPr>
                        <a:t>ACTEE (programme CEE)</a:t>
                      </a:r>
                      <a:endParaRPr lang="fr-FR" sz="1100" b="0" i="0" u="sng"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000" b="0" i="0" u="sng" strike="noStrike" cap="none" spc="0">
                          <a:solidFill>
                            <a:schemeClr val="tx1"/>
                          </a:solidFill>
                          <a:latin typeface="Arial"/>
                          <a:ea typeface="Arial"/>
                          <a:cs typeface="Arial"/>
                          <a:hlinkClick r:id="rId10" action="ppaction://hlinksldjump" tooltip="Diapositive 28"/>
                        </a:rPr>
                        <a:t>ACTEE _ Démarches Bâtiments Durables </a:t>
                      </a:r>
                      <a:endParaRPr sz="1000" b="0" i="0" strike="noStrike" cap="none" spc="0">
                        <a:solidFill>
                          <a:schemeClr val="tx1"/>
                        </a:solidFill>
                        <a:latin typeface="Arial"/>
                        <a:cs typeface="Arial"/>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Arial"/>
                          <a:ea typeface="Arial"/>
                          <a:cs typeface="Arial"/>
                        </a:rPr>
                        <a:t>Bâtiments tertiaires publics</a:t>
                      </a:r>
                      <a:endParaRPr/>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b="0" i="0" u="none" strike="noStrike" cap="none" spc="0">
                          <a:solidFill>
                            <a:schemeClr val="tx1"/>
                          </a:solidFill>
                          <a:latin typeface="Arial"/>
                          <a:ea typeface="Arial"/>
                          <a:cs typeface="Arial"/>
                        </a:rPr>
                        <a:t>Subvention</a:t>
                      </a:r>
                      <a:endParaRPr sz="1000"/>
                    </a:p>
                  </a:txBody>
                  <a:tcPr marL="15595" marR="15595" marT="7797" marB="7797"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algn="l" defTabSz="914400">
                        <a:defRPr/>
                      </a:pPr>
                      <a:r>
                        <a:rPr lang="fr-FR" sz="1100">
                          <a:solidFill>
                            <a:schemeClr val="tx1"/>
                          </a:solidFill>
                          <a:latin typeface="+mn-lt"/>
                          <a:ea typeface="+mn-ea"/>
                          <a:cs typeface="+mn-cs"/>
                        </a:rPr>
                        <a:t>Agence du sport</a:t>
                      </a:r>
                      <a:endParaRPr sz="20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u="sng">
                          <a:solidFill>
                            <a:schemeClr val="hlink"/>
                          </a:solidFill>
                          <a:hlinkClick r:id="rId9" action="ppaction://hlinksldjump" tooltip="ppaction://hlinksldjumpslide36"/>
                        </a:rPr>
                        <a:t>Plan "5000 équipements – Génération 2024 »</a:t>
                      </a:r>
                      <a:endParaRPr lang="fr-FR" sz="1000">
                        <a:solidFill>
                          <a:srgbClr val="FF0000"/>
                        </a:solidFill>
                        <a:latin typeface="+mn-lt"/>
                        <a:ea typeface="+mn-ea"/>
                        <a:cs typeface="+mn-cs"/>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ea typeface="+mn-ea"/>
                          <a:cs typeface="+mn-cs"/>
                        </a:rPr>
                        <a:t>Equipements sportifs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ea typeface="+mn-ea"/>
                          <a:cs typeface="+mn-cs"/>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627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AFL(banque française 100% détenue par les collectivités locales françaises) </a:t>
                      </a:r>
                      <a:endParaRPr sz="20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u="sng">
                          <a:latin typeface="+mn-lt"/>
                          <a:hlinkClick r:id="rId11" action="ppaction://hlinksldjump" tooltip="ppaction://hlinksldjumpslide25"/>
                        </a:rPr>
                        <a:t>AFL _ financement de budgets d’investissement</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 des collectivités locales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31646">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Banque postale</a:t>
                      </a:r>
                      <a:endParaRPr sz="20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u="sng">
                          <a:solidFill>
                            <a:schemeClr val="hlink"/>
                          </a:solidFill>
                          <a:latin typeface="Arial"/>
                          <a:hlinkClick r:id="rId12" action="ppaction://hlinksldjump" tooltip="ppaction://hlinksldjumpslide43"/>
                        </a:rPr>
                        <a:t>Préfinancements des</a:t>
                      </a:r>
                      <a:r>
                        <a:rPr lang="fr-FR" sz="1000" u="sng">
                          <a:latin typeface="+mn-lt"/>
                          <a:hlinkClick r:id="rId13" action="ppaction://hlinksldjump" tooltip="ppaction://hlinksldjumpslide48"/>
                        </a:rPr>
                        <a:t> subventions ou du FCTVA par le prêt relais</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Bâtiments publics des collectivités locales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Prêt relais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7445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Entreprise</a:t>
                      </a:r>
                      <a:endParaRPr sz="20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u="sng">
                          <a:solidFill>
                            <a:schemeClr val="hlink"/>
                          </a:solidFill>
                          <a:latin typeface="Liberation Sans"/>
                          <a:hlinkClick r:id="rId14" action="ppaction://hlinksldjump" tooltip="ppaction://hlinksldjumpslide44"/>
                        </a:rPr>
                        <a:t>Mécénat financier d’entreprise</a:t>
                      </a:r>
                      <a:endParaRPr lang="fr-FR" sz="1000">
                        <a:latin typeface="Liberation Sans"/>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Tous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Don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51496">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br>
                        <a:rPr lang="fr-FR" sz="1100">
                          <a:latin typeface="+mn-lt"/>
                        </a:rPr>
                      </a:b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u="sng">
                          <a:solidFill>
                            <a:schemeClr val="hlink"/>
                          </a:solidFill>
                          <a:latin typeface="Arial"/>
                          <a:hlinkClick r:id="rId15" action="ppaction://hlinksldjump" tooltip="ppaction://hlinksldjumpslide45"/>
                        </a:rPr>
                        <a:t>Financement participatif</a:t>
                      </a: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Tous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a:latin typeface="+mn-lt"/>
                        </a:rPr>
                        <a:t>Don</a:t>
                      </a:r>
                      <a:br>
                        <a:rPr lang="fr-FR" sz="1000">
                          <a:latin typeface="+mn-lt"/>
                        </a:rPr>
                      </a:br>
                      <a:r>
                        <a:rPr lang="fr-FR" sz="1000">
                          <a:latin typeface="+mn-lt"/>
                        </a:rPr>
                        <a:t>Prêt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51496">
                <a:tc vMerge="1">
                  <a:txBody>
                    <a:bodyPr/>
                    <a:p>
                      <a:pPr algn="ctr">
                        <a:defRPr/>
                      </a:pPr>
                      <a:endParaRPr lang="fr-FR" sz="24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endParaRPr lang="fr-F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u="sng">
                          <a:solidFill>
                            <a:schemeClr val="hlink"/>
                          </a:solidFill>
                          <a:latin typeface="Arial"/>
                          <a:hlinkClick r:id="rId16" action="ppaction://hlinksldjump" tooltip="ppaction://hlinksldjumpslide46"/>
                        </a:rPr>
                        <a:t>EneRciT : financement</a:t>
                      </a:r>
                      <a:r>
                        <a:rPr lang="fr-FR" sz="1000" u="sng">
                          <a:solidFill>
                            <a:schemeClr val="tx1"/>
                          </a:solidFill>
                          <a:latin typeface="+mn-lt"/>
                          <a:hlinkClick r:id="rId17" action="ppaction://hlinksldjump" tooltip="ppaction://hlinksldjumpslide51"/>
                        </a:rPr>
                        <a:t> de projets d’énergie renouvelable citoyen</a:t>
                      </a:r>
                      <a:endParaRPr lang="fr-FR" sz="10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Tous</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51496">
                <a:tc vMerge="1">
                  <a:txBody>
                    <a:bodyPr/>
                    <a:p>
                      <a:pPr algn="ctr">
                        <a:defRPr/>
                      </a:pPr>
                      <a:endParaRPr lang="fr-FR" sz="24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Caisse d'allocations familiales </a:t>
                      </a:r>
                      <a:endParaRPr sz="20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000" u="sng">
                          <a:solidFill>
                            <a:schemeClr val="hlink"/>
                          </a:solidFill>
                          <a:latin typeface="Arial"/>
                          <a:hlinkClick r:id="rId18" action="ppaction://hlinksldjump" tooltip="ppaction://hlinksldjumpslide38"/>
                        </a:rPr>
                        <a:t>Fonds de modernisation des établissements d'accueil du jeune enfant</a:t>
                      </a:r>
                      <a:endParaRPr lang="fr-FR" sz="10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solidFill>
                            <a:schemeClr val="tx1"/>
                          </a:solidFill>
                          <a:latin typeface="+mn-lt"/>
                        </a:rPr>
                        <a:t>Etablissements d'accueil du jeune enfant</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Subvention</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51496">
                <a:tc vMerge="1">
                  <a:txBody>
                    <a:bodyPr/>
                    <a:p>
                      <a:pPr algn="ctr">
                        <a:defRPr/>
                      </a:pPr>
                      <a:endParaRPr lang="fr-FR" sz="24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Société de Projet, Groupement d’opérateurs économiques </a:t>
                      </a:r>
                      <a:endParaRPr sz="20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algn="l" defTabSz="914400">
                        <a:defRPr/>
                      </a:pPr>
                      <a:r>
                        <a:rPr lang="fr-FR" sz="1000" u="sng">
                          <a:solidFill>
                            <a:schemeClr val="hlink"/>
                          </a:solidFill>
                          <a:latin typeface="Arial"/>
                          <a:ea typeface="Arial"/>
                          <a:cs typeface="Arial"/>
                          <a:hlinkClick r:id="rId19" action="ppaction://hlinksldjump" tooltip="ppaction://hlinksldjumpslide48"/>
                        </a:rPr>
                        <a:t>Marché global de performance énergétique a paiement différé</a:t>
                      </a:r>
                      <a:endParaRPr lang="fr-FR" sz="1000">
                        <a:solidFill>
                          <a:schemeClr val="tx1"/>
                        </a:solidFill>
                        <a:latin typeface="+mn-lt"/>
                        <a:ea typeface="+mn-ea"/>
                        <a:cs typeface="+mn-cs"/>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Bâtiments publics </a:t>
                      </a:r>
                      <a:endParaRPr lang="fr-FR" sz="10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Paiement différé</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51496">
                <a:tc vMerge="1">
                  <a:txBody>
                    <a:bodyPr/>
                    <a:p>
                      <a:pPr algn="ctr">
                        <a:defRPr/>
                      </a:pPr>
                      <a:endParaRPr lang="fr-FR" sz="24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endParaRPr lang="fr-FR" sz="10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algn="l" defTabSz="914400">
                        <a:defRPr/>
                      </a:pPr>
                      <a:r>
                        <a:rPr lang="fr-FR" sz="1000" u="sng">
                          <a:solidFill>
                            <a:schemeClr val="hlink"/>
                          </a:solidFill>
                          <a:latin typeface="Arial"/>
                          <a:ea typeface="Arial"/>
                          <a:cs typeface="Arial"/>
                          <a:hlinkClick r:id="rId20" action="ppaction://hlinksldjump" tooltip="ppaction://hlinksldjumpslide47"/>
                        </a:rPr>
                        <a:t>Dispositif Intracting sur fonds propre</a:t>
                      </a:r>
                      <a:endParaRPr lang="fr-FR" sz="1000">
                        <a:solidFill>
                          <a:schemeClr val="tx1"/>
                        </a:solidFill>
                        <a:latin typeface="+mn-lt"/>
                        <a:ea typeface="+mn-ea"/>
                        <a:cs typeface="+mn-cs"/>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Bâtiments publics </a:t>
                      </a:r>
                      <a:endParaRPr lang="fr-FR" sz="1000">
                        <a:solidFill>
                          <a:schemeClr val="tx1"/>
                        </a:solidFill>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r>
                        <a:rPr lang="fr-FR" sz="1000">
                          <a:latin typeface="+mn-lt"/>
                        </a:rPr>
                        <a:t>Fonds interne</a:t>
                      </a:r>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9" name="Flèche courbée vers la droite 8">
            <a:hlinkClick r:id="rId21" action="ppaction://hlinksldjump"/>
          </p:cNvPr>
          <p:cNvSpPr/>
          <p:nvPr/>
        </p:nvSpPr>
        <p:spPr bwMode="auto">
          <a:xfrm rot="9736627">
            <a:off x="11811157" y="6182798"/>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242699"/>
            <a:ext cx="9631869" cy="400110"/>
          </a:xfrm>
        </p:spPr>
        <p:txBody>
          <a:bodyPr/>
          <a:lstStyle/>
          <a:p>
            <a:pPr>
              <a:defRPr/>
            </a:pPr>
            <a:r>
              <a:rPr lang="fr-FR" sz="2000"/>
              <a:t>AIDES REGIONALES (11/13)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68</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460375" y="799432"/>
          <a:ext cx="11441244" cy="5236658"/>
        </p:xfrm>
        <a:graphic>
          <a:graphicData uri="http://schemas.openxmlformats.org/drawingml/2006/table">
            <a:tbl>
              <a:tblPr firstRow="0" firstCol="0" lastRow="0" lastCol="0" bandRow="0" bandCol="0"/>
              <a:tblGrid>
                <a:gridCol w="2358780"/>
                <a:gridCol w="1672404"/>
                <a:gridCol w="3472962"/>
                <a:gridCol w="2082046"/>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72188">
                <a:tc rowSpan="10">
                  <a:txBody>
                    <a:bodyPr/>
                    <a:p>
                      <a:pPr algn="ctr">
                        <a:defRPr/>
                      </a:pPr>
                      <a:r>
                        <a:rPr lang="fr-FR" sz="2000">
                          <a:latin typeface="Liberation Sans"/>
                        </a:rPr>
                        <a:t>Région Provence-Alpes-Côte d'Azur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solidFill>
                            <a:schemeClr val="tx1"/>
                          </a:solidFill>
                          <a:latin typeface="Liberation Sans"/>
                          <a:ea typeface="+mn-ea"/>
                          <a:cs typeface="+mn-c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Liberation Sans"/>
                          <a:ea typeface="Arial"/>
                          <a:cs typeface="Arial"/>
                          <a:hlinkClick r:id="rId3" action="ppaction://hlinksldjump" tooltip="Diapositive 116"/>
                        </a:rPr>
                        <a:t>Nos communes d’abord</a:t>
                      </a:r>
                      <a:endParaRPr lang="fr-FR" sz="1100">
                        <a:solidFill>
                          <a:schemeClr val="tx1"/>
                        </a:solidFill>
                        <a:latin typeface="Liberation Sans"/>
                        <a:ea typeface="+mn-ea"/>
                        <a:cs typeface="+mn-c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solidFill>
                            <a:schemeClr val="tx1"/>
                          </a:solidFill>
                          <a:latin typeface="Liberation Sans"/>
                          <a:ea typeface="+mn-ea"/>
                          <a:cs typeface="+mn-c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solidFill>
                            <a:schemeClr val="tx1"/>
                          </a:solidFill>
                          <a:latin typeface="Liberation Sans"/>
                          <a:ea typeface="+mn-ea"/>
                          <a:cs typeface="+mn-c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7218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4" action="ppaction://hlinksldjump" tooltip="Diapositive 117"/>
                        </a:rPr>
                        <a:t>Etude de faisabilité pour des projets de géothermie/thalassothermie</a:t>
                      </a:r>
                      <a:r>
                        <a:rPr lang="fr-FR" sz="1100" u="sng">
                          <a:solidFill>
                            <a:schemeClr val="hlink"/>
                          </a:solidFill>
                          <a:hlinkClick r:id="rId5" action="ppaction://hlinksldjump" tooltip="ppaction://hlinksldjumpslide126"/>
                        </a:rPr>
                        <a:t>thalassothermie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94605">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6" action="ppaction://hlinksldjump" tooltip="Diapositive 118"/>
                        </a:rPr>
                        <a:t>Travaux de géothermie/thalassothermie</a:t>
                      </a:r>
                      <a:r>
                        <a:rPr lang="fr-FR" sz="1100" u="sng">
                          <a:hlinkClick r:id="rId7" action="ppaction://hlinksldjump" tooltip="ppaction://hlinksldjumpslide127"/>
                        </a:rPr>
                        <a:t>thalassothermie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50643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8" action="ppaction://hlinksldjump" tooltip="Diapositive 119"/>
                        </a:rPr>
                        <a:t>Projets solaires thermiques collectifs pour production d'eau chaude sanitaire, chauffage (nouveaux projets)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506437">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9" action="ppaction://hlinksldjump" tooltip="Diapositive 120"/>
                        </a:rPr>
                        <a:t>Etude de faisabilité pour des projets de solaire thermique (eau chaude sanitaire, chaleur)</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548640">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10" action="ppaction://hlinksldjump" tooltip="Diapositive 124"/>
                        </a:rPr>
                        <a:t>Patrimoine - Fonds d’intervention d’urgence pour le patrimoine communal</a:t>
                      </a:r>
                      <a:endParaRPr lang="fr-FR" sz="1100" b="0" i="0" u="sng" strike="noStrike" cap="none" spc="0">
                        <a:solidFill>
                          <a:schemeClr val="hlink"/>
                        </a:solidFill>
                        <a:latin typeface="Arial"/>
                        <a:cs typeface="Arial"/>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5" action="ppaction://hlinksldjump" tooltip="Diapositive 125"/>
                        </a:rPr>
                        <a:t>Plan solaire : Sud PV Plus en soutien de l'autoconsommation photovoltaïque</a:t>
                      </a:r>
                      <a:endParaRPr lang="fr-FR" sz="1100" b="0" i="0" u="sng" strike="noStrike" cap="none" spc="0">
                        <a:solidFill>
                          <a:schemeClr val="hlink"/>
                        </a:solidFill>
                        <a:latin typeface="Arial"/>
                        <a:cs typeface="Arial"/>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8000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1" action="ppaction://hlinksldjump" tooltip="Diapositive 121"/>
                        </a:rPr>
                        <a:t>Soutien aux travaux sur les équipements sportifs collectifs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sportifs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8000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2" action="ppaction://hlinksldjump" tooltip="Diapositive 122"/>
                        </a:rPr>
                        <a:t>Etude de faisabilité pour des réseaux de chaleur et de froid</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sportifs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8000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3" action="ppaction://hlinksldjump" tooltip="Diapositive 123"/>
                        </a:rPr>
                        <a:t>Travaux de réseaux de chaleur et de froid</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sportifs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741550335" name="Flèche courbée vers la droite 1724482800">
            <a:hlinkClick r:id="rId14"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90157"/>
            <a:ext cx="9631869" cy="400110"/>
          </a:xfrm>
        </p:spPr>
        <p:txBody>
          <a:bodyPr/>
          <a:lstStyle/>
          <a:p>
            <a:pPr>
              <a:defRPr/>
            </a:pPr>
            <a:r>
              <a:rPr lang="fr-FR" sz="2000"/>
              <a:t>AIDES REGIONALES (12/13)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69</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12216" y="2750543"/>
          <a:ext cx="11441244" cy="1260251"/>
        </p:xfrm>
        <a:graphic>
          <a:graphicData uri="http://schemas.openxmlformats.org/drawingml/2006/table">
            <a:tbl>
              <a:tblPr firstRow="0" firstCol="0" lastRow="0" lastCol="0" bandRow="0" bandCol="0"/>
              <a:tblGrid>
                <a:gridCol w="2019056"/>
                <a:gridCol w="1582615"/>
                <a:gridCol w="4396154"/>
                <a:gridCol w="1588367"/>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Etapes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82275">
                <a:tc rowSpan="3">
                  <a:txBody>
                    <a:bodyPr/>
                    <a:p>
                      <a:pPr algn="ctr">
                        <a:defRPr/>
                      </a:pPr>
                      <a:r>
                        <a:rPr lang="fr-FR" sz="2000">
                          <a:latin typeface="Liberation Sans"/>
                        </a:rPr>
                        <a:t>Corse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3" action="ppaction://hlinksldjump" tooltip="Diapositive 126"/>
                        </a:rPr>
                        <a:t>Dotation Quinquennale communale et communautaire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7311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4" action="ppaction://hlinksldjump" tooltip="Diapositive 127"/>
                        </a:rPr>
                        <a:t>Dotation Ecole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scolaires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0547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5" action="ppaction://hlinksldjump" tooltip="Diapositive 128"/>
                        </a:rPr>
                        <a:t>Fonds de Solidarité Territoriale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409713780" name="Flèche courbée vers la droite 1724482800">
            <a:hlinkClick r:id="rId6"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530020"/>
            <a:ext cx="9631869" cy="400110"/>
          </a:xfrm>
        </p:spPr>
        <p:txBody>
          <a:bodyPr/>
          <a:lstStyle/>
          <a:p>
            <a:pPr>
              <a:defRPr/>
            </a:pPr>
            <a:r>
              <a:rPr lang="fr-FR" sz="2000"/>
              <a:t>AIDES REGIONALES (13/13)</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70</a:t>
            </a:fld>
            <a:endParaRPr lang="fr-FR"/>
          </a:p>
        </p:txBody>
      </p: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graphicFrame>
        <p:nvGraphicFramePr>
          <p:cNvPr id="13" name="Tableau 12"/>
          <p:cNvGraphicFramePr>
            <a:graphicFrameLocks xmlns:a="http://schemas.openxmlformats.org/drawingml/2006/main" noGrp="1"/>
          </p:cNvGraphicFramePr>
          <p:nvPr/>
        </p:nvGraphicFramePr>
        <p:xfrm>
          <a:off x="342132" y="1016329"/>
          <a:ext cx="11453942" cy="4835761"/>
        </p:xfrm>
        <a:graphic>
          <a:graphicData uri="http://schemas.openxmlformats.org/drawingml/2006/table">
            <a:tbl>
              <a:tblPr firstRow="0" firstCol="0" lastRow="0" lastCol="0" bandRow="0" bandCol="0"/>
              <a:tblGrid>
                <a:gridCol w="2019056"/>
                <a:gridCol w="1582615"/>
                <a:gridCol w="4396154"/>
                <a:gridCol w="1588367"/>
                <a:gridCol w="1855052"/>
              </a:tblGrid>
              <a:tr h="476177">
                <a:tc>
                  <a:txBody>
                    <a:bodyPr/>
                    <a:p>
                      <a:pPr algn="ctr">
                        <a:defRPr/>
                      </a:pP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Étapes de la gestion patrimoniale</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Type de bâtiments concernés</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Arial"/>
                        </a:rPr>
                        <a:t>Nature du financement</a:t>
                      </a:r>
                      <a:endParaRPr lang="fr-FR" sz="12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464233">
                <a:tc rowSpan="10">
                  <a:txBody>
                    <a:bodyPr/>
                    <a:p>
                      <a:pPr algn="ctr">
                        <a:defRPr/>
                      </a:pPr>
                      <a:r>
                        <a:rPr lang="fr-FR" sz="2000">
                          <a:latin typeface="Liberation Sans"/>
                        </a:rPr>
                        <a:t>Région Occitanie</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3" action="ppaction://hlinksldjump" tooltip="Diapositive 130"/>
                        </a:rPr>
                        <a:t>Rénovation énergétique des bâtiments publics (ERP) pour une meilleure performance énergétique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79828">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4" action="ppaction://hlinksldjump" tooltip="Diapositive 129"/>
                        </a:rPr>
                        <a:t>Mise en accessibilité des bâtiments publics (ERP)</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7562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5" action="ppaction://hlinksldjump" tooltip="Diapositive 131"/>
                        </a:rPr>
                        <a:t>Accompagner la construction et/ou la rénovation énergétique de bâtiments publics innovants et exemplaires</a:t>
                      </a:r>
                      <a:endParaRPr sz="1100" b="1" i="0" u="none" strike="noStrike" cap="all" spc="0">
                        <a:solidFill>
                          <a:srgbClr val="EF7757"/>
                        </a:solidFill>
                        <a:latin typeface="Arial"/>
                        <a:cs typeface="Arial"/>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7" marR="37837" marT="18918" marB="1891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75623">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6" action="ppaction://hlinksldjump" tooltip="Diapositive 132"/>
                        </a:rPr>
                        <a:t>Dispositif d’aides pour les projets d’énergie renouvelable coopératifs et citoyens d’une puissance inférieure à 500 kWc</a:t>
                      </a:r>
                      <a:r>
                        <a:rPr lang="fr-FR" sz="1100" u="sng">
                          <a:hlinkClick r:id="rId7" action="ppaction://hlinksldjump" tooltip="ppaction://hlinksldjumpslide140"/>
                        </a:rPr>
                        <a:t>kWc</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7311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8" action="ppaction://hlinksldjump" tooltip="Diapositive 133"/>
                        </a:rPr>
                        <a:t>Soutien aux projets de maisons et centres de santé pluri-professionnels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de santé</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81827">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9" action="ppaction://hlinksldjump" tooltip="Diapositive 134"/>
                        </a:rPr>
                        <a:t>Patrimoine - Aide à la restauration du patrimoine culturel</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culturels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0" action="ppaction://hlinksldjump" tooltip="Diapositive 135"/>
                        </a:rPr>
                        <a:t>Soutien à la construction et à la rénovation d’équipements sportifs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Liberation Sans"/>
                        </a:rPr>
                        <a:t>Bâtiments publics sportifs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76724">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1" action="ppaction://hlinksldjump" tooltip="Diapositive 136"/>
                        </a:rPr>
                        <a:t>Aide régionale au développement des installations géothermiques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86862">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2" action="ppaction://hlinksldjump" tooltip="Diapositive 137"/>
                        </a:rPr>
                        <a:t>Aide régionale au développement des chaufferies biomasse</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619029">
                <a:tc vMerge="1">
                  <a:txBody>
                    <a:bodyPr/>
                    <a:p>
                      <a:pPr algn="ctr">
                        <a:defRPr/>
                      </a:pPr>
                      <a:endParaRPr lang="fr-FR" sz="20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Agir</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hlinkClick r:id="rId13" action="ppaction://hlinksldjump" tooltip="Diapositive 138"/>
                        </a:rPr>
                        <a:t>Aide régionale au développement des installations solaires thermiques</a:t>
                      </a:r>
                      <a:endParaRPr lang="fr-FR" sz="1100">
                        <a:latin typeface="Liberation Sans"/>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Liberation Sans"/>
                        </a:rPr>
                        <a:t>Bâtiments publics</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Liberation Sans"/>
                        </a:rPr>
                        <a:t>Subvention</a:t>
                      </a:r>
                      <a:endParaRPr/>
                    </a:p>
                  </a:txBody>
                  <a:tcPr marL="37838" marR="37838" marT="18919" marB="18919"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311497243" name="Flèche courbée vers la droite 1724482800">
            <a:hlinkClick r:id="rId14" action="ppaction://hlinksldjump" tooltip="Diapositive 49"/>
          </p:cNvPr>
          <p:cNvSpPr/>
          <p:nvPr/>
        </p:nvSpPr>
        <p:spPr bwMode="auto">
          <a:xfrm rot="8742740">
            <a:off x="10966248" y="6013180"/>
            <a:ext cx="430891" cy="612320"/>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9" y="56134"/>
            <a:ext cx="9631869" cy="707886"/>
          </a:xfrm>
        </p:spPr>
        <p:txBody>
          <a:bodyPr/>
          <a:lstStyle/>
          <a:p>
            <a:pPr>
              <a:defRPr/>
            </a:pPr>
            <a:r>
              <a:rPr lang="fr-FR" sz="2000"/>
              <a:t>APPEL A PROJETS Projets participatifs et citoyens pour la Transition énergétique</a:t>
            </a:r>
            <a:endParaRPr lang="fr-FR" sz="14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71</a:t>
            </a:fld>
            <a:endParaRPr lang="fr-FR"/>
          </a:p>
        </p:txBody>
      </p:sp>
      <p:sp>
        <p:nvSpPr>
          <p:cNvPr id="9" name="ZoneTexte 8"/>
          <p:cNvSpPr txBox="1"/>
          <p:nvPr/>
        </p:nvSpPr>
        <p:spPr bwMode="auto">
          <a:xfrm>
            <a:off x="301838" y="693750"/>
            <a:ext cx="10021236" cy="94523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les-aides.nouvelle-aquitaine.fr/transition-energetique-et-ecologique/projets-participatifs-et-citoyens-pour-la-transition-energetique-0?Profil=Collectivit%C3%A9 territoriale&amp;"/>
              </a:rPr>
              <a:t>https://les-aides.nouvelle-aquitaine.fr/transition-energetique-et-ecologique/projets-participatifs-et-citoyens-pour-la-transition-energetique-0?Profil=Collectivit%C3%A9%20territoriale&amp;</a:t>
            </a:r>
            <a:endParaRP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flipH="0" flipV="0">
            <a:off x="155574" y="1169513"/>
            <a:ext cx="4962198" cy="4478058"/>
          </a:xfrm>
          <a:prstGeom prst="rect">
            <a:avLst/>
          </a:prstGeom>
          <a:solidFill>
            <a:schemeClr val="bg1"/>
          </a:solidFill>
          <a:ln>
            <a:noFill/>
          </a:ln>
        </p:spPr>
        <p:txBody>
          <a:bodyPr/>
          <a:lstStyle/>
          <a:p>
            <a:pPr>
              <a:defRPr/>
            </a:pPr>
            <a:r>
              <a:rPr lang="fr-FR"/>
              <a:t>Porteur du financement </a:t>
            </a:r>
            <a:endParaRPr/>
          </a:p>
          <a:p>
            <a:pPr lvl="1">
              <a:defRPr/>
            </a:pPr>
            <a:r>
              <a:rPr lang="fr-FR"/>
              <a:t>Région Nouvelle-Aquitaine </a:t>
            </a:r>
            <a:endParaRPr/>
          </a:p>
          <a:p>
            <a:pPr marL="0" lvl="1">
              <a:spcBef>
                <a:spcPts val="1000"/>
              </a:spcBef>
              <a:defRPr/>
            </a:pPr>
            <a:r>
              <a:rPr lang="fr-FR" sz="2000">
                <a:solidFill>
                  <a:srgbClr val="EF7757"/>
                </a:solidFill>
              </a:rPr>
              <a:t>Nature du financement</a:t>
            </a:r>
            <a:endParaRPr/>
          </a:p>
          <a:p>
            <a:pPr lvl="1">
              <a:defRPr/>
            </a:pPr>
            <a:r>
              <a:rPr lang="fr-FR"/>
              <a:t>Subvention (appel à projet Ademe et Région)</a:t>
            </a:r>
            <a:endParaRPr/>
          </a:p>
          <a:p>
            <a:pPr>
              <a:defRPr/>
            </a:pPr>
            <a:r>
              <a:rPr lang="fr-FR"/>
              <a:t>Localisation</a:t>
            </a:r>
            <a:endParaRPr/>
          </a:p>
          <a:p>
            <a:pPr lvl="1">
              <a:defRPr/>
            </a:pPr>
            <a:r>
              <a:rPr lang="fr-FR"/>
              <a:t>Nouvelle-Aquitaine</a:t>
            </a:r>
            <a:endParaRPr/>
          </a:p>
          <a:p>
            <a:pPr>
              <a:defRPr/>
            </a:pPr>
            <a:r>
              <a:rPr lang="fr-FR"/>
              <a:t>Objectif</a:t>
            </a:r>
            <a:endParaRPr/>
          </a:p>
          <a:p>
            <a:pPr lvl="1">
              <a:defRPr/>
            </a:pPr>
            <a:r>
              <a:rPr lang="fr-FR"/>
              <a:t>Favoriser le développement de projets participatifs et citoyens ancrés dans une  démarche territoriale</a:t>
            </a:r>
            <a:endParaRPr/>
          </a:p>
          <a:p>
            <a:pPr marL="0" lvl="1">
              <a:spcBef>
                <a:spcPts val="1000"/>
              </a:spcBef>
              <a:defRPr/>
            </a:pPr>
            <a:r>
              <a:rPr lang="fr-FR" sz="2000">
                <a:solidFill>
                  <a:srgbClr val="EF7757"/>
                </a:solidFill>
              </a:rPr>
              <a:t>Date de clôture</a:t>
            </a:r>
            <a:endParaRPr/>
          </a:p>
          <a:p>
            <a:pPr lvl="1">
              <a:defRPr/>
            </a:pPr>
            <a:r>
              <a:rPr lang="fr-FR"/>
              <a:t>Fin de dépôt des dossiers : 31/12/2025</a:t>
            </a:r>
            <a:endParaRPr/>
          </a:p>
          <a:p>
            <a:pPr lvl="1">
              <a:defRPr/>
            </a:pPr>
            <a:r>
              <a:rPr/>
              <a:t>Échéances pour déposer les dossiers : 15 mars, 15 juin, 15 septembre, 15 décembre</a:t>
            </a:r>
            <a:endParaRPr/>
          </a:p>
          <a:p>
            <a:pPr lvl="1">
              <a:defRPr/>
            </a:pPr>
            <a:endParaRPr lang="fr-FR"/>
          </a:p>
        </p:txBody>
      </p:sp>
      <p:sp>
        <p:nvSpPr>
          <p:cNvPr id="11" name="Espace réservé du texte 4"/>
          <p:cNvSpPr txBox="1"/>
          <p:nvPr/>
        </p:nvSpPr>
        <p:spPr bwMode="auto">
          <a:xfrm>
            <a:off x="5311736" y="1321914"/>
            <a:ext cx="6880263" cy="240495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Projets pour la transition énergétique (notamment la réduction des consommations d’énergie des bâtiments) L’appel à projet vise à soutenir les collectivités souhaitant initier et développer des projets participatifs et citoyens.</a:t>
            </a:r>
            <a:endParaRPr lang="fr-FR" sz="2000">
              <a:solidFill>
                <a:srgbClr val="EF7757"/>
              </a:solidFill>
            </a:endParaRPr>
          </a:p>
          <a:p>
            <a:pPr lvl="1">
              <a:defRPr/>
            </a:pPr>
            <a:r>
              <a:rPr lang="fr-FR" sz="2000">
                <a:solidFill>
                  <a:srgbClr val="EF7757"/>
                </a:solidFill>
              </a:rPr>
              <a:t>Montant</a:t>
            </a:r>
            <a:endParaRPr/>
          </a:p>
          <a:p>
            <a:pPr lvl="1">
              <a:defRPr/>
            </a:pPr>
            <a:r>
              <a:rPr lang="fr-FR"/>
              <a:t>Aide à la mobilisation et à la concertation : 70% d’aide maximum avec une aide d’un montant plafonné à 20 000 euros</a:t>
            </a:r>
            <a:endParaRPr/>
          </a:p>
          <a:p>
            <a:pPr lvl="1">
              <a:defRPr/>
            </a:pPr>
            <a:r>
              <a:rPr lang="fr-FR"/>
              <a:t>Etudes à caractère juridique et économique : 70% d’aide maximum avec une aide d’un montant plafonné à 10 000 euros</a:t>
            </a:r>
            <a:endParaRPr/>
          </a:p>
          <a:p>
            <a:pPr lvl="1">
              <a:defRPr/>
            </a:pPr>
            <a:r>
              <a:rPr lang="fr-FR"/>
              <a:t>Etudes de faisabilité technique : 70% d’aide maximum avec une aide d’un montant plafonné à 10 000 euros</a:t>
            </a:r>
            <a:endParaRPr lang="fr-FR"/>
          </a:p>
          <a:p>
            <a:pPr lvl="1">
              <a:defRPr/>
            </a:pPr>
            <a:r>
              <a:rPr lang="fr-FR"/>
              <a:t>Prime à la participation citoyenne : 1 € Région pour 1 € citoyen</a:t>
            </a:r>
            <a:endParaRPr/>
          </a:p>
        </p:txBody>
      </p:sp>
      <p:cxnSp>
        <p:nvCxnSpPr>
          <p:cNvPr id="16" name="Connecteur droit 15"/>
          <p:cNvCxnSpPr>
            <a:cxnSpLocks/>
          </p:cNvCxnSpPr>
          <p:nvPr/>
        </p:nvCxnSpPr>
        <p:spPr bwMode="auto">
          <a:xfrm>
            <a:off x="5302872" y="1297433"/>
            <a:ext cx="8865" cy="4890320"/>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626721" y="56134"/>
            <a:ext cx="1399309" cy="1399309"/>
          </a:xfrm>
          <a:prstGeom prst="rect">
            <a:avLst/>
          </a:prstGeom>
        </p:spPr>
      </p:pic>
      <p:sp>
        <p:nvSpPr>
          <p:cNvPr id="589111421" name="Flèche courbée vers la droite 589111420">
            <a:hlinkClick r:id="rId5" action="ppaction://hlinksldjump" tooltip="Diapositive 51"/>
          </p:cNvPr>
          <p:cNvSpPr/>
          <p:nvPr/>
        </p:nvSpPr>
        <p:spPr bwMode="auto">
          <a:xfrm rot="8848484">
            <a:off x="11158758" y="6252934"/>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36175809" name="Titre 1"/>
          <p:cNvSpPr>
            <a:spLocks noGrp="1"/>
          </p:cNvSpPr>
          <p:nvPr>
            <p:ph type="title"/>
          </p:nvPr>
        </p:nvSpPr>
        <p:spPr bwMode="auto">
          <a:xfrm flipH="0" flipV="0">
            <a:off x="301838" y="61536"/>
            <a:ext cx="7870275" cy="7013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Rénovation énergétique globale, performante et bas carbone des bâtiments tertiaires publics</a:t>
            </a:r>
            <a:endParaRPr lang="fr-FR" sz="2000" b="1" i="0" u="none" strike="noStrike" cap="all" spc="0">
              <a:solidFill>
                <a:srgbClr val="EF7757"/>
              </a:solidFill>
              <a:latin typeface="Arial"/>
              <a:cs typeface="Arial"/>
            </a:endParaRPr>
          </a:p>
        </p:txBody>
      </p:sp>
      <p:sp>
        <p:nvSpPr>
          <p:cNvPr id="330186763"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44158E2B-0147-F47F-E8AA-2C283D70D226}" type="slidenum">
              <a:rPr lang="fr-FR"/>
              <a:t/>
            </a:fld>
            <a:endParaRPr lang="fr-FR"/>
          </a:p>
        </p:txBody>
      </p:sp>
      <p:sp>
        <p:nvSpPr>
          <p:cNvPr id="1389863740" name="ZoneTexte 8"/>
          <p:cNvSpPr txBox="1"/>
          <p:nvPr/>
        </p:nvSpPr>
        <p:spPr bwMode="auto">
          <a:xfrm flipH="0" flipV="0">
            <a:off x="338747" y="664201"/>
            <a:ext cx="8327933" cy="1371960"/>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les-aides.nouvelle-aquitaine.fr/transition-energetique-et-ecologique/renovation-energetique-globale-performante-et-bas-carbone-des-batiments-tertiaires-publics?Profil=Collectivit%C3%A9 territoriale&amp;page=2"/>
              </a:rPr>
              <a:t>https://les-aides.nouvelle-aquitaine.fr/transition-energetique-et-ecologique/renovation-energetique-globale-performante-et-bas-carbone-des-batiments-tertiaires-publics?Profil=Collectivit%C3%A9%20territoriale&amp;page=2</a:t>
            </a:r>
            <a:endParaRPr sz="1400"/>
          </a:p>
          <a:p>
            <a:pPr>
              <a:defRPr/>
            </a:pPr>
            <a:endParaRPr sz="1400"/>
          </a:p>
          <a:p>
            <a:pPr>
              <a:defRPr/>
            </a:pPr>
            <a:endParaRPr lang="fr-FR" sz="1400"/>
          </a:p>
          <a:p>
            <a:pPr>
              <a:defRPr/>
            </a:pPr>
            <a:endParaRPr lang="fr-FR" sz="1400"/>
          </a:p>
        </p:txBody>
      </p:sp>
      <p:sp>
        <p:nvSpPr>
          <p:cNvPr id="332340516" name="Espace réservé du texte 4"/>
          <p:cNvSpPr>
            <a:spLocks noGrp="1"/>
          </p:cNvSpPr>
          <p:nvPr>
            <p:ph type="body" sz="quarter" idx="12"/>
          </p:nvPr>
        </p:nvSpPr>
        <p:spPr bwMode="auto">
          <a:xfrm flipH="0" flipV="0">
            <a:off x="155574" y="1444272"/>
            <a:ext cx="5213270" cy="4478058"/>
          </a:xfrm>
          <a:prstGeom prst="rect">
            <a:avLst/>
          </a:prstGeom>
          <a:solidFill>
            <a:schemeClr val="bg1"/>
          </a:solidFill>
          <a:ln>
            <a:noFill/>
          </a:ln>
        </p:spPr>
        <p:txBody>
          <a:bodyPr/>
          <a:lstStyle/>
          <a:p>
            <a:pPr>
              <a:defRPr/>
            </a:pPr>
            <a:r>
              <a:rPr lang="fr-FR"/>
              <a:t>Porteur du financement </a:t>
            </a:r>
            <a:endParaRPr/>
          </a:p>
          <a:p>
            <a:pPr lvl="1">
              <a:defRPr/>
            </a:pPr>
            <a:r>
              <a:rPr lang="fr-FR"/>
              <a:t>Région Nouvelle-Aquitaine </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Nouvelle-Aquitaine</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Soutenir la réalisation de travaux de rénovation énergétique globale et performante (niveau basse consommation) des bâtiments tertiaires publics, dans une approche bas carbone.</a:t>
            </a:r>
            <a:endParaRPr lang="fr-FR" sz="2000">
              <a:solidFill>
                <a:srgbClr val="EF7757"/>
              </a:solidFill>
            </a:endParaRPr>
          </a:p>
          <a:p>
            <a:pPr marL="0" marR="0" lvl="1" indent="0" algn="l">
              <a:lnSpc>
                <a:spcPct val="100000"/>
              </a:lnSpc>
              <a:spcBef>
                <a:spcPts val="999"/>
              </a:spcBef>
              <a:spcAft>
                <a:spcPts val="0"/>
              </a:spcAft>
              <a:buFont typeface="Arial"/>
              <a:buNone/>
              <a:defRPr/>
            </a:pPr>
            <a:r>
              <a:rPr lang="fr-FR" sz="2000" b="0" i="0" u="none" strike="noStrike" cap="none" spc="0">
                <a:solidFill>
                  <a:srgbClr val="EF7757"/>
                </a:solidFill>
                <a:latin typeface="Arial"/>
                <a:ea typeface="Arial"/>
                <a:cs typeface="Arial"/>
              </a:rPr>
              <a:t>Date limite de réception des réponses </a:t>
            </a:r>
            <a:endParaRPr lang="fr-FR" sz="2000" b="0" i="0" u="none" strike="noStrike" cap="none" spc="0">
              <a:solidFill>
                <a:srgbClr val="EF7757"/>
              </a:solidFill>
              <a:latin typeface="Arial"/>
              <a:cs typeface="Arial"/>
            </a:endParaRPr>
          </a:p>
          <a:p>
            <a:pPr lvl="1">
              <a:defRPr/>
            </a:pPr>
            <a:r>
              <a:rPr/>
              <a:t>30 juin 2025</a:t>
            </a:r>
            <a:endParaRPr/>
          </a:p>
          <a:p>
            <a:pPr lvl="1">
              <a:defRPr/>
            </a:pPr>
            <a:endParaRPr lang="fr-FR"/>
          </a:p>
        </p:txBody>
      </p:sp>
      <p:sp>
        <p:nvSpPr>
          <p:cNvPr id="2032952259" name="Espace réservé du texte 4"/>
          <p:cNvSpPr txBox="1"/>
          <p:nvPr/>
        </p:nvSpPr>
        <p:spPr bwMode="auto">
          <a:xfrm flipH="0" flipV="0">
            <a:off x="5311735" y="1413500"/>
            <a:ext cx="6714293" cy="2404958"/>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Opération de rénovation énergétique globale performante et bas carbone :</a:t>
            </a:r>
            <a:endParaRPr lang="fr-FR" sz="16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portant sur un bâtiment tertiaire existant</a:t>
            </a:r>
            <a:endParaRPr lang="fr-FR" sz="16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comprenant un bouquet de travaux, </a:t>
            </a:r>
            <a:r>
              <a:rPr lang="fr-FR" sz="1600" b="0" i="0" u="none" strike="noStrike" cap="none" spc="0">
                <a:solidFill>
                  <a:srgbClr val="292574"/>
                </a:solidFill>
                <a:latin typeface="Arial"/>
                <a:ea typeface="Arial"/>
                <a:cs typeface="Arial"/>
              </a:rPr>
              <a:t>atteignant le niveau de performance « Bâtiment Basse Consommation rénovation 2009 »,</a:t>
            </a:r>
            <a:endParaRPr lang="fr-FR" sz="16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utilisant au moins un matériau biosourcé,</a:t>
            </a:r>
            <a:endParaRPr lang="fr-FR" sz="16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prenant en compte la maîtrise la qualité de l’air intérieur, </a:t>
            </a:r>
            <a:r>
              <a:rPr lang="fr-FR" sz="1600" b="0" i="0" u="none" strike="noStrike" cap="none" spc="0">
                <a:solidFill>
                  <a:srgbClr val="292574"/>
                </a:solidFill>
                <a:latin typeface="Arial"/>
                <a:ea typeface="Arial"/>
                <a:cs typeface="Arial"/>
              </a:rPr>
              <a:t> le confort d’été passif, </a:t>
            </a:r>
            <a:endParaRPr lang="fr-FR" sz="16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sensibilisant les occupants et usagers,</a:t>
            </a:r>
            <a:endParaRPr lang="fr-FR" sz="1600" b="0" i="0" u="none" strike="noStrike" cap="none" spc="0">
              <a:solidFill>
                <a:srgbClr val="292574"/>
              </a:solidFill>
              <a:latin typeface="Arial"/>
              <a:cs typeface="Arial"/>
            </a:endParaRPr>
          </a:p>
          <a:p>
            <a:pPr marL="463879" marR="0" lvl="1"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mettant en place un suivi des consommations.</a:t>
            </a:r>
            <a:endParaRPr lang="fr-FR" sz="16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Le projet devra être à minima en phase d'avant projet détaillé (APD)</a:t>
            </a:r>
            <a:r>
              <a:rPr lang="fr-FR" sz="1600" b="0" i="0" u="none" strike="noStrike" cap="none" spc="0">
                <a:solidFill>
                  <a:srgbClr val="292574"/>
                </a:solidFill>
                <a:latin typeface="Arial"/>
                <a:ea typeface="Arial"/>
                <a:cs typeface="Arial"/>
              </a:rPr>
              <a:t>. </a:t>
            </a:r>
            <a:r>
              <a:rPr lang="fr-FR" sz="1600" b="0" i="0" u="none" strike="noStrike" cap="none" spc="0">
                <a:solidFill>
                  <a:srgbClr val="292574"/>
                </a:solidFill>
                <a:latin typeface="Arial"/>
                <a:ea typeface="Arial"/>
                <a:cs typeface="Arial"/>
              </a:rPr>
              <a:t>L’opération devra être terminée au plus tard le 30 juin 2028</a:t>
            </a:r>
            <a:endParaRPr lang="fr-FR" sz="1600" b="0" i="0" u="none" strike="noStrike" cap="none" spc="0">
              <a:solidFill>
                <a:srgbClr val="292574"/>
              </a:solidFill>
              <a:latin typeface="Arial"/>
              <a:cs typeface="Arial"/>
            </a:endParaRPr>
          </a:p>
          <a:p>
            <a:pPr marL="0" marR="0" lvl="1" indent="0" algn="l">
              <a:lnSpc>
                <a:spcPct val="100000"/>
              </a:lnSpc>
              <a:spcBef>
                <a:spcPts val="999"/>
              </a:spcBef>
              <a:spcAft>
                <a:spcPts val="0"/>
              </a:spcAft>
              <a:buFont typeface="Arial"/>
              <a:buNone/>
              <a:defRPr/>
            </a:pPr>
            <a:r>
              <a:rPr lang="fr-FR" sz="2000" b="0" i="0" u="none" strike="noStrike" cap="none" spc="0">
                <a:solidFill>
                  <a:srgbClr val="EF7757"/>
                </a:solidFill>
                <a:latin typeface="Arial"/>
                <a:ea typeface="Arial"/>
                <a:cs typeface="Arial"/>
              </a:rPr>
              <a:t>Montant</a:t>
            </a:r>
            <a:endParaRPr lang="fr-FR" sz="2000" b="0" i="0" u="none" strike="noStrike" cap="none" spc="0">
              <a:solidFill>
                <a:srgbClr val="EF7757"/>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Jusqu’à 50% des dépenses éligibles</a:t>
            </a:r>
            <a:r>
              <a:rPr lang="fr-FR" sz="1800" b="0" i="0" u="none" strike="noStrike" cap="none" spc="0">
                <a:solidFill>
                  <a:srgbClr val="292574"/>
                </a:solidFill>
                <a:latin typeface="Arial"/>
                <a:ea typeface="Arial"/>
                <a:cs typeface="Arial"/>
              </a:rPr>
              <a:t> (plafond : 600 000€)</a:t>
            </a:r>
            <a:endParaRPr lang="fr-FR" sz="1800" b="0" i="0" u="none" strike="noStrike" cap="none" spc="0">
              <a:solidFill>
                <a:srgbClr val="292574"/>
              </a:solidFill>
              <a:latin typeface="Arial"/>
              <a:ea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Bonification de 10 % </a:t>
            </a:r>
            <a:r>
              <a:rPr lang="fr-FR" sz="1600" b="0" i="0" u="none" strike="noStrike" cap="none" spc="0">
                <a:solidFill>
                  <a:srgbClr val="292574"/>
                </a:solidFill>
                <a:latin typeface="Arial"/>
                <a:ea typeface="Arial"/>
                <a:cs typeface="Arial"/>
              </a:rPr>
              <a:t>(certification, installation EnR, biosourcés </a:t>
            </a:r>
            <a:r>
              <a:rPr lang="fr-FR" sz="1600" b="0" i="0" u="none" strike="noStrike" cap="none" spc="0">
                <a:solidFill>
                  <a:srgbClr val="292574"/>
                </a:solidFill>
                <a:latin typeface="Arial"/>
                <a:ea typeface="Arial"/>
                <a:cs typeface="Arial"/>
              </a:rPr>
              <a:t>issus de filière régionale, bâtiment à caractère patrimonial, </a:t>
            </a:r>
            <a:r>
              <a:rPr lang="fr-FR" sz="1600" b="0" i="0" u="none" strike="noStrike" cap="none" spc="0">
                <a:solidFill>
                  <a:srgbClr val="292574"/>
                </a:solidFill>
                <a:latin typeface="Arial"/>
                <a:ea typeface="Arial"/>
                <a:cs typeface="Arial"/>
              </a:rPr>
              <a:t>préservation de la biodiversité)</a:t>
            </a:r>
            <a:endParaRPr lang="fr-FR" sz="1600" b="0" i="0" u="none" strike="noStrike" cap="none" spc="0">
              <a:solidFill>
                <a:srgbClr val="292574"/>
              </a:solidFill>
              <a:latin typeface="Arial"/>
              <a:ea typeface="Arial"/>
              <a:cs typeface="Arial"/>
            </a:endParaRPr>
          </a:p>
        </p:txBody>
      </p:sp>
      <p:cxnSp>
        <p:nvCxnSpPr>
          <p:cNvPr id="454279125" name="Connecteur droit 15"/>
          <p:cNvCxnSpPr>
            <a:cxnSpLocks/>
          </p:cNvCxnSpPr>
          <p:nvPr/>
        </p:nvCxnSpPr>
        <p:spPr bwMode="auto">
          <a:xfrm>
            <a:off x="5302872" y="1297432"/>
            <a:ext cx="8865" cy="4890318"/>
          </a:xfrm>
          <a:prstGeom prst="line">
            <a:avLst/>
          </a:prstGeom>
        </p:spPr>
        <p:style>
          <a:lnRef idx="1">
            <a:schemeClr val="accent1"/>
          </a:lnRef>
          <a:fillRef idx="0">
            <a:schemeClr val="accent1"/>
          </a:fillRef>
          <a:effectRef idx="0">
            <a:schemeClr val="accent1"/>
          </a:effectRef>
          <a:fontRef idx="minor">
            <a:schemeClr val="tx1"/>
          </a:fontRef>
        </p:style>
      </p:cxnSp>
      <p:sp>
        <p:nvSpPr>
          <p:cNvPr id="1491397112"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78920758" name="Image 5"/>
          <p:cNvPicPr>
            <a:picLocks noChangeAspect="1"/>
          </p:cNvPicPr>
          <p:nvPr/>
        </p:nvPicPr>
        <p:blipFill>
          <a:blip r:embed="rId4"/>
          <a:stretch/>
        </p:blipFill>
        <p:spPr bwMode="auto">
          <a:xfrm>
            <a:off x="10626720" y="56133"/>
            <a:ext cx="1399308" cy="1399308"/>
          </a:xfrm>
          <a:prstGeom prst="rect">
            <a:avLst/>
          </a:prstGeom>
        </p:spPr>
      </p:pic>
      <p:pic>
        <p:nvPicPr>
          <p:cNvPr id="42033123" name=""/>
          <p:cNvPicPr>
            <a:picLocks noChangeAspect="1"/>
          </p:cNvPicPr>
          <p:nvPr/>
        </p:nvPicPr>
        <p:blipFill>
          <a:blip r:embed="rId5"/>
          <a:stretch/>
        </p:blipFill>
        <p:spPr bwMode="auto">
          <a:xfrm rot="0" flipH="0" flipV="0">
            <a:off x="8721519" y="67429"/>
            <a:ext cx="1890000" cy="1479600"/>
          </a:xfrm>
          <a:prstGeom prst="rect">
            <a:avLst/>
          </a:prstGeom>
        </p:spPr>
      </p:pic>
      <p:sp>
        <p:nvSpPr>
          <p:cNvPr id="402795837" name="Flèche courbée vers la droite 589111420">
            <a:hlinkClick r:id="rId6" action="ppaction://hlinksldjump" tooltip="Diapositive 51"/>
          </p:cNvPr>
          <p:cNvSpPr/>
          <p:nvPr/>
        </p:nvSpPr>
        <p:spPr bwMode="auto">
          <a:xfrm rot="8848450">
            <a:off x="11158758" y="6252933"/>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376646"/>
            <a:ext cx="10308979" cy="400110"/>
          </a:xfrm>
        </p:spPr>
        <p:txBody>
          <a:bodyPr/>
          <a:lstStyle/>
          <a:p>
            <a:pPr>
              <a:defRPr/>
            </a:pPr>
            <a:r>
              <a:rPr lang="fr-FR" sz="2000"/>
              <a:t>Restauration des Monuments historiques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72</a:t>
            </a:fld>
            <a:endParaRPr lang="fr-FR"/>
          </a:p>
        </p:txBody>
      </p:sp>
      <p:sp>
        <p:nvSpPr>
          <p:cNvPr id="9" name="ZoneTexte 8"/>
          <p:cNvSpPr txBox="1"/>
          <p:nvPr/>
        </p:nvSpPr>
        <p:spPr bwMode="auto">
          <a:xfrm>
            <a:off x="301838" y="930319"/>
            <a:ext cx="10019797" cy="738664"/>
          </a:xfrm>
          <a:prstGeom prst="rect">
            <a:avLst/>
          </a:prstGeom>
          <a:noFill/>
        </p:spPr>
        <p:txBody>
          <a:bodyPr wrap="square" rtlCol="0">
            <a:spAutoFit/>
          </a:bodyPr>
          <a:lstStyle/>
          <a:p>
            <a:pPr>
              <a:defRPr/>
            </a:pPr>
            <a:r>
              <a:rPr lang="fr-FR" sz="1400" u="sng">
                <a:hlinkClick r:id="rId3" tooltip="https://les-aides.nouvelle-aquitaine.fr/culture/restauration-des-monuments-historiques?Profil=Collectivit%C3%A9%20territoriale&amp;Culture=Patrimoine%20et%20inventaire&amp;"/>
              </a:rPr>
              <a:t>https://les-aides.nouvelle-aquitaine.fr/culture/restauration-des-monuments-historiques?Profil=Collectivit%C3%A9%20territoriale&amp;Culture=Patrimoine%20et%20inventaire&amp;</a:t>
            </a:r>
            <a:endParaRPr lang="fr-FR" sz="1400"/>
          </a:p>
          <a:p>
            <a:pPr>
              <a:defRPr/>
            </a:pPr>
            <a:endParaRPr lang="fr-FR" sz="1400"/>
          </a:p>
        </p:txBody>
      </p:sp>
      <p:sp>
        <p:nvSpPr>
          <p:cNvPr id="10" name="Espace réservé du texte 4"/>
          <p:cNvSpPr>
            <a:spLocks noGrp="1"/>
          </p:cNvSpPr>
          <p:nvPr>
            <p:ph type="body" sz="quarter" idx="12"/>
          </p:nvPr>
        </p:nvSpPr>
        <p:spPr bwMode="auto">
          <a:xfrm>
            <a:off x="372956" y="1722024"/>
            <a:ext cx="3760688" cy="4478518"/>
          </a:xfrm>
          <a:prstGeom prst="rect">
            <a:avLst/>
          </a:prstGeom>
          <a:solidFill>
            <a:schemeClr val="bg1"/>
          </a:solidFill>
          <a:ln>
            <a:noFill/>
          </a:ln>
        </p:spPr>
        <p:txBody>
          <a:bodyPr/>
          <a:lstStyle/>
          <a:p>
            <a:pPr>
              <a:defRPr/>
            </a:pPr>
            <a:r>
              <a:rPr lang="fr-FR"/>
              <a:t>Porteur du financement </a:t>
            </a:r>
            <a:endParaRPr/>
          </a:p>
          <a:p>
            <a:pPr lvl="1">
              <a:defRPr/>
            </a:pPr>
            <a:r>
              <a:rPr lang="fr-FR"/>
              <a:t>Région Nouvelle-Aquitaine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Nouvelle-Aquitaine</a:t>
            </a:r>
            <a:endParaRPr/>
          </a:p>
          <a:p>
            <a:pPr>
              <a:defRPr/>
            </a:pPr>
            <a:r>
              <a:rPr lang="fr-FR"/>
              <a:t>Objectif</a:t>
            </a:r>
            <a:endParaRPr/>
          </a:p>
          <a:p>
            <a:pPr marL="0" lvl="1">
              <a:spcBef>
                <a:spcPts val="1000"/>
              </a:spcBef>
              <a:defRPr/>
            </a:pPr>
            <a:r>
              <a:rPr lang="fr-FR"/>
              <a:t>Conserver le patrimoine historique</a:t>
            </a:r>
            <a:endParaRPr/>
          </a:p>
          <a:p>
            <a:pPr marL="0" lvl="1">
              <a:spcBef>
                <a:spcPts val="1000"/>
              </a:spcBef>
              <a:defRPr/>
            </a:pPr>
            <a:r>
              <a:rPr lang="fr-FR" sz="2000">
                <a:solidFill>
                  <a:srgbClr val="EF7757"/>
                </a:solidFill>
              </a:rPr>
              <a:t>Date de clôture</a:t>
            </a:r>
            <a:endParaRPr/>
          </a:p>
          <a:p>
            <a:pPr lvl="1">
              <a:defRPr/>
            </a:pPr>
            <a:r>
              <a:rPr lang="fr-FR"/>
              <a:t>31/12/2024</a:t>
            </a:r>
            <a:endParaRPr/>
          </a:p>
        </p:txBody>
      </p:sp>
      <p:sp>
        <p:nvSpPr>
          <p:cNvPr id="11" name="Espace réservé du texte 4"/>
          <p:cNvSpPr txBox="1"/>
          <p:nvPr/>
        </p:nvSpPr>
        <p:spPr bwMode="auto">
          <a:xfrm>
            <a:off x="4238396" y="1722024"/>
            <a:ext cx="8056767" cy="55360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restauration des monuments historiques ayant fait l’objet d’une étude diagnostic, chiffrée et détaillée.</a:t>
            </a:r>
            <a:endParaRPr/>
          </a:p>
          <a:p>
            <a:pPr marL="0" lvl="1">
              <a:spcBef>
                <a:spcPts val="1000"/>
              </a:spcBef>
              <a:defRPr/>
            </a:pPr>
            <a:r>
              <a:rPr lang="fr-FR" sz="2000">
                <a:solidFill>
                  <a:srgbClr val="EF7757"/>
                </a:solidFill>
              </a:rPr>
              <a:t>Actions financées</a:t>
            </a:r>
            <a:endParaRPr/>
          </a:p>
          <a:p>
            <a:pPr lvl="1">
              <a:defRPr/>
            </a:pPr>
            <a:r>
              <a:rPr lang="fr-FR"/>
              <a:t>Travaux de restauration (gros œuvre) et les dépenses d’honoraires de maîtrise d’œuvre et de bureaux de contrôle</a:t>
            </a:r>
            <a:endParaRPr/>
          </a:p>
          <a:p>
            <a:pPr marL="0" lvl="1">
              <a:spcBef>
                <a:spcPts val="1000"/>
              </a:spcBef>
              <a:defRPr/>
            </a:pPr>
            <a:r>
              <a:rPr lang="fr-FR" sz="2000">
                <a:solidFill>
                  <a:srgbClr val="EF7757"/>
                </a:solidFill>
              </a:rPr>
              <a:t>Montant</a:t>
            </a:r>
            <a:endParaRPr/>
          </a:p>
          <a:p>
            <a:pPr lvl="1">
              <a:defRPr/>
            </a:pPr>
            <a:r>
              <a:rPr lang="fr-FR"/>
              <a:t>Monuments historiques classés : 15 % du montant HT de l’opération.</a:t>
            </a:r>
            <a:endParaRPr/>
          </a:p>
          <a:p>
            <a:pPr lvl="1">
              <a:defRPr/>
            </a:pPr>
            <a:r>
              <a:rPr lang="fr-FR"/>
              <a:t>Monuments historiques inscrits: 20, 25 ou 30 % du montant HT de l’opération.</a:t>
            </a:r>
            <a:endParaRPr/>
          </a:p>
          <a:p>
            <a:pPr lvl="1">
              <a:defRPr/>
            </a:pPr>
            <a:r>
              <a:rPr lang="fr-FR"/>
              <a:t>Plafond : 400 000€HT</a:t>
            </a:r>
            <a:endParaRPr/>
          </a:p>
        </p:txBody>
      </p:sp>
      <p:cxnSp>
        <p:nvCxnSpPr>
          <p:cNvPr id="16" name="Connecteur droit 15"/>
          <p:cNvCxnSpPr>
            <a:cxnSpLocks/>
          </p:cNvCxnSpPr>
          <p:nvPr/>
        </p:nvCxnSpPr>
        <p:spPr bwMode="auto">
          <a:xfrm>
            <a:off x="4133644" y="1828107"/>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626721" y="56134"/>
            <a:ext cx="1399309" cy="1399309"/>
          </a:xfrm>
          <a:prstGeom prst="rect">
            <a:avLst/>
          </a:prstGeom>
        </p:spPr>
      </p:pic>
      <p:sp>
        <p:nvSpPr>
          <p:cNvPr id="1317704290" name="Flèche courbée vers la droite 589111420">
            <a:hlinkClick r:id="rId5" action="ppaction://hlinksldjump" tooltip="Diapositive 51"/>
          </p:cNvPr>
          <p:cNvSpPr/>
          <p:nvPr/>
        </p:nvSpPr>
        <p:spPr bwMode="auto">
          <a:xfrm rot="8848450">
            <a:off x="11158758" y="6252933"/>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308979" cy="400110"/>
          </a:xfrm>
        </p:spPr>
        <p:txBody>
          <a:bodyPr/>
          <a:lstStyle/>
          <a:p>
            <a:pPr>
              <a:defRPr/>
            </a:pPr>
            <a:r>
              <a:rPr lang="fr-FR" sz="2000"/>
              <a:t>Soutien aux Equipements Sportifs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73</a:t>
            </a:fld>
            <a:endParaRPr lang="fr-FR"/>
          </a:p>
        </p:txBody>
      </p:sp>
      <p:sp>
        <p:nvSpPr>
          <p:cNvPr id="9" name="ZoneTexte 8"/>
          <p:cNvSpPr txBox="1"/>
          <p:nvPr/>
        </p:nvSpPr>
        <p:spPr bwMode="auto">
          <a:xfrm>
            <a:off x="285934" y="596691"/>
            <a:ext cx="10019797" cy="738664"/>
          </a:xfrm>
          <a:prstGeom prst="rect">
            <a:avLst/>
          </a:prstGeom>
          <a:noFill/>
        </p:spPr>
        <p:txBody>
          <a:bodyPr wrap="square" rtlCol="0">
            <a:spAutoFit/>
          </a:bodyPr>
          <a:lstStyle/>
          <a:p>
            <a:pPr>
              <a:defRPr/>
            </a:pPr>
            <a:r>
              <a:rPr lang="fr-FR" sz="1400" u="sng">
                <a:hlinkClick r:id="rId3" tooltip="https://les-aides.nouvelle-aquitaine.fr/amenagement-du-territoire/soutien-aux-equipements-sportifs?Profil=Collectivit%C3%A9%20territoriale&amp;page=2"/>
              </a:rPr>
              <a:t>https://les-aides.nouvelle-aquitaine.fr/amenagement-du-territoire/soutien-aux-equipements-sportifs?Profil=Collectivit%C3%A9%20territoriale&amp;page=2</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Nouvelle-Aquitaine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Nouvelle-Aquitaine</a:t>
            </a:r>
            <a:endParaRPr/>
          </a:p>
          <a:p>
            <a:pPr>
              <a:defRPr/>
            </a:pPr>
            <a:r>
              <a:rPr lang="fr-FR"/>
              <a:t>Objectif</a:t>
            </a:r>
            <a:endParaRPr/>
          </a:p>
          <a:p>
            <a:pPr marL="0" lvl="1">
              <a:spcBef>
                <a:spcPts val="1000"/>
              </a:spcBef>
              <a:defRPr/>
            </a:pPr>
            <a:r>
              <a:rPr lang="fr-FR"/>
              <a:t>Assurer le développement équilibré des pratiques sportives sur son territoire</a:t>
            </a:r>
            <a:endParaRPr/>
          </a:p>
          <a:p>
            <a:pPr marL="0" lvl="1">
              <a:spcBef>
                <a:spcPts val="1000"/>
              </a:spcBef>
              <a:defRPr/>
            </a:pPr>
            <a:r>
              <a:rPr lang="fr-FR" sz="2000">
                <a:solidFill>
                  <a:srgbClr val="EF7757"/>
                </a:solidFill>
              </a:rPr>
              <a:t>Date de clôture</a:t>
            </a:r>
            <a:endParaRPr/>
          </a:p>
          <a:p>
            <a:pPr lvl="1">
              <a:defRPr/>
            </a:pPr>
            <a:r>
              <a:rPr lang="fr-FR"/>
              <a:t>Dépôt 8 mois avant le démarrage prévisionnel des travaux</a:t>
            </a:r>
            <a:endParaRPr/>
          </a:p>
        </p:txBody>
      </p:sp>
      <p:sp>
        <p:nvSpPr>
          <p:cNvPr id="11" name="Espace réservé du texte 4"/>
          <p:cNvSpPr txBox="1"/>
          <p:nvPr/>
        </p:nvSpPr>
        <p:spPr bwMode="auto">
          <a:xfrm>
            <a:off x="5691261" y="1321914"/>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rénovation des équipements sportifs publics :</a:t>
            </a:r>
            <a:endParaRPr/>
          </a:p>
          <a:p>
            <a:pPr lvl="1">
              <a:defRPr/>
            </a:pPr>
            <a:r>
              <a:rPr lang="fr-FR"/>
              <a:t>- mis à la disposition des Lycées, des Centres de Formation des Apprentis (CFA) et des Etablissements Régionaux d'Enseignement Adapté (EREA).</a:t>
            </a:r>
            <a:endParaRPr/>
          </a:p>
          <a:p>
            <a:pPr lvl="1">
              <a:defRPr/>
            </a:pPr>
            <a:r>
              <a:rPr lang="fr-FR"/>
              <a:t>  - à vocation nationale ou internationale permettant la pratique de Sport de Haut-Niveau et l'accueil de compétitions majeures.</a:t>
            </a:r>
            <a:endParaRPr/>
          </a:p>
          <a:p>
            <a:pPr lvl="1">
              <a:defRPr/>
            </a:pPr>
            <a:r>
              <a:rPr lang="fr-FR"/>
              <a:t>  - favorisant les sports de nature sur le territoire des 5 Parcs Naturels Régionaux (PNR).</a:t>
            </a:r>
            <a:endParaRPr/>
          </a:p>
          <a:p>
            <a:pPr marL="0" lvl="1">
              <a:spcBef>
                <a:spcPts val="1000"/>
              </a:spcBef>
              <a:defRPr/>
            </a:pPr>
            <a:r>
              <a:rPr lang="fr-FR" sz="2000">
                <a:solidFill>
                  <a:srgbClr val="EF7757"/>
                </a:solidFill>
              </a:rPr>
              <a:t>Actions financées</a:t>
            </a:r>
            <a:endParaRPr/>
          </a:p>
          <a:p>
            <a:pPr lvl="1">
              <a:defRPr/>
            </a:pPr>
            <a:r>
              <a:rPr lang="fr-FR"/>
              <a:t>Travaux </a:t>
            </a:r>
            <a:endParaRPr/>
          </a:p>
          <a:p>
            <a:pPr marL="0" lvl="1">
              <a:spcBef>
                <a:spcPts val="1000"/>
              </a:spcBef>
              <a:defRPr/>
            </a:pPr>
            <a:r>
              <a:rPr lang="fr-FR" sz="2000">
                <a:solidFill>
                  <a:srgbClr val="EF7757"/>
                </a:solidFill>
              </a:rPr>
              <a:t>Montant</a:t>
            </a:r>
            <a:endParaRPr/>
          </a:p>
          <a:p>
            <a:pPr lvl="1">
              <a:defRPr/>
            </a:pPr>
            <a:r>
              <a:rPr lang="fr-FR"/>
              <a:t>plafonnée à 20 % maximum du coût H.T. des travaux</a:t>
            </a:r>
            <a:endParaRPr lang="fr-FR" sz="1400"/>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4"/>
          <a:stretch/>
        </p:blipFill>
        <p:spPr bwMode="auto">
          <a:xfrm>
            <a:off x="10626721" y="56134"/>
            <a:ext cx="1399309" cy="1399309"/>
          </a:xfrm>
          <a:prstGeom prst="rect">
            <a:avLst/>
          </a:prstGeom>
        </p:spPr>
      </p:pic>
      <p:sp>
        <p:nvSpPr>
          <p:cNvPr id="888634654" name="Flèche courbée vers la droite 589111420">
            <a:hlinkClick r:id="rId5" action="ppaction://hlinksldjump" tooltip="Diapositive 51"/>
          </p:cNvPr>
          <p:cNvSpPr/>
          <p:nvPr/>
        </p:nvSpPr>
        <p:spPr bwMode="auto">
          <a:xfrm rot="8848450">
            <a:off x="11158758" y="6252933"/>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308979" cy="400110"/>
          </a:xfrm>
        </p:spPr>
        <p:txBody>
          <a:bodyPr/>
          <a:lstStyle/>
          <a:p>
            <a:pPr>
              <a:defRPr/>
            </a:pPr>
            <a:r>
              <a:rPr lang="fr-FR" sz="2000"/>
              <a:t>Soutien aux Equipements culturels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74</a:t>
            </a:fld>
            <a:endParaRPr lang="fr-FR"/>
          </a:p>
        </p:txBody>
      </p:sp>
      <p:sp>
        <p:nvSpPr>
          <p:cNvPr id="9" name="ZoneTexte 8"/>
          <p:cNvSpPr txBox="1"/>
          <p:nvPr/>
        </p:nvSpPr>
        <p:spPr bwMode="auto">
          <a:xfrm>
            <a:off x="285934" y="596691"/>
            <a:ext cx="10019797" cy="523220"/>
          </a:xfrm>
          <a:prstGeom prst="rect">
            <a:avLst/>
          </a:prstGeom>
          <a:noFill/>
        </p:spPr>
        <p:txBody>
          <a:bodyPr wrap="square" rtlCol="0">
            <a:spAutoFit/>
          </a:bodyPr>
          <a:lstStyle/>
          <a:p>
            <a:pPr>
              <a:defRPr/>
            </a:pPr>
            <a:r>
              <a:rPr lang="fr-FR" sz="1400" u="sng">
                <a:hlinkClick r:id="rId3" tooltip="https://les-aides.nouvelle-aquitaine.fr/culture/equipements-culturels?Profil=Collectivit%C3%A9%20territoriale&amp;page=1"/>
              </a:rPr>
              <a:t>https://les-aides.nouvelle-aquitaine.fr/culture/equipements-culturels?Profil=Collectivit%C3%A9%20territoriale&amp;page=1</a:t>
            </a:r>
            <a:endParaRPr lang="fr-FR" sz="1400"/>
          </a:p>
          <a:p>
            <a:pPr>
              <a:defRPr/>
            </a:pPr>
            <a:endParaRPr lang="fr-FR" sz="1400"/>
          </a:p>
        </p:txBody>
      </p:sp>
      <p:sp>
        <p:nvSpPr>
          <p:cNvPr id="10" name="Espace réservé du texte 4"/>
          <p:cNvSpPr>
            <a:spLocks noGrp="1"/>
          </p:cNvSpPr>
          <p:nvPr>
            <p:ph type="body" sz="quarter" idx="12"/>
          </p:nvPr>
        </p:nvSpPr>
        <p:spPr bwMode="auto">
          <a:xfrm>
            <a:off x="285934" y="1350221"/>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Nouvelle-Aquitaine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Nouvelle-Aquitaine</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Renforcer la qualité des équipements culturels, les remettre à niveau notamment en regard des enjeux de la création contemporaine, des nouvelles technologies et des enjeux environnementaux</a:t>
            </a:r>
            <a:endParaRPr lang="fr-FR" sz="1800" b="0" i="0" u="none" strike="noStrike" cap="none" spc="0">
              <a:solidFill>
                <a:srgbClr val="292574"/>
              </a:solidFill>
              <a:latin typeface="Arial"/>
              <a:cs typeface="Arial"/>
            </a:endParaRPr>
          </a:p>
        </p:txBody>
      </p:sp>
      <p:sp>
        <p:nvSpPr>
          <p:cNvPr id="11" name="Espace réservé du texte 4"/>
          <p:cNvSpPr txBox="1"/>
          <p:nvPr/>
        </p:nvSpPr>
        <p:spPr bwMode="auto">
          <a:xfrm>
            <a:off x="5691260" y="1455443"/>
            <a:ext cx="6334770" cy="256791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rénovation des équipements culturels disposant d’études préalables :</a:t>
            </a:r>
            <a:endParaRPr/>
          </a:p>
          <a:p>
            <a:pPr lvl="1">
              <a:defRPr/>
            </a:pPr>
            <a:r>
              <a:rPr lang="fr-FR"/>
              <a:t>Le projet doit intégrer des critères de développement durable dans la conception (intégration paysagère, énergie, eau, matériaux biosourcés, mobilité durable ...)</a:t>
            </a:r>
            <a:endParaRPr/>
          </a:p>
          <a:p>
            <a:pPr marL="0" lvl="1">
              <a:spcBef>
                <a:spcPts val="1000"/>
              </a:spcBef>
              <a:defRPr/>
            </a:pPr>
            <a:r>
              <a:rPr lang="fr-FR" sz="2000">
                <a:solidFill>
                  <a:srgbClr val="EF7757"/>
                </a:solidFill>
              </a:rPr>
              <a:t>Actions financées</a:t>
            </a:r>
            <a:endParaRPr/>
          </a:p>
          <a:p>
            <a:pPr lvl="1">
              <a:defRPr/>
            </a:pPr>
            <a:r>
              <a:rPr lang="fr-FR"/>
              <a:t>Honoraires de maîtrise d’œuvre et travaux de rénovation dont aménagement intérieur</a:t>
            </a:r>
            <a:endParaRPr/>
          </a:p>
          <a:p>
            <a:pPr marL="0" lvl="1">
              <a:spcBef>
                <a:spcPts val="1000"/>
              </a:spcBef>
              <a:defRPr/>
            </a:pPr>
            <a:r>
              <a:rPr lang="fr-FR" sz="2000">
                <a:solidFill>
                  <a:srgbClr val="EF7757"/>
                </a:solidFill>
              </a:rPr>
              <a:t>Montant</a:t>
            </a:r>
            <a:endParaRPr/>
          </a:p>
          <a:p>
            <a:pPr lvl="1">
              <a:defRPr/>
            </a:pPr>
            <a:r>
              <a:rPr lang="fr-FR"/>
              <a:t>20 % des dépenses éligibles hors taxes avec plafonds selon typologie des équipements</a:t>
            </a:r>
            <a:endParaRPr/>
          </a:p>
          <a:p>
            <a:pPr lvl="1">
              <a:defRPr/>
            </a:pPr>
            <a:r>
              <a:rPr lang="fr-FR" sz="1400"/>
              <a:t>(</a:t>
            </a:r>
            <a:r>
              <a:rPr lang="fr-FR" sz="1400" u="sng">
                <a:hlinkClick r:id="rId4" tooltip="https://les-aides.nouvelle-aquitaine.fr/sites/default/files/2022-07/R%C3%A8glement%20Intervention_Equipements%20culturels.pdf"/>
              </a:rPr>
              <a:t>https://les-aides.nouvelle-aquitaine.fr/sites/default/files/2022-07/R%C3%A8glement%20Intervention_Equipements%20culturels.pdf</a:t>
            </a:r>
            <a:r>
              <a:rPr lang="fr-FR" sz="1400"/>
              <a:t>)</a:t>
            </a:r>
            <a:endParaRPr/>
          </a:p>
          <a:p>
            <a:pPr lvl="1">
              <a:defRPr/>
            </a:pPr>
            <a:endParaRPr lang="fr-FR" sz="1400"/>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6" name="Image 5"/>
          <p:cNvPicPr>
            <a:picLocks noChangeAspect="1"/>
          </p:cNvPicPr>
          <p:nvPr/>
        </p:nvPicPr>
        <p:blipFill>
          <a:blip r:embed="rId5"/>
          <a:stretch/>
        </p:blipFill>
        <p:spPr bwMode="auto">
          <a:xfrm>
            <a:off x="10626721" y="56134"/>
            <a:ext cx="1399309" cy="1399309"/>
          </a:xfrm>
          <a:prstGeom prst="rect">
            <a:avLst/>
          </a:prstGeom>
        </p:spPr>
      </p:pic>
      <p:sp>
        <p:nvSpPr>
          <p:cNvPr id="928521085" name="Flèche courbée vers la droite 589111420">
            <a:hlinkClick r:id="rId6" action="ppaction://hlinksldjump" tooltip="Diapositive 51"/>
          </p:cNvPr>
          <p:cNvSpPr/>
          <p:nvPr/>
        </p:nvSpPr>
        <p:spPr bwMode="auto">
          <a:xfrm rot="8848450">
            <a:off x="11158758" y="6252933"/>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85934" y="239762"/>
            <a:ext cx="10003893" cy="707886"/>
          </a:xfrm>
        </p:spPr>
        <p:txBody>
          <a:bodyPr/>
          <a:lstStyle/>
          <a:p>
            <a:pPr>
              <a:defRPr/>
            </a:pPr>
            <a:r>
              <a:rPr lang="fr-FR" sz="2000"/>
              <a:t>Financer la restauration de mon patrimoine protégé "Monument Historique"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76</a:t>
            </a:fld>
            <a:endParaRPr lang="fr-FR"/>
          </a:p>
        </p:txBody>
      </p:sp>
      <p:sp>
        <p:nvSpPr>
          <p:cNvPr id="9" name="ZoneTexte 8"/>
          <p:cNvSpPr txBox="1"/>
          <p:nvPr/>
        </p:nvSpPr>
        <p:spPr bwMode="auto">
          <a:xfrm>
            <a:off x="301838" y="1004865"/>
            <a:ext cx="10019797" cy="523220"/>
          </a:xfrm>
          <a:prstGeom prst="rect">
            <a:avLst/>
          </a:prstGeom>
          <a:noFill/>
        </p:spPr>
        <p:txBody>
          <a:bodyPr wrap="square" rtlCol="0">
            <a:spAutoFit/>
          </a:bodyPr>
          <a:lstStyle/>
          <a:p>
            <a:pPr>
              <a:defRPr/>
            </a:pPr>
            <a:r>
              <a:rPr lang="fr-FR" sz="1400" u="sng">
                <a:hlinkClick r:id="rId3" tooltip="https://www.auvergnerhonealpes.fr/aides/restauration-patrimoine"/>
              </a:rPr>
              <a:t>https://www.auvergnerhonealpes.fr/aides/restauration-patrimoine</a:t>
            </a:r>
            <a:endParaRPr lang="fr-FR" sz="1400"/>
          </a:p>
          <a:p>
            <a:pPr>
              <a:defRPr/>
            </a:pPr>
            <a:endParaRPr lang="fr-FR" sz="1400"/>
          </a:p>
        </p:txBody>
      </p:sp>
      <p:sp>
        <p:nvSpPr>
          <p:cNvPr id="10" name="Espace réservé du texte 4"/>
          <p:cNvSpPr>
            <a:spLocks noGrp="1"/>
          </p:cNvSpPr>
          <p:nvPr>
            <p:ph type="body" sz="quarter" idx="12"/>
          </p:nvPr>
        </p:nvSpPr>
        <p:spPr bwMode="auto">
          <a:xfrm>
            <a:off x="301838" y="1792662"/>
            <a:ext cx="5300574" cy="4012393"/>
          </a:xfrm>
          <a:prstGeom prst="rect">
            <a:avLst/>
          </a:prstGeom>
          <a:solidFill>
            <a:schemeClr val="bg1"/>
          </a:solidFill>
          <a:ln>
            <a:noFill/>
          </a:ln>
        </p:spPr>
        <p:txBody>
          <a:bodyPr/>
          <a:lstStyle/>
          <a:p>
            <a:pPr>
              <a:defRPr/>
            </a:pPr>
            <a:r>
              <a:rPr lang="fr-FR"/>
              <a:t>Porteur du financement </a:t>
            </a:r>
            <a:endParaRPr/>
          </a:p>
          <a:p>
            <a:pPr lvl="1">
              <a:defRPr/>
            </a:pPr>
            <a:r>
              <a:rPr lang="fr-FR"/>
              <a:t>Région Auvergne-Rhône-Alpes</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Auvergne-Rhône-Alpes</a:t>
            </a:r>
            <a:endParaRPr/>
          </a:p>
          <a:p>
            <a:pPr>
              <a:defRPr/>
            </a:pPr>
            <a:r>
              <a:rPr lang="fr-FR"/>
              <a:t>Objectif</a:t>
            </a:r>
            <a:endParaRPr/>
          </a:p>
          <a:p>
            <a:pPr lvl="1">
              <a:defRPr/>
            </a:pPr>
            <a:r>
              <a:rPr lang="fr-FR"/>
              <a:t>Apporter une aide complémentaire au financement de la DRAC pour la restauration des monuments classées et inscrits</a:t>
            </a:r>
            <a:endParaRPr/>
          </a:p>
        </p:txBody>
      </p:sp>
      <p:sp>
        <p:nvSpPr>
          <p:cNvPr id="11" name="Espace réservé du texte 4"/>
          <p:cNvSpPr txBox="1"/>
          <p:nvPr/>
        </p:nvSpPr>
        <p:spPr bwMode="auto">
          <a:xfrm>
            <a:off x="5707162" y="1647782"/>
            <a:ext cx="6334770" cy="4190214"/>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restauration inscrits à la programmation annuelle d’investissements de la DRAC (dossier à déposer avant le 28 février). Les travaux d’entretien ne sont pas éligibles.</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Études et travaux de restauration des édifices protégés au titre des Monuments Historiques</a:t>
            </a:r>
            <a:endParaRPr lang="fr-FR" sz="1400"/>
          </a:p>
          <a:p>
            <a:pPr marL="0" lvl="1">
              <a:spcBef>
                <a:spcPts val="1000"/>
              </a:spcBef>
              <a:defRPr/>
            </a:pPr>
            <a:r>
              <a:rPr lang="fr-FR" sz="2000">
                <a:solidFill>
                  <a:srgbClr val="EF7757"/>
                </a:solidFill>
              </a:rPr>
              <a:t>Calendrier</a:t>
            </a:r>
            <a:endParaRPr/>
          </a:p>
          <a:p>
            <a:pPr lvl="1">
              <a:defRPr/>
            </a:pPr>
            <a:r>
              <a:rPr lang="fr-FR"/>
              <a:t>Les dossiers sont étudiés tout au long de l’année</a:t>
            </a:r>
            <a:endParaRPr/>
          </a:p>
          <a:p>
            <a:pPr marL="0" lvl="1">
              <a:spcBef>
                <a:spcPts val="1000"/>
              </a:spcBef>
              <a:defRPr/>
            </a:pPr>
            <a:r>
              <a:rPr lang="fr-FR" sz="2000">
                <a:solidFill>
                  <a:srgbClr val="EF7757"/>
                </a:solidFill>
              </a:rPr>
              <a:t>Montant</a:t>
            </a:r>
            <a:endParaRPr/>
          </a:p>
          <a:p>
            <a:pPr lvl="1">
              <a:defRPr/>
            </a:pPr>
            <a:r>
              <a:rPr lang="fr-FR"/>
              <a:t>Varie en fonction du type d’opération</a:t>
            </a:r>
            <a:endParaRPr/>
          </a:p>
          <a:p>
            <a:pPr lvl="1">
              <a:defRPr/>
            </a:pPr>
            <a:endParaRPr lang="fr-FR" sz="1400"/>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8" name="Image 7"/>
          <p:cNvPicPr>
            <a:picLocks noChangeAspect="1"/>
          </p:cNvPicPr>
          <p:nvPr/>
        </p:nvPicPr>
        <p:blipFill>
          <a:blip r:embed="rId4"/>
          <a:stretch/>
        </p:blipFill>
        <p:spPr bwMode="auto">
          <a:xfrm>
            <a:off x="10097884" y="124776"/>
            <a:ext cx="1928146" cy="1089822"/>
          </a:xfrm>
          <a:prstGeom prst="rect">
            <a:avLst/>
          </a:prstGeom>
        </p:spPr>
      </p:pic>
      <p:sp>
        <p:nvSpPr>
          <p:cNvPr id="1918779183" name="Flèche courbée vers la droite 1918779182">
            <a:hlinkClick r:id="rId5" action="ppaction://hlinksldjump" tooltip="Diapositive 50"/>
          </p:cNvPr>
          <p:cNvSpPr/>
          <p:nvPr/>
        </p:nvSpPr>
        <p:spPr bwMode="auto">
          <a:xfrm rot="8848484">
            <a:off x="11162040" y="6252932"/>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85934" y="239762"/>
            <a:ext cx="10003893" cy="707886"/>
          </a:xfrm>
        </p:spPr>
        <p:txBody>
          <a:bodyPr/>
          <a:lstStyle/>
          <a:p>
            <a:pPr>
              <a:defRPr/>
            </a:pPr>
            <a:r>
              <a:rPr lang="fr-FR" sz="2000"/>
              <a:t>Construire ou rénover un bâtiment avec du bois local – </a:t>
            </a:r>
            <a:br>
              <a:rPr lang="fr-FR" sz="2000"/>
            </a:br>
            <a:r>
              <a:rPr lang="fr-FR" sz="2000"/>
              <a:t>Plan forêt-bois 2023-2027</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77</a:t>
            </a:fld>
            <a:endParaRPr lang="fr-FR"/>
          </a:p>
        </p:txBody>
      </p:sp>
      <p:sp>
        <p:nvSpPr>
          <p:cNvPr id="9" name="ZoneTexte 8"/>
          <p:cNvSpPr txBox="1"/>
          <p:nvPr/>
        </p:nvSpPr>
        <p:spPr bwMode="auto">
          <a:xfrm>
            <a:off x="301838" y="1004865"/>
            <a:ext cx="10019797" cy="523220"/>
          </a:xfrm>
          <a:prstGeom prst="rect">
            <a:avLst/>
          </a:prstGeom>
          <a:noFill/>
        </p:spPr>
        <p:txBody>
          <a:bodyPr wrap="square" rtlCol="0">
            <a:spAutoFit/>
          </a:bodyPr>
          <a:lstStyle/>
          <a:p>
            <a:pPr>
              <a:defRPr/>
            </a:pPr>
            <a:r>
              <a:rPr lang="fr-FR" sz="1400" u="sng">
                <a:hlinkClick r:id="rId3" tooltip="https://www.auvergnerhonealpes.fr/aides/construire-ou-renover-un-batiment-avec-du-bois-local-plan-foret-bois-2023-2027"/>
              </a:rPr>
              <a:t>https://www.auvergnerhonealpes.fr/aides/construire-ou-renover-un-batiment-avec-du-bois-local-plan-foret-bois-2023-2027</a:t>
            </a:r>
            <a:endParaRPr lang="fr-FR" sz="1400"/>
          </a:p>
          <a:p>
            <a:pPr>
              <a:defRPr/>
            </a:pPr>
            <a:endParaRPr lang="fr-FR" sz="1400"/>
          </a:p>
        </p:txBody>
      </p:sp>
      <p:sp>
        <p:nvSpPr>
          <p:cNvPr id="10" name="Espace réservé du texte 4"/>
          <p:cNvSpPr>
            <a:spLocks noGrp="1"/>
          </p:cNvSpPr>
          <p:nvPr>
            <p:ph type="body" sz="quarter" idx="12"/>
          </p:nvPr>
        </p:nvSpPr>
        <p:spPr bwMode="auto">
          <a:xfrm>
            <a:off x="390686" y="1803886"/>
            <a:ext cx="5300574" cy="4012393"/>
          </a:xfrm>
          <a:prstGeom prst="rect">
            <a:avLst/>
          </a:prstGeom>
          <a:solidFill>
            <a:schemeClr val="bg1"/>
          </a:solidFill>
          <a:ln>
            <a:noFill/>
          </a:ln>
        </p:spPr>
        <p:txBody>
          <a:bodyPr/>
          <a:lstStyle/>
          <a:p>
            <a:pPr>
              <a:defRPr/>
            </a:pPr>
            <a:r>
              <a:rPr lang="fr-FR"/>
              <a:t>Porteur du financement </a:t>
            </a:r>
            <a:endParaRPr/>
          </a:p>
          <a:p>
            <a:pPr lvl="1">
              <a:defRPr/>
            </a:pPr>
            <a:r>
              <a:rPr lang="fr-FR"/>
              <a:t>Région Auvergne-Rhône-Alpes</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Auvergne-Rhône-Alpes</a:t>
            </a:r>
            <a:endParaRPr/>
          </a:p>
          <a:p>
            <a:pPr>
              <a:defRPr/>
            </a:pPr>
            <a:r>
              <a:rPr lang="fr-FR"/>
              <a:t>Objectif</a:t>
            </a:r>
            <a:endParaRPr/>
          </a:p>
          <a:p>
            <a:pPr marL="0" lvl="1">
              <a:spcBef>
                <a:spcPts val="1000"/>
              </a:spcBef>
              <a:defRPr/>
            </a:pPr>
            <a:r>
              <a:rPr lang="fr-FR"/>
              <a:t>Encourager l’utilisation du bois local pour la construction ou la rénovation d'un bâtiment</a:t>
            </a:r>
            <a:endParaRPr/>
          </a:p>
          <a:p>
            <a:pPr marL="0" lvl="1">
              <a:spcBef>
                <a:spcPts val="1000"/>
              </a:spcBef>
              <a:defRPr/>
            </a:pPr>
            <a:r>
              <a:rPr lang="fr-FR">
                <a:solidFill>
                  <a:srgbClr val="EF7757"/>
                </a:solidFill>
              </a:rPr>
              <a:t>Date de clôture</a:t>
            </a:r>
            <a:endParaRPr/>
          </a:p>
          <a:p>
            <a:pPr lvl="1">
              <a:defRPr/>
            </a:pPr>
            <a:r>
              <a:rPr lang="fr-FR"/>
              <a:t>31/12/2025</a:t>
            </a:r>
            <a:endParaRPr/>
          </a:p>
          <a:p>
            <a:pPr marL="0" lvl="1">
              <a:spcBef>
                <a:spcPts val="1000"/>
              </a:spcBef>
              <a:defRPr/>
            </a:pPr>
            <a:endParaRPr lang="fr-FR"/>
          </a:p>
        </p:txBody>
      </p:sp>
      <p:sp>
        <p:nvSpPr>
          <p:cNvPr id="11" name="Espace réservé du texte 4"/>
          <p:cNvSpPr txBox="1"/>
          <p:nvPr/>
        </p:nvSpPr>
        <p:spPr bwMode="auto">
          <a:xfrm>
            <a:off x="5419158" y="1760917"/>
            <a:ext cx="6772842" cy="2561701"/>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exemplaires de construction ou de rénovation réalisés en bois local </a:t>
            </a:r>
            <a:r>
              <a:rPr lang="fr-FR" sz="1400"/>
              <a:t>(ressource forestière issue de la région et des massifs forestiers limitrophes et transformée sur le territoire d’Auvergne-Rhône-Alpes)</a:t>
            </a:r>
            <a:endParaRPr lang="fr-FR" sz="1600">
              <a:solidFill>
                <a:srgbClr val="EF7757"/>
              </a:solidFill>
            </a:endParaRPr>
          </a:p>
          <a:p>
            <a:pPr marL="0" lvl="1">
              <a:spcBef>
                <a:spcPts val="1000"/>
              </a:spcBef>
              <a:defRPr/>
            </a:pPr>
            <a:r>
              <a:rPr lang="fr-FR" sz="2000">
                <a:solidFill>
                  <a:srgbClr val="EF7757"/>
                </a:solidFill>
              </a:rPr>
              <a:t>Actions financées</a:t>
            </a:r>
            <a:endParaRPr/>
          </a:p>
          <a:p>
            <a:pPr lvl="1">
              <a:defRPr/>
            </a:pPr>
            <a:r>
              <a:rPr lang="fr-FR"/>
              <a:t> Fournitures et mise en œuvre du ou des lots bois local.</a:t>
            </a:r>
            <a:endParaRPr/>
          </a:p>
          <a:p>
            <a:pPr marL="0" lvl="1">
              <a:spcBef>
                <a:spcPts val="1000"/>
              </a:spcBef>
              <a:defRPr/>
            </a:pPr>
            <a:r>
              <a:rPr lang="fr-FR" sz="2000">
                <a:solidFill>
                  <a:srgbClr val="EF7757"/>
                </a:solidFill>
              </a:rPr>
              <a:t>Montant</a:t>
            </a:r>
            <a:endParaRPr/>
          </a:p>
          <a:p>
            <a:pPr lvl="1">
              <a:defRPr/>
            </a:pPr>
            <a:r>
              <a:rPr lang="fr-FR"/>
              <a:t>20% du coût du lot bois local compris entre 15 000 et 300 000€ HT pour la fourniture et la pose.  </a:t>
            </a:r>
            <a:endParaRPr/>
          </a:p>
          <a:p>
            <a:pPr lvl="1">
              <a:defRPr/>
            </a:pPr>
            <a:r>
              <a:rPr lang="fr-FR"/>
              <a:t>Pour des projets mobilisant, en proportion importante, du sapin pectiné ou des feuillus, l’intervention pourra atteindre 30 % du coût hors taxes du lot bois local (fourniture et pose).</a:t>
            </a:r>
            <a:endParaRPr/>
          </a:p>
          <a:p>
            <a:pPr lvl="1">
              <a:defRPr/>
            </a:pPr>
            <a:endParaRPr lang="fr-FR" sz="1400"/>
          </a:p>
        </p:txBody>
      </p:sp>
      <p:cxnSp>
        <p:nvCxnSpPr>
          <p:cNvPr id="16" name="Connecteur droit 15"/>
          <p:cNvCxnSpPr>
            <a:cxnSpLocks/>
          </p:cNvCxnSpPr>
          <p:nvPr/>
        </p:nvCxnSpPr>
        <p:spPr bwMode="auto">
          <a:xfrm>
            <a:off x="5419158" y="1571053"/>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8" name="Image 7"/>
          <p:cNvPicPr>
            <a:picLocks noChangeAspect="1"/>
          </p:cNvPicPr>
          <p:nvPr/>
        </p:nvPicPr>
        <p:blipFill>
          <a:blip r:embed="rId4"/>
          <a:stretch/>
        </p:blipFill>
        <p:spPr bwMode="auto">
          <a:xfrm>
            <a:off x="10097884" y="124776"/>
            <a:ext cx="1928146" cy="1089822"/>
          </a:xfrm>
          <a:prstGeom prst="rect">
            <a:avLst/>
          </a:prstGeom>
        </p:spPr>
      </p:pic>
      <p:sp>
        <p:nvSpPr>
          <p:cNvPr id="1408433856" name="Flèche courbée vers la droite 1918779182">
            <a:hlinkClick r:id="rId5" action="ppaction://hlinksldjump" tooltip="Diapositive 50"/>
          </p:cNvPr>
          <p:cNvSpPr/>
          <p:nvPr/>
        </p:nvSpPr>
        <p:spPr bwMode="auto">
          <a:xfrm rot="8848450">
            <a:off x="11162039" y="6252931"/>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7</a:t>
            </a:fld>
            <a:endParaRPr lang="fr-FR"/>
          </a:p>
        </p:txBody>
      </p:sp>
      <p:graphicFrame>
        <p:nvGraphicFramePr>
          <p:cNvPr id="2" name="Tableau 1"/>
          <p:cNvGraphicFramePr>
            <a:graphicFrameLocks xmlns:a="http://schemas.openxmlformats.org/drawingml/2006/main" noGrp="1"/>
          </p:cNvGraphicFramePr>
          <p:nvPr/>
        </p:nvGraphicFramePr>
        <p:xfrm>
          <a:off x="743805" y="1122140"/>
          <a:ext cx="10558335" cy="4367915"/>
        </p:xfrm>
        <a:graphic>
          <a:graphicData uri="http://schemas.openxmlformats.org/drawingml/2006/table">
            <a:tbl>
              <a:tblPr firstRow="0" firstCol="0" lastRow="0" lastCol="0" bandRow="0" bandCol="0"/>
              <a:tblGrid>
                <a:gridCol w="2111667"/>
                <a:gridCol w="2111667"/>
                <a:gridCol w="2111667"/>
                <a:gridCol w="2111667"/>
                <a:gridCol w="2111667"/>
              </a:tblGrid>
              <a:tr h="444463">
                <a:tc>
                  <a:txBody>
                    <a:bodyPr/>
                    <a:p>
                      <a:pPr algn="ctr">
                        <a:defRPr/>
                      </a:pPr>
                      <a:br>
                        <a:rPr lang="fr-FR" sz="900" b="1">
                          <a:latin typeface="+mn-lt"/>
                        </a:rPr>
                      </a:br>
                      <a:endParaRPr lang="fr-FR" sz="9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Porteurs</a:t>
                      </a:r>
                      <a:endParaRPr lang="fr-FR" sz="12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Financement</a:t>
                      </a:r>
                      <a:endParaRPr lang="fr-FR" sz="12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Type de bâtiments concernés</a:t>
                      </a:r>
                      <a:endParaRPr lang="fr-FR" sz="12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Nature du financement</a:t>
                      </a:r>
                      <a:endParaRPr lang="fr-FR" sz="12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977817">
                <a:tc rowSpan="5">
                  <a:txBody>
                    <a:bodyPr/>
                    <a:p>
                      <a:pPr algn="ctr">
                        <a:defRPr/>
                      </a:pPr>
                      <a:r>
                        <a:rPr lang="fr-FR" sz="2400" b="1">
                          <a:latin typeface="+mn-lt"/>
                        </a:rPr>
                        <a:t>Suivre</a:t>
                      </a:r>
                      <a:endParaRPr lang="fr-FR" sz="24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ADEME</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3" action="ppaction://hlinksldjump" tooltip="ppaction://hlinksldjumpslide40"/>
                        </a:rPr>
                        <a:t>Dispositif de soutien à la création de postes de Conseil en énergie partagé (CEP)</a:t>
                      </a:r>
                      <a:endParaRPr lang="fr-FR" sz="1100">
                        <a:latin typeface="Arial"/>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Bâtiments tertiaires publics</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Arial"/>
                        </a:rPr>
                        <a:t>Subvention</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111156">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FNCCR (programmes CEE)</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hlinkClick r:id="rId4" action="ppaction://hlinksldjump" tooltip="ppaction://hlinksldjumpslide26"/>
                        </a:rPr>
                        <a:t>ACTEE _ Fonds CHÊNE</a:t>
                      </a:r>
                      <a:endParaRPr lang="fr-FR" sz="1100">
                        <a:latin typeface="+mn-lt"/>
                      </a:endParaRPr>
                    </a:p>
                  </a:txBody>
                  <a:tcPr marL="32473" marR="32473" marT="16236" marB="16236" anchor="ctr">
                    <a:lnL w="12699" algn="ctr">
                      <a:solidFill>
                        <a:srgbClr val="000000"/>
                      </a:solidFill>
                    </a:lnL>
                    <a:lnR w="12699" algn="ctr">
                      <a:solidFill>
                        <a:srgbClr val="000000"/>
                      </a:solidFill>
                    </a:lnR>
                    <a:lnT w="9525" algn="ctr">
                      <a:solidFill>
                        <a:srgbClr val="000000"/>
                      </a:solidFill>
                    </a:lnT>
                    <a:lnB w="12699" algn="ctr">
                      <a:solidFill>
                        <a:srgbClr val="000000"/>
                      </a:solidFill>
                    </a:lnB>
                  </a:tcPr>
                </a:tc>
                <a:tc>
                  <a:txBody>
                    <a:bodyPr/>
                    <a:p>
                      <a:pPr algn="l">
                        <a:defRPr/>
                      </a:pPr>
                      <a:r>
                        <a:rPr lang="fr-FR" sz="1100">
                          <a:latin typeface="+mn-lt"/>
                        </a:rPr>
                        <a:t>Bâtiments publics</a:t>
                      </a:r>
                      <a:endParaRPr/>
                    </a:p>
                  </a:txBody>
                  <a:tcPr marL="32473" marR="32473" marT="16236" marB="16236" anchor="ctr">
                    <a:lnL w="12699" algn="ctr">
                      <a:solidFill>
                        <a:srgbClr val="000000"/>
                      </a:solidFill>
                    </a:lnL>
                    <a:lnR w="12699" algn="ctr">
                      <a:solidFill>
                        <a:srgbClr val="000000"/>
                      </a:solidFill>
                    </a:lnR>
                    <a:lnT w="9525" algn="ctr">
                      <a:solidFill>
                        <a:srgbClr val="000000"/>
                      </a:solidFill>
                    </a:lnT>
                    <a:lnB w="12699" algn="ctr">
                      <a:solidFill>
                        <a:srgbClr val="000000"/>
                      </a:solidFill>
                    </a:lnB>
                  </a:tcPr>
                </a:tc>
                <a:tc>
                  <a:txBody>
                    <a:bodyPr/>
                    <a:p>
                      <a:pPr algn="l">
                        <a:defRPr/>
                      </a:pPr>
                      <a:r>
                        <a:rPr lang="fr-FR" sz="1100">
                          <a:latin typeface="+mn-lt"/>
                        </a:rPr>
                        <a:t>Subvention</a:t>
                      </a:r>
                      <a:endParaRPr/>
                    </a:p>
                  </a:txBody>
                  <a:tcPr marL="32473" marR="32473" marT="16236" marB="16236" anchor="ctr">
                    <a:lnL w="12699" algn="ctr">
                      <a:solidFill>
                        <a:srgbClr val="000000"/>
                      </a:solidFill>
                    </a:lnL>
                    <a:lnR w="12699" algn="ctr">
                      <a:solidFill>
                        <a:srgbClr val="000000"/>
                      </a:solidFill>
                    </a:lnR>
                    <a:lnT w="9525" algn="ctr">
                      <a:solidFill>
                        <a:srgbClr val="000000"/>
                      </a:solidFill>
                    </a:lnT>
                    <a:lnB w="12699" algn="ctr">
                      <a:solidFill>
                        <a:srgbClr val="000000"/>
                      </a:solidFill>
                    </a:lnB>
                  </a:tcPr>
                </a:tc>
              </a:tr>
              <a:tr h="31112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Etat</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5" action="ppaction://hlinksldjump" tooltip="ppaction://hlinksldjumpslide29"/>
                        </a:rPr>
                        <a:t>FCTVA</a:t>
                      </a:r>
                      <a:endParaRPr lang="fr-FR" sz="11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publics</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Compensation TVA</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1112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Entreprise</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u="sng">
                          <a:solidFill>
                            <a:schemeClr val="hlink"/>
                          </a:solidFill>
                          <a:latin typeface="Liberation Sans"/>
                          <a:hlinkClick r:id="rId6" action="ppaction://hlinksldjump" tooltip="ppaction://hlinksldjumpslide44"/>
                        </a:rPr>
                        <a:t>Mécénat financier d’entreprise</a:t>
                      </a:r>
                      <a:endParaRPr lang="fr-FR" sz="1100">
                        <a:latin typeface="Liberation Sans"/>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Tous</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Don</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311124">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Financement participatif</a:t>
                      </a:r>
                      <a:endParaRPr/>
                    </a:p>
                    <a:p>
                      <a:pPr algn="l">
                        <a:defRPr/>
                      </a:pPr>
                      <a:endParaRPr lang="fr-FR" sz="11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solidFill>
                            <a:schemeClr val="hlink"/>
                          </a:solidFill>
                          <a:latin typeface="Arial"/>
                          <a:hlinkClick r:id="rId7" action="ppaction://hlinksldjump" tooltip="ppaction://hlinksldjumpslide45"/>
                        </a:rPr>
                        <a:t>Financement participatif</a:t>
                      </a:r>
                      <a:endParaRPr lang="fr-FR" sz="1100">
                        <a:latin typeface="+mn-lt"/>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Tous</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Don</a:t>
                      </a:r>
                      <a:br>
                        <a:rPr lang="fr-FR" sz="1100">
                          <a:latin typeface="+mn-lt"/>
                        </a:rPr>
                      </a:br>
                      <a:r>
                        <a:rPr lang="fr-FR" sz="1100">
                          <a:latin typeface="+mn-lt"/>
                        </a:rPr>
                        <a:t>Prêt</a:t>
                      </a:r>
                      <a:endParaRPr/>
                    </a:p>
                  </a:txBody>
                  <a:tcPr marL="32473" marR="32473" marT="16236" marB="16236"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7" name="Flèche courbée vers la droite 6">
            <a:hlinkClick r:id="rId8"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85934" y="393650"/>
            <a:ext cx="10003893" cy="400110"/>
          </a:xfrm>
        </p:spPr>
        <p:txBody>
          <a:bodyPr/>
          <a:lstStyle/>
          <a:p>
            <a:pPr>
              <a:defRPr/>
            </a:pPr>
            <a:r>
              <a:rPr lang="fr-FR" sz="2000"/>
              <a:t>Créer ou développer une maison ou un centre de santé</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78</a:t>
            </a:fld>
            <a:endParaRPr lang="fr-FR"/>
          </a:p>
        </p:txBody>
      </p:sp>
      <p:sp>
        <p:nvSpPr>
          <p:cNvPr id="9" name="ZoneTexte 8"/>
          <p:cNvSpPr txBox="1"/>
          <p:nvPr/>
        </p:nvSpPr>
        <p:spPr bwMode="auto">
          <a:xfrm>
            <a:off x="301838" y="1004865"/>
            <a:ext cx="10019797" cy="523220"/>
          </a:xfrm>
          <a:prstGeom prst="rect">
            <a:avLst/>
          </a:prstGeom>
          <a:noFill/>
        </p:spPr>
        <p:txBody>
          <a:bodyPr wrap="square" rtlCol="0">
            <a:spAutoFit/>
          </a:bodyPr>
          <a:lstStyle/>
          <a:p>
            <a:pPr>
              <a:defRPr/>
            </a:pPr>
            <a:r>
              <a:rPr lang="fr-FR" sz="1400" u="sng">
                <a:hlinkClick r:id="rId3" tooltip="https://www.auvergnerhonealpes.fr/aides/creer-ou-developper-une-maison-ou-un-centre-de-sante"/>
              </a:rPr>
              <a:t>https://www.auvergnerhonealpes.fr/aides/creer-ou-developper-une-maison-ou-un-centre-de-sante</a:t>
            </a:r>
            <a:endParaRPr lang="fr-FR" sz="1400"/>
          </a:p>
          <a:p>
            <a:pPr>
              <a:defRPr/>
            </a:pPr>
            <a:endParaRPr lang="fr-FR" sz="1400"/>
          </a:p>
        </p:txBody>
      </p:sp>
      <p:sp>
        <p:nvSpPr>
          <p:cNvPr id="10" name="Espace réservé du texte 4"/>
          <p:cNvSpPr>
            <a:spLocks noGrp="1"/>
          </p:cNvSpPr>
          <p:nvPr>
            <p:ph type="body" sz="quarter" idx="12"/>
          </p:nvPr>
        </p:nvSpPr>
        <p:spPr bwMode="auto">
          <a:xfrm>
            <a:off x="301838" y="1792662"/>
            <a:ext cx="5300574" cy="4012393"/>
          </a:xfrm>
          <a:prstGeom prst="rect">
            <a:avLst/>
          </a:prstGeom>
          <a:solidFill>
            <a:schemeClr val="bg1"/>
          </a:solidFill>
          <a:ln>
            <a:noFill/>
          </a:ln>
        </p:spPr>
        <p:txBody>
          <a:bodyPr/>
          <a:lstStyle/>
          <a:p>
            <a:pPr>
              <a:defRPr/>
            </a:pPr>
            <a:r>
              <a:rPr lang="fr-FR"/>
              <a:t>Porteur du financement </a:t>
            </a:r>
            <a:endParaRPr/>
          </a:p>
          <a:p>
            <a:pPr lvl="1">
              <a:defRPr/>
            </a:pPr>
            <a:r>
              <a:rPr lang="fr-FR"/>
              <a:t>Région Auvergne-Rhône-Alpes</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Auvergne-Rhône-Alpes</a:t>
            </a:r>
            <a:endParaRPr/>
          </a:p>
          <a:p>
            <a:pPr>
              <a:defRPr/>
            </a:pPr>
            <a:r>
              <a:rPr lang="fr-FR"/>
              <a:t>Objectif</a:t>
            </a:r>
            <a:endParaRPr/>
          </a:p>
          <a:p>
            <a:pPr marL="0" lvl="1">
              <a:spcBef>
                <a:spcPts val="1000"/>
              </a:spcBef>
              <a:defRPr/>
            </a:pPr>
            <a:r>
              <a:rPr lang="fr-FR"/>
              <a:t>Financer la création ou le développement d’une maison ou d’un centre de santé</a:t>
            </a:r>
            <a:endParaRPr/>
          </a:p>
          <a:p>
            <a:pPr marL="0" lvl="1">
              <a:spcBef>
                <a:spcPts val="1000"/>
              </a:spcBef>
              <a:defRPr/>
            </a:pPr>
            <a:r>
              <a:rPr lang="fr-FR">
                <a:solidFill>
                  <a:srgbClr val="EF7757"/>
                </a:solidFill>
              </a:rPr>
              <a:t>Date de clôture</a:t>
            </a:r>
            <a:endParaRPr/>
          </a:p>
          <a:p>
            <a:pPr lvl="1">
              <a:defRPr/>
            </a:pPr>
            <a:r>
              <a:rPr lang="fr-FR"/>
              <a:t>31/12/2025</a:t>
            </a:r>
            <a:endParaRPr lang="fr-FR"/>
          </a:p>
          <a:p>
            <a:pPr lvl="1">
              <a:defRPr/>
            </a:pPr>
            <a:endParaRPr/>
          </a:p>
          <a:p>
            <a:pPr marL="0" lvl="1">
              <a:spcBef>
                <a:spcPts val="1000"/>
              </a:spcBef>
              <a:defRPr/>
            </a:pPr>
            <a:endParaRPr lang="fr-FR"/>
          </a:p>
        </p:txBody>
      </p:sp>
      <p:sp>
        <p:nvSpPr>
          <p:cNvPr id="11" name="Espace réservé du texte 4"/>
          <p:cNvSpPr txBox="1"/>
          <p:nvPr/>
        </p:nvSpPr>
        <p:spPr bwMode="auto">
          <a:xfrm>
            <a:off x="5682395" y="1800034"/>
            <a:ext cx="6334770" cy="256791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création ou l’extension de maisons de santé pluri professionnelles, de centres de santé et structures équivalentes situés en zones déficitaires ou en voie de le devenir.</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L’aide régionale ne peut excéder 50 % de la dépense subventionnable avec un plafond de 250 000 €.</a:t>
            </a:r>
            <a:endParaRPr lang="fr-FR" sz="1400"/>
          </a:p>
          <a:p>
            <a:pPr lvl="1">
              <a:defRPr/>
            </a:pPr>
            <a:endParaRPr lang="fr-FR" sz="1400"/>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8" name="Image 7"/>
          <p:cNvPicPr>
            <a:picLocks noChangeAspect="1"/>
          </p:cNvPicPr>
          <p:nvPr/>
        </p:nvPicPr>
        <p:blipFill>
          <a:blip r:embed="rId4"/>
          <a:stretch/>
        </p:blipFill>
        <p:spPr bwMode="auto">
          <a:xfrm>
            <a:off x="10097884" y="124776"/>
            <a:ext cx="1928146" cy="1089822"/>
          </a:xfrm>
          <a:prstGeom prst="rect">
            <a:avLst/>
          </a:prstGeom>
        </p:spPr>
      </p:pic>
      <p:sp>
        <p:nvSpPr>
          <p:cNvPr id="199417851" name="Flèche courbée vers la droite 1918779182">
            <a:hlinkClick r:id="rId5" action="ppaction://hlinksldjump" tooltip="Diapositive 50"/>
          </p:cNvPr>
          <p:cNvSpPr/>
          <p:nvPr/>
        </p:nvSpPr>
        <p:spPr bwMode="auto">
          <a:xfrm rot="8848450">
            <a:off x="11162039" y="6252931"/>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308979" cy="707886"/>
          </a:xfrm>
        </p:spPr>
        <p:txBody>
          <a:bodyPr/>
          <a:lstStyle/>
          <a:p>
            <a:pPr>
              <a:defRPr/>
            </a:pPr>
            <a:r>
              <a:rPr lang="fr-FR" sz="2000"/>
              <a:t>Financer des projets innovants et/ou expérimentaux autour de l'énergie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79</a:t>
            </a:fld>
            <a:endParaRPr lang="fr-FR"/>
          </a:p>
        </p:txBody>
      </p:sp>
      <p:sp>
        <p:nvSpPr>
          <p:cNvPr id="9" name="ZoneTexte 8"/>
          <p:cNvSpPr txBox="1"/>
          <p:nvPr/>
        </p:nvSpPr>
        <p:spPr bwMode="auto">
          <a:xfrm>
            <a:off x="301837" y="769194"/>
            <a:ext cx="10021236" cy="73187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auvergnerhonealpes.fr/aides/financer-des-projets-innovants-etou-experimentaux-autour-de-lenergie"/>
              </a:rPr>
              <a:t>https://www.auvergnerhonealpes.fr/aides/financer-des-projets-innovants-etou-experimentaux-autour-de-lenergie</a:t>
            </a:r>
            <a:endParaRP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a:off x="285934" y="1350221"/>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Auvergne-Rhône-Alpes</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Auvergne-Rhône-Alpes</a:t>
            </a:r>
            <a:endParaRPr/>
          </a:p>
          <a:p>
            <a:pPr>
              <a:defRPr/>
            </a:pPr>
            <a:r>
              <a:rPr lang="fr-FR"/>
              <a:t>Objectif</a:t>
            </a:r>
            <a:endParaRPr/>
          </a:p>
          <a:p>
            <a:pPr marL="0" lvl="1">
              <a:spcBef>
                <a:spcPts val="1000"/>
              </a:spcBef>
              <a:defRPr/>
            </a:pPr>
            <a:r>
              <a:rPr lang="fr-FR"/>
              <a:t>Financer des solutions industrielles et des services ambitieux innovants et durables dans le domaine de l'énergie</a:t>
            </a:r>
            <a:endParaRPr/>
          </a:p>
        </p:txBody>
      </p:sp>
      <p:sp>
        <p:nvSpPr>
          <p:cNvPr id="11" name="Espace réservé du texte 4"/>
          <p:cNvSpPr txBox="1"/>
          <p:nvPr/>
        </p:nvSpPr>
        <p:spPr bwMode="auto">
          <a:xfrm>
            <a:off x="5691260" y="1455443"/>
            <a:ext cx="6334770" cy="256791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bâtiments innovants en terme de pilotage et maîtrise de l’énergie, d’ingénierie écologique, de qualité de l’air intérieur, de réduction des effets d’îlot de chaleur…</a:t>
            </a:r>
            <a:endParaRPr/>
          </a:p>
          <a:p>
            <a:pPr lvl="1">
              <a:defRPr/>
            </a:pPr>
            <a:r>
              <a:rPr lang="fr-FR"/>
              <a:t>Sont privilégies les projets dont le budget est supérieur à 500 000€</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Jusqu’à 30 % des dépenses éligibles pour les collectivité locales avec un plafond de 300 000 €</a:t>
            </a:r>
            <a:endParaRPr/>
          </a:p>
          <a:p>
            <a:pPr lvl="1">
              <a:defRPr/>
            </a:pPr>
            <a:endParaRPr lang="fr-FR" sz="1400"/>
          </a:p>
          <a:p>
            <a:pPr lvl="1">
              <a:defRPr/>
            </a:pPr>
            <a:r>
              <a:rPr lang="fr-FR" sz="1400" b="0" i="0" u="sng" strike="noStrike" cap="none" spc="0">
                <a:solidFill>
                  <a:srgbClr val="292574"/>
                </a:solidFill>
                <a:latin typeface="Arial"/>
                <a:ea typeface="Arial"/>
                <a:cs typeface="Arial"/>
                <a:hlinkClick r:id="rId4" tooltip="https://www.auvergnerhonealpes.fr/media/10322/download?inline"/>
              </a:rPr>
              <a:t>https://www.auvergnerhonealpes.fr/media/10322/download?inline</a:t>
            </a:r>
            <a:endParaRPr sz="1400"/>
          </a:p>
          <a:p>
            <a:pPr lvl="1">
              <a:defRPr/>
            </a:pPr>
            <a:endParaRPr lang="fr-FR" sz="1400"/>
          </a:p>
          <a:p>
            <a:pPr lvl="1">
              <a:defRPr/>
            </a:pPr>
            <a:endParaRPr lang="fr-FR" sz="1400"/>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8" name="Image 7"/>
          <p:cNvPicPr>
            <a:picLocks noChangeAspect="1"/>
          </p:cNvPicPr>
          <p:nvPr/>
        </p:nvPicPr>
        <p:blipFill>
          <a:blip r:embed="rId5"/>
          <a:stretch/>
        </p:blipFill>
        <p:spPr bwMode="auto">
          <a:xfrm>
            <a:off x="10097884" y="124776"/>
            <a:ext cx="1928146" cy="1089822"/>
          </a:xfrm>
          <a:prstGeom prst="rect">
            <a:avLst/>
          </a:prstGeom>
        </p:spPr>
      </p:pic>
      <p:sp>
        <p:nvSpPr>
          <p:cNvPr id="816770857" name="Flèche courbée vers la droite 1918779182">
            <a:hlinkClick r:id="rId6" action="ppaction://hlinksldjump" tooltip="Diapositive 50"/>
          </p:cNvPr>
          <p:cNvSpPr/>
          <p:nvPr/>
        </p:nvSpPr>
        <p:spPr bwMode="auto">
          <a:xfrm rot="8848450">
            <a:off x="11162039" y="6252931"/>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37638545" name="Titre 1"/>
          <p:cNvSpPr>
            <a:spLocks noGrp="1"/>
          </p:cNvSpPr>
          <p:nvPr>
            <p:ph type="title"/>
          </p:nvPr>
        </p:nvSpPr>
        <p:spPr bwMode="auto">
          <a:xfrm flipH="0" flipV="0">
            <a:off x="301837" y="61176"/>
            <a:ext cx="10024116" cy="7013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Financer la construction ou la rénovation d'un équipement sportif scolaire</a:t>
            </a:r>
            <a:endParaRPr/>
          </a:p>
        </p:txBody>
      </p:sp>
      <p:sp>
        <p:nvSpPr>
          <p:cNvPr id="1904026334"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B24D39BC-B083-209D-B5CC-FA513EA8C9E1}" type="slidenum">
              <a:rPr lang="fr-FR"/>
              <a:t/>
            </a:fld>
            <a:endParaRPr lang="fr-FR"/>
          </a:p>
        </p:txBody>
      </p:sp>
      <p:sp>
        <p:nvSpPr>
          <p:cNvPr id="849812176" name="ZoneTexte 8"/>
          <p:cNvSpPr txBox="1"/>
          <p:nvPr/>
        </p:nvSpPr>
        <p:spPr bwMode="auto">
          <a:xfrm>
            <a:off x="301837" y="769194"/>
            <a:ext cx="10022676" cy="73187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auvergnerhonealpes.fr/aides/financer-la-construction-ou-la-renovation-dun-equipement-sportif-scolaire"/>
              </a:rPr>
              <a:t>https://www.auvergnerhonealpes.fr/aides/financer-la-construction-ou-la-renovation-dun-equipement-sportif-scolaire</a:t>
            </a:r>
            <a:endParaRPr lang="fr-FR" sz="1400"/>
          </a:p>
          <a:p>
            <a:pPr>
              <a:defRPr/>
            </a:pPr>
            <a:endParaRPr lang="fr-FR" sz="1400"/>
          </a:p>
          <a:p>
            <a:pPr>
              <a:defRPr/>
            </a:pPr>
            <a:endParaRPr lang="fr-FR" sz="1400"/>
          </a:p>
        </p:txBody>
      </p:sp>
      <p:sp>
        <p:nvSpPr>
          <p:cNvPr id="872234598" name="Espace réservé du texte 4"/>
          <p:cNvSpPr>
            <a:spLocks noGrp="1"/>
          </p:cNvSpPr>
          <p:nvPr>
            <p:ph type="body" sz="quarter" idx="12"/>
          </p:nvPr>
        </p:nvSpPr>
        <p:spPr bwMode="auto">
          <a:xfrm>
            <a:off x="285933" y="1350220"/>
            <a:ext cx="5300573" cy="4478517"/>
          </a:xfrm>
          <a:prstGeom prst="rect">
            <a:avLst/>
          </a:prstGeom>
          <a:solidFill>
            <a:schemeClr val="bg1"/>
          </a:solidFill>
          <a:ln>
            <a:noFill/>
          </a:ln>
        </p:spPr>
        <p:txBody>
          <a:bodyPr/>
          <a:lstStyle/>
          <a:p>
            <a:pPr>
              <a:defRPr/>
            </a:pPr>
            <a:r>
              <a:rPr lang="fr-FR"/>
              <a:t>Porteur du financement </a:t>
            </a:r>
            <a:endParaRPr/>
          </a:p>
          <a:p>
            <a:pPr lvl="1">
              <a:defRPr/>
            </a:pPr>
            <a:r>
              <a:rPr lang="fr-FR"/>
              <a:t>Région Auvergne-Rhône-Alpes</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Auvergne-Rhône-Alpes</a:t>
            </a:r>
            <a:endParaRPr/>
          </a:p>
          <a:p>
            <a:pPr>
              <a:defRPr/>
            </a:pPr>
            <a:r>
              <a:rPr lang="fr-FR"/>
              <a:t>Objectif</a:t>
            </a:r>
            <a:endParaRPr lang="fr-F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Construire, rénover ou agrandir un équipement sportif répondant aux besoins de l’éducation physique et sportive obligatoire des lycéens</a:t>
            </a:r>
            <a:endParaRPr lang="fr-FR" sz="1800" b="0" i="0" u="none" strike="noStrike" cap="none" spc="0">
              <a:solidFill>
                <a:srgbClr val="292574"/>
              </a:solidFill>
              <a:latin typeface="Arial"/>
              <a:cs typeface="Arial"/>
            </a:endParaRPr>
          </a:p>
        </p:txBody>
      </p:sp>
      <p:sp>
        <p:nvSpPr>
          <p:cNvPr id="1634500671" name="Espace réservé du texte 4"/>
          <p:cNvSpPr txBox="1"/>
          <p:nvPr/>
        </p:nvSpPr>
        <p:spPr bwMode="auto">
          <a:xfrm>
            <a:off x="5691259" y="1455442"/>
            <a:ext cx="6334769" cy="2567916"/>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Sont éligibles les projets de construction, de rénovation ou d’extension d’</a:t>
            </a:r>
            <a:r>
              <a:rPr lang="fr-FR" sz="1800" b="0" i="0" u="none" strike="noStrike" cap="none" spc="0">
                <a:solidFill>
                  <a:srgbClr val="292574"/>
                </a:solidFill>
                <a:latin typeface="Arial"/>
                <a:ea typeface="Arial"/>
                <a:cs typeface="Arial"/>
              </a:rPr>
              <a:t>équipement sportif répondant aux besoins de l’éducation physique et sportive obligatoire des lycéens. Il s'agit également de contribuer au plein emploi des équipements sportifs et à favoriser l’accès à tout autre public scolaire et aux structures associatives locales.</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Actions financées</a:t>
            </a:r>
            <a:endParaRPr/>
          </a:p>
          <a:p>
            <a:pPr lvl="1">
              <a:defRPr/>
            </a:pPr>
            <a:r>
              <a:rPr lang="fr-FR"/>
              <a:t>Dépenses d’investissement</a:t>
            </a:r>
            <a:endParaRPr/>
          </a:p>
          <a:p>
            <a:pPr marL="0" marR="0" indent="0" algn="l">
              <a:lnSpc>
                <a:spcPct val="100000"/>
              </a:lnSpc>
              <a:spcBef>
                <a:spcPts val="999"/>
              </a:spcBef>
              <a:spcAft>
                <a:spcPts val="0"/>
              </a:spcAft>
              <a:buFont typeface="Arial"/>
              <a:buNone/>
              <a:defRPr/>
            </a:pPr>
            <a:r>
              <a:rPr lang="fr-FR" sz="2000" b="0" i="0" u="none" strike="noStrike" cap="none" spc="0">
                <a:solidFill>
                  <a:srgbClr val="EF7757"/>
                </a:solidFill>
                <a:latin typeface="Arial"/>
                <a:ea typeface="Arial"/>
                <a:cs typeface="Arial"/>
              </a:rPr>
              <a:t>Contact</a:t>
            </a:r>
            <a:endParaRPr lang="fr-FR" sz="2000" b="0" i="0" u="none" strike="noStrike" cap="none" spc="0">
              <a:solidFill>
                <a:srgbClr val="EF7757"/>
              </a:solidFill>
              <a:latin typeface="Arial"/>
              <a:cs typeface="Arial"/>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Direction du Sport, de la Jeunesse et des Séniors - Service Sport</a:t>
            </a:r>
            <a:r>
              <a:rPr lang="fr-FR" sz="1800" b="0" i="0" u="none" strike="noStrike" cap="none" spc="0">
                <a:solidFill>
                  <a:srgbClr val="292574"/>
                </a:solidFill>
                <a:latin typeface="Arial"/>
                <a:ea typeface="Arial"/>
                <a:cs typeface="Arial"/>
              </a:rPr>
              <a:t>equipements.sportifs@auvergnerhonealpes.fr</a:t>
            </a:r>
            <a:endParaRPr lang="fr-FR" sz="1800" b="0" i="0" u="none" strike="noStrike" cap="none" spc="0">
              <a:solidFill>
                <a:srgbClr val="292574"/>
              </a:solidFill>
              <a:latin typeface="Arial"/>
              <a:cs typeface="Arial"/>
            </a:endParaRPr>
          </a:p>
          <a:p>
            <a:pPr lvl="1">
              <a:defRPr/>
            </a:pPr>
            <a:endParaRPr lang="fr-FR" sz="1400"/>
          </a:p>
          <a:p>
            <a:pPr lvl="1">
              <a:defRPr/>
            </a:pPr>
            <a:endParaRPr lang="fr-FR" sz="1400"/>
          </a:p>
        </p:txBody>
      </p:sp>
      <p:cxnSp>
        <p:nvCxnSpPr>
          <p:cNvPr id="1089297938" name="Connecteur droit 15"/>
          <p:cNvCxnSpPr>
            <a:cxnSpLocks/>
          </p:cNvCxnSpPr>
          <p:nvPr/>
        </p:nvCxnSpPr>
        <p:spPr bwMode="auto">
          <a:xfrm>
            <a:off x="5682394" y="1571053"/>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389214867"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668130634" name="Image 7"/>
          <p:cNvPicPr>
            <a:picLocks noChangeAspect="1"/>
          </p:cNvPicPr>
          <p:nvPr/>
        </p:nvPicPr>
        <p:blipFill>
          <a:blip r:embed="rId4"/>
          <a:stretch/>
        </p:blipFill>
        <p:spPr bwMode="auto">
          <a:xfrm>
            <a:off x="10097883" y="124776"/>
            <a:ext cx="1928145" cy="1089821"/>
          </a:xfrm>
          <a:prstGeom prst="rect">
            <a:avLst/>
          </a:prstGeom>
        </p:spPr>
      </p:pic>
      <p:sp>
        <p:nvSpPr>
          <p:cNvPr id="755206507" name="Flèche courbée vers la droite 1918779182">
            <a:hlinkClick r:id="rId5" action="ppaction://hlinksldjump" tooltip="Diapositive 50"/>
          </p:cNvPr>
          <p:cNvSpPr/>
          <p:nvPr/>
        </p:nvSpPr>
        <p:spPr bwMode="auto">
          <a:xfrm rot="8848450">
            <a:off x="11162039" y="6252931"/>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251044"/>
            <a:ext cx="10308979" cy="707886"/>
          </a:xfrm>
        </p:spPr>
        <p:txBody>
          <a:bodyPr/>
          <a:lstStyle/>
          <a:p>
            <a:pPr>
              <a:defRPr/>
            </a:pPr>
            <a:r>
              <a:rPr lang="fr-FR" sz="2000"/>
              <a:t>Fonds Régional d'Amplification de la Troisième Révolution Industrielle FRATRI</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80</a:t>
            </a:fld>
            <a:endParaRPr lang="fr-FR"/>
          </a:p>
        </p:txBody>
      </p:sp>
      <p:sp>
        <p:nvSpPr>
          <p:cNvPr id="9" name="ZoneTexte 8"/>
          <p:cNvSpPr txBox="1"/>
          <p:nvPr/>
        </p:nvSpPr>
        <p:spPr bwMode="auto">
          <a:xfrm>
            <a:off x="307975" y="990403"/>
            <a:ext cx="10019797" cy="738664"/>
          </a:xfrm>
          <a:prstGeom prst="rect">
            <a:avLst/>
          </a:prstGeom>
          <a:noFill/>
        </p:spPr>
        <p:txBody>
          <a:bodyPr wrap="square" rtlCol="0">
            <a:spAutoFit/>
          </a:bodyPr>
          <a:lstStyle/>
          <a:p>
            <a:pPr>
              <a:defRPr/>
            </a:pPr>
            <a:r>
              <a:rPr lang="fr-FR" sz="1400" u="sng">
                <a:hlinkClick r:id="rId3" tooltip="https://guide-aides.hautsdefrance.fr/dispositif655"/>
              </a:rPr>
              <a:t>https://guide-aides.hautsdefrance.fr/dispositif655</a:t>
            </a:r>
            <a:endParaRPr lang="fr-F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Hauts-de-France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Hauts-de-France</a:t>
            </a:r>
            <a:endParaRPr/>
          </a:p>
          <a:p>
            <a:pPr>
              <a:defRPr/>
            </a:pPr>
            <a:r>
              <a:rPr lang="fr-FR"/>
              <a:t>Objectif</a:t>
            </a:r>
            <a:endParaRPr/>
          </a:p>
          <a:p>
            <a:pPr marL="0" lvl="1">
              <a:spcBef>
                <a:spcPts val="1000"/>
              </a:spcBef>
              <a:defRPr/>
            </a:pPr>
            <a:r>
              <a:rPr lang="fr-FR"/>
              <a:t>Développer des bâtiments performants et/ou producteurs d'énergie</a:t>
            </a:r>
            <a:endParaRPr/>
          </a:p>
          <a:p>
            <a:pPr marL="0" lvl="1">
              <a:spcBef>
                <a:spcPts val="1000"/>
              </a:spcBef>
              <a:defRPr/>
            </a:pPr>
            <a:r>
              <a:rPr lang="fr-FR" sz="2000">
                <a:solidFill>
                  <a:srgbClr val="EF7757"/>
                </a:solidFill>
              </a:rPr>
              <a:t>Date de clôture</a:t>
            </a:r>
            <a:endParaRPr/>
          </a:p>
          <a:p>
            <a:pPr lvl="1">
              <a:defRPr/>
            </a:pPr>
            <a:r>
              <a:rPr lang="fr-FR"/>
              <a:t>Selon appel à projets</a:t>
            </a:r>
            <a:endParaRPr/>
          </a:p>
          <a:p>
            <a:pPr lvl="1">
              <a:defRPr/>
            </a:pPr>
            <a:endParaRPr lang="fr-FR"/>
          </a:p>
        </p:txBody>
      </p:sp>
      <p:sp>
        <p:nvSpPr>
          <p:cNvPr id="11" name="Espace réservé du texte 4"/>
          <p:cNvSpPr txBox="1"/>
          <p:nvPr/>
        </p:nvSpPr>
        <p:spPr bwMode="auto">
          <a:xfrm>
            <a:off x="5691261" y="1321914"/>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rénovation de bâtiments considérant comme performantes (qualité énergétique et environnementale) ou intégrant de la production d’énergie</a:t>
            </a:r>
            <a:endParaRPr/>
          </a:p>
          <a:p>
            <a:pPr marL="0" lvl="1">
              <a:spcBef>
                <a:spcPts val="1000"/>
              </a:spcBef>
              <a:defRPr/>
            </a:pPr>
            <a:r>
              <a:rPr lang="fr-FR" sz="2000">
                <a:solidFill>
                  <a:srgbClr val="EF7757"/>
                </a:solidFill>
              </a:rPr>
              <a:t>Actions financées</a:t>
            </a:r>
            <a:endParaRPr/>
          </a:p>
          <a:p>
            <a:pPr lvl="1">
              <a:defRPr/>
            </a:pPr>
            <a:r>
              <a:rPr lang="fr-FR"/>
              <a:t>Études et travaux </a:t>
            </a:r>
            <a:endParaRPr/>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0830160" y="222166"/>
            <a:ext cx="992432" cy="992432"/>
          </a:xfrm>
          <a:prstGeom prst="rect">
            <a:avLst/>
          </a:prstGeom>
        </p:spPr>
      </p:pic>
      <p:sp>
        <p:nvSpPr>
          <p:cNvPr id="7" name="ZoneTexte 6"/>
          <p:cNvSpPr txBox="1"/>
          <p:nvPr/>
        </p:nvSpPr>
        <p:spPr bwMode="auto">
          <a:xfrm>
            <a:off x="5753686" y="3810083"/>
            <a:ext cx="6288246" cy="1231106"/>
          </a:xfrm>
          <a:prstGeom prst="rect">
            <a:avLst/>
          </a:prstGeom>
          <a:noFill/>
        </p:spPr>
        <p:txBody>
          <a:bodyPr wrap="square" rtlCol="0">
            <a:spAutoFit/>
          </a:bodyPr>
          <a:lstStyle/>
          <a:p>
            <a:pPr>
              <a:defRPr/>
            </a:pPr>
            <a:r>
              <a:rPr lang="fr-FR" sz="1400" i="1">
                <a:solidFill>
                  <a:srgbClr val="292574"/>
                </a:solidFill>
              </a:rPr>
              <a:t>Avant tout dépôt de dossier, prendre contact avec la Direction REV3 à l'adresse suivante : </a:t>
            </a:r>
            <a:r>
              <a:rPr lang="fr-FR" sz="1400" i="1" u="sng">
                <a:solidFill>
                  <a:srgbClr val="292574"/>
                </a:solidFill>
                <a:hlinkClick r:id="rId5" tooltip="mailto:rev3@hautsdefrance.fr"/>
              </a:rPr>
              <a:t>rev3@hautsdefrance.fr</a:t>
            </a:r>
            <a:endParaRPr lang="fr-FR" sz="1400" i="1">
              <a:solidFill>
                <a:srgbClr val="292574"/>
              </a:solidFill>
            </a:endParaRPr>
          </a:p>
          <a:p>
            <a:pPr>
              <a:defRPr/>
            </a:pPr>
            <a:r>
              <a:rPr lang="fr-FR" sz="1400" i="1">
                <a:solidFill>
                  <a:srgbClr val="292574"/>
                </a:solidFill>
              </a:rPr>
              <a:t>Accompagnement de l’Ademe pour la définition du projet, le montage technique et financier</a:t>
            </a:r>
            <a:endParaRPr/>
          </a:p>
          <a:p>
            <a:pPr>
              <a:defRPr/>
            </a:pPr>
            <a:endParaRPr lang="fr-FR"/>
          </a:p>
        </p:txBody>
      </p:sp>
      <p:sp>
        <p:nvSpPr>
          <p:cNvPr id="306895532" name="Flèche courbée vers la droite 306895531">
            <a:hlinkClick r:id="rId6" action="ppaction://hlinksldjump" tooltip="Diapositive 52"/>
          </p:cNvPr>
          <p:cNvSpPr/>
          <p:nvPr/>
        </p:nvSpPr>
        <p:spPr bwMode="auto">
          <a:xfrm rot="8848484">
            <a:off x="11047405" y="6098007"/>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1328240807" name=""/>
          <p:cNvPicPr>
            <a:picLocks noChangeAspect="1"/>
          </p:cNvPicPr>
          <p:nvPr/>
        </p:nvPicPr>
        <p:blipFill>
          <a:blip r:embed="rId7"/>
          <a:stretch/>
        </p:blipFill>
        <p:spPr bwMode="auto">
          <a:xfrm rot="0" flipH="0" flipV="0">
            <a:off x="9294868" y="192634"/>
            <a:ext cx="1442509" cy="11292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00437099" name="Titre 1"/>
          <p:cNvSpPr>
            <a:spLocks noGrp="1"/>
          </p:cNvSpPr>
          <p:nvPr>
            <p:ph type="title"/>
          </p:nvPr>
        </p:nvSpPr>
        <p:spPr bwMode="auto">
          <a:xfrm>
            <a:off x="307974" y="383101"/>
            <a:ext cx="10310418" cy="3965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Fonds d'intervention inondations et tempêtes</a:t>
            </a:r>
            <a:endParaRPr/>
          </a:p>
        </p:txBody>
      </p:sp>
      <p:sp>
        <p:nvSpPr>
          <p:cNvPr id="1519144487"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F1180772-7FA9-895C-8BED-3C5AD8BD7CB1}" type="slidenum">
              <a:rPr lang="fr-FR"/>
              <a:t/>
            </a:fld>
            <a:endParaRPr lang="fr-FR"/>
          </a:p>
        </p:txBody>
      </p:sp>
      <p:sp>
        <p:nvSpPr>
          <p:cNvPr id="255561597" name="ZoneTexte 8"/>
          <p:cNvSpPr txBox="1"/>
          <p:nvPr/>
        </p:nvSpPr>
        <p:spPr bwMode="auto">
          <a:xfrm>
            <a:off x="307974" y="807229"/>
            <a:ext cx="10020516" cy="1006200"/>
          </a:xfrm>
          <a:prstGeom prst="rect">
            <a:avLst/>
          </a:prstGeom>
          <a:noFill/>
        </p:spPr>
        <p:txBody>
          <a:bodyPr wrap="square" rtlCol="0">
            <a:spAutoFit/>
          </a:bodyPr>
          <a:lstStyle/>
          <a:p>
            <a:pPr>
              <a:defRPr/>
            </a:pPr>
            <a:r>
              <a:rPr lang="fr-FR" sz="1800" b="0" i="0" u="sng" strike="noStrike" cap="none" spc="0">
                <a:solidFill>
                  <a:schemeClr val="tx1"/>
                </a:solidFill>
                <a:latin typeface="Arial"/>
                <a:ea typeface="Arial"/>
                <a:cs typeface="Arial"/>
                <a:hlinkClick r:id="rId3" tooltip="https://aides.hautsdefrance.fr/sub/tiers/aides/details/?sigle=FIIT"/>
              </a:rPr>
              <a:t>https://aides.hautsdefrance.fr/sub/tiers/aides/details/?sigle=FIIT</a:t>
            </a:r>
            <a:endParaRPr/>
          </a:p>
          <a:p>
            <a:pPr>
              <a:defRPr/>
            </a:pPr>
            <a:endParaRPr lang="fr-FR" sz="1400"/>
          </a:p>
          <a:p>
            <a:pPr>
              <a:defRPr/>
            </a:pPr>
            <a:endParaRPr lang="fr-FR" sz="1400"/>
          </a:p>
          <a:p>
            <a:pPr>
              <a:defRPr/>
            </a:pPr>
            <a:endParaRPr lang="fr-FR" sz="1400"/>
          </a:p>
        </p:txBody>
      </p:sp>
      <p:sp>
        <p:nvSpPr>
          <p:cNvPr id="226824823" name="Espace réservé du texte 4"/>
          <p:cNvSpPr>
            <a:spLocks noGrp="1"/>
          </p:cNvSpPr>
          <p:nvPr>
            <p:ph type="body" sz="quarter" idx="12"/>
          </p:nvPr>
        </p:nvSpPr>
        <p:spPr bwMode="auto">
          <a:xfrm>
            <a:off x="381820" y="1261099"/>
            <a:ext cx="5300573" cy="4478517"/>
          </a:xfrm>
          <a:prstGeom prst="rect">
            <a:avLst/>
          </a:prstGeom>
          <a:solidFill>
            <a:schemeClr val="bg1"/>
          </a:solidFill>
          <a:ln>
            <a:noFill/>
          </a:ln>
        </p:spPr>
        <p:txBody>
          <a:bodyPr/>
          <a:lstStyle/>
          <a:p>
            <a:pPr>
              <a:defRPr/>
            </a:pPr>
            <a:r>
              <a:rPr lang="fr-FR"/>
              <a:t>Porteur du financement </a:t>
            </a:r>
            <a:endParaRPr/>
          </a:p>
          <a:p>
            <a:pPr lvl="1">
              <a:defRPr/>
            </a:pPr>
            <a:r>
              <a:rPr lang="fr-FR"/>
              <a:t>Région Hauts-de-France </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Hauts-de-France</a:t>
            </a:r>
            <a:endParaRPr/>
          </a:p>
          <a:p>
            <a:pPr>
              <a:defRPr/>
            </a:pPr>
            <a:r>
              <a:rPr lang="fr-FR"/>
              <a:t>Objectif</a:t>
            </a:r>
            <a:endParaRPr/>
          </a:p>
          <a:p>
            <a:pPr marL="180000" marR="0" lvl="1"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Aider les communes des Hauts-de-France et leurs groupements ayant subi des dégâts liés à un évènement climatique.</a:t>
            </a:r>
            <a:endParaRPr lang="fr-FR" sz="1800" b="0" i="0" u="none" strike="noStrike" cap="none" spc="0">
              <a:solidFill>
                <a:srgbClr val="292574"/>
              </a:solidFill>
              <a:latin typeface="Arial"/>
              <a:cs typeface="Arial"/>
            </a:endParaRPr>
          </a:p>
          <a:p>
            <a:pPr marL="0" lvl="1">
              <a:spcBef>
                <a:spcPts val="999"/>
              </a:spcBef>
              <a:defRPr/>
            </a:pPr>
            <a:r>
              <a:rPr lang="fr-FR" sz="2000">
                <a:solidFill>
                  <a:srgbClr val="EF7757"/>
                </a:solidFill>
              </a:rPr>
              <a:t>Date de clôture</a:t>
            </a:r>
            <a:endParaRPr/>
          </a:p>
          <a:p>
            <a:pPr lvl="1">
              <a:defRPr/>
            </a:pPr>
            <a:r>
              <a:rPr lang="fr-FR"/>
              <a:t>Selon appel à projets</a:t>
            </a:r>
            <a:endParaRPr/>
          </a:p>
          <a:p>
            <a:pPr lvl="1">
              <a:defRPr/>
            </a:pPr>
            <a:endParaRPr lang="fr-FR"/>
          </a:p>
        </p:txBody>
      </p:sp>
      <p:sp>
        <p:nvSpPr>
          <p:cNvPr id="969141964" name="Espace réservé du texte 4"/>
          <p:cNvSpPr txBox="1"/>
          <p:nvPr/>
        </p:nvSpPr>
        <p:spPr bwMode="auto">
          <a:xfrm flipH="0" flipV="0">
            <a:off x="5691259" y="1321912"/>
            <a:ext cx="6603900" cy="2321630"/>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rénovation de bâtiments considérant comme performantes (qualité énergétique et environnementale) ou intégrant de la production d’énergie</a:t>
            </a:r>
            <a:endParaRPr/>
          </a:p>
          <a:p>
            <a:pPr marL="0" lvl="1">
              <a:spcBef>
                <a:spcPts val="999"/>
              </a:spcBef>
              <a:defRPr/>
            </a:pPr>
            <a:r>
              <a:rPr lang="fr-FR" sz="2000">
                <a:solidFill>
                  <a:srgbClr val="EF7757"/>
                </a:solidFill>
              </a:rPr>
              <a:t>Actions financées</a:t>
            </a:r>
            <a:endParaRPr/>
          </a:p>
          <a:p>
            <a:pPr lvl="1">
              <a:defRPr/>
            </a:pPr>
            <a:r>
              <a:rPr lang="fr-FR"/>
              <a:t>Études et travaux</a:t>
            </a:r>
            <a:endParaRPr lang="fr-FR"/>
          </a:p>
          <a:p>
            <a:pPr marL="0" lvl="1">
              <a:spcBef>
                <a:spcPts val="998"/>
              </a:spcBef>
              <a:defRPr/>
            </a:pPr>
            <a:r>
              <a:rPr lang="fr-FR" sz="1800" b="0" i="0" u="none" strike="noStrike" cap="none" spc="0">
                <a:solidFill>
                  <a:srgbClr val="EF7757"/>
                </a:solidFill>
                <a:latin typeface="+mn-lt"/>
                <a:ea typeface="+mn-ea"/>
                <a:cs typeface="+mn-cs"/>
              </a:rPr>
              <a:t>Montant</a:t>
            </a:r>
            <a:endParaRPr sz="1800"/>
          </a:p>
          <a:p>
            <a:pPr lvl="1">
              <a:defRPr/>
            </a:pPr>
            <a:endParaRPr sz="1800"/>
          </a:p>
          <a:p>
            <a:pPr lvl="1">
              <a:defRPr/>
            </a:pPr>
            <a:endParaRPr/>
          </a:p>
        </p:txBody>
      </p:sp>
      <p:cxnSp>
        <p:nvCxnSpPr>
          <p:cNvPr id="352727243" name="Connecteur droit 15"/>
          <p:cNvCxnSpPr>
            <a:cxnSpLocks/>
          </p:cNvCxnSpPr>
          <p:nvPr/>
        </p:nvCxnSpPr>
        <p:spPr bwMode="auto">
          <a:xfrm>
            <a:off x="5682394" y="1571053"/>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1857221967"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746327509" name="Image 11"/>
          <p:cNvPicPr>
            <a:picLocks noChangeAspect="1"/>
          </p:cNvPicPr>
          <p:nvPr/>
        </p:nvPicPr>
        <p:blipFill>
          <a:blip r:embed="rId4"/>
          <a:stretch/>
        </p:blipFill>
        <p:spPr bwMode="auto">
          <a:xfrm>
            <a:off x="10830159" y="222165"/>
            <a:ext cx="992431" cy="992431"/>
          </a:xfrm>
          <a:prstGeom prst="rect">
            <a:avLst/>
          </a:prstGeom>
        </p:spPr>
      </p:pic>
      <p:sp>
        <p:nvSpPr>
          <p:cNvPr id="2140509197" name="ZoneTexte 6"/>
          <p:cNvSpPr txBox="1"/>
          <p:nvPr/>
        </p:nvSpPr>
        <p:spPr bwMode="auto">
          <a:xfrm>
            <a:off x="5691259" y="3810081"/>
            <a:ext cx="6305164" cy="1041505"/>
          </a:xfrm>
          <a:prstGeom prst="rect">
            <a:avLst/>
          </a:prstGeom>
          <a:noFill/>
        </p:spPr>
        <p:txBody>
          <a:bodyPr wrap="square" rtlCol="0">
            <a:spAutoFit/>
          </a:bodyPr>
          <a:lstStyle/>
          <a:p>
            <a:pPr marL="180000" marR="0" indent="0" algn="l">
              <a:lnSpc>
                <a:spcPct val="100000"/>
              </a:lnSpc>
              <a:spcBef>
                <a:spcPts val="498"/>
              </a:spcBef>
              <a:spcAft>
                <a:spcPts val="0"/>
              </a:spcAft>
              <a:buFont typeface="Arial"/>
              <a:buNone/>
              <a:defRPr/>
            </a:pPr>
            <a:r>
              <a:rPr lang="fr-FR" sz="1800" b="0" i="0" u="none" strike="noStrike" cap="none" spc="0">
                <a:solidFill>
                  <a:srgbClr val="292574"/>
                </a:solidFill>
                <a:latin typeface="Arial"/>
                <a:ea typeface="Arial"/>
                <a:cs typeface="Arial"/>
              </a:rPr>
              <a:t>Jusqu’à 30%</a:t>
            </a:r>
            <a:r>
              <a:rPr lang="fr-FR" sz="1800" b="0" i="0" u="none" strike="noStrike" cap="none" spc="0">
                <a:solidFill>
                  <a:srgbClr val="292574"/>
                </a:solidFill>
                <a:latin typeface="Arial"/>
                <a:ea typeface="Arial"/>
                <a:cs typeface="Arial"/>
              </a:rPr>
              <a:t> du coût des études et travaux</a:t>
            </a:r>
            <a:endParaRPr lang="fr-FR" sz="1800" b="0" i="0" u="none" strike="noStrike" cap="none" spc="0">
              <a:solidFill>
                <a:srgbClr val="292574"/>
              </a:solidFill>
              <a:latin typeface="Arial"/>
              <a:ea typeface="Arial"/>
              <a:cs typeface="Arial"/>
            </a:endParaRPr>
          </a:p>
          <a:p>
            <a:pPr marL="180000" marR="0" indent="0" algn="l">
              <a:lnSpc>
                <a:spcPct val="100000"/>
              </a:lnSpc>
              <a:spcBef>
                <a:spcPts val="498"/>
              </a:spcBef>
              <a:spcAft>
                <a:spcPts val="0"/>
              </a:spcAft>
              <a:buFont typeface="Arial"/>
              <a:buNone/>
              <a:defRPr/>
            </a:pPr>
            <a:r>
              <a:rPr lang="fr-FR" sz="1800" b="0" i="0" u="none" strike="noStrike" cap="none" spc="0">
                <a:solidFill>
                  <a:srgbClr val="292574"/>
                </a:solidFill>
                <a:latin typeface="Arial"/>
                <a:ea typeface="Arial"/>
                <a:cs typeface="Arial"/>
              </a:rPr>
              <a:t>Plafond de</a:t>
            </a:r>
            <a:r>
              <a:rPr lang="fr-FR" sz="1800" b="0" i="0" u="none" strike="noStrike" cap="none" spc="0">
                <a:solidFill>
                  <a:srgbClr val="292574"/>
                </a:solidFill>
                <a:latin typeface="Arial"/>
                <a:ea typeface="Arial"/>
                <a:cs typeface="Arial"/>
              </a:rPr>
              <a:t> 50 000 € par opération</a:t>
            </a:r>
            <a:endParaRPr lang="fr-FR" sz="1800" b="0" i="0" u="none" strike="noStrike" cap="none" spc="0">
              <a:solidFill>
                <a:srgbClr val="292574"/>
              </a:solidFill>
              <a:latin typeface="Arial"/>
              <a:cs typeface="Arial"/>
            </a:endParaRPr>
          </a:p>
          <a:p>
            <a:pPr marL="180000" marR="0" indent="0" algn="l">
              <a:lnSpc>
                <a:spcPct val="100000"/>
              </a:lnSpc>
              <a:spcBef>
                <a:spcPts val="498"/>
              </a:spcBef>
              <a:spcAft>
                <a:spcPts val="0"/>
              </a:spcAft>
              <a:buFont typeface="Arial"/>
              <a:buNone/>
              <a:defRPr/>
            </a:pPr>
            <a:endParaRPr lang="fr-FR" sz="1800" b="0" i="0" u="none" strike="noStrike" cap="none" spc="0">
              <a:solidFill>
                <a:srgbClr val="292574"/>
              </a:solidFill>
              <a:latin typeface="Arial"/>
              <a:cs typeface="Arial"/>
            </a:endParaRPr>
          </a:p>
        </p:txBody>
      </p:sp>
      <p:sp>
        <p:nvSpPr>
          <p:cNvPr id="1969841257" name="Flèche courbée vers la droite 306895531">
            <a:hlinkClick r:id="rId5" action="ppaction://hlinksldjump" tooltip="Diapositive 52"/>
          </p:cNvPr>
          <p:cNvSpPr/>
          <p:nvPr/>
        </p:nvSpPr>
        <p:spPr bwMode="auto">
          <a:xfrm rot="8848450">
            <a:off x="11047404" y="6098006"/>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97156"/>
            <a:ext cx="10623261" cy="1015663"/>
          </a:xfrm>
        </p:spPr>
        <p:txBody>
          <a:bodyPr/>
          <a:lstStyle/>
          <a:p>
            <a:pPr>
              <a:defRPr/>
            </a:pPr>
            <a:r>
              <a:rPr lang="fr-FR" sz="2000"/>
              <a:t>Dispositif d'aide à la construction, réhabilitation ou extension de Maisons de santé pluriprofessionnelles et centres de santé polyvalents TMSP</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81</a:t>
            </a:fld>
            <a:endParaRPr lang="fr-FR"/>
          </a:p>
        </p:txBody>
      </p:sp>
      <p:sp>
        <p:nvSpPr>
          <p:cNvPr id="9" name="ZoneTexte 8"/>
          <p:cNvSpPr txBox="1"/>
          <p:nvPr/>
        </p:nvSpPr>
        <p:spPr bwMode="auto">
          <a:xfrm>
            <a:off x="307975" y="992627"/>
            <a:ext cx="10019797" cy="738664"/>
          </a:xfrm>
          <a:prstGeom prst="rect">
            <a:avLst/>
          </a:prstGeom>
          <a:noFill/>
        </p:spPr>
        <p:txBody>
          <a:bodyPr wrap="square" rtlCol="0">
            <a:spAutoFit/>
          </a:bodyPr>
          <a:lstStyle/>
          <a:p>
            <a:pPr>
              <a:defRPr/>
            </a:pPr>
            <a:r>
              <a:rPr lang="fr-FR" sz="1400" u="sng">
                <a:hlinkClick r:id="rId3" tooltip="https://guide-aides.hautsdefrance.fr/dispositif967"/>
              </a:rPr>
              <a:t>https://guide-aides.hautsdefrance.fr/dispositif967</a:t>
            </a:r>
            <a:endParaRPr lang="fr-F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a:off x="116026" y="1556672"/>
            <a:ext cx="5641562" cy="4456462"/>
          </a:xfrm>
          <a:prstGeom prst="rect">
            <a:avLst/>
          </a:prstGeom>
          <a:solidFill>
            <a:schemeClr val="bg1"/>
          </a:solidFill>
          <a:ln>
            <a:noFill/>
          </a:ln>
        </p:spPr>
        <p:txBody>
          <a:bodyPr/>
          <a:lstStyle/>
          <a:p>
            <a:pPr>
              <a:defRPr/>
            </a:pPr>
            <a:r>
              <a:rPr lang="fr-FR"/>
              <a:t>Porteur du financement </a:t>
            </a:r>
            <a:endParaRPr/>
          </a:p>
          <a:p>
            <a:pPr lvl="1">
              <a:defRPr/>
            </a:pPr>
            <a:r>
              <a:rPr lang="fr-FR"/>
              <a:t>Région Hauts-de-France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Hauts-de-France</a:t>
            </a:r>
            <a:endParaRPr/>
          </a:p>
          <a:p>
            <a:pPr>
              <a:defRPr/>
            </a:pPr>
            <a:r>
              <a:rPr lang="fr-FR"/>
              <a:t>Objectif</a:t>
            </a:r>
            <a:endParaRPr/>
          </a:p>
          <a:p>
            <a:pPr lvl="1">
              <a:defRPr/>
            </a:pPr>
            <a:r>
              <a:rPr lang="fr-FR"/>
              <a:t>Contribuer à l'amélioration de la qualité de la prise en charge des patients et à la continuité des soins</a:t>
            </a:r>
            <a:endParaRPr/>
          </a:p>
          <a:p>
            <a:pPr lvl="1">
              <a:defRPr/>
            </a:pPr>
            <a:endParaRPr lang="fr-FR" sz="2000">
              <a:solidFill>
                <a:srgbClr val="EF7757"/>
              </a:solidFill>
            </a:endParaRPr>
          </a:p>
          <a:p>
            <a:pPr lvl="1">
              <a:defRPr/>
            </a:pPr>
            <a:endParaRPr lang="fr-FR"/>
          </a:p>
          <a:p>
            <a:pPr lvl="1">
              <a:defRPr/>
            </a:pPr>
            <a:endParaRPr lang="fr-FR"/>
          </a:p>
          <a:p>
            <a:pPr lvl="1">
              <a:defRPr/>
            </a:pPr>
            <a:endParaRPr lang="fr-FR"/>
          </a:p>
        </p:txBody>
      </p:sp>
      <p:sp>
        <p:nvSpPr>
          <p:cNvPr id="11" name="Espace réservé du texte 4"/>
          <p:cNvSpPr txBox="1"/>
          <p:nvPr/>
        </p:nvSpPr>
        <p:spPr bwMode="auto">
          <a:xfrm>
            <a:off x="5951540" y="1548452"/>
            <a:ext cx="5871052" cy="2571213"/>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Les opérations éligibles concernent la </a:t>
            </a:r>
            <a:r>
              <a:rPr lang="fr-FR" b="1"/>
              <a:t>construction, l'extension ou la réhabilitation de Maisons de santé pluri-professionnelles</a:t>
            </a:r>
            <a:r>
              <a:rPr lang="fr-FR"/>
              <a:t> reconnues par l'Agence Régionale de Santé Hauts-de-France (équipe composée a minima de deux médecins généralistes et d'un professionnel paramédical) </a:t>
            </a:r>
            <a:r>
              <a:rPr lang="fr-FR" b="1"/>
              <a:t>et</a:t>
            </a:r>
            <a:r>
              <a:rPr lang="fr-FR"/>
              <a:t> </a:t>
            </a:r>
            <a:r>
              <a:rPr lang="fr-FR" b="1"/>
              <a:t>des centres de santé polyvalents.</a:t>
            </a:r>
            <a:endParaRPr/>
          </a:p>
          <a:p>
            <a:pPr lvl="1">
              <a:defRPr/>
            </a:pPr>
            <a:r>
              <a:rPr lang="fr-FR" sz="2000"/>
              <a:t>Le projet doit être à portage public.</a:t>
            </a:r>
            <a:endParaRPr/>
          </a:p>
          <a:p>
            <a:pPr lvl="1">
              <a:defRPr/>
            </a:pPr>
            <a:endParaRPr lang="fr-FR" sz="2000">
              <a:solidFill>
                <a:srgbClr val="EF7757"/>
              </a:solidFill>
            </a:endParaRPr>
          </a:p>
          <a:p>
            <a:pPr marL="0" lvl="1">
              <a:spcBef>
                <a:spcPts val="1000"/>
              </a:spcBef>
              <a:defRPr/>
            </a:pPr>
            <a:r>
              <a:rPr lang="fr-FR" sz="2000">
                <a:solidFill>
                  <a:srgbClr val="EF7757"/>
                </a:solidFill>
              </a:rPr>
              <a:t>Montant</a:t>
            </a:r>
            <a:endParaRPr/>
          </a:p>
          <a:p>
            <a:pPr lvl="1">
              <a:defRPr/>
            </a:pPr>
            <a:r>
              <a:rPr lang="fr-FR"/>
              <a:t>plafonné à 500 000 € HT par opération, incluant l’aménagement de logements,</a:t>
            </a:r>
            <a:endParaRPr/>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0830160" y="222166"/>
            <a:ext cx="992432" cy="992432"/>
          </a:xfrm>
          <a:prstGeom prst="rect">
            <a:avLst/>
          </a:prstGeom>
        </p:spPr>
      </p:pic>
      <p:sp>
        <p:nvSpPr>
          <p:cNvPr id="5" name="Rectangle 4"/>
          <p:cNvSpPr/>
          <p:nvPr/>
        </p:nvSpPr>
        <p:spPr bwMode="auto">
          <a:xfrm>
            <a:off x="5823916" y="5767802"/>
            <a:ext cx="5738397" cy="923330"/>
          </a:xfrm>
          <a:prstGeom prst="rect">
            <a:avLst/>
          </a:prstGeom>
        </p:spPr>
        <p:txBody>
          <a:bodyPr wrap="square">
            <a:spAutoFit/>
          </a:bodyPr>
          <a:lstStyle/>
          <a:p>
            <a:pPr>
              <a:defRPr/>
            </a:pPr>
            <a:r>
              <a:rPr lang="fr-FR" u="sng">
                <a:hlinkClick r:id="rId5" tooltip="https://aides.hautsdefrance.fr/sub/tiers/aides/details/?sigle=TMSP"/>
              </a:rPr>
              <a:t>https://aides.hautsdefrance.fr/sub/tiers/aides/details/?sigle=TMSP</a:t>
            </a:r>
            <a:endParaRPr lang="fr-FR"/>
          </a:p>
          <a:p>
            <a:pPr>
              <a:defRPr/>
            </a:pPr>
            <a:endParaRPr lang="fr-FR"/>
          </a:p>
        </p:txBody>
      </p:sp>
      <p:sp>
        <p:nvSpPr>
          <p:cNvPr id="2114296686" name="Flèche courbée vers la droite 306895531">
            <a:hlinkClick r:id="rId6" action="ppaction://hlinksldjump" tooltip="Diapositive 52"/>
          </p:cNvPr>
          <p:cNvSpPr/>
          <p:nvPr/>
        </p:nvSpPr>
        <p:spPr bwMode="auto">
          <a:xfrm rot="8848450">
            <a:off x="11047404" y="6098006"/>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404932"/>
            <a:ext cx="10623261" cy="400110"/>
          </a:xfrm>
        </p:spPr>
        <p:txBody>
          <a:bodyPr/>
          <a:lstStyle/>
          <a:p>
            <a:pPr>
              <a:defRPr/>
            </a:pPr>
            <a:r>
              <a:rPr lang="fr-FR" sz="2000"/>
              <a:t>Nager en Hauts-de-France NAGE2</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82</a:t>
            </a:fld>
            <a:endParaRPr lang="fr-FR"/>
          </a:p>
        </p:txBody>
      </p:sp>
      <p:sp>
        <p:nvSpPr>
          <p:cNvPr id="9" name="ZoneTexte 8"/>
          <p:cNvSpPr txBox="1"/>
          <p:nvPr/>
        </p:nvSpPr>
        <p:spPr bwMode="auto">
          <a:xfrm>
            <a:off x="307975" y="987808"/>
            <a:ext cx="10019797" cy="307777"/>
          </a:xfrm>
          <a:prstGeom prst="rect">
            <a:avLst/>
          </a:prstGeom>
          <a:noFill/>
        </p:spPr>
        <p:txBody>
          <a:bodyPr wrap="square" rtlCol="0">
            <a:spAutoFit/>
          </a:bodyPr>
          <a:lstStyle/>
          <a:p>
            <a:pPr>
              <a:defRPr/>
            </a:pPr>
            <a:r>
              <a:rPr lang="fr-FR" sz="1400" u="sng">
                <a:hlinkClick r:id="rId3" tooltip="https://guide-aides.hautsdefrance.fr/dispositif776"/>
              </a:rPr>
              <a:t>https://guide-aides.hautsdefrance.fr/dispositif776</a:t>
            </a:r>
            <a:endParaRPr lang="fr-FR" sz="1400"/>
          </a:p>
        </p:txBody>
      </p:sp>
      <p:sp>
        <p:nvSpPr>
          <p:cNvPr id="10" name="Espace réservé du texte 4"/>
          <p:cNvSpPr>
            <a:spLocks noGrp="1"/>
          </p:cNvSpPr>
          <p:nvPr>
            <p:ph type="body" sz="quarter" idx="12"/>
          </p:nvPr>
        </p:nvSpPr>
        <p:spPr bwMode="auto">
          <a:xfrm>
            <a:off x="112124" y="1731291"/>
            <a:ext cx="5641562" cy="4456462"/>
          </a:xfrm>
          <a:prstGeom prst="rect">
            <a:avLst/>
          </a:prstGeom>
          <a:solidFill>
            <a:schemeClr val="bg1"/>
          </a:solidFill>
          <a:ln>
            <a:noFill/>
          </a:ln>
        </p:spPr>
        <p:txBody>
          <a:bodyPr/>
          <a:lstStyle/>
          <a:p>
            <a:pPr>
              <a:defRPr/>
            </a:pPr>
            <a:r>
              <a:rPr lang="fr-FR"/>
              <a:t>Porteur du financement </a:t>
            </a:r>
            <a:endParaRPr/>
          </a:p>
          <a:p>
            <a:pPr lvl="1">
              <a:defRPr/>
            </a:pPr>
            <a:r>
              <a:rPr lang="fr-FR"/>
              <a:t>Région Hauts-de-France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Hauts-de-France</a:t>
            </a:r>
            <a:endParaRPr/>
          </a:p>
          <a:p>
            <a:pPr>
              <a:defRPr/>
            </a:pPr>
            <a:r>
              <a:rPr lang="fr-FR"/>
              <a:t>Objectif</a:t>
            </a:r>
            <a:endParaRPr/>
          </a:p>
          <a:p>
            <a:pPr lvl="1">
              <a:defRPr/>
            </a:pPr>
            <a:r>
              <a:rPr lang="fr-FR"/>
              <a:t>Soutenir la construction et/ou la rénovation de bassins de natation</a:t>
            </a:r>
            <a:endParaRPr/>
          </a:p>
          <a:p>
            <a:pPr lvl="1">
              <a:defRPr/>
            </a:pPr>
            <a:endParaRPr lang="fr-FR"/>
          </a:p>
          <a:p>
            <a:pPr lvl="1">
              <a:defRPr/>
            </a:pPr>
            <a:endParaRPr lang="fr-FR"/>
          </a:p>
        </p:txBody>
      </p:sp>
      <p:sp>
        <p:nvSpPr>
          <p:cNvPr id="11" name="Espace réservé du texte 4"/>
          <p:cNvSpPr txBox="1"/>
          <p:nvPr/>
        </p:nvSpPr>
        <p:spPr bwMode="auto">
          <a:xfrm>
            <a:off x="5682395" y="805042"/>
            <a:ext cx="6350671"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construction ou de rénovation lourde d'une installation existante, les projets d'aménagement de piscines naturelles et les acquisitions de basins mobiles et/ou démontables.</a:t>
            </a:r>
            <a:endParaRPr/>
          </a:p>
          <a:p>
            <a:pPr marL="0" lvl="1">
              <a:spcBef>
                <a:spcPts val="1000"/>
              </a:spcBef>
              <a:defRPr/>
            </a:pPr>
            <a:r>
              <a:rPr lang="fr-FR" sz="2000">
                <a:solidFill>
                  <a:srgbClr val="EF7757"/>
                </a:solidFill>
              </a:rPr>
              <a:t>Actions financées</a:t>
            </a:r>
            <a:endParaRPr/>
          </a:p>
          <a:p>
            <a:pPr lvl="1">
              <a:defRPr/>
            </a:pPr>
            <a:r>
              <a:rPr lang="fr-FR"/>
              <a:t>Travaux (y compris desamiantage), maitrise d’œuvre, achat d’équipements</a:t>
            </a:r>
            <a:endParaRPr/>
          </a:p>
          <a:p>
            <a:pPr marL="0" lvl="1">
              <a:spcBef>
                <a:spcPts val="1000"/>
              </a:spcBef>
              <a:defRPr/>
            </a:pPr>
            <a:r>
              <a:rPr lang="fr-FR" sz="2000">
                <a:solidFill>
                  <a:srgbClr val="EF7757"/>
                </a:solidFill>
              </a:rPr>
              <a:t>Montant</a:t>
            </a:r>
            <a:endParaRPr/>
          </a:p>
          <a:p>
            <a:pPr lvl="1">
              <a:defRPr/>
            </a:pPr>
            <a:r>
              <a:rPr lang="fr-FR"/>
              <a:t>Pour les créations d’équipements natatoires et les rénovations lourdes, le taux d’intervention maximum de la région est </a:t>
            </a:r>
            <a:r>
              <a:rPr lang="fr-FR" b="1"/>
              <a:t>de 40% </a:t>
            </a:r>
            <a:r>
              <a:rPr lang="fr-FR"/>
              <a:t>des dépenses recevables.</a:t>
            </a:r>
            <a:endParaRPr/>
          </a:p>
          <a:p>
            <a:pPr lvl="1">
              <a:defRPr/>
            </a:pPr>
            <a:r>
              <a:rPr lang="fr-FR"/>
              <a:t>Un plafond maximal est maximal est fixé selon le type de projet. </a:t>
            </a:r>
            <a:endParaRPr/>
          </a:p>
          <a:p>
            <a:pPr lvl="1">
              <a:defRPr/>
            </a:pPr>
            <a:endParaRPr lang="fr-FR"/>
          </a:p>
          <a:p>
            <a:pPr marL="465750" lvl="1" indent="-285750">
              <a:buFontTx/>
              <a:buChar char="-"/>
              <a:defRPr/>
            </a:pPr>
            <a:endParaRPr lang="fr-FR"/>
          </a:p>
          <a:p>
            <a:pPr marL="465750" lvl="1" indent="-285750">
              <a:buFontTx/>
              <a:buChar char="-"/>
              <a:defRPr/>
            </a:pPr>
            <a:endParaRPr lang="fr-FR" i="1"/>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1092323" y="81314"/>
            <a:ext cx="992432" cy="992432"/>
          </a:xfrm>
          <a:prstGeom prst="rect">
            <a:avLst/>
          </a:prstGeom>
        </p:spPr>
      </p:pic>
      <p:sp>
        <p:nvSpPr>
          <p:cNvPr id="793235723" name="Flèche courbée vers la droite 306895531">
            <a:hlinkClick r:id="rId5" action="ppaction://hlinksldjump" tooltip="Diapositive 52"/>
          </p:cNvPr>
          <p:cNvSpPr/>
          <p:nvPr/>
        </p:nvSpPr>
        <p:spPr bwMode="auto">
          <a:xfrm rot="8848450">
            <a:off x="11047404" y="6098006"/>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7975" y="97156"/>
            <a:ext cx="10623261" cy="1015663"/>
          </a:xfrm>
        </p:spPr>
        <p:txBody>
          <a:bodyPr/>
          <a:lstStyle/>
          <a:p>
            <a:pPr>
              <a:defRPr/>
            </a:pPr>
            <a:r>
              <a:rPr lang="fr-FR" sz="2000"/>
              <a:t>Politique d'Aides aux Communes et aux Territoires (ACTes) FONDS D'APPUI AUX PROJETS LOCAUX DES COMMUNES RURALES DES HAUTS-DE-FRANCE (FAPL)</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83</a:t>
            </a:fld>
            <a:endParaRPr lang="fr-FR"/>
          </a:p>
        </p:txBody>
      </p:sp>
      <p:sp>
        <p:nvSpPr>
          <p:cNvPr id="9" name="ZoneTexte 8"/>
          <p:cNvSpPr txBox="1"/>
          <p:nvPr/>
        </p:nvSpPr>
        <p:spPr bwMode="auto">
          <a:xfrm>
            <a:off x="307975" y="987808"/>
            <a:ext cx="10019797" cy="523220"/>
          </a:xfrm>
          <a:prstGeom prst="rect">
            <a:avLst/>
          </a:prstGeom>
          <a:noFill/>
        </p:spPr>
        <p:txBody>
          <a:bodyPr wrap="square" rtlCol="0">
            <a:spAutoFit/>
          </a:bodyPr>
          <a:lstStyle/>
          <a:p>
            <a:pPr>
              <a:defRPr/>
            </a:pPr>
            <a:r>
              <a:rPr lang="fr-FR" sz="1400" u="sng">
                <a:hlinkClick r:id="rId3" tooltip="https://guide-aides.hautsdefrance.fr/dispositif975"/>
              </a:rPr>
              <a:t>https://guide-aides.hautsdefrance.fr/dispositif975</a:t>
            </a:r>
            <a:endParaRPr lang="fr-FR" sz="1400"/>
          </a:p>
          <a:p>
            <a:pPr>
              <a:defRPr/>
            </a:pPr>
            <a:endParaRPr lang="fr-FR" sz="1400"/>
          </a:p>
        </p:txBody>
      </p:sp>
      <p:sp>
        <p:nvSpPr>
          <p:cNvPr id="10" name="Espace réservé du texte 4"/>
          <p:cNvSpPr>
            <a:spLocks noGrp="1"/>
          </p:cNvSpPr>
          <p:nvPr>
            <p:ph type="body" sz="quarter" idx="12"/>
          </p:nvPr>
        </p:nvSpPr>
        <p:spPr bwMode="auto">
          <a:xfrm>
            <a:off x="112124" y="1731291"/>
            <a:ext cx="5641562" cy="4456462"/>
          </a:xfrm>
          <a:prstGeom prst="rect">
            <a:avLst/>
          </a:prstGeom>
          <a:solidFill>
            <a:schemeClr val="bg1"/>
          </a:solidFill>
          <a:ln>
            <a:noFill/>
          </a:ln>
        </p:spPr>
        <p:txBody>
          <a:bodyPr/>
          <a:lstStyle/>
          <a:p>
            <a:pPr>
              <a:defRPr/>
            </a:pPr>
            <a:r>
              <a:rPr lang="fr-FR"/>
              <a:t>Porteur du financement </a:t>
            </a:r>
            <a:endParaRPr/>
          </a:p>
          <a:p>
            <a:pPr lvl="1">
              <a:defRPr/>
            </a:pPr>
            <a:r>
              <a:rPr lang="fr-FR"/>
              <a:t>Région Hauts-de-France </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Hauts-de-France</a:t>
            </a:r>
            <a:endParaRPr/>
          </a:p>
          <a:p>
            <a:pPr>
              <a:defRPr/>
            </a:pPr>
            <a:r>
              <a:rPr lang="fr-FR"/>
              <a:t>Objectif</a:t>
            </a:r>
            <a:endParaRPr/>
          </a:p>
          <a:p>
            <a:pPr lvl="1">
              <a:defRPr/>
            </a:pPr>
            <a:r>
              <a:rPr lang="fr-FR"/>
              <a:t>Accompagner les projets d'investissement des communes contribuant aux objectifs prioritaires du Schéma Régional de Développement Durable et d'Egalité des Territoires (SRADDET) et qui s'inscrivent également dans la dynamique REV 3.</a:t>
            </a:r>
            <a:endParaRPr/>
          </a:p>
          <a:p>
            <a:pPr lvl="1">
              <a:defRPr/>
            </a:pPr>
            <a:endParaRPr lang="fr-FR"/>
          </a:p>
        </p:txBody>
      </p:sp>
      <p:sp>
        <p:nvSpPr>
          <p:cNvPr id="11" name="Espace réservé du texte 4"/>
          <p:cNvSpPr txBox="1"/>
          <p:nvPr/>
        </p:nvSpPr>
        <p:spPr bwMode="auto">
          <a:xfrm>
            <a:off x="5734083" y="1233983"/>
            <a:ext cx="6350671"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construction, extension ou requalification de bâtiments publics de </a:t>
            </a:r>
            <a:r>
              <a:rPr lang="fr-FR" b="1"/>
              <a:t>communes de moins de 2000 habitants. </a:t>
            </a:r>
            <a:endParaRPr/>
          </a:p>
          <a:p>
            <a:pPr lvl="1">
              <a:defRPr/>
            </a:pPr>
            <a:r>
              <a:rPr lang="fr-FR"/>
              <a:t>Les projets doivent intégrer une dimension significative d'amélioration de la performance énergétique ou des aménagements de mise en accessibilité</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Travaux </a:t>
            </a:r>
            <a:endParaRPr/>
          </a:p>
          <a:p>
            <a:pPr marL="0" lvl="1">
              <a:spcBef>
                <a:spcPts val="1000"/>
              </a:spcBef>
              <a:defRPr/>
            </a:pPr>
            <a:r>
              <a:rPr lang="fr-FR" sz="2000">
                <a:solidFill>
                  <a:srgbClr val="EF7757"/>
                </a:solidFill>
              </a:rPr>
              <a:t>Montant</a:t>
            </a:r>
            <a:endParaRPr/>
          </a:p>
          <a:p>
            <a:pPr lvl="1">
              <a:defRPr/>
            </a:pPr>
            <a:r>
              <a:rPr lang="fr-FR"/>
              <a:t>Le taux d'intervention régional est fixé à 25 %.</a:t>
            </a:r>
            <a:endParaRPr/>
          </a:p>
          <a:p>
            <a:pPr lvl="1">
              <a:defRPr/>
            </a:pPr>
            <a:r>
              <a:rPr lang="fr-FR"/>
              <a:t>Subvention maximale : 50 000 € pour les projets réhabilitation énergétique globale des bâtiments publics et désimperméabilisation des cours d’école et 25 000€ pour les autres projets. </a:t>
            </a:r>
            <a:endParaRPr/>
          </a:p>
          <a:p>
            <a:pPr marL="465750" lvl="1" indent="-285750">
              <a:buFontTx/>
              <a:buChar char="-"/>
              <a:defRPr/>
            </a:pPr>
            <a:endParaRPr lang="fr-FR"/>
          </a:p>
          <a:p>
            <a:pPr marL="465750" lvl="1" indent="-285750">
              <a:buFontTx/>
              <a:buChar char="-"/>
              <a:defRPr/>
            </a:pPr>
            <a:endParaRPr lang="fr-FR" i="1"/>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1092323" y="81314"/>
            <a:ext cx="992432" cy="992432"/>
          </a:xfrm>
          <a:prstGeom prst="rect">
            <a:avLst/>
          </a:prstGeom>
        </p:spPr>
      </p:pic>
      <p:sp>
        <p:nvSpPr>
          <p:cNvPr id="427925439" name="Flèche courbée vers la droite 306895531">
            <a:hlinkClick r:id="rId5" action="ppaction://hlinksldjump" tooltip="Diapositive 52"/>
          </p:cNvPr>
          <p:cNvSpPr/>
          <p:nvPr/>
        </p:nvSpPr>
        <p:spPr bwMode="auto">
          <a:xfrm rot="8848450">
            <a:off x="11047404" y="6098006"/>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95796"/>
            <a:ext cx="10308979" cy="400110"/>
          </a:xfrm>
          <a:prstGeom prst="rect">
            <a:avLst/>
          </a:prstGeom>
          <a:noFill/>
        </p:spPr>
        <p:txBody>
          <a:bodyPr/>
          <a:lstStyle/>
          <a:p>
            <a:pPr>
              <a:defRPr/>
            </a:pPr>
            <a:r>
              <a:rPr lang="fr-FR" sz="2000"/>
              <a:t>IDEE action "production d’énergies renouvelables"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84</a:t>
            </a:fld>
            <a:endParaRPr lang="fr-FR"/>
          </a:p>
        </p:txBody>
      </p:sp>
      <p:sp>
        <p:nvSpPr>
          <p:cNvPr id="9" name="ZoneTexte 8"/>
          <p:cNvSpPr txBox="1"/>
          <p:nvPr/>
        </p:nvSpPr>
        <p:spPr bwMode="auto">
          <a:xfrm>
            <a:off x="301838" y="831366"/>
            <a:ext cx="10019797" cy="523220"/>
          </a:xfrm>
          <a:prstGeom prst="rect">
            <a:avLst/>
          </a:prstGeom>
          <a:noFill/>
        </p:spPr>
        <p:txBody>
          <a:bodyPr wrap="square" rtlCol="0">
            <a:spAutoFit/>
          </a:bodyPr>
          <a:lstStyle/>
          <a:p>
            <a:pPr>
              <a:defRPr/>
            </a:pPr>
            <a:r>
              <a:rPr lang="fr-FR" sz="1400" u="sng">
                <a:hlinkClick r:id="rId3" tooltip="https://www.normandie.fr/idee-action-production-denergies-renouvelables"/>
              </a:rPr>
              <a:t>https://www.normandie.fr/idee-action-production-denergies-renouvelables</a:t>
            </a:r>
            <a:endParaRPr lang="fr-FR" sz="1400"/>
          </a:p>
          <a:p>
            <a:pPr>
              <a:defRPr/>
            </a:pPr>
            <a:endParaRPr lang="fr-FR" sz="1400"/>
          </a:p>
        </p:txBody>
      </p:sp>
      <p:sp>
        <p:nvSpPr>
          <p:cNvPr id="10" name="Espace réservé du texte 4"/>
          <p:cNvSpPr>
            <a:spLocks noGrp="1"/>
          </p:cNvSpPr>
          <p:nvPr>
            <p:ph type="body" sz="quarter" idx="12"/>
          </p:nvPr>
        </p:nvSpPr>
        <p:spPr bwMode="auto">
          <a:xfrm>
            <a:off x="381822" y="1261100"/>
            <a:ext cx="3248070" cy="4478518"/>
          </a:xfrm>
          <a:prstGeom prst="rect">
            <a:avLst/>
          </a:prstGeom>
          <a:solidFill>
            <a:schemeClr val="bg1"/>
          </a:solidFill>
          <a:ln>
            <a:noFill/>
          </a:ln>
        </p:spPr>
        <p:txBody>
          <a:bodyPr/>
          <a:lstStyle/>
          <a:p>
            <a:pPr>
              <a:defRPr/>
            </a:pPr>
            <a:r>
              <a:rPr lang="fr-FR"/>
              <a:t>Porteur du financement </a:t>
            </a:r>
            <a:endParaRPr/>
          </a:p>
          <a:p>
            <a:pPr lvl="1">
              <a:defRPr/>
            </a:pPr>
            <a:r>
              <a:rPr lang="fr-FR"/>
              <a:t>Région Normandie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Normandie</a:t>
            </a:r>
            <a:endParaRPr/>
          </a:p>
          <a:p>
            <a:pPr>
              <a:defRPr/>
            </a:pPr>
            <a:r>
              <a:rPr lang="fr-FR"/>
              <a:t>Objectif</a:t>
            </a:r>
            <a:endParaRPr/>
          </a:p>
          <a:p>
            <a:pPr lvl="1">
              <a:defRPr/>
            </a:pPr>
            <a:r>
              <a:rPr lang="fr-FR"/>
              <a:t>Soutenir la production d’énergies renouvelables sur le territoire normand.</a:t>
            </a:r>
            <a:endParaRPr/>
          </a:p>
        </p:txBody>
      </p:sp>
      <p:sp>
        <p:nvSpPr>
          <p:cNvPr id="11" name="Espace réservé du texte 4"/>
          <p:cNvSpPr txBox="1"/>
          <p:nvPr/>
        </p:nvSpPr>
        <p:spPr bwMode="auto">
          <a:xfrm>
            <a:off x="4017818" y="1302209"/>
            <a:ext cx="8174182" cy="2507791"/>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production d’énergies renouvelables dans les domaines suivants : bois-énergie, méthanisation, géothermie</a:t>
            </a:r>
            <a:r>
              <a:rPr lang="fr-FR"/>
              <a:t>, solaire thermique et chaleur fatale, photovoltaïque en autoconsommation</a:t>
            </a:r>
            <a:endParaRPr/>
          </a:p>
          <a:p>
            <a:pPr marL="0" lvl="1">
              <a:spcBef>
                <a:spcPts val="1000"/>
              </a:spcBef>
              <a:defRPr/>
            </a:pPr>
            <a:r>
              <a:rPr lang="fr-FR" sz="2000">
                <a:solidFill>
                  <a:srgbClr val="EF7757"/>
                </a:solidFill>
              </a:rPr>
              <a:t>Actions financées</a:t>
            </a:r>
            <a:endParaRPr/>
          </a:p>
          <a:p>
            <a:pPr lvl="1">
              <a:defRPr/>
            </a:pPr>
            <a:r>
              <a:rPr lang="fr-FR"/>
              <a:t>Dépenses d’investissement</a:t>
            </a:r>
            <a:endParaRPr/>
          </a:p>
          <a:p>
            <a:pPr marL="0" lvl="1">
              <a:spcBef>
                <a:spcPts val="1000"/>
              </a:spcBef>
              <a:defRPr/>
            </a:pPr>
            <a:r>
              <a:rPr lang="fr-FR" sz="2000">
                <a:solidFill>
                  <a:srgbClr val="EF7757"/>
                </a:solidFill>
              </a:rPr>
              <a:t>Montant</a:t>
            </a:r>
            <a:endParaRPr/>
          </a:p>
          <a:p>
            <a:pPr lvl="1">
              <a:defRPr/>
            </a:pPr>
            <a:r>
              <a:rPr lang="fr-FR"/>
              <a:t>Le montant des aides varie selon le type de projet :</a:t>
            </a:r>
            <a:endParaRPr/>
          </a:p>
          <a:p>
            <a:pPr marL="0" lvl="1">
              <a:spcBef>
                <a:spcPts val="1000"/>
              </a:spcBef>
              <a:defRPr/>
            </a:pPr>
            <a:r>
              <a:rPr lang="fr-FR" sz="1400" u="sng">
                <a:hlinkClick r:id="rId4" tooltip="https://www.normandie.fr/sites/default/files/2023-05/annexe_1_bois_energie.pdf"/>
              </a:rPr>
              <a:t>https://www.normandie.fr/sites/default/files/2023-05/annexe_1_bois_energie.pdf</a:t>
            </a:r>
            <a:endParaRPr lang="fr-FR" sz="1400"/>
          </a:p>
          <a:p>
            <a:pPr marL="0" lvl="1">
              <a:spcBef>
                <a:spcPts val="1000"/>
              </a:spcBef>
              <a:defRPr/>
            </a:pPr>
            <a:r>
              <a:rPr lang="fr-FR" sz="1400" u="sng">
                <a:hlinkClick r:id="rId5" tooltip="https://www.normandie.fr/sites/default/files/documents_importes/annexe_2-methanisation.pdf"/>
              </a:rPr>
              <a:t>https://www.normandie.fr/sites/default/files/documents_importes/annexe_2-methanisation.pdf</a:t>
            </a:r>
            <a:endParaRPr lang="fr-FR" sz="1400"/>
          </a:p>
          <a:p>
            <a:pPr marL="0" lvl="1">
              <a:spcBef>
                <a:spcPts val="1000"/>
              </a:spcBef>
              <a:defRPr/>
            </a:pPr>
            <a:r>
              <a:rPr lang="fr-FR" sz="1400" u="sng">
                <a:hlinkClick r:id="rId6" tooltip="https://www.normandie.fr/sites/default/files/documents_importes/annexe_3_geothermie_0.pdf"/>
              </a:rPr>
              <a:t>https://www.normandie.fr/sites/default/files/documents_importes/annexe_3_geothermie_0.pdf</a:t>
            </a:r>
            <a:endParaRPr lang="fr-FR" sz="1400"/>
          </a:p>
          <a:p>
            <a:pPr marL="0" lvl="1">
              <a:spcBef>
                <a:spcPts val="1000"/>
              </a:spcBef>
              <a:defRPr/>
            </a:pPr>
            <a:r>
              <a:rPr lang="fr-FR" sz="1400" u="sng">
                <a:hlinkClick r:id="rId7" tooltip="https://www.normandie.fr/sites/default/files/documents_importes/annexe5_solaire_thermique.pdf"/>
              </a:rPr>
              <a:t>https://www.normandie.fr/sites/default/files/documents_importes/annexe5_solaire_thermique.pdf</a:t>
            </a:r>
            <a:endParaRPr lang="fr-FR" sz="1400"/>
          </a:p>
          <a:p>
            <a:pPr marL="0" lvl="1">
              <a:spcBef>
                <a:spcPts val="1000"/>
              </a:spcBef>
              <a:defRPr/>
            </a:pPr>
            <a:r>
              <a:rPr lang="fr-FR" sz="1400" u="sng">
                <a:hlinkClick r:id="rId8" tooltip="https://www.normandie.fr/sites/default/files/documents_importes/annexe_6_chaleur_fatale_0.pdf"/>
              </a:rPr>
              <a:t>https://www.normandie.fr/sites/default/files/documents_importes/annexe_6_chaleur_fatale_0.pdf</a:t>
            </a:r>
            <a:endParaRPr lang="fr-FR" sz="1400"/>
          </a:p>
          <a:p>
            <a:pPr marL="0" lvl="1">
              <a:spcBef>
                <a:spcPts val="999"/>
              </a:spcBef>
              <a:defRPr/>
            </a:pPr>
            <a:r>
              <a:rPr lang="fr-FR" sz="1400" b="0" i="0" u="sng" strike="noStrike" cap="none" spc="0">
                <a:solidFill>
                  <a:srgbClr val="292574"/>
                </a:solidFill>
                <a:latin typeface="Arial"/>
                <a:ea typeface="Arial"/>
                <a:cs typeface="Arial"/>
                <a:hlinkClick r:id="rId9" tooltip="https://www.normandie.fr/idee-action-photovoltaique-en-autoconsommation"/>
              </a:rPr>
              <a:t>https://www.normandie.fr/idee-action-photovoltaique-en-autoconsommation</a:t>
            </a:r>
            <a:endParaRPr lang="fr-FR" sz="1400"/>
          </a:p>
          <a:p>
            <a:pPr marL="0" lvl="1">
              <a:spcBef>
                <a:spcPts val="999"/>
              </a:spcBef>
              <a:defRPr/>
            </a:pPr>
            <a:endParaRPr lang="fr-FR" sz="1400"/>
          </a:p>
          <a:p>
            <a:pPr marL="0" lvl="1">
              <a:spcBef>
                <a:spcPts val="1000"/>
              </a:spcBef>
              <a:defRPr/>
            </a:pPr>
            <a:endParaRPr lang="fr-FR" sz="2000"/>
          </a:p>
          <a:p>
            <a:pPr marL="0" lvl="1">
              <a:spcBef>
                <a:spcPts val="1000"/>
              </a:spcBef>
              <a:defRPr/>
            </a:pPr>
            <a:endParaRPr lang="fr-FR" sz="2000"/>
          </a:p>
          <a:p>
            <a:pPr marL="0" lvl="1">
              <a:spcBef>
                <a:spcPts val="1000"/>
              </a:spcBef>
              <a:defRPr/>
            </a:pPr>
            <a:endParaRPr lang="fr-FR" sz="2000"/>
          </a:p>
        </p:txBody>
      </p:sp>
      <p:cxnSp>
        <p:nvCxnSpPr>
          <p:cNvPr id="16" name="Connecteur droit 15"/>
          <p:cNvCxnSpPr>
            <a:cxnSpLocks/>
          </p:cNvCxnSpPr>
          <p:nvPr/>
        </p:nvCxnSpPr>
        <p:spPr bwMode="auto">
          <a:xfrm>
            <a:off x="3711907" y="126156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10"/>
          <a:stretch/>
        </p:blipFill>
        <p:spPr bwMode="auto">
          <a:xfrm>
            <a:off x="10775107" y="7937"/>
            <a:ext cx="1266825" cy="1200150"/>
          </a:xfrm>
          <a:prstGeom prst="rect">
            <a:avLst/>
          </a:prstGeom>
        </p:spPr>
      </p:pic>
      <p:sp>
        <p:nvSpPr>
          <p:cNvPr id="1293224837" name="Flèche courbée vers la droite 1293224836">
            <a:hlinkClick r:id="rId11" action="ppaction://hlinksldjump" tooltip="Diapositive 53"/>
          </p:cNvPr>
          <p:cNvSpPr/>
          <p:nvPr/>
        </p:nvSpPr>
        <p:spPr bwMode="auto">
          <a:xfrm rot="8848484">
            <a:off x="11169665" y="6137860"/>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351682768" name=""/>
          <p:cNvPicPr>
            <a:picLocks noChangeAspect="1"/>
          </p:cNvPicPr>
          <p:nvPr/>
        </p:nvPicPr>
        <p:blipFill>
          <a:blip r:embed="rId12"/>
          <a:stretch/>
        </p:blipFill>
        <p:spPr bwMode="auto">
          <a:xfrm rot="0" flipH="0" flipV="0">
            <a:off x="9294867" y="192633"/>
            <a:ext cx="1442508" cy="112927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flipH="0" flipV="0">
            <a:off x="381106" y="176171"/>
            <a:ext cx="8914840" cy="640440"/>
          </a:xfrm>
          <a:prstGeom prst="rect">
            <a:avLst/>
          </a:prstGeom>
          <a:noFill/>
        </p:spPr>
        <p:txBody>
          <a:bodyPr/>
          <a:lstStyle/>
          <a:p>
            <a:pPr>
              <a:defRPr/>
            </a:pPr>
            <a:r>
              <a:rPr lang="fr-FR" sz="1800"/>
              <a:t>IDEE CONSEIL « ETUDES D’ACCOMPAGNEMENT ET DE PRE-FAISABILITE D’INVESTISSEMENTS DANS LE DOMAINE DES ENERGIES RENOUVELABLES »</a:t>
            </a:r>
            <a:endParaRPr sz="2800"/>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86</a:t>
            </a:fld>
            <a:endParaRPr lang="fr-FR"/>
          </a:p>
        </p:txBody>
      </p:sp>
      <p:sp>
        <p:nvSpPr>
          <p:cNvPr id="9" name="ZoneTexte 8"/>
          <p:cNvSpPr txBox="1"/>
          <p:nvPr/>
        </p:nvSpPr>
        <p:spPr bwMode="auto">
          <a:xfrm>
            <a:off x="301837" y="926615"/>
            <a:ext cx="10019797" cy="738664"/>
          </a:xfrm>
          <a:prstGeom prst="rect">
            <a:avLst/>
          </a:prstGeom>
          <a:noFill/>
        </p:spPr>
        <p:txBody>
          <a:bodyPr wrap="square" rtlCol="0">
            <a:spAutoFit/>
          </a:bodyPr>
          <a:lstStyle/>
          <a:p>
            <a:pPr>
              <a:defRPr/>
            </a:pPr>
            <a:r>
              <a:rPr lang="fr-FR" sz="1400" u="sng">
                <a:hlinkClick r:id="rId3" tooltip="https://www.normandie.fr/idee-conseil-etudes-daccompagnement-et-de-pre-faisabilite-dinvestissements-dans-le-domaine-des"/>
              </a:rPr>
              <a:t>https://www.normandie.fr/idee-conseil-etudes-daccompagnement-et-de-pre-faisabilite-dinvestissements-dans-le-domaine-des</a:t>
            </a:r>
            <a:endParaRPr lang="fr-FR" sz="1400"/>
          </a:p>
          <a:p>
            <a:pPr>
              <a:defRPr/>
            </a:pPr>
            <a:endParaRPr lang="fr-FR" sz="1400"/>
          </a:p>
          <a:p>
            <a:pPr>
              <a:defRPr/>
            </a:pPr>
            <a:endParaRPr lang="fr-FR" sz="1400"/>
          </a:p>
        </p:txBody>
      </p:sp>
      <p:sp>
        <p:nvSpPr>
          <p:cNvPr id="10" name="Espace réservé du texte 4"/>
          <p:cNvSpPr>
            <a:spLocks noGrp="1"/>
          </p:cNvSpPr>
          <p:nvPr>
            <p:ph type="body" sz="quarter" idx="12"/>
          </p:nvPr>
        </p:nvSpPr>
        <p:spPr bwMode="auto">
          <a:xfrm>
            <a:off x="381820" y="1451599"/>
            <a:ext cx="3335912" cy="4478518"/>
          </a:xfrm>
          <a:prstGeom prst="rect">
            <a:avLst/>
          </a:prstGeom>
          <a:solidFill>
            <a:schemeClr val="bg1"/>
          </a:solidFill>
          <a:ln>
            <a:noFill/>
          </a:ln>
        </p:spPr>
        <p:txBody>
          <a:bodyPr/>
          <a:lstStyle/>
          <a:p>
            <a:pPr>
              <a:defRPr/>
            </a:pPr>
            <a:r>
              <a:rPr lang="fr-FR"/>
              <a:t>Porteur du financement </a:t>
            </a:r>
            <a:endParaRPr/>
          </a:p>
          <a:p>
            <a:pPr lvl="1">
              <a:defRPr/>
            </a:pPr>
            <a:r>
              <a:rPr lang="fr-FR"/>
              <a:t>Région Normandie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Normandie</a:t>
            </a:r>
            <a:endParaRPr/>
          </a:p>
          <a:p>
            <a:pPr>
              <a:defRPr/>
            </a:pPr>
            <a:r>
              <a:rPr lang="fr-FR"/>
              <a:t>Objectif</a:t>
            </a:r>
            <a:endParaRPr/>
          </a:p>
          <a:p>
            <a:pPr lvl="1">
              <a:defRPr/>
            </a:pPr>
            <a:r>
              <a:rPr lang="fr-FR"/>
              <a:t>Soutenir la production d’énergies renouvelables sur le territoire normand au moyen d’études (opportunité/faisabilité) et d’actions d’animation et d’accompagnement</a:t>
            </a:r>
            <a:endParaRPr/>
          </a:p>
        </p:txBody>
      </p:sp>
      <p:sp>
        <p:nvSpPr>
          <p:cNvPr id="11" name="Espace réservé du texte 4"/>
          <p:cNvSpPr txBox="1"/>
          <p:nvPr/>
        </p:nvSpPr>
        <p:spPr bwMode="auto">
          <a:xfrm>
            <a:off x="3948544" y="1798164"/>
            <a:ext cx="8346618"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études (opportunité/faisabilité) et d’actions d’animation et d’accompagnement des acteurs et territoires pour le développement de la production d’énergies renouvelables.</a:t>
            </a:r>
            <a:endParaRPr/>
          </a:p>
          <a:p>
            <a:pPr lvl="1">
              <a:defRPr/>
            </a:pPr>
            <a:r>
              <a:rPr lang="fr-FR"/>
              <a:t>Les études réglementaires ne sont pas éligibles.</a:t>
            </a:r>
            <a:endParaRPr/>
          </a:p>
          <a:p>
            <a:pPr lvl="1">
              <a:defRPr/>
            </a:pPr>
            <a:r>
              <a:rPr lang="fr-FR" sz="2000">
                <a:solidFill>
                  <a:srgbClr val="EF7757"/>
                </a:solidFill>
              </a:rPr>
              <a:t>Actions financées</a:t>
            </a:r>
            <a:endParaRPr/>
          </a:p>
          <a:p>
            <a:pPr lvl="1">
              <a:defRPr/>
            </a:pPr>
            <a:r>
              <a:rPr lang="fr-FR"/>
              <a:t>Prestations externes d’études, d’assistance, de conseil ou d’expertise</a:t>
            </a:r>
            <a:endParaRPr/>
          </a:p>
          <a:p>
            <a:pPr lvl="1">
              <a:defRPr/>
            </a:pPr>
            <a:r>
              <a:rPr lang="fr-FR"/>
              <a:t>Dépenses de personnel compétent pour réaliser en interne la mission de conseil et les frais associés directement rattachables à l’opération (frais de déplacement...).</a:t>
            </a:r>
            <a:endParaRPr/>
          </a:p>
          <a:p>
            <a:pPr lvl="1">
              <a:defRPr/>
            </a:pPr>
            <a:r>
              <a:rPr lang="fr-FR" sz="2000">
                <a:solidFill>
                  <a:srgbClr val="EF7757"/>
                </a:solidFill>
              </a:rPr>
              <a:t>Montant</a:t>
            </a:r>
            <a:endParaRPr/>
          </a:p>
          <a:p>
            <a:pPr lvl="1">
              <a:defRPr/>
            </a:pPr>
            <a:r>
              <a:rPr lang="fr-FR"/>
              <a:t>Maximum de 50% du montant HT des dépenses prévisionnelles éligibles plafonnées à 20 000€ HT (25 000€ HT pour les territoires en démarches spécifiques « Territoire durable 2030 » ou « Territoire 100% ENR »).</a:t>
            </a:r>
            <a:endParaRPr/>
          </a:p>
        </p:txBody>
      </p:sp>
      <p:cxnSp>
        <p:nvCxnSpPr>
          <p:cNvPr id="16" name="Connecteur droit 15"/>
          <p:cNvCxnSpPr>
            <a:cxnSpLocks/>
          </p:cNvCxnSpPr>
          <p:nvPr/>
        </p:nvCxnSpPr>
        <p:spPr bwMode="auto">
          <a:xfrm>
            <a:off x="3708868" y="1261560"/>
            <a:ext cx="8865" cy="5291317"/>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0775107" y="7937"/>
            <a:ext cx="1266825" cy="1200150"/>
          </a:xfrm>
          <a:prstGeom prst="rect">
            <a:avLst/>
          </a:prstGeom>
        </p:spPr>
      </p:pic>
      <p:pic>
        <p:nvPicPr>
          <p:cNvPr id="870320892" name=""/>
          <p:cNvPicPr>
            <a:picLocks noChangeAspect="1"/>
          </p:cNvPicPr>
          <p:nvPr/>
        </p:nvPicPr>
        <p:blipFill>
          <a:blip r:embed="rId5"/>
          <a:stretch/>
        </p:blipFill>
        <p:spPr bwMode="auto">
          <a:xfrm rot="0" flipH="0" flipV="0">
            <a:off x="9294867" y="192633"/>
            <a:ext cx="1442508" cy="1129278"/>
          </a:xfrm>
          <a:prstGeom prst="rect">
            <a:avLst/>
          </a:prstGeom>
        </p:spPr>
      </p:pic>
      <p:sp>
        <p:nvSpPr>
          <p:cNvPr id="35275194" name="Flèche courbée vers la droite 1293224836">
            <a:hlinkClick r:id="rId6" action="ppaction://hlinksldjump" tooltip="Diapositive 53"/>
          </p:cNvPr>
          <p:cNvSpPr/>
          <p:nvPr/>
        </p:nvSpPr>
        <p:spPr bwMode="auto">
          <a:xfrm rot="8848450">
            <a:off x="11169664" y="6137859"/>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8</a:t>
            </a:fld>
            <a:endParaRPr lang="fr-FR"/>
          </a:p>
        </p:txBody>
      </p:sp>
      <p:graphicFrame>
        <p:nvGraphicFramePr>
          <p:cNvPr id="3" name="Tableau 2"/>
          <p:cNvGraphicFramePr>
            <a:graphicFrameLocks xmlns:a="http://schemas.openxmlformats.org/drawingml/2006/main" noGrp="1"/>
          </p:cNvGraphicFramePr>
          <p:nvPr/>
        </p:nvGraphicFramePr>
        <p:xfrm>
          <a:off x="1749311" y="335236"/>
          <a:ext cx="8734474" cy="5739604"/>
        </p:xfrm>
        <a:graphic>
          <a:graphicData uri="http://schemas.openxmlformats.org/drawingml/2006/table">
            <a:tbl>
              <a:tblPr firstRow="0" firstCol="0" lastRow="0" lastCol="0" bandRow="0" bandCol="0"/>
              <a:tblGrid>
                <a:gridCol w="1622558"/>
                <a:gridCol w="1622558"/>
                <a:gridCol w="1622558"/>
                <a:gridCol w="2160285"/>
                <a:gridCol w="1706515"/>
              </a:tblGrid>
              <a:tr h="818381">
                <a:tc>
                  <a:txBody>
                    <a:bodyPr/>
                    <a:p>
                      <a:pPr algn="ctr">
                        <a:defRPr/>
                      </a:pPr>
                      <a:br>
                        <a:rPr lang="fr-FR" sz="1000" b="1">
                          <a:latin typeface="+mn-lt"/>
                        </a:rPr>
                      </a:br>
                      <a:endParaRPr lang="fr-FR" sz="10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Porteurs</a:t>
                      </a:r>
                      <a:endParaRPr lang="fr-FR" sz="12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Axes GPI</a:t>
                      </a:r>
                      <a:endParaRPr lang="fr-FR" sz="12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Financement</a:t>
                      </a:r>
                      <a:endParaRPr lang="fr-FR" sz="12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200" b="1">
                          <a:latin typeface="+mn-lt"/>
                        </a:rPr>
                        <a:t>Type de bâtiments concernés</a:t>
                      </a:r>
                      <a:endParaRPr lang="fr-FR" sz="12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572867">
                <a:tc rowSpan="4">
                  <a:txBody>
                    <a:bodyPr/>
                    <a:p>
                      <a:pPr algn="ctr">
                        <a:defRPr/>
                      </a:pPr>
                      <a:r>
                        <a:rPr lang="fr-FR" sz="2400" b="1">
                          <a:solidFill>
                            <a:schemeClr val="tx1"/>
                          </a:solidFill>
                          <a:latin typeface="+mn-lt"/>
                          <a:ea typeface="+mn-ea"/>
                          <a:cs typeface="+mn-cs"/>
                        </a:rPr>
                        <a:t>Prêt</a:t>
                      </a:r>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mn-lt"/>
                        </a:rPr>
                        <a:t>Banque des territoires</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mn-lt"/>
                        </a:rPr>
                        <a:t>Agir</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3" action="ppaction://hlinksldjump" tooltip="ppaction://hlinksldjumpslide19"/>
                        </a:rPr>
                        <a:t>Prêt transformation écologique</a:t>
                      </a:r>
                      <a:endParaRPr sz="11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publics</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30941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mn-lt"/>
                        </a:rPr>
                        <a:t>Banque des territoires</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mn-lt"/>
                        </a:rPr>
                        <a:t>Agir</a:t>
                      </a:r>
                      <a:endParaRPr sz="1100"/>
                    </a:p>
                    <a:p>
                      <a:pPr algn="l">
                        <a:defRPr/>
                      </a:pP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4" action="ppaction://hlinksldjump" tooltip="ppaction://hlinksldjumpslide20"/>
                        </a:rPr>
                        <a:t>Prêt cohésion sociale</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Bâtiments de santé</a:t>
                      </a:r>
                      <a:endParaRPr sz="1100"/>
                    </a:p>
                    <a:p>
                      <a:pPr marL="0" marR="0" lvl="0" indent="0" algn="l" defTabSz="914400">
                        <a:lnSpc>
                          <a:spcPct val="100000"/>
                        </a:lnSpc>
                        <a:spcBef>
                          <a:spcPts val="0"/>
                        </a:spcBef>
                        <a:spcAft>
                          <a:spcPts val="0"/>
                        </a:spcAft>
                        <a:buClrTx/>
                        <a:buSzTx/>
                        <a:buFontTx/>
                        <a:buNone/>
                        <a:defRPr/>
                      </a:pP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30941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mn-lt"/>
                        </a:rPr>
                        <a:t>Banque des territoires</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ctr" defTabSz="914400">
                        <a:lnSpc>
                          <a:spcPct val="100000"/>
                        </a:lnSpc>
                        <a:spcBef>
                          <a:spcPts val="0"/>
                        </a:spcBef>
                        <a:spcAft>
                          <a:spcPts val="0"/>
                        </a:spcAft>
                        <a:buClrTx/>
                        <a:buSzTx/>
                        <a:buFontTx/>
                        <a:buNone/>
                        <a:defRPr/>
                      </a:pPr>
                      <a:r>
                        <a:rPr lang="fr-FR" sz="1100">
                          <a:latin typeface="+mn-lt"/>
                        </a:rPr>
                        <a:t>Agir</a:t>
                      </a:r>
                      <a:endParaRPr sz="11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hlinkClick r:id="rId5" action="ppaction://hlinksldjump" tooltip="ppaction://hlinksldjumpslide23"/>
                        </a:rPr>
                        <a:t>Edu Prêt</a:t>
                      </a:r>
                      <a:endParaRPr sz="1100">
                        <a:latin typeface="+mn-lt"/>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marL="0" marR="0" lvl="0" indent="0" algn="l" defTabSz="914400">
                        <a:lnSpc>
                          <a:spcPct val="100000"/>
                        </a:lnSpc>
                        <a:spcBef>
                          <a:spcPts val="0"/>
                        </a:spcBef>
                        <a:spcAft>
                          <a:spcPts val="0"/>
                        </a:spcAft>
                        <a:buClrTx/>
                        <a:buSzTx/>
                        <a:buFontTx/>
                        <a:buNone/>
                        <a:defRPr/>
                      </a:pPr>
                      <a:r>
                        <a:rPr lang="fr-FR" sz="1100">
                          <a:latin typeface="+mn-lt"/>
                        </a:rPr>
                        <a:t>Bâtiments éducatifs</a:t>
                      </a:r>
                      <a:endParaRPr sz="1100"/>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30941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mn-lt"/>
                        </a:rPr>
                        <a:t>AFL(banque française 100% détenue par les collectivités locales françaises) </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ctr">
                        <a:defRPr/>
                      </a:pPr>
                      <a:r>
                        <a:rPr lang="fr-FR" sz="1100">
                          <a:latin typeface="+mn-lt"/>
                        </a:rPr>
                        <a:t>Agir</a:t>
                      </a:r>
                      <a:endParaRPr sz="1100"/>
                    </a:p>
                    <a:p>
                      <a:pPr algn="ctr">
                        <a:defRPr/>
                      </a:pPr>
                      <a:r>
                        <a:rPr lang="fr-FR" sz="1100">
                          <a:latin typeface="+mn-lt"/>
                        </a:rPr>
                        <a:t>Connaître </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u="sng">
                          <a:latin typeface="+mn-lt"/>
                          <a:hlinkClick r:id="rId6" action="ppaction://hlinksldjump" tooltip="ppaction://hlinksldjumpslide25"/>
                        </a:rPr>
                        <a:t>AFL _ financement de budgets d’investissement</a:t>
                      </a:r>
                      <a:endParaRPr sz="1100">
                        <a:latin typeface="+mn-lt"/>
                      </a:endParaRPr>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l">
                        <a:defRPr/>
                      </a:pPr>
                      <a:r>
                        <a:rPr lang="fr-FR" sz="1100">
                          <a:latin typeface="+mn-lt"/>
                        </a:rPr>
                        <a:t>Bâtiments publics des collectivités locales</a:t>
                      </a:r>
                      <a:endParaRPr sz="1100"/>
                    </a:p>
                  </a:txBody>
                  <a:tcPr marL="53065" marR="53065" marT="26532" marB="2653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8" name="Flèche courbée vers la droite 7">
            <a:hlinkClick r:id="rId7" action="ppaction://hlinksldjump"/>
          </p:cNvPr>
          <p:cNvSpPr/>
          <p:nvPr/>
        </p:nvSpPr>
        <p:spPr bwMode="auto">
          <a:xfrm rot="9736627">
            <a:off x="10998509" y="6231696"/>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00748402" name="Titre 1"/>
          <p:cNvSpPr>
            <a:spLocks noGrp="1"/>
          </p:cNvSpPr>
          <p:nvPr>
            <p:ph type="title"/>
          </p:nvPr>
        </p:nvSpPr>
        <p:spPr bwMode="auto">
          <a:xfrm flipH="0" flipV="0">
            <a:off x="381106" y="146592"/>
            <a:ext cx="8916640" cy="701399"/>
          </a:xfrm>
          <a:prstGeom prst="rect">
            <a:avLst/>
          </a:prstGeom>
          <a:noFill/>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IDEE conseil "audits energetiques groupés de bâtiments publics"</a:t>
            </a:r>
            <a:endParaRPr sz="3600"/>
          </a:p>
        </p:txBody>
      </p:sp>
      <p:sp>
        <p:nvSpPr>
          <p:cNvPr id="1138061944"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2FCA8926-417B-0EC7-F2DA-53294525F7F6}" type="slidenum">
              <a:rPr lang="fr-FR"/>
              <a:t/>
            </a:fld>
            <a:endParaRPr lang="fr-FR"/>
          </a:p>
        </p:txBody>
      </p:sp>
      <p:sp>
        <p:nvSpPr>
          <p:cNvPr id="476130335" name="ZoneTexte 8"/>
          <p:cNvSpPr txBox="1"/>
          <p:nvPr/>
        </p:nvSpPr>
        <p:spPr bwMode="auto">
          <a:xfrm flipH="0" flipV="0">
            <a:off x="301837" y="831366"/>
            <a:ext cx="9092481" cy="1280520"/>
          </a:xfrm>
          <a:prstGeom prst="rect">
            <a:avLst/>
          </a:prstGeom>
          <a:noFill/>
        </p:spPr>
        <p:txBody>
          <a:bodyPr wrap="square" rtlCol="0">
            <a:spAutoFit/>
          </a:bodyPr>
          <a:lstStyle/>
          <a:p>
            <a:pPr>
              <a:defRPr/>
            </a:pPr>
            <a:r>
              <a:rPr lang="fr-FR" sz="1800" b="0" i="0" u="sng" strike="noStrike" cap="none" spc="0">
                <a:solidFill>
                  <a:schemeClr val="tx1"/>
                </a:solidFill>
                <a:latin typeface="Arial"/>
                <a:ea typeface="Arial"/>
                <a:cs typeface="Arial"/>
                <a:hlinkClick r:id="rId3" tooltip="https://www.normandie.fr/idee-conseil-audits-energetiques-groupes-de-batiments-publics"/>
              </a:rPr>
              <a:t>https://www.normandie.fr/idee-conseil-audits-energetiques-groupes-de-batiments-publics</a:t>
            </a:r>
            <a:endParaRPr/>
          </a:p>
          <a:p>
            <a:pPr>
              <a:defRPr/>
            </a:pPr>
            <a:endParaRPr lang="fr-FR" sz="1400"/>
          </a:p>
          <a:p>
            <a:pPr>
              <a:defRPr/>
            </a:pPr>
            <a:endParaRPr lang="fr-FR" sz="1400"/>
          </a:p>
          <a:p>
            <a:pPr>
              <a:defRPr/>
            </a:pPr>
            <a:endParaRPr lang="fr-FR" sz="1400"/>
          </a:p>
        </p:txBody>
      </p:sp>
      <p:sp>
        <p:nvSpPr>
          <p:cNvPr id="62245215" name="Espace réservé du texte 4"/>
          <p:cNvSpPr>
            <a:spLocks noGrp="1"/>
          </p:cNvSpPr>
          <p:nvPr>
            <p:ph type="body" sz="quarter" idx="12"/>
          </p:nvPr>
        </p:nvSpPr>
        <p:spPr bwMode="auto">
          <a:xfrm>
            <a:off x="286570" y="1546849"/>
            <a:ext cx="3335911" cy="4478517"/>
          </a:xfrm>
          <a:prstGeom prst="rect">
            <a:avLst/>
          </a:prstGeom>
          <a:solidFill>
            <a:schemeClr val="bg1"/>
          </a:solidFill>
          <a:ln>
            <a:noFill/>
          </a:ln>
        </p:spPr>
        <p:txBody>
          <a:bodyPr/>
          <a:lstStyle/>
          <a:p>
            <a:pPr>
              <a:defRPr/>
            </a:pPr>
            <a:r>
              <a:rPr lang="fr-FR"/>
              <a:t>Porteur du financement </a:t>
            </a:r>
            <a:endParaRPr/>
          </a:p>
          <a:p>
            <a:pPr lvl="1">
              <a:defRPr/>
            </a:pPr>
            <a:r>
              <a:rPr lang="fr-FR"/>
              <a:t>Région Normandie</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Normandie</a:t>
            </a:r>
            <a:endParaRPr/>
          </a:p>
          <a:p>
            <a:pPr>
              <a:defRPr/>
            </a:pPr>
            <a:r>
              <a:rPr lang="fr-FR"/>
              <a:t>Objectif</a:t>
            </a:r>
            <a:endParaRPr sz="1300" b="1" i="0" u="none">
              <a:solidFill>
                <a:srgbClr val="001427"/>
              </a:solidFill>
              <a:latin typeface="Arial"/>
              <a:ea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Aider à la réalisation d’audits groupés </a:t>
            </a:r>
            <a:r>
              <a:rPr lang="fr-FR" sz="1800" b="0" i="0" u="none" strike="noStrike" cap="none" spc="0">
                <a:solidFill>
                  <a:srgbClr val="292574"/>
                </a:solidFill>
                <a:latin typeface="Arial"/>
                <a:ea typeface="Arial"/>
                <a:cs typeface="Arial"/>
              </a:rPr>
              <a:t>faisant suite à un travail de gestion et d’analyse du patrimoine bâti de la (des) collectivité(s)</a:t>
            </a:r>
            <a:endParaRPr lang="fr-FR" sz="1800" b="0" i="0" u="none" strike="noStrike" cap="none" spc="0">
              <a:solidFill>
                <a:srgbClr val="292574"/>
              </a:solidFill>
              <a:latin typeface="Arial"/>
              <a:cs typeface="Arial"/>
            </a:endParaRPr>
          </a:p>
        </p:txBody>
      </p:sp>
      <p:sp>
        <p:nvSpPr>
          <p:cNvPr id="237107174" name="Espace réservé du texte 4"/>
          <p:cNvSpPr txBox="1"/>
          <p:nvPr/>
        </p:nvSpPr>
        <p:spPr bwMode="auto">
          <a:xfrm flipH="0" flipV="0">
            <a:off x="3613617" y="1281125"/>
            <a:ext cx="8491044" cy="2887306"/>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Sont é</a:t>
            </a:r>
            <a:r>
              <a:rPr lang="fr-FR" sz="1800" b="0" i="0" u="none" strike="noStrike" cap="none" spc="0">
                <a:solidFill>
                  <a:srgbClr val="292574"/>
                </a:solidFill>
                <a:latin typeface="Arial"/>
                <a:ea typeface="Arial"/>
                <a:cs typeface="Arial"/>
              </a:rPr>
              <a:t>ligible</a:t>
            </a:r>
            <a:r>
              <a:rPr lang="fr-FR" sz="1800" b="0" i="0" u="none" strike="noStrike" cap="none" spc="0">
                <a:solidFill>
                  <a:srgbClr val="292574"/>
                </a:solidFill>
                <a:latin typeface="Arial"/>
                <a:ea typeface="Arial"/>
                <a:cs typeface="Arial"/>
              </a:rPr>
              <a:t>s </a:t>
            </a:r>
            <a:r>
              <a:rPr lang="fr-FR" sz="1800" b="0" i="0" u="none" strike="noStrike" cap="none" spc="0">
                <a:solidFill>
                  <a:srgbClr val="292574"/>
                </a:solidFill>
                <a:latin typeface="Arial"/>
                <a:ea typeface="Arial"/>
                <a:cs typeface="Arial"/>
              </a:rPr>
              <a:t>le</a:t>
            </a:r>
            <a:r>
              <a:rPr lang="fr-FR" sz="1800" b="0" i="0" u="none" strike="noStrike" cap="none" spc="0">
                <a:solidFill>
                  <a:srgbClr val="292574"/>
                </a:solidFill>
                <a:latin typeface="Arial"/>
                <a:ea typeface="Arial"/>
                <a:cs typeface="Arial"/>
              </a:rPr>
              <a:t>s</a:t>
            </a:r>
            <a:r>
              <a:rPr lang="fr-FR" sz="1800" b="0" i="0" u="none" strike="noStrike" cap="none" spc="0">
                <a:solidFill>
                  <a:srgbClr val="292574"/>
                </a:solidFill>
                <a:latin typeface="Arial"/>
                <a:ea typeface="Arial"/>
                <a:cs typeface="Arial"/>
              </a:rPr>
              <a:t> </a:t>
            </a:r>
            <a:r>
              <a:rPr lang="fr-FR" sz="1800" b="0" i="0" u="none" strike="noStrike" cap="none" spc="0">
                <a:solidFill>
                  <a:srgbClr val="292574"/>
                </a:solidFill>
                <a:latin typeface="Arial"/>
                <a:ea typeface="Arial"/>
                <a:cs typeface="Arial"/>
              </a:rPr>
              <a:t>inter</a:t>
            </a:r>
            <a:r>
              <a:rPr lang="fr-FR" sz="1800" b="0" i="0" u="none" strike="noStrike" cap="none" spc="0">
                <a:solidFill>
                  <a:srgbClr val="292574"/>
                </a:solidFill>
                <a:latin typeface="Arial"/>
                <a:ea typeface="Arial"/>
                <a:cs typeface="Arial"/>
              </a:rPr>
              <a:t>communalités et groupements d’intercommunalités (PETR…) de moins de 200 000 habitants</a:t>
            </a:r>
            <a:endParaRPr lang="fr-FR" sz="1800" b="0" i="0" u="none" strike="noStrike" cap="none" spc="0">
              <a:solidFill>
                <a:srgbClr val="292574"/>
              </a:solidFill>
              <a:latin typeface="Arial"/>
              <a:ea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Sont éligibles les projets d’audit groupé couvrant au minimum 3 bâtiments pour les bâtiments communautaires ou 10 bâtiments pour les bâtiments communaux et/</a:t>
            </a:r>
            <a:r>
              <a:rPr lang="fr-FR" sz="1800" b="0" i="0" u="none" strike="noStrike" cap="none" spc="0">
                <a:solidFill>
                  <a:srgbClr val="292574"/>
                </a:solidFill>
                <a:latin typeface="Arial"/>
                <a:ea typeface="Arial"/>
                <a:cs typeface="Arial"/>
              </a:rPr>
              <a:t>communautaires </a:t>
            </a:r>
            <a:endParaRPr lang="fr-FR" sz="1800" b="0" i="0" u="none" strike="noStrike" cap="none" spc="0">
              <a:solidFill>
                <a:srgbClr val="292574"/>
              </a:solidFill>
              <a:latin typeface="Arial"/>
              <a:cs typeface="Arial"/>
            </a:endParaRPr>
          </a:p>
          <a:p>
            <a:pPr lvl="1">
              <a:defRPr/>
            </a:pPr>
            <a:r>
              <a:rPr lang="fr-FR"/>
              <a:t>Les bâtiments doivent être sélectionnés sur la base d’une stratégie de gestion patrimoniale ou d’un accompagnement d’un conseiller en énergie partagé</a:t>
            </a:r>
            <a:endParaRPr/>
          </a:p>
          <a:p>
            <a:pPr lvl="1">
              <a:defRPr/>
            </a:pPr>
            <a:r>
              <a:rPr lang="fr-FR"/>
              <a:t>Les audits devront répondre au cahier des charges de l’ADEME</a:t>
            </a:r>
            <a:endParaRPr/>
          </a:p>
          <a:p>
            <a:pPr lvl="1">
              <a:defRPr/>
            </a:pPr>
            <a:r>
              <a:rPr lang="fr-FR" sz="2000">
                <a:solidFill>
                  <a:srgbClr val="EF7757"/>
                </a:solidFill>
              </a:rPr>
              <a:t>Actions financées</a:t>
            </a:r>
            <a:endParaRPr/>
          </a:p>
          <a:p>
            <a:pPr lvl="1">
              <a:defRPr/>
            </a:pPr>
            <a:r>
              <a:rPr lang="fr-FR"/>
              <a:t>Audits énergétiques</a:t>
            </a:r>
            <a:endParaRPr/>
          </a:p>
          <a:p>
            <a:pPr lvl="1">
              <a:defRPr/>
            </a:pPr>
            <a:r>
              <a:rPr lang="fr-FR" sz="2000">
                <a:solidFill>
                  <a:srgbClr val="EF7757"/>
                </a:solidFill>
              </a:rPr>
              <a:t>Montant</a:t>
            </a:r>
            <a:endParaRPr/>
          </a:p>
          <a:p>
            <a:pPr marL="463879" lvl="1" indent="-283879">
              <a:buFont typeface="Arial"/>
              <a:buChar char="–"/>
              <a:defRPr/>
            </a:pPr>
            <a:r>
              <a:rPr lang="fr-FR"/>
              <a:t>Pour les opérations uniquement EPCI : 30% du montant HT des audits plafonné à 50 000 €HT par EPCI</a:t>
            </a:r>
            <a:endParaRPr lang="fr-FR"/>
          </a:p>
          <a:p>
            <a:pPr marL="463879" lvl="1" indent="-283879">
              <a:buFont typeface="Arial"/>
              <a:buChar char="–"/>
              <a:defRPr/>
            </a:pPr>
            <a:r>
              <a:rPr lang="fr-FR"/>
              <a:t>Pour les opérations groupées communes/EPCI : 60% du montant HT des audits, plafonné à 75 000 €HT par EPCI</a:t>
            </a:r>
            <a:endParaRPr/>
          </a:p>
        </p:txBody>
      </p:sp>
      <p:cxnSp>
        <p:nvCxnSpPr>
          <p:cNvPr id="1228090824" name="Connecteur droit 15"/>
          <p:cNvCxnSpPr>
            <a:cxnSpLocks/>
          </p:cNvCxnSpPr>
          <p:nvPr/>
        </p:nvCxnSpPr>
        <p:spPr bwMode="auto">
          <a:xfrm>
            <a:off x="3613617" y="1261559"/>
            <a:ext cx="8865" cy="5291316"/>
          </a:xfrm>
          <a:prstGeom prst="line">
            <a:avLst/>
          </a:prstGeom>
        </p:spPr>
        <p:style>
          <a:lnRef idx="1">
            <a:schemeClr val="accent1"/>
          </a:lnRef>
          <a:fillRef idx="0">
            <a:schemeClr val="accent1"/>
          </a:fillRef>
          <a:effectRef idx="0">
            <a:schemeClr val="accent1"/>
          </a:effectRef>
          <a:fontRef idx="minor">
            <a:schemeClr val="tx1"/>
          </a:fontRef>
        </p:style>
      </p:cxnSp>
      <p:sp>
        <p:nvSpPr>
          <p:cNvPr id="742684454"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17255286" name="Image 11"/>
          <p:cNvPicPr>
            <a:picLocks noChangeAspect="1"/>
          </p:cNvPicPr>
          <p:nvPr/>
        </p:nvPicPr>
        <p:blipFill>
          <a:blip r:embed="rId4"/>
          <a:stretch/>
        </p:blipFill>
        <p:spPr bwMode="auto">
          <a:xfrm>
            <a:off x="10775106" y="7936"/>
            <a:ext cx="1266824" cy="1200150"/>
          </a:xfrm>
          <a:prstGeom prst="rect">
            <a:avLst/>
          </a:prstGeom>
        </p:spPr>
      </p:pic>
      <p:pic>
        <p:nvPicPr>
          <p:cNvPr id="1826526655" name=""/>
          <p:cNvPicPr>
            <a:picLocks noChangeAspect="1"/>
          </p:cNvPicPr>
          <p:nvPr/>
        </p:nvPicPr>
        <p:blipFill>
          <a:blip r:embed="rId5"/>
          <a:stretch/>
        </p:blipFill>
        <p:spPr bwMode="auto">
          <a:xfrm rot="0" flipH="0" flipV="0">
            <a:off x="9294867" y="192633"/>
            <a:ext cx="1442508" cy="1129278"/>
          </a:xfrm>
          <a:prstGeom prst="rect">
            <a:avLst/>
          </a:prstGeom>
        </p:spPr>
      </p:pic>
      <p:sp>
        <p:nvSpPr>
          <p:cNvPr id="340236911" name="Flèche courbée vers la droite 1293224836">
            <a:hlinkClick r:id="rId6" action="ppaction://hlinksldjump" tooltip="Diapositive 53"/>
          </p:cNvPr>
          <p:cNvSpPr/>
          <p:nvPr/>
        </p:nvSpPr>
        <p:spPr bwMode="auto">
          <a:xfrm rot="8848450">
            <a:off x="11169664" y="6137859"/>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308979" cy="400110"/>
          </a:xfrm>
          <a:prstGeom prst="rect">
            <a:avLst/>
          </a:prstGeom>
          <a:noFill/>
        </p:spPr>
        <p:txBody>
          <a:bodyPr/>
          <a:lstStyle/>
          <a:p>
            <a:pPr>
              <a:defRPr/>
            </a:pPr>
            <a:r>
              <a:rPr lang="fr-FR" sz="2000"/>
              <a:t>Fonds Régional d’Aménagement et de Développement du Territoire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87</a:t>
            </a:fld>
            <a:endParaRPr lang="fr-FR"/>
          </a:p>
        </p:txBody>
      </p:sp>
      <p:sp>
        <p:nvSpPr>
          <p:cNvPr id="9" name="ZoneTexte 8"/>
          <p:cNvSpPr txBox="1"/>
          <p:nvPr/>
        </p:nvSpPr>
        <p:spPr bwMode="auto">
          <a:xfrm>
            <a:off x="285934" y="596691"/>
            <a:ext cx="10019797" cy="523220"/>
          </a:xfrm>
          <a:prstGeom prst="rect">
            <a:avLst/>
          </a:prstGeom>
          <a:noFill/>
        </p:spPr>
        <p:txBody>
          <a:bodyPr wrap="square" rtlCol="0">
            <a:spAutoFit/>
          </a:bodyPr>
          <a:lstStyle/>
          <a:p>
            <a:pPr>
              <a:defRPr/>
            </a:pPr>
            <a:r>
              <a:rPr lang="fr-FR" sz="1400" u="sng">
                <a:hlinkClick r:id="rId3" tooltip="https://www.normandie.fr/fonds-regional-damenagement-et-de-developpement-du-territoire"/>
              </a:rPr>
              <a:t>https://www.normandie.fr/fonds-regional-damenagement-et-de-developpement-du-territoire</a:t>
            </a:r>
            <a:endParaRPr lang="fr-FR" sz="1400"/>
          </a:p>
          <a:p>
            <a:pPr>
              <a:defRPr/>
            </a:pPr>
            <a:endParaRPr lang="fr-FR" sz="1400"/>
          </a:p>
        </p:txBody>
      </p:sp>
      <p:sp>
        <p:nvSpPr>
          <p:cNvPr id="10" name="Espace réservé du texte 4"/>
          <p:cNvSpPr>
            <a:spLocks noGrp="1"/>
          </p:cNvSpPr>
          <p:nvPr>
            <p:ph type="body" sz="quarter" idx="12"/>
          </p:nvPr>
        </p:nvSpPr>
        <p:spPr bwMode="auto">
          <a:xfrm>
            <a:off x="155575" y="1261099"/>
            <a:ext cx="5002980" cy="4788013"/>
          </a:xfrm>
          <a:prstGeom prst="rect">
            <a:avLst/>
          </a:prstGeom>
          <a:solidFill>
            <a:schemeClr val="bg1"/>
          </a:solidFill>
          <a:ln>
            <a:noFill/>
          </a:ln>
        </p:spPr>
        <p:txBody>
          <a:bodyPr/>
          <a:lstStyle/>
          <a:p>
            <a:pPr>
              <a:defRPr/>
            </a:pPr>
            <a:r>
              <a:rPr lang="fr-FR"/>
              <a:t>Porteur du financement </a:t>
            </a:r>
            <a:endParaRPr/>
          </a:p>
          <a:p>
            <a:pPr lvl="1">
              <a:defRPr/>
            </a:pPr>
            <a:r>
              <a:rPr lang="fr-FR"/>
              <a:t>Région Normandie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Normandie</a:t>
            </a:r>
            <a:endParaRPr/>
          </a:p>
          <a:p>
            <a:pPr>
              <a:defRPr/>
            </a:pPr>
            <a:r>
              <a:rPr lang="fr-FR"/>
              <a:t>Objectif</a:t>
            </a:r>
            <a:endParaRPr/>
          </a:p>
          <a:p>
            <a:pPr lvl="1">
              <a:defRPr/>
            </a:pPr>
            <a:r>
              <a:rPr lang="fr-FR"/>
              <a:t>Favoriser, au travers notamment d’une politique contractuelle, l’émergence de projets par les territoires pour un aménagement attractif, équilibré et durable, améliorant le cadre de vie des normands, en cohérence avec les politiques et les priorités régionales.</a:t>
            </a:r>
            <a:endParaRPr/>
          </a:p>
        </p:txBody>
      </p:sp>
      <p:sp>
        <p:nvSpPr>
          <p:cNvPr id="11" name="Espace réservé du texte 4"/>
          <p:cNvSpPr txBox="1"/>
          <p:nvPr/>
        </p:nvSpPr>
        <p:spPr bwMode="auto">
          <a:xfrm>
            <a:off x="5002487" y="940287"/>
            <a:ext cx="7283810"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structurants inscrits au contrat de territoire intégrant des enjeux de sobriété foncière, d’aménagement et de développement durable (par exemple : réhabilitation de bâtiments communaux ou intercommunaux)</a:t>
            </a:r>
            <a:endParaRPr/>
          </a:p>
          <a:p>
            <a:pPr marL="0" lvl="1">
              <a:spcBef>
                <a:spcPts val="1000"/>
              </a:spcBef>
              <a:defRPr/>
            </a:pPr>
            <a:r>
              <a:rPr lang="fr-FR" sz="2000">
                <a:solidFill>
                  <a:srgbClr val="EF7757"/>
                </a:solidFill>
              </a:rPr>
              <a:t>Actions financées</a:t>
            </a:r>
            <a:endParaRPr/>
          </a:p>
          <a:p>
            <a:pPr lvl="1">
              <a:defRPr/>
            </a:pPr>
            <a:r>
              <a:rPr lang="fr-FR"/>
              <a:t>Travaux et études</a:t>
            </a:r>
            <a:endParaRPr/>
          </a:p>
          <a:p>
            <a:pPr marL="0" lvl="1">
              <a:spcBef>
                <a:spcPts val="1000"/>
              </a:spcBef>
              <a:defRPr/>
            </a:pPr>
            <a:r>
              <a:rPr lang="fr-FR" sz="2000">
                <a:solidFill>
                  <a:srgbClr val="EF7757"/>
                </a:solidFill>
              </a:rPr>
              <a:t>Montant</a:t>
            </a:r>
            <a:endParaRPr/>
          </a:p>
          <a:p>
            <a:pPr marL="0" lvl="1">
              <a:spcBef>
                <a:spcPts val="1000"/>
              </a:spcBef>
              <a:defRPr/>
            </a:pPr>
            <a:r>
              <a:rPr lang="fr-FR"/>
              <a:t>de 10 à 35% pour les projets des 3 plus grandes collectivités (Communauté Urbaine de Caen la Mer, Métropole Rouen Normandie, Communauté Urbaine Le Havre Seine Métropole) et des EPCI à potentiel fiscal égal ou supérieur à la</a:t>
            </a:r>
            <a:br>
              <a:rPr lang="fr-FR"/>
            </a:br>
            <a:r>
              <a:rPr lang="fr-FR"/>
              <a:t>moyenne de leur catégorie (villes moyennes, territoires plus ruraux),</a:t>
            </a:r>
            <a:endParaRPr/>
          </a:p>
          <a:p>
            <a:pPr marL="0" lvl="1">
              <a:spcBef>
                <a:spcPts val="1000"/>
              </a:spcBef>
              <a:defRPr/>
            </a:pPr>
            <a:r>
              <a:rPr lang="fr-FR"/>
              <a:t>de 20 à 50% pour les projets des EPCI à potentiel fiscal inférieur à la moyenne de leur catégorie (villes moyennes, territoires plus ruraux), ainsi que ceux des communes engagées dans la démarche d’attractivité des villes de taille moyenne portée par Normandie Attractivité.</a:t>
            </a:r>
            <a:endParaRPr/>
          </a:p>
        </p:txBody>
      </p:sp>
      <p:cxnSp>
        <p:nvCxnSpPr>
          <p:cNvPr id="16" name="Connecteur droit 15"/>
          <p:cNvCxnSpPr>
            <a:cxnSpLocks/>
          </p:cNvCxnSpPr>
          <p:nvPr/>
        </p:nvCxnSpPr>
        <p:spPr bwMode="auto">
          <a:xfrm>
            <a:off x="5002487" y="1506580"/>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0775107" y="7937"/>
            <a:ext cx="1266825" cy="1200150"/>
          </a:xfrm>
          <a:prstGeom prst="rect">
            <a:avLst/>
          </a:prstGeom>
        </p:spPr>
      </p:pic>
      <p:sp>
        <p:nvSpPr>
          <p:cNvPr id="142174959" name="Flèche courbée vers la droite 1293224836">
            <a:hlinkClick r:id="rId5" action="ppaction://hlinksldjump" tooltip="Diapositive 53"/>
          </p:cNvPr>
          <p:cNvSpPr/>
          <p:nvPr/>
        </p:nvSpPr>
        <p:spPr bwMode="auto">
          <a:xfrm rot="8848450">
            <a:off x="11226361" y="6307949"/>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308979" cy="400110"/>
          </a:xfrm>
        </p:spPr>
        <p:txBody>
          <a:bodyPr/>
          <a:lstStyle/>
          <a:p>
            <a:pPr>
              <a:defRPr/>
            </a:pPr>
            <a:r>
              <a:rPr lang="fr-FR" sz="2000"/>
              <a:t>Investissements culturels et patrimoniaux</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88</a:t>
            </a:fld>
            <a:endParaRPr lang="fr-FR"/>
          </a:p>
        </p:txBody>
      </p:sp>
      <p:sp>
        <p:nvSpPr>
          <p:cNvPr id="9" name="ZoneTexte 8"/>
          <p:cNvSpPr txBox="1"/>
          <p:nvPr/>
        </p:nvSpPr>
        <p:spPr bwMode="auto">
          <a:xfrm>
            <a:off x="285934" y="596691"/>
            <a:ext cx="10019797" cy="523220"/>
          </a:xfrm>
          <a:prstGeom prst="rect">
            <a:avLst/>
          </a:prstGeom>
          <a:noFill/>
        </p:spPr>
        <p:txBody>
          <a:bodyPr wrap="square" rtlCol="0">
            <a:spAutoFit/>
          </a:bodyPr>
          <a:lstStyle/>
          <a:p>
            <a:pPr>
              <a:defRPr/>
            </a:pPr>
            <a:r>
              <a:rPr lang="fr-FR" sz="1400" u="sng">
                <a:hlinkClick r:id="rId3" tooltip="https://www.normandie.fr/aide-au-diagnostic-la-restauration-et-la-valorisation-des-edifices-proteges-au-titre-des-monuments"/>
              </a:rPr>
              <a:t>https://www.normandie.fr/aide-au-diagnostic-la-restauration-et-la-valorisation-des-edifices-proteges-au-titre-des-monuments</a:t>
            </a:r>
            <a:endParaRPr lang="fr-FR" sz="1400"/>
          </a:p>
          <a:p>
            <a:pPr>
              <a:defRPr/>
            </a:pPr>
            <a:endParaRPr lang="fr-FR" sz="1400"/>
          </a:p>
        </p:txBody>
      </p:sp>
      <p:sp>
        <p:nvSpPr>
          <p:cNvPr id="10" name="Espace réservé du texte 4"/>
          <p:cNvSpPr>
            <a:spLocks noGrp="1"/>
          </p:cNvSpPr>
          <p:nvPr>
            <p:ph type="body" sz="quarter" idx="12"/>
          </p:nvPr>
        </p:nvSpPr>
        <p:spPr bwMode="auto">
          <a:xfrm>
            <a:off x="381821" y="1643424"/>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Normandie</a:t>
            </a:r>
            <a:endParaRPr/>
          </a:p>
          <a:p>
            <a:pPr marL="0" lvl="1">
              <a:spcBef>
                <a:spcPts val="1000"/>
              </a:spcBef>
              <a:defRPr/>
            </a:pPr>
            <a:r>
              <a:rPr lang="fr-FR" sz="2000">
                <a:solidFill>
                  <a:srgbClr val="EF7757"/>
                </a:solidFill>
              </a:rPr>
              <a:t>Nature du financement</a:t>
            </a:r>
            <a:endParaRPr/>
          </a:p>
          <a:p>
            <a:pPr lvl="1">
              <a:defRPr/>
            </a:pPr>
            <a:r>
              <a:rPr lang="fr-FR"/>
              <a:t>Subvention (FEDER)</a:t>
            </a:r>
            <a:endParaRPr/>
          </a:p>
          <a:p>
            <a:pPr>
              <a:defRPr/>
            </a:pPr>
            <a:r>
              <a:rPr lang="fr-FR"/>
              <a:t>Localisation</a:t>
            </a:r>
            <a:endParaRPr/>
          </a:p>
          <a:p>
            <a:pPr lvl="1">
              <a:defRPr/>
            </a:pPr>
            <a:r>
              <a:rPr lang="fr-FR"/>
              <a:t>Normandie</a:t>
            </a:r>
            <a:endParaRPr/>
          </a:p>
          <a:p>
            <a:pPr>
              <a:defRPr/>
            </a:pPr>
            <a:r>
              <a:rPr lang="fr-FR"/>
              <a:t>Objectif</a:t>
            </a:r>
            <a:endParaRPr/>
          </a:p>
          <a:p>
            <a:pPr lvl="1">
              <a:defRPr/>
            </a:pPr>
            <a:r>
              <a:rPr lang="fr-FR"/>
              <a:t>Sauvegarder et valoriser le patrimoine normand</a:t>
            </a:r>
            <a:endParaRPr/>
          </a:p>
          <a:p>
            <a:pPr marL="0" lvl="1">
              <a:spcBef>
                <a:spcPts val="1000"/>
              </a:spcBef>
              <a:defRPr/>
            </a:pPr>
            <a:endParaRPr lang="fr-FR" sz="2000">
              <a:solidFill>
                <a:srgbClr val="EF7757"/>
              </a:solidFill>
            </a:endParaRPr>
          </a:p>
        </p:txBody>
      </p:sp>
      <p:sp>
        <p:nvSpPr>
          <p:cNvPr id="11" name="Espace réservé du texte 4"/>
          <p:cNvSpPr txBox="1"/>
          <p:nvPr/>
        </p:nvSpPr>
        <p:spPr bwMode="auto">
          <a:xfrm>
            <a:off x="5691261" y="1321914"/>
            <a:ext cx="6603902" cy="3046886"/>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création, construction, reconstruction, requalification, restructuration, restauration, rénovation, extension ou aménagement intérieur et extérieur de musées et de leurs réserves, d’espaces muséaux, de centres et circuits d’interprétation, d’édifices ou de sites patrimoniaux protégés au titre des Monuments Historiques ou présentant une valeur patrimoniale remarquable </a:t>
            </a:r>
            <a:endParaRPr/>
          </a:p>
          <a:p>
            <a:pPr lvl="1">
              <a:defRPr/>
            </a:pPr>
            <a:r>
              <a:rPr lang="fr-FR"/>
              <a:t>L’intégration des principes du développement durable fait partie des critères de sélection. </a:t>
            </a:r>
            <a:endParaRPr/>
          </a:p>
          <a:p>
            <a:pPr marL="0" lvl="1">
              <a:spcBef>
                <a:spcPts val="1000"/>
              </a:spcBef>
              <a:defRPr/>
            </a:pPr>
            <a:r>
              <a:rPr lang="fr-FR" sz="2000">
                <a:solidFill>
                  <a:srgbClr val="EF7757"/>
                </a:solidFill>
              </a:rPr>
              <a:t>Actions financées</a:t>
            </a:r>
            <a:endParaRPr/>
          </a:p>
          <a:p>
            <a:pPr lvl="1">
              <a:defRPr/>
            </a:pPr>
            <a:r>
              <a:rPr lang="fr-FR"/>
              <a:t>Etudes préalables et travaux</a:t>
            </a:r>
            <a:endParaRPr/>
          </a:p>
          <a:p>
            <a:pPr marL="0" lvl="1">
              <a:spcBef>
                <a:spcPts val="1000"/>
              </a:spcBef>
              <a:defRPr/>
            </a:pPr>
            <a:r>
              <a:rPr lang="fr-FR" sz="2000">
                <a:solidFill>
                  <a:srgbClr val="EF7757"/>
                </a:solidFill>
              </a:rPr>
              <a:t>Montant</a:t>
            </a:r>
            <a:endParaRPr/>
          </a:p>
          <a:p>
            <a:pPr lvl="1">
              <a:defRPr/>
            </a:pPr>
            <a:r>
              <a:rPr lang="fr-FR"/>
              <a:t> Le montant d’aide ne peut pas être inférieur à 150 000 €.</a:t>
            </a:r>
            <a:endParaRPr/>
          </a:p>
          <a:p>
            <a:pPr lvl="1">
              <a:defRPr/>
            </a:pPr>
            <a:r>
              <a:rPr lang="fr-FR"/>
              <a:t> Le taux d’aide ne pourra excéder 60% des dépenses éligibles.</a:t>
            </a:r>
            <a:endParaRPr/>
          </a:p>
        </p:txBody>
      </p:sp>
      <p:cxnSp>
        <p:nvCxnSpPr>
          <p:cNvPr id="16" name="Connecteur droit 15"/>
          <p:cNvCxnSpPr>
            <a:cxnSpLocks/>
          </p:cNvCxnSpPr>
          <p:nvPr/>
        </p:nvCxnSpPr>
        <p:spPr bwMode="auto">
          <a:xfrm>
            <a:off x="5682395" y="157105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12" name="Image 11"/>
          <p:cNvPicPr>
            <a:picLocks noChangeAspect="1"/>
          </p:cNvPicPr>
          <p:nvPr/>
        </p:nvPicPr>
        <p:blipFill>
          <a:blip r:embed="rId4"/>
          <a:stretch/>
        </p:blipFill>
        <p:spPr bwMode="auto">
          <a:xfrm>
            <a:off x="10775107" y="7937"/>
            <a:ext cx="1266825" cy="1200150"/>
          </a:xfrm>
          <a:prstGeom prst="rect">
            <a:avLst/>
          </a:prstGeom>
        </p:spPr>
      </p:pic>
      <p:sp>
        <p:nvSpPr>
          <p:cNvPr id="1940370186" name="Flèche courbée vers la droite 1293224836">
            <a:hlinkClick r:id="rId5" action="ppaction://hlinksldjump" tooltip="Diapositive 53"/>
          </p:cNvPr>
          <p:cNvSpPr/>
          <p:nvPr/>
        </p:nvSpPr>
        <p:spPr bwMode="auto">
          <a:xfrm rot="8848450">
            <a:off x="11169664" y="6137859"/>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3946" y="196581"/>
            <a:ext cx="10308979" cy="400110"/>
          </a:xfrm>
        </p:spPr>
        <p:txBody>
          <a:bodyPr/>
          <a:lstStyle/>
          <a:p>
            <a:pPr>
              <a:defRPr/>
            </a:pPr>
            <a:r>
              <a:rPr lang="fr-FR" sz="2000"/>
              <a:t>Diagnostics sanitaires sur le bâti du littoral breton</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89</a:t>
            </a:fld>
            <a:endParaRPr lang="fr-FR"/>
          </a:p>
        </p:txBody>
      </p:sp>
      <p:sp>
        <p:nvSpPr>
          <p:cNvPr id="9" name="ZoneTexte 8"/>
          <p:cNvSpPr txBox="1"/>
          <p:nvPr/>
        </p:nvSpPr>
        <p:spPr bwMode="auto">
          <a:xfrm>
            <a:off x="285934" y="596691"/>
            <a:ext cx="10019797" cy="523220"/>
          </a:xfrm>
          <a:prstGeom prst="rect">
            <a:avLst/>
          </a:prstGeom>
          <a:noFill/>
        </p:spPr>
        <p:txBody>
          <a:bodyPr wrap="square" rtlCol="0">
            <a:spAutoFit/>
          </a:bodyPr>
          <a:lstStyle/>
          <a:p>
            <a:pPr>
              <a:defRPr/>
            </a:pPr>
            <a:r>
              <a:rPr lang="fr-FR" sz="1400" u="sng">
                <a:hlinkClick r:id="rId3" tooltip="https://www.bretagne.bzh/aides/fiches/soutien-a-la-realisation-de-diagnostics-sanitaires-sur-les-ouvrages-de-la-frange-littorale-du-territoire-breton/"/>
              </a:rPr>
              <a:t>https://www.bretagne.bzh/aides/fiches/soutien-a-la-realisation-de-diagnostics-sanitaires-sur-les-ouvrages-de-la-frange-littorale-du-territoire-breton/</a:t>
            </a:r>
            <a:endParaRPr lang="fr-FR" sz="1400"/>
          </a:p>
        </p:txBody>
      </p:sp>
      <p:sp>
        <p:nvSpPr>
          <p:cNvPr id="10" name="Espace réservé du texte 4"/>
          <p:cNvSpPr>
            <a:spLocks noGrp="1"/>
          </p:cNvSpPr>
          <p:nvPr>
            <p:ph type="body" sz="quarter" idx="12"/>
          </p:nvPr>
        </p:nvSpPr>
        <p:spPr bwMode="auto">
          <a:xfrm>
            <a:off x="381821" y="1401681"/>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Bretagne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Littoral Breton</a:t>
            </a:r>
            <a:endParaRPr/>
          </a:p>
          <a:p>
            <a:pPr>
              <a:defRPr/>
            </a:pPr>
            <a:r>
              <a:rPr lang="fr-FR"/>
              <a:t>Objectif</a:t>
            </a:r>
            <a:endParaRPr/>
          </a:p>
          <a:p>
            <a:pPr lvl="1">
              <a:defRPr/>
            </a:pPr>
            <a:r>
              <a:rPr lang="fr-FR"/>
              <a:t>Soutenir les communes et intercommunalités dans la réalisation de diagnostics sanitaires sur des ouvrages situés sur la frange littorale bretonne et non protégés au titre des Monuments Historiques</a:t>
            </a:r>
            <a:endParaRPr/>
          </a:p>
        </p:txBody>
      </p:sp>
      <p:sp>
        <p:nvSpPr>
          <p:cNvPr id="11" name="Espace réservé du texte 4"/>
          <p:cNvSpPr txBox="1"/>
          <p:nvPr/>
        </p:nvSpPr>
        <p:spPr bwMode="auto">
          <a:xfrm>
            <a:off x="5682395" y="1378652"/>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diagnostics sanitaires réalisés sur la patrimoine des communes et intercommunalités de la frange littorale bretonne (1 dossier par an maximum).</a:t>
            </a:r>
            <a:endParaRPr/>
          </a:p>
          <a:p>
            <a:pPr lvl="1">
              <a:defRPr/>
            </a:pPr>
            <a:r>
              <a:rPr lang="fr-FR"/>
              <a:t>Les bâtiments protégés au titre des Monuments Historiques ne sont pas éligibles.</a:t>
            </a:r>
            <a:endParaRPr/>
          </a:p>
          <a:p>
            <a:pPr marL="0" lvl="1">
              <a:spcBef>
                <a:spcPts val="1000"/>
              </a:spcBef>
              <a:defRPr/>
            </a:pPr>
            <a:r>
              <a:rPr lang="fr-FR" sz="2000">
                <a:solidFill>
                  <a:srgbClr val="EF7757"/>
                </a:solidFill>
              </a:rPr>
              <a:t>Actions financées</a:t>
            </a:r>
            <a:endParaRPr/>
          </a:p>
          <a:p>
            <a:pPr lvl="1">
              <a:defRPr/>
            </a:pPr>
            <a:r>
              <a:rPr lang="fr-FR"/>
              <a:t>Dépenses d’investissement : prestations intellectuelles (honoraires d’architectes, bureaux d’études, géomètres)</a:t>
            </a:r>
            <a:endParaRPr/>
          </a:p>
          <a:p>
            <a:pPr marL="0" lvl="1">
              <a:spcBef>
                <a:spcPts val="1000"/>
              </a:spcBef>
              <a:defRPr/>
            </a:pPr>
            <a:r>
              <a:rPr lang="fr-FR" sz="2000">
                <a:solidFill>
                  <a:srgbClr val="EF7757"/>
                </a:solidFill>
              </a:rPr>
              <a:t>Montant</a:t>
            </a:r>
            <a:endParaRPr/>
          </a:p>
          <a:p>
            <a:pPr lvl="1">
              <a:defRPr/>
            </a:pPr>
            <a:r>
              <a:rPr lang="fr-FR"/>
              <a:t>50% modulable selon l’indice de péréquation</a:t>
            </a:r>
            <a:endParaRPr/>
          </a:p>
          <a:p>
            <a:pPr lvl="1">
              <a:defRPr/>
            </a:pPr>
            <a:r>
              <a:rPr lang="fr-FR"/>
              <a:t>Plafond : 35 000 € modulable selon l’indice de péréquation (30 000 € /35 000 € / 40 000 €)</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1065276" y="129972"/>
            <a:ext cx="976656" cy="848570"/>
          </a:xfrm>
          <a:prstGeom prst="rect">
            <a:avLst/>
          </a:prstGeom>
        </p:spPr>
      </p:pic>
      <p:sp>
        <p:nvSpPr>
          <p:cNvPr id="1534402196" name="Flèche courbée vers la droite 1534402195">
            <a:hlinkClick r:id="rId5" action="ppaction://hlinksldjump" tooltip="Diapositive 54"/>
          </p:cNvPr>
          <p:cNvSpPr/>
          <p:nvPr/>
        </p:nvSpPr>
        <p:spPr bwMode="auto">
          <a:xfrm rot="8848484">
            <a:off x="11165360" y="6137860"/>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3946" y="196581"/>
            <a:ext cx="10308979" cy="400110"/>
          </a:xfrm>
        </p:spPr>
        <p:txBody>
          <a:bodyPr/>
          <a:lstStyle/>
          <a:p>
            <a:pPr>
              <a:defRPr/>
            </a:pPr>
            <a:r>
              <a:rPr lang="fr-FR" sz="2000"/>
              <a:t>Restauration – Valorisation des édifices publics </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90</a:t>
            </a:fld>
            <a:endParaRPr lang="fr-FR"/>
          </a:p>
        </p:txBody>
      </p:sp>
      <p:sp>
        <p:nvSpPr>
          <p:cNvPr id="9" name="ZoneTexte 8"/>
          <p:cNvSpPr txBox="1"/>
          <p:nvPr/>
        </p:nvSpPr>
        <p:spPr bwMode="auto">
          <a:xfrm>
            <a:off x="285934" y="596691"/>
            <a:ext cx="10019797" cy="523220"/>
          </a:xfrm>
          <a:prstGeom prst="rect">
            <a:avLst/>
          </a:prstGeom>
          <a:noFill/>
        </p:spPr>
        <p:txBody>
          <a:bodyPr wrap="square" rtlCol="0">
            <a:spAutoFit/>
          </a:bodyPr>
          <a:lstStyle/>
          <a:p>
            <a:pPr>
              <a:defRPr/>
            </a:pPr>
            <a:r>
              <a:rPr lang="fr-FR" sz="1400" u="sng">
                <a:hlinkClick r:id="rId3" tooltip="https://www.bretagne.bzh/aides/fiches/copie-de-restauration-valorisation-des-edifices-publics/"/>
              </a:rPr>
              <a:t>https://www.bretagne.bzh/aides/fiches/copie-de-restauration-valorisation-des-edifices-publics/</a:t>
            </a:r>
            <a:endParaRPr lang="fr-FR" sz="1400"/>
          </a:p>
          <a:p>
            <a:pPr>
              <a:defRPr/>
            </a:pPr>
            <a:endParaRPr lang="fr-FR" sz="1400"/>
          </a:p>
        </p:txBody>
      </p:sp>
      <p:sp>
        <p:nvSpPr>
          <p:cNvPr id="10" name="Espace réservé du texte 4"/>
          <p:cNvSpPr>
            <a:spLocks noGrp="1"/>
          </p:cNvSpPr>
          <p:nvPr>
            <p:ph type="body" sz="quarter" idx="12"/>
          </p:nvPr>
        </p:nvSpPr>
        <p:spPr bwMode="auto">
          <a:xfrm>
            <a:off x="381821" y="1401681"/>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Bretagne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Bretagne</a:t>
            </a:r>
            <a:endParaRPr/>
          </a:p>
          <a:p>
            <a:pPr>
              <a:defRPr/>
            </a:pPr>
            <a:r>
              <a:rPr lang="fr-FR"/>
              <a:t>Objectif</a:t>
            </a:r>
            <a:endParaRPr/>
          </a:p>
          <a:p>
            <a:pPr lvl="1">
              <a:defRPr/>
            </a:pPr>
            <a:r>
              <a:rPr lang="fr-FR"/>
              <a:t>Soutenir les travaux de restauration des édifices publics protégés au titre des Monuments historiques (classés ou inscrits) ou non protégés présentant un intérêt patrimonial avéré, inscrits dans une démarche de valorisation et largement ouverts au public.</a:t>
            </a:r>
            <a:endParaRPr/>
          </a:p>
        </p:txBody>
      </p:sp>
      <p:sp>
        <p:nvSpPr>
          <p:cNvPr id="11" name="Espace réservé du texte 4"/>
          <p:cNvSpPr txBox="1"/>
          <p:nvPr/>
        </p:nvSpPr>
        <p:spPr bwMode="auto">
          <a:xfrm>
            <a:off x="5682395" y="1378652"/>
            <a:ext cx="6509605"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travaux de restauration, de conservation, de valorisation relatifs au clos, au couvert et à la structure de l’édifice.</a:t>
            </a:r>
            <a:endParaRPr/>
          </a:p>
          <a:p>
            <a:pPr marL="0" lvl="1">
              <a:spcBef>
                <a:spcPts val="1000"/>
              </a:spcBef>
              <a:defRPr/>
            </a:pPr>
            <a:r>
              <a:rPr lang="fr-FR" sz="2000">
                <a:solidFill>
                  <a:srgbClr val="EF7757"/>
                </a:solidFill>
              </a:rPr>
              <a:t>Actions financées</a:t>
            </a:r>
            <a:endParaRPr/>
          </a:p>
          <a:p>
            <a:pPr lvl="1">
              <a:defRPr/>
            </a:pPr>
            <a:r>
              <a:rPr lang="fr-FR"/>
              <a:t>Travaux et études</a:t>
            </a:r>
            <a:endParaRPr/>
          </a:p>
          <a:p>
            <a:pPr marL="0" lvl="1">
              <a:spcBef>
                <a:spcPts val="1000"/>
              </a:spcBef>
              <a:defRPr/>
            </a:pPr>
            <a:r>
              <a:rPr lang="fr-FR" sz="2000">
                <a:solidFill>
                  <a:srgbClr val="EF7757"/>
                </a:solidFill>
              </a:rPr>
              <a:t>Montant</a:t>
            </a:r>
            <a:endParaRPr/>
          </a:p>
          <a:p>
            <a:pPr lvl="1">
              <a:defRPr/>
            </a:pPr>
            <a:r>
              <a:rPr lang="fr-FR"/>
              <a:t>Le taux varie selon la taille de la collectivité et du niveau de valorisation présenté dans le dossier de demande de subvention.</a:t>
            </a:r>
            <a:endParaRPr/>
          </a:p>
          <a:p>
            <a:pPr lvl="1">
              <a:defRPr/>
            </a:pPr>
            <a:r>
              <a:rPr lang="fr-FR"/>
              <a:t>Plafond de l’aide : 50 000 €, 60 000 € ou 70 000 €</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1065276" y="129972"/>
            <a:ext cx="976656" cy="848570"/>
          </a:xfrm>
          <a:prstGeom prst="rect">
            <a:avLst/>
          </a:prstGeom>
        </p:spPr>
      </p:pic>
      <p:sp>
        <p:nvSpPr>
          <p:cNvPr id="2077522577" name="Flèche courbée vers la droite 1534402195">
            <a:hlinkClick r:id="rId5" action="ppaction://hlinksldjump" tooltip="Diapositive 54"/>
          </p:cNvPr>
          <p:cNvSpPr/>
          <p:nvPr/>
        </p:nvSpPr>
        <p:spPr bwMode="auto">
          <a:xfrm rot="8848450">
            <a:off x="11165359" y="6137859"/>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3946" y="196581"/>
            <a:ext cx="10308979" cy="400110"/>
          </a:xfrm>
        </p:spPr>
        <p:txBody>
          <a:bodyPr/>
          <a:lstStyle/>
          <a:p>
            <a:pPr>
              <a:defRPr/>
            </a:pPr>
            <a:r>
              <a:rPr lang="fr-FR" sz="2000"/>
              <a:t>Energie – Création de poste de conseiller en énergie partagée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91</a:t>
            </a:fld>
            <a:endParaRPr lang="fr-FR"/>
          </a:p>
        </p:txBody>
      </p:sp>
      <p:sp>
        <p:nvSpPr>
          <p:cNvPr id="9" name="ZoneTexte 8"/>
          <p:cNvSpPr txBox="1"/>
          <p:nvPr/>
        </p:nvSpPr>
        <p:spPr bwMode="auto">
          <a:xfrm>
            <a:off x="285934" y="596691"/>
            <a:ext cx="10019797" cy="307777"/>
          </a:xfrm>
          <a:prstGeom prst="rect">
            <a:avLst/>
          </a:prstGeom>
          <a:noFill/>
        </p:spPr>
        <p:txBody>
          <a:bodyPr wrap="square" rtlCol="0">
            <a:spAutoFit/>
          </a:bodyPr>
          <a:lstStyle/>
          <a:p>
            <a:pPr>
              <a:defRPr/>
            </a:pPr>
            <a:r>
              <a:rPr lang="fr-FR" sz="1400" u="sng">
                <a:hlinkClick r:id="rId3" tooltip="https://www.bretagne.bzh/aides/fiches/energie-creation-de-poste-de-conseiller-en-energie-partagee-pour-les-collectivites/"/>
              </a:rPr>
              <a:t>https://www.bretagne.bzh/aides/fiches/energie-creation-de-poste-de-conseiller-en-energie-partagee-pour-les-collectivites/</a:t>
            </a:r>
            <a:endParaRPr lang="fr-FR" sz="1400"/>
          </a:p>
        </p:txBody>
      </p:sp>
      <p:sp>
        <p:nvSpPr>
          <p:cNvPr id="10" name="Espace réservé du texte 4"/>
          <p:cNvSpPr>
            <a:spLocks noGrp="1"/>
          </p:cNvSpPr>
          <p:nvPr>
            <p:ph type="body" sz="quarter" idx="12"/>
          </p:nvPr>
        </p:nvSpPr>
        <p:spPr bwMode="auto">
          <a:xfrm>
            <a:off x="142020" y="1304578"/>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Bretagne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Bretagne</a:t>
            </a:r>
            <a:endParaRPr/>
          </a:p>
          <a:p>
            <a:pPr>
              <a:defRPr/>
            </a:pPr>
            <a:r>
              <a:rPr lang="fr-FR"/>
              <a:t>Objectif</a:t>
            </a:r>
            <a:endParaRPr/>
          </a:p>
          <a:p>
            <a:pPr lvl="1">
              <a:defRPr/>
            </a:pPr>
            <a:r>
              <a:rPr lang="fr-FR"/>
              <a:t>Soutenir la création d’un nouveau poste de conseiller en énergie partagé dont les actions permettent de réduire les consommations énergétiques du patrimoine des collectivités.</a:t>
            </a:r>
            <a:endParaRPr/>
          </a:p>
        </p:txBody>
      </p:sp>
      <p:sp>
        <p:nvSpPr>
          <p:cNvPr id="11" name="Espace réservé du texte 4"/>
          <p:cNvSpPr txBox="1"/>
          <p:nvPr/>
        </p:nvSpPr>
        <p:spPr bwMode="auto">
          <a:xfrm>
            <a:off x="5137794" y="1205648"/>
            <a:ext cx="6999088" cy="252744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Collectivités territoriales portant la mission de Conseil en Energie Partagé sur le territoire.</a:t>
            </a:r>
            <a:endParaRPr/>
          </a:p>
          <a:p>
            <a:pPr lvl="1">
              <a:defRPr/>
            </a:pPr>
            <a:r>
              <a:rPr lang="fr-FR"/>
              <a:t>Le patrimoine en gestion par le Conseiller doit être suffisant pour assurer la pérennité du dispositif au-delà des 3 ans de subvention Ademe-Région (autofinancement du poste grâce aux économies d’énergie et donc financières générées). </a:t>
            </a:r>
            <a:endParaRPr/>
          </a:p>
          <a:p>
            <a:pPr marL="0" lvl="1">
              <a:spcBef>
                <a:spcPts val="1000"/>
              </a:spcBef>
              <a:defRPr/>
            </a:pPr>
            <a:r>
              <a:rPr lang="fr-FR" sz="2000">
                <a:solidFill>
                  <a:srgbClr val="EF7757"/>
                </a:solidFill>
              </a:rPr>
              <a:t>Actions financées</a:t>
            </a:r>
            <a:endParaRPr/>
          </a:p>
          <a:p>
            <a:pPr lvl="1">
              <a:defRPr/>
            </a:pPr>
            <a:r>
              <a:rPr lang="fr-FR"/>
              <a:t>Frais de personnel directement liés à l’opération (Conseiller en Energie Partagé)</a:t>
            </a:r>
            <a:endParaRPr/>
          </a:p>
          <a:p>
            <a:pPr marL="0" lvl="1">
              <a:spcBef>
                <a:spcPts val="1000"/>
              </a:spcBef>
              <a:defRPr/>
            </a:pPr>
            <a:r>
              <a:rPr lang="fr-FR" sz="2000">
                <a:solidFill>
                  <a:srgbClr val="EF7757"/>
                </a:solidFill>
              </a:rPr>
              <a:t>Montant</a:t>
            </a:r>
            <a:endParaRPr/>
          </a:p>
          <a:p>
            <a:pPr lvl="1">
              <a:defRPr/>
            </a:pPr>
            <a:r>
              <a:rPr lang="fr-FR"/>
              <a:t>Financement dégressif sur 3 ans =&gt; les financements de l’ADEME et de la Région sont au maximum de 70% la première année, puis de 50% la seconde année et enfin de 30% la dernière année</a:t>
            </a:r>
            <a:endParaRPr/>
          </a:p>
          <a:p>
            <a:pPr lvl="1">
              <a:defRPr/>
            </a:pPr>
            <a:r>
              <a:rPr lang="fr-FR"/>
              <a:t>Plafond de dépenses prises en compte de 60 000 € / poste</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5128929" y="153168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1065276" y="129972"/>
            <a:ext cx="976656" cy="848570"/>
          </a:xfrm>
          <a:prstGeom prst="rect">
            <a:avLst/>
          </a:prstGeom>
        </p:spPr>
      </p:pic>
      <p:sp>
        <p:nvSpPr>
          <p:cNvPr id="1681373110" name="Flèche courbée vers la droite 1534402195">
            <a:hlinkClick r:id="rId5" action="ppaction://hlinksldjump" tooltip="Diapositive 54"/>
          </p:cNvPr>
          <p:cNvSpPr/>
          <p:nvPr/>
        </p:nvSpPr>
        <p:spPr bwMode="auto">
          <a:xfrm rot="8848450">
            <a:off x="11165359" y="6251252"/>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3946" y="42693"/>
            <a:ext cx="10917792" cy="707886"/>
          </a:xfrm>
        </p:spPr>
        <p:txBody>
          <a:bodyPr/>
          <a:lstStyle/>
          <a:p>
            <a:pPr>
              <a:defRPr/>
            </a:pPr>
            <a:r>
              <a:rPr lang="fr-FR" sz="2000"/>
              <a:t>Construction – Rénovation d’équipements sportifs dans les lycées publics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92</a:t>
            </a:fld>
            <a:endParaRPr lang="fr-FR"/>
          </a:p>
        </p:txBody>
      </p:sp>
      <p:sp>
        <p:nvSpPr>
          <p:cNvPr id="9" name="ZoneTexte 8"/>
          <p:cNvSpPr txBox="1"/>
          <p:nvPr/>
        </p:nvSpPr>
        <p:spPr bwMode="auto">
          <a:xfrm>
            <a:off x="307975" y="710672"/>
            <a:ext cx="10019797" cy="307777"/>
          </a:xfrm>
          <a:prstGeom prst="rect">
            <a:avLst/>
          </a:prstGeom>
          <a:noFill/>
        </p:spPr>
        <p:txBody>
          <a:bodyPr wrap="square" rtlCol="0">
            <a:spAutoFit/>
          </a:bodyPr>
          <a:lstStyle/>
          <a:p>
            <a:pPr>
              <a:defRPr/>
            </a:pPr>
            <a:r>
              <a:rPr lang="fr-FR" sz="1400" u="sng">
                <a:hlinkClick r:id="rId3" tooltip="https://www.bretagne.bzh/aides/fiches/investissement-construction-renovation-equipements-sportifs/"/>
              </a:rPr>
              <a:t>https://www.bretagne.bzh/aides/fiches/investissement-construction-renovation-equipements-sportifs/</a:t>
            </a:r>
            <a:endParaRPr lang="fr-FR" sz="1400"/>
          </a:p>
        </p:txBody>
      </p:sp>
      <p:sp>
        <p:nvSpPr>
          <p:cNvPr id="10" name="Espace réservé du texte 4"/>
          <p:cNvSpPr>
            <a:spLocks noGrp="1"/>
          </p:cNvSpPr>
          <p:nvPr>
            <p:ph type="body" sz="quarter" idx="12"/>
          </p:nvPr>
        </p:nvSpPr>
        <p:spPr bwMode="auto">
          <a:xfrm>
            <a:off x="155575" y="1550274"/>
            <a:ext cx="4340225" cy="4478518"/>
          </a:xfrm>
          <a:prstGeom prst="rect">
            <a:avLst/>
          </a:prstGeom>
          <a:solidFill>
            <a:schemeClr val="bg1"/>
          </a:solidFill>
          <a:ln>
            <a:noFill/>
          </a:ln>
        </p:spPr>
        <p:txBody>
          <a:bodyPr/>
          <a:lstStyle/>
          <a:p>
            <a:pPr>
              <a:defRPr/>
            </a:pPr>
            <a:r>
              <a:rPr lang="fr-FR"/>
              <a:t>Porteur du financement </a:t>
            </a:r>
            <a:endParaRPr/>
          </a:p>
          <a:p>
            <a:pPr lvl="1">
              <a:defRPr/>
            </a:pPr>
            <a:r>
              <a:rPr lang="fr-FR"/>
              <a:t>Région Bretagne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Bretagne</a:t>
            </a:r>
            <a:endParaRPr/>
          </a:p>
          <a:p>
            <a:pPr>
              <a:defRPr/>
            </a:pPr>
            <a:r>
              <a:rPr lang="fr-FR"/>
              <a:t>Objectif</a:t>
            </a:r>
            <a:endParaRPr/>
          </a:p>
          <a:p>
            <a:pPr lvl="1">
              <a:defRPr/>
            </a:pPr>
            <a:r>
              <a:rPr lang="fr-FR"/>
              <a:t>Accompagner les Communes et Communautés de Communes dans la construction et/ou la rénovation d'équipements sportifs mis à disposition des lycées publics bretons.</a:t>
            </a:r>
            <a:endParaRPr/>
          </a:p>
        </p:txBody>
      </p:sp>
      <p:sp>
        <p:nvSpPr>
          <p:cNvPr id="11" name="Espace réservé du texte 4"/>
          <p:cNvSpPr txBox="1"/>
          <p:nvPr/>
        </p:nvSpPr>
        <p:spPr bwMode="auto">
          <a:xfrm>
            <a:off x="4495801" y="1097733"/>
            <a:ext cx="7546132" cy="265511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construction et de rénovation des bâtiments sportifs de communes ou de communautés de communes.</a:t>
            </a:r>
            <a:endParaRPr/>
          </a:p>
          <a:p>
            <a:pPr lvl="1">
              <a:defRPr/>
            </a:pPr>
            <a:r>
              <a:rPr lang="fr-FR"/>
              <a:t>Le bénéficiaire sollicitant la participation de la Région doit s’engager par délibération à réserver effectivement aux lycées publics.</a:t>
            </a:r>
            <a:endParaRPr/>
          </a:p>
          <a:p>
            <a:pPr marL="0" lvl="1">
              <a:spcBef>
                <a:spcPts val="1000"/>
              </a:spcBef>
              <a:defRPr/>
            </a:pPr>
            <a:r>
              <a:rPr lang="fr-FR" sz="2000">
                <a:solidFill>
                  <a:srgbClr val="EF7757"/>
                </a:solidFill>
              </a:rPr>
              <a:t>Actions financées</a:t>
            </a:r>
            <a:endParaRPr/>
          </a:p>
          <a:p>
            <a:pPr lvl="1">
              <a:defRPr/>
            </a:pPr>
            <a:r>
              <a:rPr lang="fr-FR"/>
              <a:t>Travaux et études</a:t>
            </a:r>
            <a:endParaRPr/>
          </a:p>
          <a:p>
            <a:pPr marL="0" lvl="1">
              <a:spcBef>
                <a:spcPts val="1000"/>
              </a:spcBef>
              <a:defRPr/>
            </a:pPr>
            <a:r>
              <a:rPr lang="fr-FR" sz="2000">
                <a:solidFill>
                  <a:srgbClr val="EF7757"/>
                </a:solidFill>
              </a:rPr>
              <a:t>Montant</a:t>
            </a:r>
            <a:endParaRPr/>
          </a:p>
          <a:p>
            <a:pPr lvl="1">
              <a:defRPr/>
            </a:pPr>
            <a:r>
              <a:rPr lang="fr-FR" b="1"/>
              <a:t>Pour la construction, l’extension ou la rénovation de salle de sports </a:t>
            </a:r>
            <a:r>
              <a:rPr lang="fr-FR"/>
              <a:t>:</a:t>
            </a:r>
            <a:br>
              <a:rPr lang="fr-FR"/>
            </a:br>
            <a:r>
              <a:rPr lang="fr-FR"/>
              <a:t>L’aide est de 40% du coût HT du projet et est plafonnée à 350 000 € HT</a:t>
            </a:r>
            <a:br>
              <a:rPr lang="fr-FR"/>
            </a:br>
            <a:r>
              <a:rPr lang="fr-FR"/>
              <a:t>Subvention complémentaire de 45 000 € maximum en cas de création ou rénovation de locaux spécifiques réservés aux lycées publics</a:t>
            </a:r>
            <a:endParaRPr/>
          </a:p>
          <a:p>
            <a:pPr lvl="1">
              <a:defRPr/>
            </a:pPr>
            <a:r>
              <a:rPr lang="fr-FR" b="1"/>
              <a:t>Pour l’extension ou la rénovation de bassins sportifs </a:t>
            </a:r>
            <a:r>
              <a:rPr lang="fr-FR"/>
              <a:t>:</a:t>
            </a:r>
            <a:br>
              <a:rPr lang="fr-FR"/>
            </a:br>
            <a:r>
              <a:rPr lang="fr-FR"/>
              <a:t>L’aide est de 10% du coût HT du projet et est plafonnée à 80 000 € HT.</a:t>
            </a:r>
            <a:endParaRPr/>
          </a:p>
        </p:txBody>
      </p:sp>
      <p:cxnSp>
        <p:nvCxnSpPr>
          <p:cNvPr id="16" name="Connecteur droit 15"/>
          <p:cNvCxnSpPr>
            <a:cxnSpLocks/>
          </p:cNvCxnSpPr>
          <p:nvPr/>
        </p:nvCxnSpPr>
        <p:spPr bwMode="auto">
          <a:xfrm>
            <a:off x="4495800" y="1282403"/>
            <a:ext cx="0" cy="4905349"/>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1065276" y="129972"/>
            <a:ext cx="976656" cy="848570"/>
          </a:xfrm>
          <a:prstGeom prst="rect">
            <a:avLst/>
          </a:prstGeom>
        </p:spPr>
      </p:pic>
      <p:sp>
        <p:nvSpPr>
          <p:cNvPr id="1860871125" name="Flèche courbée vers la droite 1534402195">
            <a:hlinkClick r:id="rId5" action="ppaction://hlinksldjump" tooltip="Diapositive 54"/>
          </p:cNvPr>
          <p:cNvSpPr/>
          <p:nvPr/>
        </p:nvSpPr>
        <p:spPr bwMode="auto">
          <a:xfrm rot="8848450">
            <a:off x="11165359" y="6194556"/>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3946" y="196581"/>
            <a:ext cx="10917792" cy="400110"/>
          </a:xfrm>
        </p:spPr>
        <p:txBody>
          <a:bodyPr/>
          <a:lstStyle/>
          <a:p>
            <a:pPr>
              <a:defRPr/>
            </a:pPr>
            <a:r>
              <a:rPr lang="fr-FR" sz="2000"/>
              <a:t>Prime « Skoaz ouzh skoaz »</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93</a:t>
            </a:fld>
            <a:endParaRPr lang="fr-FR"/>
          </a:p>
        </p:txBody>
      </p:sp>
      <p:sp>
        <p:nvSpPr>
          <p:cNvPr id="9" name="ZoneTexte 8"/>
          <p:cNvSpPr txBox="1"/>
          <p:nvPr/>
        </p:nvSpPr>
        <p:spPr bwMode="auto">
          <a:xfrm>
            <a:off x="307975" y="710672"/>
            <a:ext cx="10019797" cy="307777"/>
          </a:xfrm>
          <a:prstGeom prst="rect">
            <a:avLst/>
          </a:prstGeom>
          <a:noFill/>
        </p:spPr>
        <p:txBody>
          <a:bodyPr wrap="square" rtlCol="0">
            <a:spAutoFit/>
          </a:bodyPr>
          <a:lstStyle/>
          <a:p>
            <a:pPr>
              <a:defRPr/>
            </a:pPr>
            <a:r>
              <a:rPr lang="fr-FR" sz="1400" u="sng">
                <a:hlinkClick r:id="rId3" tooltip="https://www.bretagne.bzh/aides/fiches/patrimoine-prime-skoaz-ouzh-skoaz-mecenat-prive/"/>
              </a:rPr>
              <a:t>https://www.bretagne.bzh/aides/fiches/patrimoine-prime-skoaz-ouzh-skoaz-mecenat-prive/</a:t>
            </a:r>
            <a:endParaRPr lang="fr-FR" sz="1400"/>
          </a:p>
        </p:txBody>
      </p:sp>
      <p:sp>
        <p:nvSpPr>
          <p:cNvPr id="10" name="Espace réservé du texte 4"/>
          <p:cNvSpPr>
            <a:spLocks noGrp="1"/>
          </p:cNvSpPr>
          <p:nvPr>
            <p:ph type="body" sz="quarter" idx="12"/>
          </p:nvPr>
        </p:nvSpPr>
        <p:spPr bwMode="auto">
          <a:xfrm>
            <a:off x="155575" y="1261100"/>
            <a:ext cx="4549775" cy="4767692"/>
          </a:xfrm>
          <a:prstGeom prst="rect">
            <a:avLst/>
          </a:prstGeom>
          <a:solidFill>
            <a:schemeClr val="bg1"/>
          </a:solidFill>
          <a:ln>
            <a:noFill/>
          </a:ln>
        </p:spPr>
        <p:txBody>
          <a:bodyPr/>
          <a:lstStyle/>
          <a:p>
            <a:pPr>
              <a:defRPr/>
            </a:pPr>
            <a:r>
              <a:rPr lang="fr-FR"/>
              <a:t>Porteur du financement </a:t>
            </a:r>
            <a:endParaRPr/>
          </a:p>
          <a:p>
            <a:pPr lvl="1">
              <a:defRPr/>
            </a:pPr>
            <a:r>
              <a:rPr lang="fr-FR"/>
              <a:t>Région Bretagne</a:t>
            </a:r>
            <a:endParaRPr/>
          </a:p>
          <a:p>
            <a:pPr marL="0" lvl="1">
              <a:spcBef>
                <a:spcPts val="1000"/>
              </a:spcBef>
              <a:defRPr/>
            </a:pPr>
            <a:r>
              <a:rPr lang="fr-FR" sz="2000">
                <a:solidFill>
                  <a:srgbClr val="EF7757"/>
                </a:solidFill>
              </a:rPr>
              <a:t>Nature du financement</a:t>
            </a:r>
            <a:endParaRPr/>
          </a:p>
          <a:p>
            <a:pPr lvl="1">
              <a:defRPr/>
            </a:pPr>
            <a:r>
              <a:rPr lang="fr-FR"/>
              <a:t>Subvention (Prime s’joutant à une aide régionale)</a:t>
            </a:r>
            <a:endParaRPr/>
          </a:p>
          <a:p>
            <a:pPr>
              <a:defRPr/>
            </a:pPr>
            <a:r>
              <a:rPr lang="fr-FR"/>
              <a:t>Localisation</a:t>
            </a:r>
            <a:endParaRPr/>
          </a:p>
          <a:p>
            <a:pPr lvl="1">
              <a:defRPr/>
            </a:pPr>
            <a:r>
              <a:rPr lang="fr-FR"/>
              <a:t>Bretagne</a:t>
            </a:r>
            <a:endParaRPr/>
          </a:p>
          <a:p>
            <a:pPr>
              <a:defRPr/>
            </a:pPr>
            <a:r>
              <a:rPr lang="fr-FR"/>
              <a:t>Objectif</a:t>
            </a:r>
            <a:endParaRPr/>
          </a:p>
          <a:p>
            <a:pPr lvl="1">
              <a:defRPr/>
            </a:pPr>
            <a:r>
              <a:rPr lang="fr-FR"/>
              <a:t>Encourager et reconnaître la capacité d’un porteur de projet, propriétaire d’un bien public ou privé, à fédérer et à mobiliser la population locale autour de son projet ou à favoriser les initiatives de mécénat privé.</a:t>
            </a:r>
            <a:endParaRPr/>
          </a:p>
        </p:txBody>
      </p:sp>
      <p:sp>
        <p:nvSpPr>
          <p:cNvPr id="11" name="Espace réservé du texte 4"/>
          <p:cNvSpPr txBox="1"/>
          <p:nvPr/>
        </p:nvSpPr>
        <p:spPr bwMode="auto">
          <a:xfrm>
            <a:off x="4714215" y="1249042"/>
            <a:ext cx="7477785" cy="5167498"/>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travaux sur le patrimoine immobilier public, protégé (classé ou inscrit Monuments Historiques) ou non protégé : opérations de conservation, de restauration, et de valorisation de qualité de biens largement ouverts au public et inscrits dans un projet de territoire.</a:t>
            </a:r>
            <a:endParaRPr/>
          </a:p>
          <a:p>
            <a:pPr lvl="1">
              <a:defRPr/>
            </a:pPr>
            <a:r>
              <a:rPr lang="fr-FR"/>
              <a:t>Réaliser un projet ayant au préalable récemment bénéficié d’une subvention régionale pour des travaux de restauration.</a:t>
            </a:r>
            <a:endParaRPr/>
          </a:p>
          <a:p>
            <a:pPr lvl="1">
              <a:defRPr/>
            </a:pPr>
            <a:r>
              <a:rPr lang="fr-FR"/>
              <a:t>Avoir récolté des dons équivalents à au moins 1 % du coût global de l’investissement (via la Fondation du patrimoine ou via une association reconnue d’intérêt général)</a:t>
            </a:r>
            <a:endParaRPr/>
          </a:p>
          <a:p>
            <a:pPr marL="0" lvl="1">
              <a:spcBef>
                <a:spcPts val="1000"/>
              </a:spcBef>
              <a:defRPr/>
            </a:pPr>
            <a:r>
              <a:rPr lang="fr-FR" sz="2000">
                <a:solidFill>
                  <a:srgbClr val="EF7757"/>
                </a:solidFill>
              </a:rPr>
              <a:t>Actions financées</a:t>
            </a:r>
            <a:endParaRPr/>
          </a:p>
          <a:p>
            <a:pPr lvl="1">
              <a:defRPr/>
            </a:pPr>
            <a:r>
              <a:rPr lang="fr-FR"/>
              <a:t>Travaux concernant uniquement le clos et le couvert</a:t>
            </a:r>
            <a:endParaRPr/>
          </a:p>
          <a:p>
            <a:pPr marL="0" lvl="1">
              <a:spcBef>
                <a:spcPts val="1000"/>
              </a:spcBef>
              <a:defRPr/>
            </a:pPr>
            <a:r>
              <a:rPr lang="fr-FR" sz="2000">
                <a:solidFill>
                  <a:srgbClr val="EF7757"/>
                </a:solidFill>
              </a:rPr>
              <a:t>Montant</a:t>
            </a:r>
            <a:endParaRPr/>
          </a:p>
          <a:p>
            <a:pPr lvl="1">
              <a:defRPr/>
            </a:pPr>
            <a:r>
              <a:rPr lang="fr-FR"/>
              <a:t>Au maximum 10% du montant des travaux avec un plafond de </a:t>
            </a:r>
            <a:endParaRPr/>
          </a:p>
          <a:p>
            <a:pPr lvl="1">
              <a:defRPr/>
            </a:pPr>
            <a:r>
              <a:rPr lang="fr-FR"/>
              <a:t>15 000€</a:t>
            </a:r>
            <a:endParaRPr/>
          </a:p>
        </p:txBody>
      </p:sp>
      <p:cxnSp>
        <p:nvCxnSpPr>
          <p:cNvPr id="16" name="Connecteur droit 15"/>
          <p:cNvCxnSpPr>
            <a:cxnSpLocks/>
          </p:cNvCxnSpPr>
          <p:nvPr/>
        </p:nvCxnSpPr>
        <p:spPr bwMode="auto">
          <a:xfrm>
            <a:off x="4705350"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1065276" y="129972"/>
            <a:ext cx="976656" cy="848570"/>
          </a:xfrm>
          <a:prstGeom prst="rect">
            <a:avLst/>
          </a:prstGeom>
        </p:spPr>
      </p:pic>
      <p:sp>
        <p:nvSpPr>
          <p:cNvPr id="103823218" name="Flèche courbée vers la droite 1534402195">
            <a:hlinkClick r:id="rId5" action="ppaction://hlinksldjump" tooltip="Diapositive 54"/>
          </p:cNvPr>
          <p:cNvSpPr/>
          <p:nvPr/>
        </p:nvSpPr>
        <p:spPr bwMode="auto">
          <a:xfrm rot="8848450">
            <a:off x="11165359" y="6137859"/>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308979" cy="707886"/>
          </a:xfrm>
        </p:spPr>
        <p:txBody>
          <a:bodyPr/>
          <a:lstStyle/>
          <a:p>
            <a:pPr>
              <a:defRPr/>
            </a:pPr>
            <a:r>
              <a:rPr lang="fr-FR" sz="2000"/>
              <a:t>Accompagner les investissements culturels et sportifs structurants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94</a:t>
            </a:fld>
            <a:endParaRPr lang="fr-FR"/>
          </a:p>
        </p:txBody>
      </p:sp>
      <p:sp>
        <p:nvSpPr>
          <p:cNvPr id="9" name="ZoneTexte 8"/>
          <p:cNvSpPr txBox="1"/>
          <p:nvPr/>
        </p:nvSpPr>
        <p:spPr bwMode="auto">
          <a:xfrm>
            <a:off x="301838" y="810728"/>
            <a:ext cx="10019797" cy="307777"/>
          </a:xfrm>
          <a:prstGeom prst="rect">
            <a:avLst/>
          </a:prstGeom>
          <a:noFill/>
        </p:spPr>
        <p:txBody>
          <a:bodyPr wrap="square" rtlCol="0">
            <a:spAutoFit/>
          </a:bodyPr>
          <a:lstStyle/>
          <a:p>
            <a:pPr>
              <a:defRPr/>
            </a:pPr>
            <a:r>
              <a:rPr lang="fr-FR" sz="1400" u="sng">
                <a:hlinkClick r:id="rId3" tooltip="https://www.paysdelaloire.fr/les-aides/accompagner-les-investissements-culturels-et-sportifs-structurants"/>
              </a:rPr>
              <a:t>https://www.paysdelaloire.fr/les-aides/accompagner-les-investissements-culturels-et-sportifs-structurants</a:t>
            </a:r>
            <a:endParaRPr lang="fr-FR" sz="1400"/>
          </a:p>
        </p:txBody>
      </p:sp>
      <p:sp>
        <p:nvSpPr>
          <p:cNvPr id="10" name="Espace réservé du texte 4"/>
          <p:cNvSpPr>
            <a:spLocks noGrp="1"/>
          </p:cNvSpPr>
          <p:nvPr>
            <p:ph type="body" sz="quarter" idx="12"/>
          </p:nvPr>
        </p:nvSpPr>
        <p:spPr bwMode="auto">
          <a:xfrm>
            <a:off x="460375" y="1523173"/>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Pays de la Loire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Pays de la Loire</a:t>
            </a:r>
            <a:endParaRPr/>
          </a:p>
          <a:p>
            <a:pPr>
              <a:defRPr/>
            </a:pPr>
            <a:r>
              <a:rPr lang="fr-FR"/>
              <a:t>Objectif</a:t>
            </a:r>
            <a:endParaRPr/>
          </a:p>
          <a:p>
            <a:pPr lvl="1">
              <a:defRPr/>
            </a:pPr>
            <a:r>
              <a:rPr lang="fr-FR"/>
              <a:t>Soutenir la construction d'équipements publics et la restauration d’édifices majeurs en Pays de la Loire dans les domaines culturels et sportifs</a:t>
            </a:r>
            <a:endParaRPr/>
          </a:p>
        </p:txBody>
      </p:sp>
      <p:sp>
        <p:nvSpPr>
          <p:cNvPr id="11" name="Espace réservé du texte 4"/>
          <p:cNvSpPr txBox="1"/>
          <p:nvPr/>
        </p:nvSpPr>
        <p:spPr bwMode="auto">
          <a:xfrm>
            <a:off x="5932377" y="1523173"/>
            <a:ext cx="6109555" cy="533482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présentant un caractère exceptionnel d'intérêt régional (budget et rayonnement conséquents)</a:t>
            </a:r>
            <a:endParaRPr/>
          </a:p>
          <a:p>
            <a:pPr marL="0" lvl="1">
              <a:spcBef>
                <a:spcPts val="1000"/>
              </a:spcBef>
              <a:defRPr/>
            </a:pPr>
            <a:r>
              <a:rPr lang="fr-FR" sz="2000">
                <a:solidFill>
                  <a:srgbClr val="EF7757"/>
                </a:solidFill>
              </a:rPr>
              <a:t>Actions financées</a:t>
            </a:r>
            <a:endParaRPr/>
          </a:p>
          <a:p>
            <a:pPr lvl="1">
              <a:defRPr/>
            </a:pPr>
            <a:r>
              <a:rPr lang="fr-FR"/>
              <a:t>Travaux (hors VRD, aménagements extérieurs et acquisitions foncières) ;</a:t>
            </a:r>
            <a:endParaRPr/>
          </a:p>
          <a:p>
            <a:pPr lvl="1">
              <a:defRPr/>
            </a:pPr>
            <a:r>
              <a:rPr lang="fr-FR"/>
              <a:t>Agencement, équipement et mobilier ;</a:t>
            </a:r>
            <a:endParaRPr/>
          </a:p>
          <a:p>
            <a:pPr lvl="1">
              <a:defRPr/>
            </a:pPr>
            <a:r>
              <a:rPr lang="fr-FR"/>
              <a:t>Honoraires d’architectes, y compris ceux antérieurs à la date de décision du Conseil régional ;</a:t>
            </a:r>
            <a:endParaRPr/>
          </a:p>
          <a:p>
            <a:pPr lvl="1">
              <a:defRPr/>
            </a:pPr>
            <a:r>
              <a:rPr lang="fr-FR"/>
              <a:t>Les frais d’études techniques ;</a:t>
            </a:r>
            <a:endParaRPr/>
          </a:p>
          <a:p>
            <a:pPr lvl="1">
              <a:defRPr/>
            </a:pPr>
            <a:r>
              <a:rPr lang="fr-FR"/>
              <a:t>L’assurance dommage-ouvrage obligatoire ;</a:t>
            </a:r>
            <a:endParaRPr/>
          </a:p>
          <a:p>
            <a:pPr lvl="1">
              <a:defRPr/>
            </a:pPr>
            <a:r>
              <a:rPr lang="fr-FR"/>
              <a:t>La coordination sécurité.</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rcRect l="52384" t="33680" r="22980" b="41343"/>
          <a:stretch/>
        </p:blipFill>
        <p:spPr bwMode="auto">
          <a:xfrm>
            <a:off x="11017189" y="16399"/>
            <a:ext cx="1090247" cy="580292"/>
          </a:xfrm>
          <a:prstGeom prst="rect">
            <a:avLst/>
          </a:prstGeom>
        </p:spPr>
      </p:pic>
      <p:sp>
        <p:nvSpPr>
          <p:cNvPr id="735530316" name="Flèche courbée vers la droite 735530315">
            <a:hlinkClick r:id="rId5" action="ppaction://hlinksldjump" tooltip="Diapositive 56"/>
          </p:cNvPr>
          <p:cNvSpPr/>
          <p:nvPr/>
        </p:nvSpPr>
        <p:spPr bwMode="auto">
          <a:xfrm rot="8848484">
            <a:off x="11204367" y="6248502"/>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308979" cy="707886"/>
          </a:xfrm>
        </p:spPr>
        <p:txBody>
          <a:bodyPr/>
          <a:lstStyle/>
          <a:p>
            <a:pPr>
              <a:defRPr/>
            </a:pPr>
            <a:r>
              <a:rPr lang="fr-FR" sz="2000"/>
              <a:t>Investissement en faveur des </a:t>
            </a:r>
            <a:br>
              <a:rPr lang="fr-FR" sz="2000"/>
            </a:br>
            <a:r>
              <a:rPr lang="fr-FR" sz="2000"/>
              <a:t>bâtiments ferroviaires fermés pour en faire des lieux de vie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97</a:t>
            </a:fld>
            <a:endParaRPr lang="fr-FR"/>
          </a:p>
        </p:txBody>
      </p:sp>
      <p:sp>
        <p:nvSpPr>
          <p:cNvPr id="9" name="ZoneTexte 8"/>
          <p:cNvSpPr txBox="1"/>
          <p:nvPr/>
        </p:nvSpPr>
        <p:spPr bwMode="auto">
          <a:xfrm>
            <a:off x="301838" y="735321"/>
            <a:ext cx="10019797" cy="523220"/>
          </a:xfrm>
          <a:prstGeom prst="rect">
            <a:avLst/>
          </a:prstGeom>
          <a:noFill/>
        </p:spPr>
        <p:txBody>
          <a:bodyPr wrap="square" rtlCol="0">
            <a:spAutoFit/>
          </a:bodyPr>
          <a:lstStyle/>
          <a:p>
            <a:pPr>
              <a:defRPr/>
            </a:pPr>
            <a:r>
              <a:rPr lang="fr-FR" sz="1400" u="sng">
                <a:hlinkClick r:id="rId3" tooltip="https://www.paysdelaloire.fr/les-aides/investissement-en-faveur-des-batiments-ferroviaires-fermes-pour-en-faire-des-lieux-de-vie"/>
              </a:rPr>
              <a:t>https://www.paysdelaloire.fr/les-aides/investissement-en-faveur-des-batiments-ferroviaires-fermes-pour-en-faire-des-lieux-de-vie</a:t>
            </a:r>
            <a:endParaRPr lang="fr-FR" sz="1400"/>
          </a:p>
        </p:txBody>
      </p:sp>
      <p:sp>
        <p:nvSpPr>
          <p:cNvPr id="10" name="Espace réservé du texte 4"/>
          <p:cNvSpPr>
            <a:spLocks noGrp="1"/>
          </p:cNvSpPr>
          <p:nvPr>
            <p:ph type="body" sz="quarter" idx="12"/>
          </p:nvPr>
        </p:nvSpPr>
        <p:spPr bwMode="auto">
          <a:xfrm>
            <a:off x="146710" y="1709235"/>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Pays de la Loire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Pays de la Loire</a:t>
            </a:r>
            <a:endParaRPr/>
          </a:p>
          <a:p>
            <a:pPr>
              <a:defRPr/>
            </a:pPr>
            <a:r>
              <a:rPr lang="fr-FR"/>
              <a:t>Objectif</a:t>
            </a:r>
            <a:endParaRPr/>
          </a:p>
          <a:p>
            <a:pPr lvl="1">
              <a:defRPr/>
            </a:pPr>
            <a:r>
              <a:rPr lang="fr-FR"/>
              <a:t>Valoriser les initiatives locales visant à faire des gares des sites attractifs, portes d'entrée du réseau régional et porte d'entrée de la ville.</a:t>
            </a:r>
            <a:endParaRPr/>
          </a:p>
        </p:txBody>
      </p:sp>
      <p:sp>
        <p:nvSpPr>
          <p:cNvPr id="11" name="Espace réservé du texte 4"/>
          <p:cNvSpPr txBox="1"/>
          <p:nvPr/>
        </p:nvSpPr>
        <p:spPr bwMode="auto">
          <a:xfrm>
            <a:off x="5587837" y="1928653"/>
            <a:ext cx="5974475"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réhabilitation des bâtiments ferroviaires fermés afin d'y développer des services à la personne, qu'ils soient publics, parapublics ou privés</a:t>
            </a:r>
            <a:endParaRPr/>
          </a:p>
          <a:p>
            <a:pPr lvl="1">
              <a:defRPr/>
            </a:pPr>
            <a:endParaRPr lang="fr-FR"/>
          </a:p>
          <a:p>
            <a:pPr lvl="1">
              <a:defRPr/>
            </a:pPr>
            <a:endParaRPr lang="fr-FR"/>
          </a:p>
          <a:p>
            <a:pPr marL="0" lvl="1">
              <a:spcBef>
                <a:spcPts val="1000"/>
              </a:spcBef>
              <a:defRPr/>
            </a:pPr>
            <a:r>
              <a:rPr lang="fr-FR" sz="2000">
                <a:solidFill>
                  <a:srgbClr val="EF7757"/>
                </a:solidFill>
              </a:rPr>
              <a:t>Actions financées</a:t>
            </a:r>
            <a:endParaRPr/>
          </a:p>
          <a:p>
            <a:pPr lvl="1">
              <a:defRPr/>
            </a:pPr>
            <a:r>
              <a:rPr lang="fr-FR"/>
              <a:t>Dépenses d’investissement</a:t>
            </a:r>
            <a:endParaRPr/>
          </a:p>
        </p:txBody>
      </p:sp>
      <p:cxnSp>
        <p:nvCxnSpPr>
          <p:cNvPr id="16" name="Connecteur droit 15"/>
          <p:cNvCxnSpPr>
            <a:cxnSpLocks/>
          </p:cNvCxnSpPr>
          <p:nvPr/>
        </p:nvCxnSpPr>
        <p:spPr bwMode="auto">
          <a:xfrm>
            <a:off x="5447284" y="142164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rcRect l="52384" t="33680" r="22980" b="41343"/>
          <a:stretch/>
        </p:blipFill>
        <p:spPr bwMode="auto">
          <a:xfrm>
            <a:off x="11017189" y="16399"/>
            <a:ext cx="1090247" cy="580292"/>
          </a:xfrm>
          <a:prstGeom prst="rect">
            <a:avLst/>
          </a:prstGeom>
        </p:spPr>
      </p:pic>
      <p:sp>
        <p:nvSpPr>
          <p:cNvPr id="1597145260" name="Flèche courbée vers la droite 735530315">
            <a:hlinkClick r:id="rId5" action="ppaction://hlinksldjump" tooltip="Diapositive 56"/>
          </p:cNvPr>
          <p:cNvSpPr/>
          <p:nvPr/>
        </p:nvSpPr>
        <p:spPr bwMode="auto">
          <a:xfrm rot="8848450">
            <a:off x="11204366" y="6248502"/>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4"/>
          </p:nvPr>
        </p:nvSpPr>
        <p:spPr bwMode="auto"/>
        <p:txBody>
          <a:bodyPr/>
          <a:lstStyle/>
          <a:p>
            <a:pPr>
              <a:defRPr/>
            </a:pPr>
            <a:fld id="{DB28D779-26CF-48CC-83DD-609F16CD8116}" type="slidenum">
              <a:rPr lang="fr-FR"/>
              <a:t>9</a:t>
            </a:fld>
            <a:endParaRPr lang="fr-FR"/>
          </a:p>
        </p:txBody>
      </p:sp>
      <p:graphicFrame>
        <p:nvGraphicFramePr>
          <p:cNvPr id="7" name="Tableau 6"/>
          <p:cNvGraphicFramePr>
            <a:graphicFrameLocks xmlns:a="http://schemas.openxmlformats.org/drawingml/2006/main" noGrp="1"/>
          </p:cNvGraphicFramePr>
          <p:nvPr/>
        </p:nvGraphicFramePr>
        <p:xfrm>
          <a:off x="378808" y="1425636"/>
          <a:ext cx="11434383" cy="1845460"/>
        </p:xfrm>
        <a:graphic>
          <a:graphicData uri="http://schemas.openxmlformats.org/drawingml/2006/table">
            <a:tbl>
              <a:tblPr firstRow="0" firstCol="0" lastRow="0" lastCol="0" bandRow="0" bandCol="0"/>
              <a:tblGrid>
                <a:gridCol w="1808080"/>
                <a:gridCol w="1674952"/>
                <a:gridCol w="1654233"/>
                <a:gridCol w="3724101"/>
                <a:gridCol w="2560318"/>
              </a:tblGrid>
              <a:tr h="433826">
                <a:tc>
                  <a:txBody>
                    <a:bodyPr/>
                    <a:p>
                      <a:pPr algn="ctr">
                        <a:defRPr/>
                      </a:pPr>
                      <a:br>
                        <a:rPr lang="fr-FR" sz="200" b="1">
                          <a:latin typeface="Arial"/>
                        </a:rPr>
                      </a:br>
                      <a:endParaRPr lang="fr-FR" sz="200">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b="1">
                          <a:latin typeface="Arial"/>
                          <a:ea typeface="Arial"/>
                          <a:cs typeface="Arial"/>
                        </a:rPr>
                        <a:t>Porteurs</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b="1">
                          <a:latin typeface="Arial"/>
                          <a:ea typeface="Arial"/>
                          <a:cs typeface="Arial"/>
                        </a:rPr>
                        <a:t>Etapes de la gestion patrimoniale</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b="1">
                          <a:latin typeface="Arial"/>
                          <a:ea typeface="Arial"/>
                          <a:cs typeface="Arial"/>
                        </a:rPr>
                        <a:t>Financement</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b="1">
                          <a:latin typeface="Arial"/>
                          <a:ea typeface="Arial"/>
                          <a:cs typeface="Arial"/>
                        </a:rPr>
                        <a:t>Type de bâtiments concernés</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30240">
                <a:tc rowSpan="4">
                  <a:txBody>
                    <a:bodyPr/>
                    <a:p>
                      <a:pPr algn="ctr">
                        <a:defRPr/>
                      </a:pPr>
                      <a:r>
                        <a:rPr lang="fr-FR" sz="2400" b="1">
                          <a:latin typeface="Arial"/>
                        </a:rPr>
                        <a:t>Subvention</a:t>
                      </a:r>
                      <a:endParaRPr/>
                    </a:p>
                    <a:p>
                      <a:pPr algn="ctr">
                        <a:defRPr/>
                      </a:pPr>
                      <a:r>
                        <a:rPr lang="fr-FR" sz="2400" b="1">
                          <a:latin typeface="Arial"/>
                        </a:rPr>
                        <a:t>(1/2)</a:t>
                      </a:r>
                      <a:endParaRPr lang="fr-FR" sz="2400" b="1">
                        <a:latin typeface="Liberation Sans"/>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rowSpan="4">
                  <a:txBody>
                    <a:bodyPr/>
                    <a:p>
                      <a:pPr algn="ctr">
                        <a:defRPr/>
                      </a:pPr>
                      <a:r>
                        <a:rPr lang="fr-FR" sz="1100">
                          <a:latin typeface="Arial"/>
                          <a:ea typeface="Arial"/>
                          <a:cs typeface="Arial"/>
                        </a:rPr>
                        <a:t>ADEME</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ea typeface="Arial"/>
                          <a:cs typeface="Arial"/>
                        </a:rPr>
                        <a:t>Agir</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hlink"/>
                          </a:solidFill>
                          <a:latin typeface="Arial"/>
                          <a:ea typeface="Arial"/>
                          <a:cs typeface="Arial"/>
                          <a:hlinkClick r:id="rId3" action="ppaction://hlinksldjump" tooltip="Diapositive 39"/>
                        </a:rPr>
                        <a:t>Aide à l’action des collectivités territoriales en faveur de la qualité de l’air (AACT-AIR)</a:t>
                      </a:r>
                      <a:endParaRPr sz="1100" b="0" i="0" u="sng" strike="noStrike" cap="none" spc="0">
                        <a:solidFill>
                          <a:schemeClr val="hlink"/>
                        </a:solidFill>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lvl="0" indent="0" algn="l" defTabSz="914400">
                        <a:lnSpc>
                          <a:spcPct val="100000"/>
                        </a:lnSpc>
                        <a:spcBef>
                          <a:spcPts val="0"/>
                        </a:spcBef>
                        <a:spcAft>
                          <a:spcPts val="0"/>
                        </a:spcAft>
                        <a:buClrTx/>
                        <a:buSzTx/>
                        <a:buFontTx/>
                        <a:buNone/>
                        <a:defRPr/>
                      </a:pPr>
                      <a:br>
                        <a:rPr lang="fr-FR" sz="1100">
                          <a:latin typeface="Arial"/>
                          <a:ea typeface="Arial"/>
                          <a:cs typeface="Arial"/>
                        </a:rPr>
                      </a:br>
                      <a:r>
                        <a:rPr lang="fr-FR" sz="1100">
                          <a:latin typeface="Arial"/>
                          <a:ea typeface="Arial"/>
                          <a:cs typeface="Arial"/>
                        </a:rPr>
                        <a:t>Bâtiments publics</a:t>
                      </a:r>
                      <a:endParaRPr sz="1100">
                        <a:latin typeface="Arial"/>
                        <a:cs typeface="Arial"/>
                      </a:endParaRPr>
                    </a:p>
                    <a:p>
                      <a:pPr algn="l">
                        <a:defRPr/>
                      </a:pP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724028">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prstClr val="black"/>
                        </a:solidFill>
                        <a:latin typeface="Liberation Sans"/>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ea typeface="Arial"/>
                          <a:cs typeface="Arial"/>
                        </a:rPr>
                        <a:t>Agir</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r>
                        <a:rPr lang="fr-FR" sz="1100" b="0" i="0" u="sng" strike="noStrike" cap="none" spc="0">
                          <a:solidFill>
                            <a:schemeClr val="tx1"/>
                          </a:solidFill>
                          <a:latin typeface="Arial"/>
                          <a:ea typeface="Arial"/>
                          <a:cs typeface="Arial"/>
                          <a:hlinkClick r:id="rId4" action="ppaction://hlinksldjump" tooltip="Diapositive 41"/>
                        </a:rPr>
                        <a:t>Fonds chaleur _ Aides aux études et au conseil</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ea typeface="Arial"/>
                          <a:cs typeface="Arial"/>
                        </a:rPr>
                        <a:t>Bâtiments publics</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61370">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prstClr val="black"/>
                        </a:solidFill>
                        <a:latin typeface="Liberation Sans"/>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ea typeface="Arial"/>
                          <a:cs typeface="Arial"/>
                        </a:rPr>
                        <a:t>Agir</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0" marR="0" indent="0" algn="l">
                        <a:lnSpc>
                          <a:spcPct val="100000"/>
                        </a:lnSpc>
                        <a:spcBef>
                          <a:spcPts val="0"/>
                        </a:spcBef>
                        <a:spcAft>
                          <a:spcPts val="0"/>
                        </a:spcAft>
                        <a:defRPr/>
                      </a:pPr>
                      <a:r>
                        <a:rPr lang="fr-FR" sz="1100" b="0" i="0" u="sng" strike="noStrike" cap="none" spc="0">
                          <a:solidFill>
                            <a:schemeClr val="tx1"/>
                          </a:solidFill>
                          <a:latin typeface="Arial"/>
                          <a:ea typeface="Arial"/>
                          <a:cs typeface="Arial"/>
                          <a:hlinkClick r:id="rId5" action="ppaction://hlinksldjump" tooltip="Diapositive 42"/>
                        </a:rPr>
                        <a:t>Fonds chaleur _ réalisation d'un investissement de chaleur renouvelable ou de récupération</a:t>
                      </a:r>
                      <a:endParaRPr sz="1100" b="0" i="0" strike="noStrike" cap="none" spc="0">
                        <a:solidFill>
                          <a:schemeClr val="tx1"/>
                        </a:solidFill>
                        <a:latin typeface="Arial"/>
                        <a:cs typeface="Arial"/>
                      </a:endParaRPr>
                    </a:p>
                  </a:txBody>
                  <a:tcPr marL="15596" marR="15596" marT="7798" marB="7798"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ea typeface="Arial"/>
                          <a:cs typeface="Arial"/>
                        </a:rPr>
                        <a:t>Bâtiments publics</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33826">
                <a:tc vMerge="1">
                  <a:txBody>
                    <a:bodyPr/>
                    <a:p>
                      <a:pPr>
                        <a:defRPr/>
                      </a:pPr>
                      <a:endParaRPr lang="fr-F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vMerge="1">
                  <a:txBody>
                    <a:bodyPr/>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prstClr val="black"/>
                        </a:solidFill>
                        <a:latin typeface="Liberation Sans"/>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ctr">
                        <a:defRPr/>
                      </a:pPr>
                      <a:r>
                        <a:rPr lang="fr-FR" sz="1100">
                          <a:latin typeface="Arial"/>
                          <a:ea typeface="Arial"/>
                          <a:cs typeface="Arial"/>
                        </a:rPr>
                        <a:t>Connaître</a:t>
                      </a:r>
                      <a:endParaRPr sz="1100">
                        <a:latin typeface="Arial"/>
                        <a:cs typeface="Arial"/>
                      </a:endParaRPr>
                    </a:p>
                    <a:p>
                      <a:pPr algn="ctr">
                        <a:defRPr/>
                      </a:pPr>
                      <a:r>
                        <a:rPr lang="fr-FR" sz="1100" b="0" i="0" u="none" strike="noStrike" cap="none" spc="0">
                          <a:solidFill>
                            <a:schemeClr val="tx1"/>
                          </a:solidFill>
                          <a:latin typeface="Arial"/>
                          <a:ea typeface="Arial"/>
                          <a:cs typeface="Arial"/>
                        </a:rPr>
                        <a:t>Suivre</a:t>
                      </a:r>
                      <a:endParaRPr sz="1100" b="0" i="0" u="none" strike="noStrike" cap="none" spc="0">
                        <a:solidFill>
                          <a:schemeClr val="tx1"/>
                        </a:solidFill>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b="0" i="0" u="sng" strike="noStrike" cap="none" spc="0">
                          <a:solidFill>
                            <a:schemeClr val="hlink"/>
                          </a:solidFill>
                          <a:latin typeface="Arial"/>
                          <a:ea typeface="Arial"/>
                          <a:cs typeface="Arial"/>
                          <a:hlinkClick r:id="rId6" action="ppaction://hlinksldjump" tooltip="ppaction://hlinksldjumpslide40"/>
                        </a:rPr>
                        <a:t>Dispositif de soutien à la création de postes de Conseil en énergie partagé (CEP)</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l">
                        <a:defRPr/>
                      </a:pPr>
                      <a:r>
                        <a:rPr lang="fr-FR" sz="1100">
                          <a:latin typeface="Arial"/>
                          <a:ea typeface="Arial"/>
                          <a:cs typeface="Arial"/>
                        </a:rPr>
                        <a:t>Bâtiments publics</a:t>
                      </a:r>
                      <a:endParaRPr sz="1100">
                        <a:latin typeface="Arial"/>
                        <a:cs typeface="Arial"/>
                      </a:endParaRPr>
                    </a:p>
                  </a:txBody>
                  <a:tcPr marL="10510" marR="10510" marT="5255" marB="5255"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
        <p:nvSpPr>
          <p:cNvPr id="9" name="Flèche courbée vers la droite 8">
            <a:hlinkClick r:id="rId7" action="ppaction://hlinksldjump"/>
          </p:cNvPr>
          <p:cNvSpPr/>
          <p:nvPr/>
        </p:nvSpPr>
        <p:spPr bwMode="auto">
          <a:xfrm rot="9736627">
            <a:off x="11137744" y="6231697"/>
            <a:ext cx="356478" cy="434652"/>
          </a:xfrm>
          <a:prstGeom prst="curvedRight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308979" cy="400110"/>
          </a:xfrm>
        </p:spPr>
        <p:txBody>
          <a:bodyPr/>
          <a:lstStyle/>
          <a:p>
            <a:pPr>
              <a:defRPr/>
            </a:pPr>
            <a:r>
              <a:rPr lang="fr-FR" sz="2000"/>
              <a:t>Restauration des Monuments Historiques (MH)</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98</a:t>
            </a:fld>
            <a:endParaRPr lang="fr-FR"/>
          </a:p>
        </p:txBody>
      </p:sp>
      <p:sp>
        <p:nvSpPr>
          <p:cNvPr id="9" name="ZoneTexte 8"/>
          <p:cNvSpPr txBox="1"/>
          <p:nvPr/>
        </p:nvSpPr>
        <p:spPr bwMode="auto">
          <a:xfrm>
            <a:off x="301838" y="735321"/>
            <a:ext cx="10019797" cy="523220"/>
          </a:xfrm>
          <a:prstGeom prst="rect">
            <a:avLst/>
          </a:prstGeom>
          <a:noFill/>
        </p:spPr>
        <p:txBody>
          <a:bodyPr wrap="square" rtlCol="0">
            <a:spAutoFit/>
          </a:bodyPr>
          <a:lstStyle/>
          <a:p>
            <a:pPr>
              <a:defRPr/>
            </a:pPr>
            <a:r>
              <a:rPr lang="fr-FR" sz="1400" u="sng">
                <a:hlinkClick r:id="rId3" tooltip="https://www.paysdelaloire.fr/les-aides/restauration-des-monuments-historiques-mh"/>
              </a:rPr>
              <a:t>https://www.paysdelaloire.fr/les-aides/restauration-des-monuments-historiques-mh</a:t>
            </a:r>
            <a:endParaRPr lang="fr-FR" sz="1400"/>
          </a:p>
          <a:p>
            <a:pPr>
              <a:defRPr/>
            </a:pPr>
            <a:endParaRPr lang="fr-FR" sz="1400"/>
          </a:p>
        </p:txBody>
      </p:sp>
      <p:sp>
        <p:nvSpPr>
          <p:cNvPr id="10" name="Espace réservé du texte 4"/>
          <p:cNvSpPr>
            <a:spLocks noGrp="1"/>
          </p:cNvSpPr>
          <p:nvPr>
            <p:ph type="body" sz="quarter" idx="12"/>
          </p:nvPr>
        </p:nvSpPr>
        <p:spPr bwMode="auto">
          <a:xfrm>
            <a:off x="155575" y="1258541"/>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Pays de la Loire</a:t>
            </a:r>
            <a:endParaRPr/>
          </a:p>
          <a:p>
            <a:pPr marL="0" lvl="1">
              <a:spcBef>
                <a:spcPts val="1000"/>
              </a:spcBef>
              <a:defRPr/>
            </a:pPr>
            <a:r>
              <a:rPr lang="fr-FR" sz="2000">
                <a:solidFill>
                  <a:srgbClr val="EF7757"/>
                </a:solidFill>
              </a:rPr>
              <a:t>Nature du financement</a:t>
            </a:r>
            <a:endParaRPr/>
          </a:p>
          <a:p>
            <a:pPr lvl="1">
              <a:defRPr/>
            </a:pPr>
            <a:r>
              <a:rPr lang="fr-FR"/>
              <a:t>Subvention (complémentaire à la subvention de La DRAC)</a:t>
            </a:r>
            <a:endParaRPr/>
          </a:p>
          <a:p>
            <a:pPr>
              <a:defRPr/>
            </a:pPr>
            <a:r>
              <a:rPr lang="fr-FR"/>
              <a:t>Localisation</a:t>
            </a:r>
            <a:endParaRPr/>
          </a:p>
          <a:p>
            <a:pPr lvl="1">
              <a:defRPr/>
            </a:pPr>
            <a:r>
              <a:rPr lang="fr-FR"/>
              <a:t>Pays de la Loire</a:t>
            </a:r>
            <a:endParaRPr/>
          </a:p>
          <a:p>
            <a:pPr>
              <a:defRPr/>
            </a:pPr>
            <a:r>
              <a:rPr lang="fr-FR"/>
              <a:t>Objectif</a:t>
            </a:r>
            <a:endParaRPr/>
          </a:p>
          <a:p>
            <a:pPr lvl="1">
              <a:defRPr/>
            </a:pPr>
            <a:r>
              <a:rPr lang="fr-FR"/>
              <a:t>Restaurer des édifices, des moyens de transport, des jardins, des peintures murales, classés ou inscrits au titre des monuments historiques ou situés aux abords de monuments historiques.</a:t>
            </a:r>
            <a:endParaRPr/>
          </a:p>
        </p:txBody>
      </p:sp>
      <p:sp>
        <p:nvSpPr>
          <p:cNvPr id="11" name="Espace réservé du texte 4"/>
          <p:cNvSpPr txBox="1"/>
          <p:nvPr/>
        </p:nvSpPr>
        <p:spPr bwMode="auto">
          <a:xfrm>
            <a:off x="5587837" y="1339003"/>
            <a:ext cx="6454095"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travaux de restauration des monuments historiques, ayant obtenus une subvention de la DRAC. </a:t>
            </a:r>
            <a:endParaRPr/>
          </a:p>
          <a:p>
            <a:pPr lvl="1">
              <a:defRPr/>
            </a:pPr>
            <a:r>
              <a:rPr lang="fr-FR"/>
              <a:t>La Collectivité s’engage à ne pas céder la propriété du bien avant un délai de 9 ans après l’attribution de l’aide. </a:t>
            </a:r>
            <a:endParaRPr/>
          </a:p>
          <a:p>
            <a:pPr lvl="1">
              <a:defRPr/>
            </a:pPr>
            <a:r>
              <a:rPr lang="fr-FR"/>
              <a:t>Une démarche exemplaire en matière de</a:t>
            </a:r>
            <a:endParaRPr/>
          </a:p>
          <a:p>
            <a:pPr lvl="1">
              <a:defRPr/>
            </a:pPr>
            <a:r>
              <a:rPr lang="fr-FR"/>
              <a:t>développement durable doit également être mis en avant. </a:t>
            </a:r>
            <a:endParaRPr lang="fr-FR" sz="2000">
              <a:solidFill>
                <a:srgbClr val="EF7757"/>
              </a:solidFill>
            </a:endParaRPr>
          </a:p>
          <a:p>
            <a:pPr marL="0" lvl="1">
              <a:spcBef>
                <a:spcPts val="1000"/>
              </a:spcBef>
              <a:defRPr/>
            </a:pPr>
            <a:r>
              <a:rPr lang="fr-FR" sz="2000">
                <a:solidFill>
                  <a:srgbClr val="EF7757"/>
                </a:solidFill>
              </a:rPr>
              <a:t>Actions financées</a:t>
            </a:r>
            <a:endParaRPr/>
          </a:p>
          <a:p>
            <a:pPr lvl="1">
              <a:defRPr/>
            </a:pPr>
            <a:r>
              <a:rPr lang="fr-FR"/>
              <a:t>Dépenses d’investissement (travaux et études)</a:t>
            </a:r>
            <a:endParaRPr/>
          </a:p>
          <a:p>
            <a:pPr marL="0" lvl="1">
              <a:spcBef>
                <a:spcPts val="1000"/>
              </a:spcBef>
              <a:defRPr/>
            </a:pPr>
            <a:r>
              <a:rPr lang="fr-FR" sz="2000">
                <a:solidFill>
                  <a:srgbClr val="EF7757"/>
                </a:solidFill>
              </a:rPr>
              <a:t>Montant </a:t>
            </a:r>
            <a:endParaRPr/>
          </a:p>
          <a:p>
            <a:pPr lvl="1">
              <a:defRPr/>
            </a:pPr>
            <a:r>
              <a:rPr lang="fr-FR"/>
              <a:t>De 1 % à 10 % du coût des travaux pour les départements et les communes ou leurs groupements de plus de 100 000 habitants, selon le taux de l’aide attribuée par l’Etat.</a:t>
            </a:r>
            <a:endParaRPr/>
          </a:p>
        </p:txBody>
      </p:sp>
      <p:cxnSp>
        <p:nvCxnSpPr>
          <p:cNvPr id="16" name="Connecteur droit 15"/>
          <p:cNvCxnSpPr>
            <a:cxnSpLocks/>
          </p:cNvCxnSpPr>
          <p:nvPr/>
        </p:nvCxnSpPr>
        <p:spPr bwMode="auto">
          <a:xfrm>
            <a:off x="5447283" y="1239081"/>
            <a:ext cx="8865" cy="5131234"/>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rcRect l="52384" t="33680" r="22980" b="41343"/>
          <a:stretch/>
        </p:blipFill>
        <p:spPr bwMode="auto">
          <a:xfrm>
            <a:off x="11017189" y="16399"/>
            <a:ext cx="1090247" cy="580292"/>
          </a:xfrm>
          <a:prstGeom prst="rect">
            <a:avLst/>
          </a:prstGeom>
        </p:spPr>
      </p:pic>
      <p:sp>
        <p:nvSpPr>
          <p:cNvPr id="2005379727" name=""/>
          <p:cNvSpPr/>
          <p:nvPr/>
        </p:nvSpPr>
        <p:spPr bwMode="auto">
          <a:xfrm>
            <a:off x="2862558" y="5790849"/>
            <a:ext cx="7827559" cy="91476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marL="180000" marR="0" indent="0" algn="l">
              <a:lnSpc>
                <a:spcPct val="100000"/>
              </a:lnSpc>
              <a:spcBef>
                <a:spcPts val="499"/>
              </a:spcBef>
              <a:spcAft>
                <a:spcPts val="0"/>
              </a:spcAft>
              <a:buFont typeface="Arial"/>
              <a:buNone/>
              <a:defRPr/>
            </a:pPr>
            <a:r>
              <a:rPr lang="fr-FR" sz="1800" b="1" i="0" u="none" strike="noStrike" cap="none" spc="0">
                <a:solidFill>
                  <a:srgbClr val="292574"/>
                </a:solidFill>
                <a:highlight>
                  <a:srgbClr val="FFFFFF"/>
                </a:highlight>
                <a:latin typeface="Arial"/>
                <a:ea typeface="Arial"/>
                <a:cs typeface="Arial"/>
              </a:rPr>
              <a:t>Dépôt des dossiers</a:t>
            </a:r>
            <a:r>
              <a:rPr lang="fr-FR" sz="1800" b="0" i="0" u="none" strike="noStrike" cap="none" spc="0">
                <a:solidFill>
                  <a:srgbClr val="292574"/>
                </a:solidFill>
                <a:highlight>
                  <a:srgbClr val="FFFFFF"/>
                </a:highlight>
                <a:latin typeface="Arial"/>
                <a:ea typeface="Arial"/>
                <a:cs typeface="Arial"/>
              </a:rPr>
              <a:t> :</a:t>
            </a:r>
            <a:r>
              <a:rPr lang="fr-FR" sz="1800" b="0" i="0" u="none" strike="noStrike" cap="none" spc="0">
                <a:solidFill>
                  <a:srgbClr val="292574"/>
                </a:solidFill>
                <a:highlight>
                  <a:srgbClr val="FFFFFF"/>
                </a:highlight>
                <a:latin typeface="Arial"/>
                <a:ea typeface="Arial"/>
                <a:cs typeface="Arial"/>
              </a:rPr>
              <a:t> </a:t>
            </a:r>
            <a:r>
              <a:rPr lang="fr-FR" sz="1800" b="0" i="0" u="none" strike="noStrike" cap="none" spc="0">
                <a:solidFill>
                  <a:srgbClr val="292574"/>
                </a:solidFill>
                <a:highlight>
                  <a:srgbClr val="FFFFFF"/>
                </a:highlight>
                <a:latin typeface="Arial"/>
                <a:ea typeface="Arial"/>
                <a:cs typeface="Arial"/>
              </a:rPr>
              <a:t>A compter du 1</a:t>
            </a:r>
            <a:r>
              <a:rPr lang="fr-FR" sz="1800" b="0" i="0" u="none" strike="noStrike" cap="none" spc="0">
                <a:solidFill>
                  <a:srgbClr val="292574"/>
                </a:solidFill>
                <a:highlight>
                  <a:srgbClr val="FFFFFF"/>
                </a:highlight>
                <a:latin typeface="Arial"/>
                <a:ea typeface="Arial"/>
                <a:cs typeface="Arial"/>
              </a:rPr>
              <a:t>er</a:t>
            </a:r>
            <a:r>
              <a:rPr lang="fr-FR" sz="1800" b="0" i="0" u="none" strike="noStrike" cap="none" spc="0">
                <a:solidFill>
                  <a:srgbClr val="292574"/>
                </a:solidFill>
                <a:highlight>
                  <a:srgbClr val="FFFFFF"/>
                </a:highlight>
                <a:latin typeface="Arial"/>
                <a:ea typeface="Arial"/>
                <a:cs typeface="Arial"/>
              </a:rPr>
              <a:t> </a:t>
            </a:r>
            <a:r>
              <a:rPr lang="fr-FR" sz="1800" b="0" i="0" u="none" strike="noStrike" cap="none" spc="0">
                <a:solidFill>
                  <a:srgbClr val="292574"/>
                </a:solidFill>
                <a:highlight>
                  <a:srgbClr val="FFFFFF"/>
                </a:highlight>
                <a:latin typeface="Arial"/>
                <a:ea typeface="Arial"/>
                <a:cs typeface="Arial"/>
              </a:rPr>
              <a:t>mars de l’année en cours jusqu’au 31 décembre et dans la limite des crédits annuels alloués pour ce dispositif par la Région</a:t>
            </a:r>
            <a:r>
              <a:rPr lang="fr-FR" sz="1800" b="0" i="0" u="none" strike="noStrike" cap="none" spc="0">
                <a:solidFill>
                  <a:srgbClr val="292574"/>
                </a:solidFill>
                <a:highlight>
                  <a:srgbClr val="FFFFFF"/>
                </a:highlight>
                <a:latin typeface="Arial"/>
                <a:ea typeface="Arial"/>
                <a:cs typeface="Arial"/>
              </a:rPr>
              <a:t>.</a:t>
            </a:r>
            <a:endParaRPr sz="1800" b="0" i="0" u="none" strike="noStrike" cap="none" spc="0">
              <a:solidFill>
                <a:srgbClr val="292574"/>
              </a:solidFill>
              <a:highlight>
                <a:srgbClr val="FFFFFF"/>
              </a:highlight>
              <a:latin typeface="Arial"/>
              <a:cs typeface="Arial"/>
            </a:endParaRPr>
          </a:p>
        </p:txBody>
      </p:sp>
      <p:sp>
        <p:nvSpPr>
          <p:cNvPr id="1285588521" name="Flèche courbée vers la droite 735530315">
            <a:hlinkClick r:id="rId5" action="ppaction://hlinksldjump" tooltip="Diapositive 56"/>
          </p:cNvPr>
          <p:cNvSpPr/>
          <p:nvPr/>
        </p:nvSpPr>
        <p:spPr bwMode="auto">
          <a:xfrm rot="8848450">
            <a:off x="11204366" y="6248502"/>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308979" cy="400110"/>
          </a:xfrm>
        </p:spPr>
        <p:txBody>
          <a:bodyPr/>
          <a:lstStyle/>
          <a:p>
            <a:pPr>
              <a:defRPr/>
            </a:pPr>
            <a:r>
              <a:rPr lang="fr-FR" sz="2000"/>
              <a:t>Fonds Pays de la Loire Investissement communal</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99</a:t>
            </a:fld>
            <a:endParaRPr lang="fr-FR"/>
          </a:p>
        </p:txBody>
      </p:sp>
      <p:sp>
        <p:nvSpPr>
          <p:cNvPr id="9" name="ZoneTexte 8"/>
          <p:cNvSpPr txBox="1"/>
          <p:nvPr/>
        </p:nvSpPr>
        <p:spPr bwMode="auto">
          <a:xfrm>
            <a:off x="301838" y="735321"/>
            <a:ext cx="10019797" cy="523220"/>
          </a:xfrm>
          <a:prstGeom prst="rect">
            <a:avLst/>
          </a:prstGeom>
          <a:noFill/>
        </p:spPr>
        <p:txBody>
          <a:bodyPr wrap="square" rtlCol="0">
            <a:spAutoFit/>
          </a:bodyPr>
          <a:lstStyle/>
          <a:p>
            <a:pPr>
              <a:defRPr/>
            </a:pPr>
            <a:r>
              <a:rPr lang="fr-FR" sz="1400" u="sng">
                <a:hlinkClick r:id="rId3" tooltip="https://www.paysdelaloire.fr/les-aides/fonds-pays-de-la-loire-investissement-communal"/>
              </a:rPr>
              <a:t>https://www.paysdelaloire.fr/les-aides/fonds-pays-de-la-loire-investissement-communal</a:t>
            </a:r>
            <a:endParaRPr lang="fr-FR" sz="1400"/>
          </a:p>
          <a:p>
            <a:pPr>
              <a:defRPr/>
            </a:pPr>
            <a:endParaRPr lang="fr-FR" sz="1400"/>
          </a:p>
        </p:txBody>
      </p:sp>
      <p:sp>
        <p:nvSpPr>
          <p:cNvPr id="10" name="Espace réservé du texte 4"/>
          <p:cNvSpPr>
            <a:spLocks noGrp="1"/>
          </p:cNvSpPr>
          <p:nvPr>
            <p:ph type="body" sz="quarter" idx="12"/>
          </p:nvPr>
        </p:nvSpPr>
        <p:spPr bwMode="auto">
          <a:xfrm>
            <a:off x="155575" y="1258541"/>
            <a:ext cx="4167043" cy="4478518"/>
          </a:xfrm>
          <a:prstGeom prst="rect">
            <a:avLst/>
          </a:prstGeom>
          <a:solidFill>
            <a:schemeClr val="bg1"/>
          </a:solidFill>
          <a:ln>
            <a:noFill/>
          </a:ln>
        </p:spPr>
        <p:txBody>
          <a:bodyPr/>
          <a:lstStyle/>
          <a:p>
            <a:pPr>
              <a:defRPr/>
            </a:pPr>
            <a:r>
              <a:rPr lang="fr-FR"/>
              <a:t>Porteur du financement </a:t>
            </a:r>
            <a:endParaRPr/>
          </a:p>
          <a:p>
            <a:pPr lvl="1">
              <a:defRPr/>
            </a:pPr>
            <a:r>
              <a:rPr lang="fr-FR"/>
              <a:t>Région Pays de la Loire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marL="0" lvl="1">
              <a:spcBef>
                <a:spcPts val="1000"/>
              </a:spcBef>
              <a:defRPr/>
            </a:pPr>
            <a:r>
              <a:rPr lang="fr-FR" sz="2000">
                <a:solidFill>
                  <a:srgbClr val="EF7757"/>
                </a:solidFill>
              </a:rPr>
              <a:t>Localisation</a:t>
            </a:r>
            <a:endParaRPr/>
          </a:p>
          <a:p>
            <a:pPr lvl="1">
              <a:defRPr/>
            </a:pPr>
            <a:r>
              <a:rPr lang="fr-FR"/>
              <a:t>Pays de la Loire</a:t>
            </a:r>
            <a:endParaRPr/>
          </a:p>
          <a:p>
            <a:pPr>
              <a:defRPr/>
            </a:pPr>
            <a:r>
              <a:rPr lang="fr-FR"/>
              <a:t>Objectif</a:t>
            </a:r>
            <a:endParaRPr/>
          </a:p>
          <a:p>
            <a:pPr lvl="1">
              <a:defRPr/>
            </a:pPr>
            <a:r>
              <a:rPr lang="fr-FR"/>
              <a:t>Soutenir des projets d'intérêt local s’inscrivant dans les priorités régionales et nécessaires à l’équilibre territorial des Pays de la Loire.</a:t>
            </a:r>
            <a:endParaRPr/>
          </a:p>
        </p:txBody>
      </p:sp>
      <p:sp>
        <p:nvSpPr>
          <p:cNvPr id="11" name="Espace réservé du texte 4"/>
          <p:cNvSpPr txBox="1"/>
          <p:nvPr/>
        </p:nvSpPr>
        <p:spPr bwMode="auto">
          <a:xfrm>
            <a:off x="4322619" y="1339003"/>
            <a:ext cx="7398326" cy="262339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des communes des Pays de la Loire de moins de 3 500 habitants (hors communes éligibles au Fonds de revitalisation des centres villes), portant sur l’une des 4 thématiques : emploi/économie, jeunesse, Transition écologique, handicap. </a:t>
            </a:r>
            <a:endParaRPr/>
          </a:p>
          <a:p>
            <a:pPr lvl="1">
              <a:defRPr/>
            </a:pPr>
            <a:r>
              <a:rPr lang="fr-FR"/>
              <a:t>Les critères de performance sont développés dans le règlement d’intervention : </a:t>
            </a:r>
            <a:r>
              <a:rPr lang="fr-FR" sz="1200" u="sng">
                <a:hlinkClick r:id="rId4" tooltip="https://www.paysdelaloire.fr/sites/default/files/aides/0abecbd6-7bb6-11ed-baed-5bfb092b0803/subvention_reglement-intervention-fonds-pays-de-la-loire-inv_0abecbd6_ri.pdf"/>
              </a:rPr>
              <a:t>https://www.paysdelaloire.fr/sites/default/files/aides/0abecbd6-7bb6-11ed-baed-5bfb092b0803/subvention_reglement-intervention-fonds-pays-de-la-loire-inv_0abecbd6_ri.pdf</a:t>
            </a:r>
            <a:endParaRPr lang="fr-FR"/>
          </a:p>
          <a:p>
            <a:pPr lvl="1">
              <a:defRPr/>
            </a:pPr>
            <a:r>
              <a:rPr lang="fr-FR"/>
              <a:t>A compter du 1er janvier 2023, un seul projet par mandat municipal pourra être accompagné pour une commune dans la limite des crédits disponibles.</a:t>
            </a:r>
            <a:endParaRPr/>
          </a:p>
          <a:p>
            <a:pPr marL="0" lvl="1">
              <a:spcBef>
                <a:spcPts val="1000"/>
              </a:spcBef>
              <a:defRPr/>
            </a:pPr>
            <a:r>
              <a:rPr lang="fr-FR" sz="2000">
                <a:solidFill>
                  <a:srgbClr val="EF7757"/>
                </a:solidFill>
              </a:rPr>
              <a:t>Actions financées</a:t>
            </a:r>
            <a:endParaRPr/>
          </a:p>
          <a:p>
            <a:pPr lvl="1">
              <a:defRPr/>
            </a:pPr>
            <a:r>
              <a:rPr lang="fr-FR"/>
              <a:t>Dépenses d’investissement </a:t>
            </a:r>
            <a:endParaRPr/>
          </a:p>
          <a:p>
            <a:pPr marL="0" lvl="1">
              <a:spcBef>
                <a:spcPts val="1000"/>
              </a:spcBef>
              <a:defRPr/>
            </a:pPr>
            <a:r>
              <a:rPr lang="fr-FR" sz="2000">
                <a:solidFill>
                  <a:srgbClr val="EF7757"/>
                </a:solidFill>
              </a:rPr>
              <a:t>Montant </a:t>
            </a:r>
            <a:endParaRPr/>
          </a:p>
          <a:p>
            <a:pPr lvl="1">
              <a:defRPr/>
            </a:pPr>
            <a:r>
              <a:rPr lang="fr-FR"/>
              <a:t>Taux : 20% maximum du coût du projet avec un plafond de 50 000€</a:t>
            </a:r>
            <a:endParaRPr/>
          </a:p>
        </p:txBody>
      </p:sp>
      <p:cxnSp>
        <p:nvCxnSpPr>
          <p:cNvPr id="16" name="Connecteur droit 15"/>
          <p:cNvCxnSpPr>
            <a:cxnSpLocks/>
          </p:cNvCxnSpPr>
          <p:nvPr/>
        </p:nvCxnSpPr>
        <p:spPr bwMode="auto">
          <a:xfrm>
            <a:off x="4200375" y="1239081"/>
            <a:ext cx="8865" cy="5131234"/>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5"/>
          <a:srcRect l="52384" t="33680" r="22980" b="41343"/>
          <a:stretch/>
        </p:blipFill>
        <p:spPr bwMode="auto">
          <a:xfrm>
            <a:off x="11017189" y="16399"/>
            <a:ext cx="1090247" cy="580292"/>
          </a:xfrm>
          <a:prstGeom prst="rect">
            <a:avLst/>
          </a:prstGeom>
        </p:spPr>
      </p:pic>
      <p:sp>
        <p:nvSpPr>
          <p:cNvPr id="2006743566" name="Flèche courbée vers la droite 735530315">
            <a:hlinkClick r:id="rId6" action="ppaction://hlinksldjump" tooltip="Diapositive 56"/>
          </p:cNvPr>
          <p:cNvSpPr/>
          <p:nvPr/>
        </p:nvSpPr>
        <p:spPr bwMode="auto">
          <a:xfrm rot="8848450">
            <a:off x="11204366" y="6248502"/>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La Fondation du Patrimoine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100</a:t>
            </a:fld>
            <a:endParaRPr lang="fr-FR"/>
          </a:p>
        </p:txBody>
      </p:sp>
      <p:sp>
        <p:nvSpPr>
          <p:cNvPr id="9" name="ZoneTexte 8"/>
          <p:cNvSpPr txBox="1"/>
          <p:nvPr/>
        </p:nvSpPr>
        <p:spPr bwMode="auto">
          <a:xfrm>
            <a:off x="301838" y="735321"/>
            <a:ext cx="10019797" cy="523220"/>
          </a:xfrm>
          <a:prstGeom prst="rect">
            <a:avLst/>
          </a:prstGeom>
          <a:noFill/>
        </p:spPr>
        <p:txBody>
          <a:bodyPr wrap="square" rtlCol="0">
            <a:spAutoFit/>
          </a:bodyPr>
          <a:lstStyle/>
          <a:p>
            <a:pPr>
              <a:defRPr/>
            </a:pPr>
            <a:r>
              <a:rPr lang="fr-FR" sz="1400" u="sng">
                <a:hlinkClick r:id="rId3" tooltip="https://www.centre-valdeloire.fr/la-fondation-du-patrimoine"/>
              </a:rPr>
              <a:t>https://www.centre-valdeloire.fr/la-fondation-du-patrimoine</a:t>
            </a:r>
            <a:endParaRPr lang="fr-FR" sz="1400"/>
          </a:p>
          <a:p>
            <a:pPr>
              <a:defRPr/>
            </a:pPr>
            <a:endParaRPr lang="fr-FR" sz="1400"/>
          </a:p>
        </p:txBody>
      </p:sp>
      <p:sp>
        <p:nvSpPr>
          <p:cNvPr id="10" name="Espace réservé du texte 4"/>
          <p:cNvSpPr>
            <a:spLocks noGrp="1"/>
          </p:cNvSpPr>
          <p:nvPr>
            <p:ph type="body" sz="quarter" idx="12"/>
          </p:nvPr>
        </p:nvSpPr>
        <p:spPr bwMode="auto">
          <a:xfrm>
            <a:off x="350046" y="1550734"/>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Centre-Val de Loire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Centre-Val de Loire</a:t>
            </a:r>
            <a:endParaRPr/>
          </a:p>
          <a:p>
            <a:pPr>
              <a:defRPr/>
            </a:pPr>
            <a:r>
              <a:rPr lang="fr-FR"/>
              <a:t>Objectif</a:t>
            </a:r>
            <a:endParaRPr/>
          </a:p>
          <a:p>
            <a:pPr lvl="1">
              <a:defRPr/>
            </a:pPr>
            <a:r>
              <a:rPr lang="fr-FR"/>
              <a:t>Préserver le patrimoine du territoire régional (convention de partenariat Région/Fondation du Patrimoine)</a:t>
            </a:r>
            <a:endParaRPr/>
          </a:p>
        </p:txBody>
      </p:sp>
      <p:sp>
        <p:nvSpPr>
          <p:cNvPr id="11" name="Espace réservé du texte 4"/>
          <p:cNvSpPr txBox="1"/>
          <p:nvPr/>
        </p:nvSpPr>
        <p:spPr bwMode="auto">
          <a:xfrm>
            <a:off x="5682395" y="1796226"/>
            <a:ext cx="6603902"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restauration du patrimoine des communes, des groupements de communes</a:t>
            </a:r>
            <a:endParaRPr/>
          </a:p>
          <a:p>
            <a:pPr marL="0" lvl="1">
              <a:spcBef>
                <a:spcPts val="1000"/>
              </a:spcBef>
              <a:defRPr/>
            </a:pPr>
            <a:endParaRPr lang="fr-FR" sz="2000">
              <a:solidFill>
                <a:srgbClr val="EF7757"/>
              </a:solidFill>
            </a:endParaRPr>
          </a:p>
          <a:p>
            <a:pPr marL="0" lvl="1">
              <a:spcBef>
                <a:spcPts val="1000"/>
              </a:spcBef>
              <a:defRPr/>
            </a:pPr>
            <a:r>
              <a:rPr lang="fr-FR" sz="2000">
                <a:solidFill>
                  <a:srgbClr val="EF7757"/>
                </a:solidFill>
              </a:rPr>
              <a:t>Dotation </a:t>
            </a:r>
            <a:endParaRPr/>
          </a:p>
          <a:p>
            <a:pPr lvl="1">
              <a:defRPr/>
            </a:pPr>
            <a:r>
              <a:rPr lang="fr-FR"/>
              <a:t>plus de 330 000 € au titre du FRPCP et de 40 000 € au titre du Non Habitable Rural</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 name="Image 4"/>
          <p:cNvPicPr>
            <a:picLocks noChangeAspect="1"/>
          </p:cNvPicPr>
          <p:nvPr/>
        </p:nvPicPr>
        <p:blipFill>
          <a:blip r:embed="rId4"/>
          <a:stretch/>
        </p:blipFill>
        <p:spPr bwMode="auto">
          <a:xfrm>
            <a:off x="10077946" y="56134"/>
            <a:ext cx="2028825" cy="1152525"/>
          </a:xfrm>
          <a:prstGeom prst="rect">
            <a:avLst/>
          </a:prstGeom>
        </p:spPr>
      </p:pic>
      <p:sp>
        <p:nvSpPr>
          <p:cNvPr id="1909152863" name="Flèche courbée vers la droite 1909152862">
            <a:hlinkClick r:id="rId5" action="ppaction://hlinksldjump" tooltip="Diapositive 57"/>
          </p:cNvPr>
          <p:cNvSpPr/>
          <p:nvPr/>
        </p:nvSpPr>
        <p:spPr bwMode="auto">
          <a:xfrm rot="8848484">
            <a:off x="11192442" y="6248502"/>
            <a:ext cx="317498" cy="464909"/>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Fonds Régional pour le Patrimoine Culturel de Proximité</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101</a:t>
            </a:fld>
            <a:endParaRPr lang="fr-FR"/>
          </a:p>
        </p:txBody>
      </p:sp>
      <p:sp>
        <p:nvSpPr>
          <p:cNvPr id="9" name="ZoneTexte 8"/>
          <p:cNvSpPr txBox="1"/>
          <p:nvPr/>
        </p:nvSpPr>
        <p:spPr bwMode="auto">
          <a:xfrm>
            <a:off x="301838" y="735321"/>
            <a:ext cx="10019797" cy="523220"/>
          </a:xfrm>
          <a:prstGeom prst="rect">
            <a:avLst/>
          </a:prstGeom>
          <a:noFill/>
        </p:spPr>
        <p:txBody>
          <a:bodyPr wrap="square" rtlCol="0">
            <a:spAutoFit/>
          </a:bodyPr>
          <a:lstStyle/>
          <a:p>
            <a:pPr>
              <a:defRPr/>
            </a:pPr>
            <a:r>
              <a:rPr lang="fr-FR" sz="1400" u="sng">
                <a:hlinkClick r:id="rId3" tooltip="https://www.centre-valdeloire.fr/fonds-regional-pour-le-patrimoine-culturel-de-proximite"/>
              </a:rPr>
              <a:t>https://www.centre-valdeloire.fr/fonds-regional-pour-le-patrimoine-culturel-de-proximite</a:t>
            </a:r>
            <a:endParaRPr lang="fr-FR" sz="1400"/>
          </a:p>
          <a:p>
            <a:pPr>
              <a:defRPr/>
            </a:pPr>
            <a:endParaRPr lang="fr-FR" sz="1400"/>
          </a:p>
        </p:txBody>
      </p:sp>
      <p:sp>
        <p:nvSpPr>
          <p:cNvPr id="10" name="Espace réservé du texte 4"/>
          <p:cNvSpPr>
            <a:spLocks noGrp="1"/>
          </p:cNvSpPr>
          <p:nvPr>
            <p:ph type="body" sz="quarter" idx="12"/>
          </p:nvPr>
        </p:nvSpPr>
        <p:spPr bwMode="auto">
          <a:xfrm>
            <a:off x="350046" y="1550734"/>
            <a:ext cx="4741907" cy="4478518"/>
          </a:xfrm>
          <a:prstGeom prst="rect">
            <a:avLst/>
          </a:prstGeom>
          <a:solidFill>
            <a:schemeClr val="bg1"/>
          </a:solidFill>
          <a:ln>
            <a:noFill/>
          </a:ln>
        </p:spPr>
        <p:txBody>
          <a:bodyPr/>
          <a:lstStyle/>
          <a:p>
            <a:pPr>
              <a:defRPr/>
            </a:pPr>
            <a:r>
              <a:rPr lang="fr-FR"/>
              <a:t>Porteur du financement </a:t>
            </a:r>
            <a:endParaRPr/>
          </a:p>
          <a:p>
            <a:pPr lvl="1">
              <a:defRPr/>
            </a:pPr>
            <a:r>
              <a:rPr lang="fr-FR"/>
              <a:t>Région Centre-Val de Loire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Centre-Val de Loire</a:t>
            </a:r>
            <a:endParaRPr/>
          </a:p>
          <a:p>
            <a:pPr>
              <a:defRPr/>
            </a:pPr>
            <a:r>
              <a:rPr lang="fr-FR"/>
              <a:t>Objectif</a:t>
            </a:r>
            <a:endParaRPr/>
          </a:p>
          <a:p>
            <a:pPr lvl="1">
              <a:defRPr/>
            </a:pPr>
            <a:r>
              <a:rPr lang="fr-FR"/>
              <a:t>Soutenir la restauration et la mise en valeur du patrimoine non protégé et celle du patrimoine inscrit au titre des monuments historiques (églises, moulins, pigeonniers, lavoirs, fontaines, etc.).</a:t>
            </a:r>
            <a:endParaRPr/>
          </a:p>
        </p:txBody>
      </p:sp>
      <p:sp>
        <p:nvSpPr>
          <p:cNvPr id="11" name="Espace réservé du texte 4"/>
          <p:cNvSpPr txBox="1"/>
          <p:nvPr/>
        </p:nvSpPr>
        <p:spPr bwMode="auto">
          <a:xfrm>
            <a:off x="5659513" y="1550734"/>
            <a:ext cx="5879918"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restauration du patrimoine culturel non protégé ou inscrit à au titre des monuments historiques, propriété des communes, groupements de communes et associations, ouvert au public à des fins culturelles, au moins 120 jours par an, ou visible de la voie publique et situé dans les communes de moins de 3 000 habitants</a:t>
            </a:r>
            <a:endParaRPr lang="fr-FR" sz="2000">
              <a:solidFill>
                <a:srgbClr val="EF7757"/>
              </a:solidFill>
            </a:endParaRPr>
          </a:p>
          <a:p>
            <a:pPr marL="0" lvl="1">
              <a:spcBef>
                <a:spcPts val="1000"/>
              </a:spcBef>
              <a:defRPr/>
            </a:pPr>
            <a:r>
              <a:rPr lang="fr-FR" sz="2000">
                <a:solidFill>
                  <a:srgbClr val="EF7757"/>
                </a:solidFill>
              </a:rPr>
              <a:t>Montant </a:t>
            </a:r>
            <a:endParaRPr/>
          </a:p>
          <a:p>
            <a:pPr lvl="1">
              <a:defRPr/>
            </a:pPr>
            <a:r>
              <a:rPr lang="fr-FR"/>
              <a:t> Pour le patrimoine non protégé, la subvention accordée au titre du F.R.P.C.P. sera de 25% du montant HT des travaux et sera plafonnée à 30 000 €.</a:t>
            </a:r>
            <a:endParaRPr/>
          </a:p>
          <a:p>
            <a:pPr lvl="1">
              <a:defRPr/>
            </a:pPr>
            <a:r>
              <a:rPr lang="fr-FR"/>
              <a:t>    Pour le patrimoine inscrit au titre des Monuments Historiques, la subvention accordée au titre du F.R.P.C.P. sera de 10% du montant HT des travaux et sera plafonnée à 15 000 €.</a:t>
            </a:r>
            <a:endParaRPr/>
          </a:p>
        </p:txBody>
      </p:sp>
      <p:cxnSp>
        <p:nvCxnSpPr>
          <p:cNvPr id="16" name="Connecteur droit 15"/>
          <p:cNvCxnSpPr>
            <a:cxnSpLocks/>
          </p:cNvCxnSpPr>
          <p:nvPr/>
        </p:nvCxnSpPr>
        <p:spPr bwMode="auto">
          <a:xfrm>
            <a:off x="5373876"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5" name="Image 4"/>
          <p:cNvPicPr>
            <a:picLocks noChangeAspect="1"/>
          </p:cNvPicPr>
          <p:nvPr/>
        </p:nvPicPr>
        <p:blipFill>
          <a:blip r:embed="rId4"/>
          <a:stretch/>
        </p:blipFill>
        <p:spPr bwMode="auto">
          <a:xfrm>
            <a:off x="10077946" y="56134"/>
            <a:ext cx="2028825" cy="1152525"/>
          </a:xfrm>
          <a:prstGeom prst="rect">
            <a:avLst/>
          </a:prstGeom>
        </p:spPr>
      </p:pic>
      <p:sp>
        <p:nvSpPr>
          <p:cNvPr id="123728603" name="Flèche courbée vers la droite 1909152862">
            <a:hlinkClick r:id="rId5" action="ppaction://hlinksldjump" tooltip="Diapositive 57"/>
          </p:cNvPr>
          <p:cNvSpPr/>
          <p:nvPr/>
        </p:nvSpPr>
        <p:spPr bwMode="auto">
          <a:xfrm rot="8848450">
            <a:off x="11192441" y="6248502"/>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29945776" name="Titre 1"/>
          <p:cNvSpPr>
            <a:spLocks noGrp="1"/>
          </p:cNvSpPr>
          <p:nvPr>
            <p:ph type="title"/>
          </p:nvPr>
        </p:nvSpPr>
        <p:spPr bwMode="auto">
          <a:xfrm>
            <a:off x="301837" y="212856"/>
            <a:ext cx="10717510" cy="396599"/>
          </a:xfrm>
        </p:spPr>
        <p:txBody>
          <a:bodyPr/>
          <a:lstStyle/>
          <a:p>
            <a:pPr marL="0" marR="0" indent="0" algn="l">
              <a:lnSpc>
                <a:spcPct val="100000"/>
              </a:lnSpc>
              <a:spcBef>
                <a:spcPts val="0"/>
              </a:spcBef>
              <a:spcAft>
                <a:spcPts val="0"/>
              </a:spcAft>
              <a:buNone/>
              <a:defRPr/>
            </a:pPr>
            <a:r>
              <a:rPr lang="fr-FR" sz="2000" b="1" i="0" u="none" strike="noStrike" cap="all" spc="0">
                <a:solidFill>
                  <a:srgbClr val="EF7757"/>
                </a:solidFill>
                <a:latin typeface="Arial"/>
                <a:ea typeface="Arial"/>
                <a:cs typeface="Arial"/>
              </a:rPr>
              <a:t>Fond</a:t>
            </a:r>
            <a:r>
              <a:rPr lang="fr-FR" sz="2000"/>
              <a:t>s </a:t>
            </a:r>
            <a:r>
              <a:rPr lang="fr-FR" sz="2000" b="1" i="0" u="none" strike="noStrike" cap="all" spc="0">
                <a:solidFill>
                  <a:srgbClr val="EF7757"/>
                </a:solidFill>
                <a:latin typeface="Arial"/>
                <a:ea typeface="Arial"/>
                <a:cs typeface="Arial"/>
              </a:rPr>
              <a:t>Énergie renouvelable 1 € Citoyen = 1€ Région</a:t>
            </a:r>
            <a:endParaRPr lang="fr-FR" sz="2000" b="1" i="0" u="none" strike="noStrike" cap="all" spc="0">
              <a:solidFill>
                <a:srgbClr val="EF7757"/>
              </a:solidFill>
              <a:latin typeface="Arial"/>
              <a:cs typeface="Arial"/>
            </a:endParaRPr>
          </a:p>
        </p:txBody>
      </p:sp>
      <p:sp>
        <p:nvSpPr>
          <p:cNvPr id="826263756" name="Espace réservé du numéro de diapositive 2"/>
          <p:cNvSpPr>
            <a:spLocks noGrp="1"/>
          </p:cNvSpPr>
          <p:nvPr>
            <p:ph type="sldNum" sz="quarter" idx="4"/>
          </p:nvPr>
        </p:nvSpPr>
        <p:spPr bwMode="auto">
          <a:xfrm>
            <a:off x="11464988" y="6187752"/>
            <a:ext cx="576941" cy="365124"/>
          </a:xfrm>
          <a:prstGeom prst="rect">
            <a:avLst/>
          </a:prstGeom>
        </p:spPr>
        <p:txBody>
          <a:bodyPr/>
          <a:lstStyle/>
          <a:p>
            <a:pPr>
              <a:defRPr/>
            </a:pPr>
            <a:fld id="{0841A1BF-A85F-56D0-47A2-8501AFAEC8B0}" type="slidenum">
              <a:rPr lang="fr-FR"/>
              <a:t/>
            </a:fld>
            <a:endParaRPr lang="fr-FR"/>
          </a:p>
        </p:txBody>
      </p:sp>
      <p:sp>
        <p:nvSpPr>
          <p:cNvPr id="515751568" name="ZoneTexte 8"/>
          <p:cNvSpPr txBox="1"/>
          <p:nvPr/>
        </p:nvSpPr>
        <p:spPr bwMode="auto">
          <a:xfrm>
            <a:off x="301837" y="632396"/>
            <a:ext cx="10021236" cy="945239"/>
          </a:xfrm>
          <a:prstGeom prst="rect">
            <a:avLst/>
          </a:prstGeom>
          <a:noFill/>
        </p:spPr>
        <p:txBody>
          <a:bodyPr wrap="square" rtlCol="0">
            <a:spAutoFit/>
          </a:bodyPr>
          <a:lstStyle/>
          <a:p>
            <a:pPr>
              <a:defRPr/>
            </a:pPr>
            <a:r>
              <a:rPr lang="fr-FR" sz="1400" b="0" i="0" u="sng" strike="noStrike" cap="none" spc="0">
                <a:solidFill>
                  <a:schemeClr val="tx1"/>
                </a:solidFill>
                <a:latin typeface="Arial"/>
                <a:ea typeface="Arial"/>
                <a:cs typeface="Arial"/>
                <a:hlinkClick r:id="rId3" tooltip="https://www.centre-valdeloire.fr/le-guide-des-aides-de-la-region-centre-val-de-loire/energie-renouvelable-1-eu-citoyen-1eu-region"/>
              </a:rPr>
              <a:t>https://www.centre-valdeloire.fr/le-guide-des-aides-de-la-region-centre-val-de-loire/energie-renouvelable-1-eu-citoyen-1eu-region</a:t>
            </a:r>
            <a:endParaRPr sz="1400"/>
          </a:p>
          <a:p>
            <a:pPr>
              <a:defRPr/>
            </a:pPr>
            <a:endParaRPr lang="fr-FR" sz="1400"/>
          </a:p>
          <a:p>
            <a:pPr>
              <a:defRPr/>
            </a:pPr>
            <a:endParaRPr lang="fr-FR" sz="1400"/>
          </a:p>
        </p:txBody>
      </p:sp>
      <p:sp>
        <p:nvSpPr>
          <p:cNvPr id="2098788344" name="Espace réservé du texte 4"/>
          <p:cNvSpPr>
            <a:spLocks noGrp="1"/>
          </p:cNvSpPr>
          <p:nvPr>
            <p:ph type="body" sz="quarter" idx="12"/>
          </p:nvPr>
        </p:nvSpPr>
        <p:spPr bwMode="auto">
          <a:xfrm flipH="0" flipV="0">
            <a:off x="301837" y="1208658"/>
            <a:ext cx="3883519" cy="4478517"/>
          </a:xfrm>
          <a:prstGeom prst="rect">
            <a:avLst/>
          </a:prstGeom>
          <a:solidFill>
            <a:schemeClr val="bg1"/>
          </a:solidFill>
          <a:ln>
            <a:noFill/>
          </a:ln>
        </p:spPr>
        <p:txBody>
          <a:bodyPr/>
          <a:lstStyle/>
          <a:p>
            <a:pPr>
              <a:defRPr/>
            </a:pPr>
            <a:r>
              <a:rPr lang="fr-FR"/>
              <a:t>Porteur du financement </a:t>
            </a:r>
            <a:endParaRPr/>
          </a:p>
          <a:p>
            <a:pPr lvl="1">
              <a:defRPr/>
            </a:pPr>
            <a:r>
              <a:rPr lang="fr-FR"/>
              <a:t>Région Centre-Val de Loire</a:t>
            </a:r>
            <a:endParaRPr/>
          </a:p>
          <a:p>
            <a:pPr marL="0" lvl="1">
              <a:spcBef>
                <a:spcPts val="999"/>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Centre-Val de Loire</a:t>
            </a:r>
            <a:endParaRPr/>
          </a:p>
          <a:p>
            <a:pPr>
              <a:defRPr/>
            </a:pPr>
            <a:r>
              <a:rPr lang="fr-FR"/>
              <a:t>Objectif</a:t>
            </a:r>
            <a:endParaRPr sz="1200" b="0" i="0" u="none">
              <a:solidFill>
                <a:srgbClr val="000000"/>
              </a:solidFill>
              <a:latin typeface="Arial"/>
              <a:ea typeface="Arial"/>
              <a:cs typeface="Arial"/>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Apporter son soutien aux dynamiques locales en accompagnant le développement des projets de production d’Energie renouvelable (ENR) coopératifs et citoyens.</a:t>
            </a:r>
            <a:endParaRPr lang="fr-FR" sz="1800" b="0" i="0" u="none" strike="noStrike" cap="none" spc="0">
              <a:solidFill>
                <a:srgbClr val="292574"/>
              </a:solidFill>
              <a:latin typeface="Arial"/>
              <a:cs typeface="Arial"/>
            </a:endParaRPr>
          </a:p>
        </p:txBody>
      </p:sp>
      <p:sp>
        <p:nvSpPr>
          <p:cNvPr id="1538732077" name="Espace réservé du texte 4"/>
          <p:cNvSpPr txBox="1"/>
          <p:nvPr/>
        </p:nvSpPr>
        <p:spPr bwMode="auto">
          <a:xfrm flipH="0" flipV="0">
            <a:off x="4434821" y="981873"/>
            <a:ext cx="7671949" cy="2560768"/>
          </a:xfrm>
          <a:prstGeom prst="rect">
            <a:avLst/>
          </a:prstGeom>
        </p:spPr>
        <p:txBody>
          <a:bodyPr/>
          <a:lstStyle>
            <a:lvl1pPr marL="0" indent="0" algn="l" defTabSz="914400">
              <a:lnSpc>
                <a:spcPct val="100000"/>
              </a:lnSpc>
              <a:spcBef>
                <a:spcPts val="999"/>
              </a:spcBef>
              <a:buFont typeface="Arial"/>
              <a:buNone/>
              <a:defRPr sz="2000">
                <a:solidFill>
                  <a:srgbClr val="EF7757"/>
                </a:solidFill>
                <a:latin typeface="+mn-lt"/>
                <a:ea typeface="+mn-ea"/>
                <a:cs typeface="+mn-cs"/>
              </a:defRPr>
            </a:lvl1pPr>
            <a:lvl2pPr marL="180000" indent="0" algn="l" defTabSz="914400">
              <a:lnSpc>
                <a:spcPct val="100000"/>
              </a:lnSpc>
              <a:spcBef>
                <a:spcPts val="499"/>
              </a:spcBef>
              <a:buFont typeface="Arial"/>
              <a:buNone/>
              <a:defRPr sz="1800">
                <a:solidFill>
                  <a:srgbClr val="292574"/>
                </a:solidFill>
                <a:latin typeface="+mn-lt"/>
                <a:ea typeface="+mn-ea"/>
                <a:cs typeface="+mn-cs"/>
              </a:defRPr>
            </a:lvl2pPr>
            <a:lvl3pPr marL="360000" indent="-180000" algn="l" defTabSz="914400">
              <a:lnSpc>
                <a:spcPct val="100000"/>
              </a:lnSpc>
              <a:spcBef>
                <a:spcPts val="499"/>
              </a:spcBef>
              <a:buFont typeface="Arial"/>
              <a:buChar char="•"/>
              <a:defRPr sz="1600">
                <a:solidFill>
                  <a:srgbClr val="292574"/>
                </a:solidFill>
                <a:latin typeface="+mn-lt"/>
                <a:ea typeface="+mn-ea"/>
                <a:cs typeface="+mn-cs"/>
              </a:defRPr>
            </a:lvl3pPr>
            <a:lvl4pPr marL="540000" indent="-180000" algn="l" defTabSz="914400">
              <a:lnSpc>
                <a:spcPct val="100000"/>
              </a:lnSpc>
              <a:spcBef>
                <a:spcPts val="499"/>
              </a:spcBef>
              <a:buFont typeface="Arial"/>
              <a:buChar char="•"/>
              <a:defRPr sz="1400">
                <a:solidFill>
                  <a:srgbClr val="292574"/>
                </a:solidFill>
                <a:latin typeface="+mn-lt"/>
                <a:ea typeface="+mn-ea"/>
                <a:cs typeface="+mn-cs"/>
              </a:defRPr>
            </a:lvl4pPr>
            <a:lvl5pPr marL="720000" indent="-180000" algn="l" defTabSz="914400">
              <a:lnSpc>
                <a:spcPct val="100000"/>
              </a:lnSpc>
              <a:spcBef>
                <a:spcPts val="499"/>
              </a:spcBef>
              <a:buFont typeface="Arial"/>
              <a:buChar char="•"/>
              <a:defRPr sz="1300">
                <a:solidFill>
                  <a:srgbClr val="292574"/>
                </a:solidFill>
                <a:latin typeface="+mn-lt"/>
                <a:ea typeface="+mn-ea"/>
                <a:cs typeface="+mn-cs"/>
              </a:defRPr>
            </a:lvl5pPr>
            <a:lvl6pPr marL="2286000" indent="0" algn="l" defTabSz="914400">
              <a:lnSpc>
                <a:spcPct val="90000"/>
              </a:lnSpc>
              <a:spcBef>
                <a:spcPts val="499"/>
              </a:spcBef>
              <a:buFont typeface="Arial"/>
              <a:buNone/>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lang="fr-FR"/>
              <a:t>Critères d’éligibilité</a:t>
            </a:r>
            <a:endParaRPr/>
          </a:p>
          <a:p>
            <a:pPr marL="180000" marR="0" indent="0" algn="l">
              <a:lnSpc>
                <a:spcPct val="100000"/>
              </a:lnSpc>
              <a:spcBef>
                <a:spcPts val="499"/>
              </a:spcBef>
              <a:spcAft>
                <a:spcPts val="0"/>
              </a:spcAft>
              <a:buFont typeface="Arial"/>
              <a:buNone/>
              <a:defRPr/>
            </a:pPr>
            <a:r>
              <a:rPr lang="fr-FR" sz="1800" b="0" i="0" u="none" strike="noStrike" cap="none" spc="0">
                <a:solidFill>
                  <a:srgbClr val="292574"/>
                </a:solidFill>
                <a:latin typeface="Arial"/>
                <a:ea typeface="Arial"/>
                <a:cs typeface="Arial"/>
              </a:rPr>
              <a:t>Sont éligibles à ce dispositif, les projets de :</a:t>
            </a:r>
            <a:endParaRPr lang="fr-FR" sz="18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Production énergie renouvelable électrique : photovoltaïque ; éolien ; hydroélectrique </a:t>
            </a:r>
            <a:r>
              <a:rPr lang="fr-FR" sz="1400" b="0" i="0" u="none" strike="noStrike" cap="none" spc="0">
                <a:solidFill>
                  <a:srgbClr val="292574"/>
                </a:solidFill>
                <a:latin typeface="Arial"/>
                <a:ea typeface="Arial"/>
                <a:cs typeface="Arial"/>
              </a:rPr>
              <a:t>(seuls les projets proposant un dispositif sans barrage, ou turbine au fil de l’eau pourraient être éligibles afin de garantir la continuité écologique),</a:t>
            </a:r>
            <a:endParaRPr lang="fr-FR" sz="1400" b="0" i="0" u="none" strike="noStrike" cap="none" spc="0">
              <a:solidFill>
                <a:srgbClr val="292574"/>
              </a:solidFill>
              <a:latin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Production d’énergie renouvelable thermique : géothermie, biomasse, solaire</a:t>
            </a:r>
            <a:endParaRPr lang="fr-FR" sz="1600" b="0" i="0" u="none" strike="noStrike" cap="none" spc="0">
              <a:solidFill>
                <a:srgbClr val="292574"/>
              </a:solidFill>
              <a:latin typeface="Arial"/>
              <a:ea typeface="Arial"/>
              <a:cs typeface="Arial"/>
            </a:endParaRPr>
          </a:p>
          <a:p>
            <a:pPr marL="463879" marR="0" indent="-283879" algn="l">
              <a:lnSpc>
                <a:spcPct val="100000"/>
              </a:lnSpc>
              <a:spcBef>
                <a:spcPts val="499"/>
              </a:spcBef>
              <a:spcAft>
                <a:spcPts val="0"/>
              </a:spcAft>
              <a:buFont typeface="Arial"/>
              <a:buChar char="–"/>
              <a:defRPr/>
            </a:pPr>
            <a:r>
              <a:rPr lang="fr-FR" sz="1600" b="0" i="0" u="none" strike="noStrike" cap="none" spc="0">
                <a:solidFill>
                  <a:srgbClr val="292574"/>
                </a:solidFill>
                <a:latin typeface="Arial"/>
                <a:ea typeface="Arial"/>
                <a:cs typeface="Arial"/>
              </a:rPr>
              <a:t>Méthanisation.</a:t>
            </a:r>
            <a:endParaRPr lang="fr-FR" sz="1600" b="0" i="0" u="none" strike="noStrike" cap="none" spc="0">
              <a:solidFill>
                <a:srgbClr val="292574"/>
              </a:solidFill>
              <a:latin typeface="Arial"/>
              <a:cs typeface="Arial"/>
            </a:endParaRPr>
          </a:p>
          <a:p>
            <a:pPr marL="0" lvl="1">
              <a:spcBef>
                <a:spcPts val="999"/>
              </a:spcBef>
              <a:defRPr/>
            </a:pPr>
            <a:r>
              <a:rPr lang="fr-FR" sz="2000" b="0" i="0" u="none" strike="noStrike" cap="none" spc="0">
                <a:solidFill>
                  <a:srgbClr val="EF7757"/>
                </a:solidFill>
                <a:latin typeface="+mn-lt"/>
                <a:ea typeface="+mn-ea"/>
                <a:cs typeface="+mn-cs"/>
              </a:rPr>
              <a:t>Actions financées</a:t>
            </a:r>
            <a:endParaRPr lang="fr-FR" sz="2000" b="0" i="0" u="none" strike="noStrike" cap="none" spc="0">
              <a:solidFill>
                <a:srgbClr val="EF7757"/>
              </a:solidFill>
              <a:latin typeface="Times New Roman"/>
              <a:cs typeface="Times New Roman"/>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Mobilisation</a:t>
            </a:r>
            <a:r>
              <a:rPr lang="fr-FR" sz="1600" b="0" i="0" u="none" strike="noStrike" cap="none" spc="0">
                <a:solidFill>
                  <a:srgbClr val="292574"/>
                </a:solidFill>
                <a:latin typeface="Arial"/>
                <a:ea typeface="Arial"/>
                <a:cs typeface="Arial"/>
              </a:rPr>
              <a:t> des citoyens pour l’émergence des projets</a:t>
            </a:r>
            <a:endParaRPr lang="fr-FR" sz="16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Études et développement</a:t>
            </a:r>
            <a:r>
              <a:rPr lang="fr-FR" sz="1600" b="0" i="0" u="none" strike="noStrike" cap="none" spc="0">
                <a:solidFill>
                  <a:srgbClr val="292574"/>
                </a:solidFill>
                <a:latin typeface="Arial"/>
                <a:ea typeface="Arial"/>
                <a:cs typeface="Arial"/>
              </a:rPr>
              <a:t> (études de faisabilité)</a:t>
            </a:r>
            <a:endParaRPr lang="fr-FR" sz="1600" b="0" i="0" u="none" strike="noStrike" cap="none" spc="0">
              <a:solidFill>
                <a:srgbClr val="292574"/>
              </a:solidFill>
              <a:latin typeface="Arial"/>
              <a:cs typeface="Arial"/>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Investissement</a:t>
            </a:r>
            <a:endParaRPr lang="fr-FR" sz="1600" b="0" i="0" u="none" strike="noStrike" cap="none" spc="0">
              <a:solidFill>
                <a:srgbClr val="292574"/>
              </a:solidFill>
              <a:latin typeface="Arial"/>
              <a:cs typeface="Arial"/>
            </a:endParaRPr>
          </a:p>
          <a:p>
            <a:pPr marL="0" lvl="1">
              <a:spcBef>
                <a:spcPts val="999"/>
              </a:spcBef>
              <a:defRPr/>
            </a:pPr>
            <a:r>
              <a:rPr lang="fr-FR" sz="2000">
                <a:solidFill>
                  <a:srgbClr val="EF7757"/>
                </a:solidFill>
              </a:rPr>
              <a:t>Montant </a:t>
            </a:r>
            <a:endParaRPr lang="fr-FR" sz="2000">
              <a:solidFill>
                <a:srgbClr val="EF7757"/>
              </a:solidFill>
            </a:endParaRPr>
          </a:p>
          <a:p>
            <a:pPr marL="180000" marR="0" lvl="1"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Aide à la mobilisation</a:t>
            </a:r>
            <a:r>
              <a:rPr lang="fr-FR" sz="1600" b="0" i="0" u="none" strike="noStrike" cap="none" spc="0">
                <a:solidFill>
                  <a:srgbClr val="292574"/>
                </a:solidFill>
                <a:latin typeface="Arial"/>
                <a:ea typeface="Arial"/>
                <a:cs typeface="Arial"/>
              </a:rPr>
              <a:t> </a:t>
            </a:r>
            <a:r>
              <a:rPr lang="fr-FR" sz="1600" b="0" i="0" u="none" strike="noStrike" cap="none" spc="0">
                <a:solidFill>
                  <a:srgbClr val="292574"/>
                </a:solidFill>
                <a:latin typeface="Arial"/>
                <a:ea typeface="Arial"/>
                <a:cs typeface="Arial"/>
              </a:rPr>
              <a:t>: 2 000 €.</a:t>
            </a:r>
            <a:endParaRPr lang="fr-FR" sz="16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Aide aux études et au développement</a:t>
            </a:r>
            <a:r>
              <a:rPr lang="fr-FR" sz="1600" b="0" i="0" u="none" strike="noStrike" cap="none" spc="0">
                <a:solidFill>
                  <a:srgbClr val="292574"/>
                </a:solidFill>
                <a:latin typeface="Arial"/>
                <a:ea typeface="Arial"/>
                <a:cs typeface="Arial"/>
              </a:rPr>
              <a:t> </a:t>
            </a:r>
            <a:r>
              <a:rPr lang="fr-FR" sz="1600" b="0" i="0" u="none" strike="noStrike" cap="none" spc="0">
                <a:solidFill>
                  <a:srgbClr val="292574"/>
                </a:solidFill>
                <a:latin typeface="Arial"/>
                <a:ea typeface="Arial"/>
                <a:cs typeface="Arial"/>
              </a:rPr>
              <a:t>:</a:t>
            </a:r>
            <a:r>
              <a:rPr lang="fr-FR" sz="1600" b="0" i="0" u="none" strike="noStrike" cap="none" spc="0">
                <a:solidFill>
                  <a:srgbClr val="292574"/>
                </a:solidFill>
                <a:latin typeface="Arial"/>
                <a:ea typeface="Arial"/>
                <a:cs typeface="Arial"/>
              </a:rPr>
              <a:t> 70% d’aide au maximum (plafond de 10 000€ pour les études et 20 000€</a:t>
            </a:r>
            <a:r>
              <a:rPr lang="fr-FR" sz="1600" b="0" i="0" u="none" strike="noStrike" cap="none" spc="0">
                <a:solidFill>
                  <a:srgbClr val="292574"/>
                </a:solidFill>
                <a:latin typeface="Arial"/>
                <a:ea typeface="Arial"/>
                <a:cs typeface="Arial"/>
              </a:rPr>
              <a:t> pour des prestations d’AMO)</a:t>
            </a:r>
            <a:endParaRPr lang="fr-FR" sz="1600" b="0" i="0" u="none" strike="noStrike" cap="none" spc="0">
              <a:solidFill>
                <a:srgbClr val="292574"/>
              </a:solidFill>
              <a:latin typeface="Arial"/>
              <a:cs typeface="Arial"/>
            </a:endParaRPr>
          </a:p>
          <a:p>
            <a:pPr marL="180000" marR="0" indent="0" algn="l">
              <a:lnSpc>
                <a:spcPct val="100000"/>
              </a:lnSpc>
              <a:spcBef>
                <a:spcPts val="499"/>
              </a:spcBef>
              <a:spcAft>
                <a:spcPts val="0"/>
              </a:spcAft>
              <a:buFont typeface="Arial"/>
              <a:buNone/>
              <a:defRPr/>
            </a:pPr>
            <a:r>
              <a:rPr lang="fr-FR" sz="1600" b="0" i="0" u="none" strike="noStrike" cap="none" spc="0">
                <a:solidFill>
                  <a:srgbClr val="292574"/>
                </a:solidFill>
                <a:latin typeface="Arial"/>
                <a:ea typeface="Arial"/>
                <a:cs typeface="Arial"/>
              </a:rPr>
              <a:t>Aide à l’investissement : </a:t>
            </a:r>
            <a:r>
              <a:rPr lang="fr-FR" sz="1600" b="0" i="0" u="none" strike="noStrike" cap="none" spc="0">
                <a:solidFill>
                  <a:srgbClr val="292574"/>
                </a:solidFill>
                <a:latin typeface="Arial"/>
                <a:ea typeface="Arial"/>
                <a:cs typeface="Arial"/>
              </a:rPr>
              <a:t>pour 1€ Citoyen investi, la Région investi 1€ dans la limite de 100 000 €/projet</a:t>
            </a:r>
            <a:r>
              <a:rPr lang="fr-FR" sz="1600" b="0" i="0" u="none" strike="noStrike" cap="none" spc="0">
                <a:solidFill>
                  <a:srgbClr val="292574"/>
                </a:solidFill>
                <a:latin typeface="Arial"/>
                <a:ea typeface="Arial"/>
                <a:cs typeface="Arial"/>
              </a:rPr>
              <a:t> et 50% du coût du projet</a:t>
            </a:r>
            <a:endParaRPr lang="fr-FR" sz="1600" b="0" i="0" u="none" strike="noStrike" cap="none" spc="0">
              <a:solidFill>
                <a:srgbClr val="292574"/>
              </a:solidFill>
              <a:latin typeface="Arial"/>
              <a:cs typeface="Arial"/>
            </a:endParaRPr>
          </a:p>
        </p:txBody>
      </p:sp>
      <p:cxnSp>
        <p:nvCxnSpPr>
          <p:cNvPr id="297230553" name="Connecteur droit 15"/>
          <p:cNvCxnSpPr>
            <a:cxnSpLocks/>
          </p:cNvCxnSpPr>
          <p:nvPr/>
        </p:nvCxnSpPr>
        <p:spPr bwMode="auto">
          <a:xfrm>
            <a:off x="4287410" y="1369305"/>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801985553" name="AutoShape 2" descr="Logo ADEME"/>
          <p:cNvSpPr>
            <a:spLocks noChangeArrowheads="1" noChangeAspect="1"/>
          </p:cNvSpPr>
          <p:nvPr/>
        </p:nvSpPr>
        <p:spPr bwMode="auto">
          <a:xfrm>
            <a:off x="155574" y="-144462"/>
            <a:ext cx="304799"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986449532" name="Image 4"/>
          <p:cNvPicPr>
            <a:picLocks noChangeAspect="1"/>
          </p:cNvPicPr>
          <p:nvPr/>
        </p:nvPicPr>
        <p:blipFill>
          <a:blip r:embed="rId4"/>
          <a:stretch/>
        </p:blipFill>
        <p:spPr bwMode="auto">
          <a:xfrm>
            <a:off x="10077945" y="56133"/>
            <a:ext cx="2028825" cy="1152524"/>
          </a:xfrm>
          <a:prstGeom prst="rect">
            <a:avLst/>
          </a:prstGeom>
        </p:spPr>
      </p:pic>
      <p:sp>
        <p:nvSpPr>
          <p:cNvPr id="222630098" name="Flèche courbée vers la droite 1909152862">
            <a:hlinkClick r:id="rId5" action="ppaction://hlinksldjump" tooltip="Diapositive 57"/>
          </p:cNvPr>
          <p:cNvSpPr/>
          <p:nvPr/>
        </p:nvSpPr>
        <p:spPr bwMode="auto">
          <a:xfrm rot="8848450">
            <a:off x="11192441" y="6248502"/>
            <a:ext cx="317497" cy="464908"/>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p:spPr>
        <p:txBody>
          <a:bodyPr/>
          <a:lstStyle/>
          <a:p>
            <a:pPr>
              <a:defRPr/>
            </a:pPr>
            <a:r>
              <a:rPr lang="fr-FR" sz="2000"/>
              <a:t>Rénovation énergétique des bâtiments publics</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102</a:t>
            </a:fld>
            <a:endParaRPr lang="fr-FR"/>
          </a:p>
        </p:txBody>
      </p:sp>
      <p:sp>
        <p:nvSpPr>
          <p:cNvPr id="9" name="ZoneTexte 8"/>
          <p:cNvSpPr txBox="1"/>
          <p:nvPr/>
        </p:nvSpPr>
        <p:spPr bwMode="auto">
          <a:xfrm>
            <a:off x="308267" y="802656"/>
            <a:ext cx="10019797" cy="523220"/>
          </a:xfrm>
          <a:prstGeom prst="rect">
            <a:avLst/>
          </a:prstGeom>
          <a:noFill/>
        </p:spPr>
        <p:txBody>
          <a:bodyPr wrap="square" rtlCol="0">
            <a:spAutoFit/>
          </a:bodyPr>
          <a:lstStyle/>
          <a:p>
            <a:pPr>
              <a:defRPr/>
            </a:pPr>
            <a:r>
              <a:rPr lang="fr-FR" sz="1400" u="sng">
                <a:hlinkClick r:id="rId3" tooltip="https://www.iledefrance.fr/aides-et-appels-a-projets/renovation-energetique-des-batiments-publics"/>
              </a:rPr>
              <a:t>https://www.iledefrance.fr/aides-et-appels-a-projets/renovation-energetique-des-batiments-publics</a:t>
            </a:r>
            <a:endParaRPr lang="fr-FR" sz="1400"/>
          </a:p>
          <a:p>
            <a:pPr>
              <a:defRPr/>
            </a:pPr>
            <a:endParaRPr lang="fr-FR" sz="1400"/>
          </a:p>
        </p:txBody>
      </p:sp>
      <p:sp>
        <p:nvSpPr>
          <p:cNvPr id="10" name="Espace réservé du texte 4"/>
          <p:cNvSpPr>
            <a:spLocks noGrp="1"/>
          </p:cNvSpPr>
          <p:nvPr>
            <p:ph type="body" sz="quarter" idx="12"/>
          </p:nvPr>
        </p:nvSpPr>
        <p:spPr bwMode="auto">
          <a:xfrm>
            <a:off x="372956" y="1184190"/>
            <a:ext cx="3992955" cy="4619743"/>
          </a:xfrm>
          <a:prstGeom prst="rect">
            <a:avLst/>
          </a:prstGeom>
          <a:solidFill>
            <a:schemeClr val="bg1"/>
          </a:solidFill>
          <a:ln>
            <a:noFill/>
          </a:ln>
        </p:spPr>
        <p:txBody>
          <a:bodyPr/>
          <a:lstStyle/>
          <a:p>
            <a:pPr>
              <a:defRPr/>
            </a:pPr>
            <a:r>
              <a:rPr lang="fr-FR"/>
              <a:t>Porteur du financement </a:t>
            </a:r>
            <a:endParaRPr/>
          </a:p>
          <a:p>
            <a:pPr lvl="1">
              <a:defRPr/>
            </a:pPr>
            <a:r>
              <a:rPr lang="fr-FR"/>
              <a:t>Région Île-de-France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Île-de-France</a:t>
            </a:r>
            <a:endParaRPr/>
          </a:p>
          <a:p>
            <a:pPr>
              <a:defRPr/>
            </a:pPr>
            <a:r>
              <a:rPr lang="fr-FR"/>
              <a:t>Objectif</a:t>
            </a:r>
            <a:endParaRPr/>
          </a:p>
          <a:p>
            <a:pPr lvl="1">
              <a:defRPr/>
            </a:pPr>
            <a:r>
              <a:rPr lang="fr-FR"/>
              <a:t>Soutenir les opérations de rénovation énergétique du patrimoine bâti public.</a:t>
            </a:r>
            <a:endParaRPr/>
          </a:p>
          <a:p>
            <a:pPr marL="0" lvl="1">
              <a:spcBef>
                <a:spcPts val="1000"/>
              </a:spcBef>
              <a:defRPr/>
            </a:pPr>
            <a:r>
              <a:rPr lang="fr-FR" sz="2000">
                <a:solidFill>
                  <a:srgbClr val="EF7757"/>
                </a:solidFill>
              </a:rPr>
              <a:t>Calendrier</a:t>
            </a:r>
            <a:endParaRPr/>
          </a:p>
          <a:p>
            <a:pPr lvl="1">
              <a:defRPr/>
            </a:pPr>
            <a:r>
              <a:rPr lang="fr-FR"/>
              <a:t>Dossiers étudiés au fil de l’eau en commission permanente</a:t>
            </a:r>
            <a:endParaRPr/>
          </a:p>
          <a:p>
            <a:pPr lvl="1">
              <a:defRPr/>
            </a:pPr>
            <a:endParaRPr lang="fr-FR"/>
          </a:p>
          <a:p>
            <a:pPr lvl="1">
              <a:defRPr/>
            </a:pPr>
            <a:endParaRPr lang="fr-FR"/>
          </a:p>
        </p:txBody>
      </p:sp>
      <p:sp>
        <p:nvSpPr>
          <p:cNvPr id="11" name="Espace réservé du texte 4"/>
          <p:cNvSpPr txBox="1"/>
          <p:nvPr/>
        </p:nvSpPr>
        <p:spPr bwMode="auto">
          <a:xfrm>
            <a:off x="4448330" y="1184191"/>
            <a:ext cx="7593602" cy="5171777"/>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projets de rénovation des communes de moins de 20 000 habitants</a:t>
            </a:r>
            <a:endParaRPr/>
          </a:p>
          <a:p>
            <a:pPr lvl="1">
              <a:defRPr/>
            </a:pPr>
            <a:r>
              <a:rPr lang="fr-FR"/>
              <a:t>Travaux de rénovation globale avec une réduction de 30% des consommations énergétiques au minimum (attesté par une étude thermique) </a:t>
            </a:r>
            <a:endParaRPr/>
          </a:p>
          <a:p>
            <a:pPr lvl="1">
              <a:defRPr/>
            </a:pPr>
            <a:r>
              <a:rPr lang="fr-FR"/>
              <a:t>Les porteurs de projets sont encouragés à privilégier les démarches de rénovation globale et à recourir à des matériaux biosourcés.</a:t>
            </a:r>
            <a:endParaRPr/>
          </a:p>
          <a:p>
            <a:pPr marL="0" lvl="1">
              <a:spcBef>
                <a:spcPts val="1000"/>
              </a:spcBef>
              <a:defRPr/>
            </a:pPr>
            <a:r>
              <a:rPr lang="fr-FR" sz="2000">
                <a:solidFill>
                  <a:srgbClr val="EF7757"/>
                </a:solidFill>
              </a:rPr>
              <a:t>Actions financées</a:t>
            </a:r>
            <a:endParaRPr/>
          </a:p>
          <a:p>
            <a:pPr lvl="1">
              <a:defRPr/>
            </a:pPr>
            <a:r>
              <a:rPr lang="fr-FR"/>
              <a:t>Travaux de rénovation énergétique </a:t>
            </a:r>
            <a:endParaRPr/>
          </a:p>
          <a:p>
            <a:pPr lvl="1">
              <a:defRPr/>
            </a:pPr>
            <a:r>
              <a:rPr lang="fr-FR"/>
              <a:t>Frais d’études</a:t>
            </a:r>
            <a:endParaRPr/>
          </a:p>
          <a:p>
            <a:pPr marL="0" lvl="1">
              <a:spcBef>
                <a:spcPts val="1000"/>
              </a:spcBef>
              <a:defRPr/>
            </a:pPr>
            <a:r>
              <a:rPr lang="fr-FR" sz="2000">
                <a:solidFill>
                  <a:srgbClr val="EF7757"/>
                </a:solidFill>
              </a:rPr>
              <a:t>Montant</a:t>
            </a:r>
            <a:endParaRPr/>
          </a:p>
          <a:p>
            <a:pPr lvl="1">
              <a:defRPr/>
            </a:pPr>
            <a:r>
              <a:rPr lang="fr-FR"/>
              <a:t>Jusqu’à 70% du montant éligible pour les études (plafond : 50 000 €)</a:t>
            </a:r>
            <a:endParaRPr/>
          </a:p>
          <a:p>
            <a:pPr lvl="1">
              <a:defRPr/>
            </a:pPr>
            <a:r>
              <a:rPr lang="fr-FR"/>
              <a:t>Jusqu'à 50% du coût des traavux (plafond à 450 000€)</a:t>
            </a:r>
            <a:endParaRPr/>
          </a:p>
        </p:txBody>
      </p:sp>
      <p:cxnSp>
        <p:nvCxnSpPr>
          <p:cNvPr id="16" name="Connecteur droit 15"/>
          <p:cNvCxnSpPr>
            <a:cxnSpLocks/>
          </p:cNvCxnSpPr>
          <p:nvPr/>
        </p:nvCxnSpPr>
        <p:spPr bwMode="auto">
          <a:xfrm>
            <a:off x="4365911" y="1325876"/>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0175955" y="0"/>
            <a:ext cx="2016045" cy="1033435"/>
          </a:xfrm>
          <a:prstGeom prst="rect">
            <a:avLst/>
          </a:prstGeom>
        </p:spPr>
      </p:pic>
      <p:sp>
        <p:nvSpPr>
          <p:cNvPr id="870752807" name="Flèche courbée vers la droite 870752806">
            <a:hlinkClick r:id="rId5" action="ppaction://hlinksldjump" tooltip="Diapositive 59"/>
          </p:cNvPr>
          <p:cNvSpPr/>
          <p:nvPr/>
        </p:nvSpPr>
        <p:spPr bwMode="auto">
          <a:xfrm rot="10335963">
            <a:off x="11154355" y="6248673"/>
            <a:ext cx="306160" cy="419553"/>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56134"/>
            <a:ext cx="10715351" cy="707886"/>
          </a:xfrm>
        </p:spPr>
        <p:txBody>
          <a:bodyPr/>
          <a:lstStyle/>
          <a:p>
            <a:pPr>
              <a:defRPr/>
            </a:pPr>
            <a:r>
              <a:rPr lang="fr-FR" sz="2000"/>
              <a:t>Investissement culturel - Aide à la construction, rénovation et aménagement des lieux culturels (SV)</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103</a:t>
            </a:fld>
            <a:endParaRPr lang="fr-FR"/>
          </a:p>
        </p:txBody>
      </p:sp>
      <p:sp>
        <p:nvSpPr>
          <p:cNvPr id="9" name="ZoneTexte 8"/>
          <p:cNvSpPr txBox="1"/>
          <p:nvPr/>
        </p:nvSpPr>
        <p:spPr bwMode="auto">
          <a:xfrm>
            <a:off x="301838" y="735321"/>
            <a:ext cx="10019797" cy="523220"/>
          </a:xfrm>
          <a:prstGeom prst="rect">
            <a:avLst/>
          </a:prstGeom>
          <a:noFill/>
        </p:spPr>
        <p:txBody>
          <a:bodyPr wrap="square" rtlCol="0">
            <a:spAutoFit/>
          </a:bodyPr>
          <a:lstStyle/>
          <a:p>
            <a:pPr>
              <a:defRPr/>
            </a:pPr>
            <a:r>
              <a:rPr lang="fr-FR" sz="1400" u="sng">
                <a:hlinkClick r:id="rId3" tooltip="https://www.iledefrance.fr/investissement-culturel-aide-la-construction-renovation-et-amenagement-des-lieux-culturels-sv"/>
              </a:rPr>
              <a:t>https://www.iledefrance.fr/investissement-culturel-aide-la-construction-renovation-et-amenagement-des-lieux-culturels-sv</a:t>
            </a:r>
            <a:endParaRPr lang="fr-FR" sz="1400"/>
          </a:p>
          <a:p>
            <a:pPr>
              <a:defRPr/>
            </a:pPr>
            <a:endParaRPr lang="fr-FR" sz="1400"/>
          </a:p>
        </p:txBody>
      </p:sp>
      <p:sp>
        <p:nvSpPr>
          <p:cNvPr id="10" name="Espace réservé du texte 4"/>
          <p:cNvSpPr>
            <a:spLocks noGrp="1"/>
          </p:cNvSpPr>
          <p:nvPr>
            <p:ph type="body" sz="quarter" idx="12"/>
          </p:nvPr>
        </p:nvSpPr>
        <p:spPr bwMode="auto">
          <a:xfrm>
            <a:off x="460375" y="1258541"/>
            <a:ext cx="5300574" cy="4744546"/>
          </a:xfrm>
          <a:prstGeom prst="rect">
            <a:avLst/>
          </a:prstGeom>
          <a:solidFill>
            <a:schemeClr val="bg1"/>
          </a:solidFill>
          <a:ln>
            <a:noFill/>
          </a:ln>
        </p:spPr>
        <p:txBody>
          <a:bodyPr/>
          <a:lstStyle/>
          <a:p>
            <a:pPr>
              <a:defRPr/>
            </a:pPr>
            <a:r>
              <a:rPr lang="fr-FR"/>
              <a:t>Porteur du financement </a:t>
            </a:r>
            <a:endParaRPr/>
          </a:p>
          <a:p>
            <a:pPr lvl="1">
              <a:defRPr/>
            </a:pPr>
            <a:r>
              <a:rPr lang="fr-FR"/>
              <a:t>Région Île-de-France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Île-de-France</a:t>
            </a:r>
            <a:endParaRPr/>
          </a:p>
          <a:p>
            <a:pPr>
              <a:defRPr/>
            </a:pPr>
            <a:r>
              <a:rPr lang="fr-FR"/>
              <a:t>Objectif</a:t>
            </a:r>
            <a:endParaRPr/>
          </a:p>
          <a:p>
            <a:pPr lvl="1">
              <a:defRPr/>
            </a:pPr>
            <a:r>
              <a:rPr lang="fr-FR"/>
              <a:t>Soutenir les collectivités territoriales et les structures privées dans leur projet de construction rénovation et aménagement des lieux culturels</a:t>
            </a:r>
            <a:endParaRPr/>
          </a:p>
          <a:p>
            <a:pPr marL="0" lvl="1">
              <a:spcBef>
                <a:spcPts val="1000"/>
              </a:spcBef>
              <a:defRPr/>
            </a:pPr>
            <a:r>
              <a:rPr lang="fr-FR" sz="2000">
                <a:solidFill>
                  <a:srgbClr val="EF7757"/>
                </a:solidFill>
              </a:rPr>
              <a:t>Calendrier</a:t>
            </a:r>
            <a:endParaRPr/>
          </a:p>
          <a:p>
            <a:pPr lvl="1">
              <a:defRPr/>
            </a:pPr>
            <a:r>
              <a:rPr lang="fr-FR"/>
              <a:t>Appel à projet permanent</a:t>
            </a:r>
            <a:endParaRPr/>
          </a:p>
          <a:p>
            <a:pPr lvl="1">
              <a:defRPr/>
            </a:pPr>
            <a:br>
              <a:rPr lang="fr-FR"/>
            </a:br>
            <a:endParaRPr lang="fr-FR"/>
          </a:p>
        </p:txBody>
      </p:sp>
      <p:sp>
        <p:nvSpPr>
          <p:cNvPr id="11" name="Espace réservé du texte 4"/>
          <p:cNvSpPr txBox="1"/>
          <p:nvPr/>
        </p:nvSpPr>
        <p:spPr bwMode="auto">
          <a:xfrm>
            <a:off x="5873542" y="1258541"/>
            <a:ext cx="5879918"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marL="0" lvl="1">
              <a:spcBef>
                <a:spcPts val="1000"/>
              </a:spcBef>
              <a:defRPr/>
            </a:pPr>
            <a:r>
              <a:rPr lang="fr-FR"/>
              <a:t>Sont éligibles les travaux d’aménagement des lieux de spectacle vivant (théâtres, salles de concert, lieux de fabrique...).</a:t>
            </a:r>
            <a:endParaRPr/>
          </a:p>
          <a:p>
            <a:pPr>
              <a:defRPr/>
            </a:pPr>
            <a:r>
              <a:rPr lang="fr-FR" sz="2000">
                <a:solidFill>
                  <a:srgbClr val="EF7757"/>
                </a:solidFill>
              </a:rPr>
              <a:t>Actions financées</a:t>
            </a:r>
            <a:endParaRPr/>
          </a:p>
          <a:p>
            <a:pPr marL="0" lvl="1">
              <a:spcBef>
                <a:spcPts val="1000"/>
              </a:spcBef>
              <a:defRPr/>
            </a:pPr>
            <a:r>
              <a:rPr lang="fr-FR"/>
              <a:t>Travaux et honoraires de maîtrise d'œuvre</a:t>
            </a:r>
            <a:endParaRPr/>
          </a:p>
          <a:p>
            <a:pPr marL="0" lvl="1">
              <a:spcBef>
                <a:spcPts val="1000"/>
              </a:spcBef>
              <a:defRPr/>
            </a:pPr>
            <a:r>
              <a:rPr lang="fr-FR" sz="2000">
                <a:solidFill>
                  <a:srgbClr val="EF7757"/>
                </a:solidFill>
              </a:rPr>
              <a:t>Montant</a:t>
            </a:r>
            <a:endParaRPr/>
          </a:p>
          <a:p>
            <a:pPr marL="0" lvl="1">
              <a:spcBef>
                <a:spcPts val="1000"/>
              </a:spcBef>
              <a:defRPr/>
            </a:pPr>
            <a:r>
              <a:rPr lang="fr-FR"/>
              <a:t>jusqu’à 30% du budget d’investissement </a:t>
            </a:r>
            <a:endParaRPr/>
          </a:p>
          <a:p>
            <a:pPr marL="0" lvl="1">
              <a:spcBef>
                <a:spcPts val="1000"/>
              </a:spcBef>
              <a:defRPr/>
            </a:pPr>
            <a:r>
              <a:rPr lang="fr-FR"/>
              <a:t>Plafond : 6,5 M€ de dépenses d’investissement et 15% du coût des travaux HT</a:t>
            </a:r>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0175955" y="0"/>
            <a:ext cx="2016045" cy="1033435"/>
          </a:xfrm>
          <a:prstGeom prst="rect">
            <a:avLst/>
          </a:prstGeom>
        </p:spPr>
      </p:pic>
      <p:sp>
        <p:nvSpPr>
          <p:cNvPr id="156794482" name="Flèche courbée vers la droite 870752806">
            <a:hlinkClick r:id="rId5" action="ppaction://hlinksldjump" tooltip="Diapositive 59"/>
          </p:cNvPr>
          <p:cNvSpPr/>
          <p:nvPr/>
        </p:nvSpPr>
        <p:spPr bwMode="auto">
          <a:xfrm rot="10335929">
            <a:off x="11154354" y="6248673"/>
            <a:ext cx="306159" cy="419553"/>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Aide à la restauration du patrimoine immobilier protégé</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105</a:t>
            </a:fld>
            <a:endParaRPr lang="fr-FR"/>
          </a:p>
        </p:txBody>
      </p:sp>
      <p:sp>
        <p:nvSpPr>
          <p:cNvPr id="9" name="ZoneTexte 8"/>
          <p:cNvSpPr txBox="1"/>
          <p:nvPr/>
        </p:nvSpPr>
        <p:spPr bwMode="auto">
          <a:xfrm>
            <a:off x="381000" y="735321"/>
            <a:ext cx="9940635" cy="523220"/>
          </a:xfrm>
          <a:prstGeom prst="rect">
            <a:avLst/>
          </a:prstGeom>
          <a:noFill/>
        </p:spPr>
        <p:txBody>
          <a:bodyPr wrap="square" rtlCol="0">
            <a:spAutoFit/>
          </a:bodyPr>
          <a:lstStyle/>
          <a:p>
            <a:pPr>
              <a:defRPr/>
            </a:pPr>
            <a:r>
              <a:rPr lang="fr-FR" sz="1400" u="sng">
                <a:hlinkClick r:id="rId3" tooltip="https://www.iledefrance.fr/aide-la-restauration-du-patrimoine-immobilier-protege"/>
              </a:rPr>
              <a:t>https://www.iledefrance.fr/aide-la-restauration-du-patrimoine-immobilier-protege</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Île-de-France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Île-de-France</a:t>
            </a:r>
            <a:endParaRPr/>
          </a:p>
          <a:p>
            <a:pPr>
              <a:defRPr/>
            </a:pPr>
            <a:r>
              <a:rPr lang="fr-FR"/>
              <a:t>Objectif</a:t>
            </a:r>
            <a:endParaRPr/>
          </a:p>
          <a:p>
            <a:pPr lvl="1">
              <a:defRPr/>
            </a:pPr>
            <a:r>
              <a:rPr lang="fr-FR"/>
              <a:t>Préserver les édifices inscrits ou classés au titre des Monuments historiques</a:t>
            </a:r>
            <a:endParaRPr/>
          </a:p>
          <a:p>
            <a:pPr marL="0" lvl="1">
              <a:spcBef>
                <a:spcPts val="1000"/>
              </a:spcBef>
              <a:defRPr/>
            </a:pPr>
            <a:r>
              <a:rPr lang="fr-FR" sz="2000">
                <a:solidFill>
                  <a:srgbClr val="EF7757"/>
                </a:solidFill>
              </a:rPr>
              <a:t>Date de clôture</a:t>
            </a:r>
            <a:endParaRPr/>
          </a:p>
          <a:p>
            <a:pPr lvl="1">
              <a:defRPr/>
            </a:pPr>
            <a:r>
              <a:rPr lang="fr-FR"/>
              <a:t>Dossiers étudiés au fil de l’eau en commission permanente</a:t>
            </a:r>
            <a:endParaRPr/>
          </a:p>
          <a:p>
            <a:pPr lvl="1">
              <a:defRPr/>
            </a:pPr>
            <a:r>
              <a:rPr lang="fr-FR"/>
              <a:t>Dépôt des demandes ouvert</a:t>
            </a:r>
            <a:endParaRPr/>
          </a:p>
          <a:p>
            <a:pPr marL="0" lvl="1">
              <a:spcBef>
                <a:spcPts val="1000"/>
              </a:spcBef>
              <a:defRPr/>
            </a:pPr>
            <a:endParaRPr lang="fr-FR" sz="2000">
              <a:solidFill>
                <a:srgbClr val="EF7757"/>
              </a:solidFill>
            </a:endParaRPr>
          </a:p>
        </p:txBody>
      </p:sp>
      <p:sp>
        <p:nvSpPr>
          <p:cNvPr id="11" name="Espace réservé du texte 4"/>
          <p:cNvSpPr txBox="1"/>
          <p:nvPr/>
        </p:nvSpPr>
        <p:spPr bwMode="auto">
          <a:xfrm>
            <a:off x="6040983" y="1383730"/>
            <a:ext cx="5684851"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travaux (clos et couvert) sur des biens immobiliers protégés au titre des Monuments historiques</a:t>
            </a:r>
            <a:endParaRPr/>
          </a:p>
          <a:p>
            <a:pPr marL="0" lvl="1">
              <a:spcBef>
                <a:spcPts val="1000"/>
              </a:spcBef>
              <a:defRPr/>
            </a:pPr>
            <a:r>
              <a:rPr lang="fr-FR" sz="2000">
                <a:solidFill>
                  <a:srgbClr val="EF7757"/>
                </a:solidFill>
              </a:rPr>
              <a:t>Actions financées</a:t>
            </a:r>
            <a:endParaRPr/>
          </a:p>
          <a:p>
            <a:pPr lvl="1">
              <a:defRPr/>
            </a:pPr>
            <a:r>
              <a:rPr lang="fr-FR" sz="2000">
                <a:solidFill>
                  <a:srgbClr val="EF7757"/>
                </a:solidFill>
              </a:rPr>
              <a:t> </a:t>
            </a:r>
            <a:r>
              <a:rPr lang="fr-FR"/>
              <a:t>Travaux et aux honoraires de maîtrise d’œuvre (hors études préalables)</a:t>
            </a:r>
            <a:endParaRPr/>
          </a:p>
          <a:p>
            <a:pPr marL="0" lvl="1">
              <a:spcBef>
                <a:spcPts val="1000"/>
              </a:spcBef>
              <a:defRPr/>
            </a:pPr>
            <a:r>
              <a:rPr lang="fr-FR" sz="2000">
                <a:solidFill>
                  <a:srgbClr val="EF7757"/>
                </a:solidFill>
              </a:rPr>
              <a:t>Montant</a:t>
            </a:r>
            <a:endParaRPr/>
          </a:p>
          <a:p>
            <a:pPr lvl="1">
              <a:defRPr/>
            </a:pPr>
            <a:r>
              <a:rPr lang="fr-FR"/>
              <a:t>Immeubles inscrits : Taux d’intervention de 30 % maximum des dépenses éligibles,</a:t>
            </a:r>
            <a:endParaRPr/>
          </a:p>
          <a:p>
            <a:pPr lvl="1">
              <a:defRPr/>
            </a:pPr>
            <a:r>
              <a:rPr lang="fr-FR"/>
              <a:t>Immeubles classés : Taux d’intervention de 20 % maximum des dépenses éligibles.</a:t>
            </a:r>
            <a:endParaRPr/>
          </a:p>
          <a:p>
            <a:pPr lvl="1">
              <a:defRPr/>
            </a:pPr>
            <a:r>
              <a:rPr lang="fr-FR"/>
              <a:t>Plafond : 1 M€</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0175955" y="0"/>
            <a:ext cx="2016045" cy="1033435"/>
          </a:xfrm>
          <a:prstGeom prst="rect">
            <a:avLst/>
          </a:prstGeom>
        </p:spPr>
      </p:pic>
      <p:sp>
        <p:nvSpPr>
          <p:cNvPr id="2111219772" name="Flèche courbée vers la droite 870752806">
            <a:hlinkClick r:id="rId5" action="ppaction://hlinksldjump" tooltip="Diapositive 59"/>
          </p:cNvPr>
          <p:cNvSpPr/>
          <p:nvPr/>
        </p:nvSpPr>
        <p:spPr bwMode="auto">
          <a:xfrm rot="10335929">
            <a:off x="11154354" y="6248673"/>
            <a:ext cx="306159" cy="419553"/>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flipH="0" flipV="0">
            <a:off x="301837" y="59736"/>
            <a:ext cx="10020516" cy="701399"/>
          </a:xfrm>
          <a:prstGeom prst="rect">
            <a:avLst/>
          </a:prstGeom>
          <a:noFill/>
        </p:spPr>
        <p:txBody>
          <a:bodyPr/>
          <a:lstStyle/>
          <a:p>
            <a:pPr>
              <a:defRPr/>
            </a:pPr>
            <a:r>
              <a:rPr lang="fr-FR" sz="2000"/>
              <a:t>Soutien à la restauration et à l’aménagement du patrimoine labellisé d’intérêt régional</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106</a:t>
            </a:fld>
            <a:endParaRPr lang="fr-FR"/>
          </a:p>
        </p:txBody>
      </p:sp>
      <p:sp>
        <p:nvSpPr>
          <p:cNvPr id="9" name="ZoneTexte 8"/>
          <p:cNvSpPr txBox="1"/>
          <p:nvPr/>
        </p:nvSpPr>
        <p:spPr bwMode="auto">
          <a:xfrm>
            <a:off x="381000" y="735321"/>
            <a:ext cx="9940635" cy="738664"/>
          </a:xfrm>
          <a:prstGeom prst="rect">
            <a:avLst/>
          </a:prstGeom>
          <a:noFill/>
        </p:spPr>
        <p:txBody>
          <a:bodyPr wrap="square" rtlCol="0">
            <a:spAutoFit/>
          </a:bodyPr>
          <a:lstStyle/>
          <a:p>
            <a:pPr>
              <a:defRPr/>
            </a:pPr>
            <a:r>
              <a:rPr lang="fr-FR" sz="1400" u="sng">
                <a:hlinkClick r:id="rId3" tooltip="https://www.iledefrance.fr/aides-et-appels-a-projets/soutien-la-restauration-et-lamenagement-du-patrimoine-labellise-dinteret-regional"/>
              </a:rPr>
              <a:t>https://www.iledefrance.fr/aides-et-appels-a-projets/soutien-la-restauration-et-lamenagement-du-patrimoine-labellise-dinteret-regional</a:t>
            </a:r>
            <a:endParaRPr lang="fr-FR" sz="1400"/>
          </a:p>
          <a:p>
            <a:pPr>
              <a:defRPr/>
            </a:pPr>
            <a:endParaRPr lang="fr-FR" sz="1400"/>
          </a:p>
        </p:txBody>
      </p:sp>
      <p:sp>
        <p:nvSpPr>
          <p:cNvPr id="10" name="Espace réservé du texte 4"/>
          <p:cNvSpPr>
            <a:spLocks noGrp="1"/>
          </p:cNvSpPr>
          <p:nvPr>
            <p:ph type="body" sz="quarter" idx="12"/>
          </p:nvPr>
        </p:nvSpPr>
        <p:spPr bwMode="auto">
          <a:xfrm>
            <a:off x="381821" y="126110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Île-de-France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Île-de-France</a:t>
            </a:r>
            <a:endParaRPr/>
          </a:p>
          <a:p>
            <a:pPr>
              <a:defRPr/>
            </a:pPr>
            <a:r>
              <a:rPr lang="fr-FR"/>
              <a:t>Objectif</a:t>
            </a:r>
            <a:endParaRPr/>
          </a:p>
          <a:p>
            <a:pPr lvl="1">
              <a:defRPr/>
            </a:pPr>
            <a:r>
              <a:rPr lang="fr-FR"/>
              <a:t>Préserver et favoriser l'ouverture des édifices ou ensembles labellisés d'intérêt régional</a:t>
            </a:r>
            <a:endParaRPr/>
          </a:p>
          <a:p>
            <a:pPr marL="0" lvl="1">
              <a:spcBef>
                <a:spcPts val="1000"/>
              </a:spcBef>
              <a:defRPr/>
            </a:pPr>
            <a:r>
              <a:rPr lang="fr-FR" sz="2000">
                <a:solidFill>
                  <a:srgbClr val="EF7757"/>
                </a:solidFill>
              </a:rPr>
              <a:t>Date de clôture</a:t>
            </a:r>
            <a:endParaRPr/>
          </a:p>
          <a:p>
            <a:pPr lvl="1">
              <a:defRPr/>
            </a:pPr>
            <a:r>
              <a:rPr lang="fr-FR"/>
              <a:t>Dépôt des demandes ouvert</a:t>
            </a:r>
            <a:endParaRPr/>
          </a:p>
          <a:p>
            <a:pPr marL="0" lvl="1">
              <a:spcBef>
                <a:spcPts val="1000"/>
              </a:spcBef>
              <a:defRPr/>
            </a:pPr>
            <a:endParaRPr lang="fr-FR" sz="2000">
              <a:solidFill>
                <a:srgbClr val="EF7757"/>
              </a:solidFill>
            </a:endParaRPr>
          </a:p>
        </p:txBody>
      </p:sp>
      <p:sp>
        <p:nvSpPr>
          <p:cNvPr id="11" name="Espace réservé du texte 4"/>
          <p:cNvSpPr txBox="1"/>
          <p:nvPr/>
        </p:nvSpPr>
        <p:spPr bwMode="auto">
          <a:xfrm>
            <a:off x="6040983" y="1383730"/>
            <a:ext cx="5684851" cy="2560769"/>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travaux (clos et couvert), les mesures d’urgence et les aménagements intérieurs et extérieurs sur des biens immobiliers ayant obtenu le label « patrimoine d’intérêt régional ».</a:t>
            </a:r>
            <a:endParaRPr/>
          </a:p>
          <a:p>
            <a:pPr lvl="1">
              <a:defRPr/>
            </a:pPr>
            <a:r>
              <a:rPr lang="fr-FR" sz="1600" u="sng">
                <a:hlinkClick r:id="rId4" tooltip="https://www.iledefrance.fr/aides-et-appels-a-projets/appel-candidature-au-label-patrimoine-dinteret-regional-en-faveur-du-patrimoine-non-protege"/>
              </a:rPr>
              <a:t>https://www.iledefrance.fr/aides-et-appels-a-projets/appel-candidature-au-label-patrimoine-dinteret-regional-en-faveur-du-patrimoine-non-protege</a:t>
            </a:r>
            <a:endParaRPr lang="fr-FR" sz="1600"/>
          </a:p>
          <a:p>
            <a:pPr marL="0" lvl="1">
              <a:spcBef>
                <a:spcPts val="1000"/>
              </a:spcBef>
              <a:defRPr/>
            </a:pPr>
            <a:r>
              <a:rPr lang="fr-FR" sz="2000">
                <a:solidFill>
                  <a:srgbClr val="EF7757"/>
                </a:solidFill>
              </a:rPr>
              <a:t>Actions financées</a:t>
            </a:r>
            <a:endParaRPr/>
          </a:p>
          <a:p>
            <a:pPr lvl="1">
              <a:defRPr/>
            </a:pPr>
            <a:r>
              <a:rPr lang="fr-FR" sz="2000">
                <a:solidFill>
                  <a:srgbClr val="EF7757"/>
                </a:solidFill>
              </a:rPr>
              <a:t> </a:t>
            </a:r>
            <a:r>
              <a:rPr lang="fr-FR"/>
              <a:t>Travaux et aux honoraires de maîtrise d’œuvre (hors études préalables)</a:t>
            </a:r>
            <a:endParaRPr/>
          </a:p>
          <a:p>
            <a:pPr marL="0" lvl="1">
              <a:spcBef>
                <a:spcPts val="1000"/>
              </a:spcBef>
              <a:defRPr/>
            </a:pPr>
            <a:r>
              <a:rPr lang="fr-FR" sz="2000">
                <a:solidFill>
                  <a:srgbClr val="EF7757"/>
                </a:solidFill>
              </a:rPr>
              <a:t>Montant</a:t>
            </a:r>
            <a:endParaRPr/>
          </a:p>
          <a:p>
            <a:pPr lvl="1">
              <a:defRPr/>
            </a:pPr>
            <a:r>
              <a:rPr lang="fr-FR"/>
              <a:t>30% des dépenses éligibles (plafond à 500 000€)</a:t>
            </a:r>
            <a:endParaRPr/>
          </a:p>
          <a:p>
            <a:pPr marL="0" lvl="1">
              <a:spcBef>
                <a:spcPts val="1000"/>
              </a:spcBef>
              <a:defRPr/>
            </a:pPr>
            <a:endParaRPr lang="fr-FR" sz="2000">
              <a:solidFill>
                <a:srgbClr val="EF7757"/>
              </a:solidFill>
            </a:endParaRPr>
          </a:p>
        </p:txBody>
      </p:sp>
      <p:cxnSp>
        <p:nvCxnSpPr>
          <p:cNvPr id="16" name="Connecteur droit 15"/>
          <p:cNvCxnSpPr>
            <a:cxnSpLocks/>
          </p:cNvCxnSpPr>
          <p:nvPr/>
        </p:nvCxnSpPr>
        <p:spPr bwMode="auto">
          <a:xfrm>
            <a:off x="5662075" y="1550734"/>
            <a:ext cx="8865" cy="4478058"/>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5"/>
          <a:stretch/>
        </p:blipFill>
        <p:spPr bwMode="auto">
          <a:xfrm>
            <a:off x="10175955" y="0"/>
            <a:ext cx="2016045" cy="1033435"/>
          </a:xfrm>
          <a:prstGeom prst="rect">
            <a:avLst/>
          </a:prstGeom>
        </p:spPr>
      </p:pic>
      <p:sp>
        <p:nvSpPr>
          <p:cNvPr id="1648106706" name="Flèche courbée vers la droite 870752806">
            <a:hlinkClick r:id="rId6" action="ppaction://hlinksldjump" tooltip="Diapositive 59"/>
          </p:cNvPr>
          <p:cNvSpPr/>
          <p:nvPr/>
        </p:nvSpPr>
        <p:spPr bwMode="auto">
          <a:xfrm rot="10335929">
            <a:off x="11154354" y="6248673"/>
            <a:ext cx="306159" cy="419553"/>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01838" y="210022"/>
            <a:ext cx="10715351" cy="400110"/>
          </a:xfrm>
          <a:prstGeom prst="rect">
            <a:avLst/>
          </a:prstGeom>
          <a:noFill/>
        </p:spPr>
        <p:txBody>
          <a:bodyPr/>
          <a:lstStyle/>
          <a:p>
            <a:pPr>
              <a:defRPr/>
            </a:pPr>
            <a:r>
              <a:rPr lang="fr-FR" sz="2000"/>
              <a:t>Réhabiliter plutôt que construire</a:t>
            </a:r>
            <a:endParaRPr/>
          </a:p>
        </p:txBody>
      </p:sp>
      <p:sp>
        <p:nvSpPr>
          <p:cNvPr id="3" name="Espace réservé du numéro de diapositive 2"/>
          <p:cNvSpPr>
            <a:spLocks noGrp="1"/>
          </p:cNvSpPr>
          <p:nvPr>
            <p:ph type="sldNum" sz="quarter" idx="4"/>
          </p:nvPr>
        </p:nvSpPr>
        <p:spPr bwMode="auto">
          <a:xfrm>
            <a:off x="11464989" y="6187753"/>
            <a:ext cx="576943" cy="365125"/>
          </a:xfrm>
          <a:prstGeom prst="rect">
            <a:avLst/>
          </a:prstGeom>
        </p:spPr>
        <p:txBody>
          <a:bodyPr/>
          <a:lstStyle/>
          <a:p>
            <a:pPr>
              <a:defRPr/>
            </a:pPr>
            <a:fld id="{DB28D779-26CF-48CC-83DD-609F16CD8116}" type="slidenum">
              <a:rPr lang="fr-FR"/>
              <a:t>107</a:t>
            </a:fld>
            <a:endParaRPr lang="fr-FR"/>
          </a:p>
        </p:txBody>
      </p:sp>
      <p:sp>
        <p:nvSpPr>
          <p:cNvPr id="9" name="ZoneTexte 8"/>
          <p:cNvSpPr txBox="1"/>
          <p:nvPr/>
        </p:nvSpPr>
        <p:spPr bwMode="auto">
          <a:xfrm>
            <a:off x="466165" y="735321"/>
            <a:ext cx="9855470" cy="523220"/>
          </a:xfrm>
          <a:prstGeom prst="rect">
            <a:avLst/>
          </a:prstGeom>
          <a:noFill/>
        </p:spPr>
        <p:txBody>
          <a:bodyPr wrap="square" rtlCol="0">
            <a:spAutoFit/>
          </a:bodyPr>
          <a:lstStyle/>
          <a:p>
            <a:pPr>
              <a:defRPr/>
            </a:pPr>
            <a:r>
              <a:rPr lang="fr-FR" sz="1400" u="sng">
                <a:hlinkClick r:id="rId3" tooltip="https://www.iledefrance.fr/aides-et-appels-a-projets/rehabiliter-plutot-que-construire"/>
              </a:rPr>
              <a:t>https://www.iledefrance.fr/aides-et-appels-a-projets/rehabiliter-plutot-que-construire</a:t>
            </a:r>
            <a:endParaRPr lang="fr-FR" sz="1400"/>
          </a:p>
          <a:p>
            <a:pPr>
              <a:defRPr/>
            </a:pPr>
            <a:endParaRPr lang="fr-FR" sz="1400"/>
          </a:p>
        </p:txBody>
      </p:sp>
      <p:sp>
        <p:nvSpPr>
          <p:cNvPr id="10" name="Espace réservé du texte 4"/>
          <p:cNvSpPr>
            <a:spLocks noGrp="1"/>
          </p:cNvSpPr>
          <p:nvPr>
            <p:ph type="body" sz="quarter" idx="12"/>
          </p:nvPr>
        </p:nvSpPr>
        <p:spPr bwMode="auto">
          <a:xfrm>
            <a:off x="460375" y="1383730"/>
            <a:ext cx="5300574" cy="4478518"/>
          </a:xfrm>
          <a:prstGeom prst="rect">
            <a:avLst/>
          </a:prstGeom>
          <a:solidFill>
            <a:schemeClr val="bg1"/>
          </a:solidFill>
          <a:ln>
            <a:noFill/>
          </a:ln>
        </p:spPr>
        <p:txBody>
          <a:bodyPr/>
          <a:lstStyle/>
          <a:p>
            <a:pPr>
              <a:defRPr/>
            </a:pPr>
            <a:r>
              <a:rPr lang="fr-FR"/>
              <a:t>Porteur du financement </a:t>
            </a:r>
            <a:endParaRPr/>
          </a:p>
          <a:p>
            <a:pPr lvl="1">
              <a:defRPr/>
            </a:pPr>
            <a:r>
              <a:rPr lang="fr-FR"/>
              <a:t>Région Île-de-France</a:t>
            </a:r>
            <a:endParaRPr/>
          </a:p>
          <a:p>
            <a:pPr marL="0" lvl="1">
              <a:spcBef>
                <a:spcPts val="1000"/>
              </a:spcBef>
              <a:defRPr/>
            </a:pPr>
            <a:r>
              <a:rPr lang="fr-FR" sz="2000">
                <a:solidFill>
                  <a:srgbClr val="EF7757"/>
                </a:solidFill>
              </a:rPr>
              <a:t>Nature du financement</a:t>
            </a:r>
            <a:endParaRPr/>
          </a:p>
          <a:p>
            <a:pPr lvl="1">
              <a:defRPr/>
            </a:pPr>
            <a:r>
              <a:rPr lang="fr-FR"/>
              <a:t>Subvention </a:t>
            </a:r>
            <a:endParaRPr/>
          </a:p>
          <a:p>
            <a:pPr>
              <a:defRPr/>
            </a:pPr>
            <a:r>
              <a:rPr lang="fr-FR"/>
              <a:t>Localisation</a:t>
            </a:r>
            <a:endParaRPr/>
          </a:p>
          <a:p>
            <a:pPr lvl="1">
              <a:defRPr/>
            </a:pPr>
            <a:r>
              <a:rPr lang="fr-FR"/>
              <a:t>Île-de-France</a:t>
            </a:r>
            <a:endParaRPr/>
          </a:p>
          <a:p>
            <a:pPr>
              <a:defRPr/>
            </a:pPr>
            <a:r>
              <a:rPr lang="fr-FR"/>
              <a:t>Objectif</a:t>
            </a:r>
            <a:endParaRPr/>
          </a:p>
          <a:p>
            <a:pPr lvl="1">
              <a:defRPr/>
            </a:pPr>
            <a:r>
              <a:rPr lang="fr-FR"/>
              <a:t>Accompagner les collectivités qui s’engagent dans la réhabilitation de bâtiments existants plutôt que dans la construction de nouveaux bâtiments, pour réduire l’artificialisation des sols</a:t>
            </a:r>
            <a:endParaRPr/>
          </a:p>
          <a:p>
            <a:pPr marL="0" lvl="1">
              <a:spcBef>
                <a:spcPts val="999"/>
              </a:spcBef>
              <a:defRPr/>
            </a:pPr>
            <a:r>
              <a:rPr lang="fr-FR" sz="1800" b="0" i="0" u="none" strike="noStrike" cap="none" spc="0">
                <a:solidFill>
                  <a:srgbClr val="EF7757"/>
                </a:solidFill>
                <a:latin typeface="+mn-lt"/>
                <a:ea typeface="+mn-ea"/>
                <a:cs typeface="+mn-cs"/>
              </a:rPr>
              <a:t>Date de clôture</a:t>
            </a:r>
            <a:endParaRPr sz="1800"/>
          </a:p>
          <a:p>
            <a:pPr lvl="1">
              <a:defRPr/>
            </a:pPr>
            <a:r>
              <a:rPr lang="fr-FR" sz="1800" b="0" i="0" u="none" strike="noStrike" cap="none" spc="0">
                <a:solidFill>
                  <a:srgbClr val="292574"/>
                </a:solidFill>
                <a:latin typeface="+mn-lt"/>
                <a:ea typeface="+mn-ea"/>
                <a:cs typeface="+mn-cs"/>
              </a:rPr>
              <a:t>Dépôt des demandes ouvert</a:t>
            </a:r>
            <a:endParaRPr sz="1800"/>
          </a:p>
          <a:p>
            <a:pPr lvl="1">
              <a:defRPr/>
            </a:pPr>
            <a:endParaRPr/>
          </a:p>
          <a:p>
            <a:pPr marL="0" lvl="1">
              <a:spcBef>
                <a:spcPts val="1000"/>
              </a:spcBef>
              <a:defRPr/>
            </a:pPr>
            <a:endParaRPr lang="fr-FR" sz="2000">
              <a:solidFill>
                <a:srgbClr val="EF7757"/>
              </a:solidFill>
            </a:endParaRPr>
          </a:p>
        </p:txBody>
      </p:sp>
      <p:sp>
        <p:nvSpPr>
          <p:cNvPr id="11" name="Espace réservé du texte 4"/>
          <p:cNvSpPr txBox="1"/>
          <p:nvPr/>
        </p:nvSpPr>
        <p:spPr bwMode="auto">
          <a:xfrm>
            <a:off x="5760949" y="1258541"/>
            <a:ext cx="6359537" cy="5154318"/>
          </a:xfrm>
          <a:prstGeom prst="rect">
            <a:avLst/>
          </a:prstGeom>
        </p:spPr>
        <p:txBody>
          <a:bodyPr/>
          <a:lstStyle>
            <a:lvl1pPr marL="0" indent="0" algn="l" defTabSz="914400">
              <a:lnSpc>
                <a:spcPct val="100000"/>
              </a:lnSpc>
              <a:spcBef>
                <a:spcPts val="1000"/>
              </a:spcBef>
              <a:buFont typeface="Arial"/>
              <a:buNone/>
              <a:defRPr sz="2000">
                <a:solidFill>
                  <a:srgbClr val="EF7757"/>
                </a:solidFill>
                <a:latin typeface="+mn-lt"/>
                <a:ea typeface="+mn-ea"/>
                <a:cs typeface="+mn-cs"/>
              </a:defRPr>
            </a:lvl1pPr>
            <a:lvl2pPr marL="180000" indent="0" algn="l" defTabSz="914400">
              <a:lnSpc>
                <a:spcPct val="100000"/>
              </a:lnSpc>
              <a:spcBef>
                <a:spcPts val="500"/>
              </a:spcBef>
              <a:buFont typeface="Arial"/>
              <a:buNone/>
              <a:defRPr sz="1800">
                <a:solidFill>
                  <a:srgbClr val="292574"/>
                </a:solidFill>
                <a:latin typeface="+mn-lt"/>
                <a:ea typeface="+mn-ea"/>
                <a:cs typeface="+mn-cs"/>
              </a:defRPr>
            </a:lvl2pPr>
            <a:lvl3pPr marL="360000" indent="-180000" algn="l" defTabSz="914400">
              <a:lnSpc>
                <a:spcPct val="100000"/>
              </a:lnSpc>
              <a:spcBef>
                <a:spcPts val="500"/>
              </a:spcBef>
              <a:buFont typeface="Arial"/>
              <a:buChar char="•"/>
              <a:defRPr sz="1600">
                <a:solidFill>
                  <a:srgbClr val="292574"/>
                </a:solidFill>
                <a:latin typeface="+mn-lt"/>
                <a:ea typeface="+mn-ea"/>
                <a:cs typeface="+mn-cs"/>
              </a:defRPr>
            </a:lvl3pPr>
            <a:lvl4pPr marL="540000" indent="-180000" algn="l" defTabSz="914400">
              <a:lnSpc>
                <a:spcPct val="100000"/>
              </a:lnSpc>
              <a:spcBef>
                <a:spcPts val="500"/>
              </a:spcBef>
              <a:buFont typeface="Arial"/>
              <a:buChar char="•"/>
              <a:defRPr sz="1400">
                <a:solidFill>
                  <a:srgbClr val="292574"/>
                </a:solidFill>
                <a:latin typeface="+mn-lt"/>
                <a:ea typeface="+mn-ea"/>
                <a:cs typeface="+mn-cs"/>
              </a:defRPr>
            </a:lvl4pPr>
            <a:lvl5pPr marL="720000" indent="-180000" algn="l" defTabSz="914400">
              <a:lnSpc>
                <a:spcPct val="100000"/>
              </a:lnSpc>
              <a:spcBef>
                <a:spcPts val="500"/>
              </a:spcBef>
              <a:buFont typeface="Arial"/>
              <a:buChar char="•"/>
              <a:defRPr sz="1300">
                <a:solidFill>
                  <a:srgbClr val="292574"/>
                </a:solidFill>
                <a:latin typeface="+mn-lt"/>
                <a:ea typeface="+mn-ea"/>
                <a:cs typeface="+mn-cs"/>
              </a:defRPr>
            </a:lvl5pPr>
            <a:lvl6pPr marL="2286000" indent="0" algn="l" defTabSz="914400">
              <a:lnSpc>
                <a:spcPct val="90000"/>
              </a:lnSpc>
              <a:spcBef>
                <a:spcPts val="500"/>
              </a:spcBef>
              <a:buFont typeface="Arial"/>
              <a:buNone/>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t>Critères d’éligibilité</a:t>
            </a:r>
            <a:endParaRPr/>
          </a:p>
          <a:p>
            <a:pPr lvl="1">
              <a:defRPr/>
            </a:pPr>
            <a:r>
              <a:rPr lang="fr-FR"/>
              <a:t>Sont éligibles les opérations de revitalisation : projets globaux d’optimisation de bâtiments avec une plue-value en termes d’efficience environnementale.</a:t>
            </a:r>
            <a:endParaRPr/>
          </a:p>
          <a:p>
            <a:pPr marL="0" lvl="1">
              <a:spcBef>
                <a:spcPts val="1000"/>
              </a:spcBef>
              <a:defRPr/>
            </a:pPr>
            <a:r>
              <a:rPr lang="fr-FR" sz="2000">
                <a:solidFill>
                  <a:srgbClr val="EF7757"/>
                </a:solidFill>
              </a:rPr>
              <a:t>Actions financées</a:t>
            </a:r>
            <a:endParaRPr/>
          </a:p>
          <a:p>
            <a:pPr lvl="1">
              <a:defRPr/>
            </a:pPr>
            <a:r>
              <a:rPr lang="fr-FR"/>
              <a:t>Etudes de faisabilité pour les communes de moins de 20000 hab</a:t>
            </a:r>
            <a:endParaRPr/>
          </a:p>
          <a:p>
            <a:pPr lvl="1">
              <a:defRPr/>
            </a:pPr>
            <a:r>
              <a:rPr lang="fr-FR"/>
              <a:t>Opérations de revitalisation du bâti (possible intégration des coûts d’acquisition en partie et des honoraires de maitrise d’œuvre)</a:t>
            </a:r>
            <a:endParaRPr/>
          </a:p>
          <a:p>
            <a:pPr marL="0" lvl="1">
              <a:spcBef>
                <a:spcPts val="1000"/>
              </a:spcBef>
              <a:defRPr/>
            </a:pPr>
            <a:r>
              <a:rPr lang="fr-FR" sz="2000">
                <a:solidFill>
                  <a:srgbClr val="EF7757"/>
                </a:solidFill>
              </a:rPr>
              <a:t>Montant</a:t>
            </a:r>
            <a:endParaRPr/>
          </a:p>
          <a:p>
            <a:pPr lvl="1">
              <a:defRPr/>
            </a:pPr>
            <a:r>
              <a:rPr lang="fr-FR"/>
              <a:t>Etudes de faisabilité : 70% maximum et plafond de </a:t>
            </a:r>
            <a:endParaRPr/>
          </a:p>
          <a:p>
            <a:pPr lvl="1">
              <a:defRPr/>
            </a:pPr>
            <a:r>
              <a:rPr lang="fr-FR"/>
              <a:t>50 000€</a:t>
            </a:r>
            <a:endParaRPr/>
          </a:p>
          <a:p>
            <a:pPr lvl="1">
              <a:defRPr/>
            </a:pPr>
            <a:r>
              <a:rPr lang="fr-FR"/>
              <a:t>Opérations de revitalisation du bâti : 50% maximum et plafond de 250 00€</a:t>
            </a:r>
            <a:endParaRPr/>
          </a:p>
        </p:txBody>
      </p:sp>
      <p:cxnSp>
        <p:nvCxnSpPr>
          <p:cNvPr id="16" name="Connecteur droit 15"/>
          <p:cNvCxnSpPr>
            <a:cxnSpLocks/>
          </p:cNvCxnSpPr>
          <p:nvPr/>
        </p:nvCxnSpPr>
        <p:spPr bwMode="auto">
          <a:xfrm>
            <a:off x="5659513" y="1261560"/>
            <a:ext cx="0" cy="5009620"/>
          </a:xfrm>
          <a:prstGeom prst="line">
            <a:avLst/>
          </a:prstGeom>
        </p:spPr>
        <p:style>
          <a:lnRef idx="1">
            <a:schemeClr val="accent1"/>
          </a:lnRef>
          <a:fillRef idx="0">
            <a:schemeClr val="accent1"/>
          </a:fillRef>
          <a:effectRef idx="0">
            <a:schemeClr val="accent1"/>
          </a:effectRef>
          <a:fontRef idx="minor">
            <a:schemeClr val="tx1"/>
          </a:fontRef>
        </p:style>
      </p:cxnSp>
      <p:sp>
        <p:nvSpPr>
          <p:cNvPr id="4" name="AutoShape 2" descr="Logo ADEME"/>
          <p:cNvSpPr>
            <a:spLocks noChangeArrowheads="1" noChangeAspect="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7" name="Image 6"/>
          <p:cNvPicPr>
            <a:picLocks noChangeAspect="1"/>
          </p:cNvPicPr>
          <p:nvPr/>
        </p:nvPicPr>
        <p:blipFill>
          <a:blip r:embed="rId4"/>
          <a:stretch/>
        </p:blipFill>
        <p:spPr bwMode="auto">
          <a:xfrm>
            <a:off x="10175955" y="0"/>
            <a:ext cx="2016045" cy="1033435"/>
          </a:xfrm>
          <a:prstGeom prst="rect">
            <a:avLst/>
          </a:prstGeom>
        </p:spPr>
      </p:pic>
      <p:sp>
        <p:nvSpPr>
          <p:cNvPr id="668622153" name="Flèche courbée vers la droite 870752806">
            <a:hlinkClick r:id="rId5" action="ppaction://hlinksldjump" tooltip="Diapositive 59"/>
          </p:cNvPr>
          <p:cNvSpPr/>
          <p:nvPr/>
        </p:nvSpPr>
        <p:spPr bwMode="auto">
          <a:xfrm rot="10335929">
            <a:off x="11154354" y="6248673"/>
            <a:ext cx="306159" cy="419553"/>
          </a:xfrm>
          <a:prstGeom prst="curvedRightArrow">
            <a:avLst>
              <a:gd name="adj1" fmla="val 25000"/>
              <a:gd name="adj2" fmla="val 50000"/>
              <a:gd name="adj3" fmla="val 25000"/>
            </a:avLst>
          </a:prstGeom>
          <a:solidFill>
            <a:schemeClr val="accent2"/>
          </a:solidFill>
          <a:ln w="12700" cap="flat" cmpd="sng" algn="ctr">
            <a:solidFill>
              <a:schemeClr val="accent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Cerama">
  <a:themeElements>
    <a:clrScheme name="CEREMA">
      <a:dk1>
        <a:sysClr val="windowText" lastClr="000000"/>
      </a:dk1>
      <a:lt1>
        <a:sysClr val="window" lastClr="FFFFFF"/>
      </a:lt1>
      <a:dk2>
        <a:srgbClr val="44546A"/>
      </a:dk2>
      <a:lt2>
        <a:srgbClr val="E7E6E6"/>
      </a:lt2>
      <a:accent1>
        <a:srgbClr val="EF7757"/>
      </a:accent1>
      <a:accent2>
        <a:srgbClr val="292574"/>
      </a:accent2>
      <a:accent3>
        <a:srgbClr val="B0CC4E"/>
      </a:accent3>
      <a:accent4>
        <a:srgbClr val="FDEB7D"/>
      </a:accent4>
      <a:accent5>
        <a:srgbClr val="7E97CE"/>
      </a:accent5>
      <a:accent6>
        <a:srgbClr val="60B46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ONLYOFFICE/8.2.1.38</Application>
  <DocSecurity>0</DocSecurity>
  <PresentationFormat>On-screen Show (4:3)</PresentationFormat>
  <Paragraphs>0</Paragraphs>
  <Slides>139</Slides>
  <Notes>139</Notes>
  <HiddenSlides>0</HiddenSlides>
  <MMClips>2</MMClips>
  <ScaleCrop>0</ScaleCrop>
  <HeadingPairs>
    <vt:vector size="4" baseType="variant">
      <vt:variant>
        <vt:lpstr>Theme</vt:lpstr>
      </vt:variant>
      <vt:variant>
        <vt:i4>1</vt:i4>
      </vt:variant>
      <vt:variant>
        <vt:lpstr>Slide Titles</vt:lpstr>
      </vt:variant>
      <vt:variant>
        <vt:i4>139</vt:i4>
      </vt:variant>
    </vt:vector>
  </HeadingPairs>
  <TitlesOfParts>
    <vt:vector size="14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Jean-Christophe MOREAU</dc:creator>
  <cp:keywords/>
  <dc:description/>
  <dc:identifier/>
  <dc:language/>
  <cp:lastModifiedBy/>
  <cp:revision>581</cp:revision>
  <dcterms:created xsi:type="dcterms:W3CDTF">2022-02-17T09:50:23Z</dcterms:created>
  <dcterms:modified xsi:type="dcterms:W3CDTF">2025-02-19T16:06:23Z</dcterms:modified>
  <cp:category/>
  <cp:contentStatus/>
  <cp:version/>
</cp:coreProperties>
</file>