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85" r:id="rId3"/>
    <p:sldId id="282" r:id="rId4"/>
    <p:sldId id="281" r:id="rId5"/>
    <p:sldId id="268" r:id="rId6"/>
    <p:sldId id="263" r:id="rId7"/>
    <p:sldId id="286"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574"/>
    <a:srgbClr val="484D7A"/>
    <a:srgbClr val="EF7757"/>
    <a:srgbClr val="2A9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6"/>
    <p:restoredTop sz="94682"/>
  </p:normalViewPr>
  <p:slideViewPr>
    <p:cSldViewPr snapToGrid="0" snapToObjects="1">
      <p:cViewPr varScale="1">
        <p:scale>
          <a:sx n="106" d="100"/>
          <a:sy n="106" d="100"/>
        </p:scale>
        <p:origin x="1494"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F18E1D-CAF5-A540-87B3-A701841AAD6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4F2F6A9-3490-8A49-B176-CF2DA9E9E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0B2E189-31E8-1048-A71A-DD42EAAC034E}"/>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651B9E1D-5E90-944D-BC8E-4B7EDA2356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CB6182-4E7C-6944-B02F-E61491B8C4B2}"/>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385883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8F24F-1B1C-0644-9CB7-E84188AF2DD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7879307-676B-7443-A92B-24D13F5F20D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2AB16D-4657-C741-BDAE-67C0545D40D6}"/>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8E854D26-53CA-9F47-B2B1-6C0D506F46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941C72-E603-B340-AECA-1A99B074836D}"/>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273830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F433303-9A86-8646-9B04-B063287E8CE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C7ECB9B-AAB3-FE4D-8374-0DFA4C019C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CA19BF-3FBB-9946-8152-C7AEA441568E}"/>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33B5E2AA-748F-344D-80A4-D4A34173DE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37B93E-BE46-4B47-B72C-2EDEA793DCEB}"/>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3474678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mmaire fond blanc">
    <p:spTree>
      <p:nvGrpSpPr>
        <p:cNvPr id="1" name=""/>
        <p:cNvGrpSpPr/>
        <p:nvPr/>
      </p:nvGrpSpPr>
      <p:grpSpPr>
        <a:xfrm>
          <a:off x="0" y="0"/>
          <a:ext cx="0" cy="0"/>
          <a:chOff x="0" y="0"/>
          <a:chExt cx="0" cy="0"/>
        </a:xfrm>
      </p:grpSpPr>
      <p:sp>
        <p:nvSpPr>
          <p:cNvPr id="11" name="Espace réservé du texte 13">
            <a:extLst>
              <a:ext uri="{FF2B5EF4-FFF2-40B4-BE49-F238E27FC236}">
                <a16:creationId xmlns:a16="http://schemas.microsoft.com/office/drawing/2014/main" id="{6F274D38-A451-4D32-9078-57FC37527A34}"/>
              </a:ext>
            </a:extLst>
          </p:cNvPr>
          <p:cNvSpPr>
            <a:spLocks noGrp="1"/>
          </p:cNvSpPr>
          <p:nvPr>
            <p:ph type="body" sz="quarter" idx="11" hasCustomPrompt="1"/>
          </p:nvPr>
        </p:nvSpPr>
        <p:spPr>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Titre présentation</a:t>
            </a:r>
          </a:p>
        </p:txBody>
      </p:sp>
      <p:sp>
        <p:nvSpPr>
          <p:cNvPr id="6" name="Espace réservé du texte 15">
            <a:extLst>
              <a:ext uri="{FF2B5EF4-FFF2-40B4-BE49-F238E27FC236}">
                <a16:creationId xmlns:a16="http://schemas.microsoft.com/office/drawing/2014/main" id="{7815E63E-6780-4FA6-AFF9-3AC7CD0E79E2}"/>
              </a:ext>
            </a:extLst>
          </p:cNvPr>
          <p:cNvSpPr>
            <a:spLocks noGrp="1"/>
          </p:cNvSpPr>
          <p:nvPr>
            <p:ph type="body" sz="quarter" idx="12"/>
          </p:nvPr>
        </p:nvSpPr>
        <p:spPr>
          <a:xfrm>
            <a:off x="1302455" y="2012879"/>
            <a:ext cx="4089677" cy="3247642"/>
          </a:xfrm>
          <a:prstGeom prst="rect">
            <a:avLst/>
          </a:prstGeom>
        </p:spPr>
        <p:txBody>
          <a:bodyPr/>
          <a:lstStyle>
            <a:lvl1pPr marL="0" indent="0">
              <a:lnSpc>
                <a:spcPct val="100000"/>
              </a:lnSpc>
              <a:buNone/>
              <a:defRPr sz="2000">
                <a:solidFill>
                  <a:srgbClr val="292574"/>
                </a:solidFill>
              </a:defRPr>
            </a:lvl1pPr>
            <a:lvl2pPr marL="180000" indent="0">
              <a:lnSpc>
                <a:spcPct val="100000"/>
              </a:lnSpc>
              <a:buFont typeface="Arial" panose="020B0604020202020204" pitchFamily="34" charset="0"/>
              <a:buNone/>
              <a:defRPr sz="1800">
                <a:solidFill>
                  <a:srgbClr val="292574"/>
                </a:solidFill>
              </a:defRPr>
            </a:lvl2pPr>
            <a:lvl3pPr marL="540000" indent="-180000">
              <a:lnSpc>
                <a:spcPct val="100000"/>
              </a:lnSpc>
              <a:buFont typeface="Arial" panose="020B0604020202020204" pitchFamily="34" charset="0"/>
              <a:buChar char="•"/>
              <a:defRPr sz="1600">
                <a:solidFill>
                  <a:srgbClr val="292574"/>
                </a:solidFill>
              </a:defRPr>
            </a:lvl3pPr>
            <a:lvl4pPr marL="720000" indent="-180000">
              <a:lnSpc>
                <a:spcPct val="100000"/>
              </a:lnSpc>
              <a:buFont typeface="Arial" panose="020B0604020202020204" pitchFamily="34" charset="0"/>
              <a:buChar char="•"/>
              <a:defRPr sz="1400">
                <a:solidFill>
                  <a:srgbClr val="292574"/>
                </a:solidFill>
              </a:defRPr>
            </a:lvl4pPr>
            <a:lvl5pPr marL="900000" indent="-180000">
              <a:lnSpc>
                <a:spcPct val="100000"/>
              </a:lnSpc>
              <a:buFont typeface="Arial" panose="020B0604020202020204" pitchFamily="34" charset="0"/>
              <a:buChar char="•"/>
              <a:defRPr sz="1200">
                <a:solidFill>
                  <a:srgbClr val="292574"/>
                </a:solidFill>
              </a:defRPr>
            </a:lvl5pPr>
            <a:lvl6pPr marL="2286000" indent="0">
              <a:buFont typeface="Arial" panose="020B0604020202020204" pitchFamily="34" charset="0"/>
              <a:buNone/>
              <a:defRPr/>
            </a:lvl6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10" name="Espace réservé du texte 15">
            <a:extLst>
              <a:ext uri="{FF2B5EF4-FFF2-40B4-BE49-F238E27FC236}">
                <a16:creationId xmlns:a16="http://schemas.microsoft.com/office/drawing/2014/main" id="{BD66D1F7-3B0B-4B4C-A16A-91C421755D73}"/>
              </a:ext>
            </a:extLst>
          </p:cNvPr>
          <p:cNvSpPr>
            <a:spLocks noGrp="1"/>
          </p:cNvSpPr>
          <p:nvPr>
            <p:ph type="body" sz="quarter" idx="16"/>
          </p:nvPr>
        </p:nvSpPr>
        <p:spPr>
          <a:xfrm>
            <a:off x="6291958" y="1999456"/>
            <a:ext cx="4089677" cy="3247642"/>
          </a:xfrm>
          <a:prstGeom prst="rect">
            <a:avLst/>
          </a:prstGeom>
        </p:spPr>
        <p:txBody>
          <a:bodyPr/>
          <a:lstStyle>
            <a:lvl1pPr marL="0" indent="0">
              <a:lnSpc>
                <a:spcPct val="100000"/>
              </a:lnSpc>
              <a:buNone/>
              <a:defRPr sz="2000">
                <a:solidFill>
                  <a:srgbClr val="292574"/>
                </a:solidFill>
              </a:defRPr>
            </a:lvl1pPr>
            <a:lvl2pPr marL="180000" indent="0">
              <a:lnSpc>
                <a:spcPct val="100000"/>
              </a:lnSpc>
              <a:buFont typeface="Arial" panose="020B0604020202020204" pitchFamily="34" charset="0"/>
              <a:buNone/>
              <a:defRPr sz="1800">
                <a:solidFill>
                  <a:srgbClr val="292574"/>
                </a:solidFill>
              </a:defRPr>
            </a:lvl2pPr>
            <a:lvl3pPr marL="540000" indent="-180000">
              <a:lnSpc>
                <a:spcPct val="100000"/>
              </a:lnSpc>
              <a:buFont typeface="Arial" panose="020B0604020202020204" pitchFamily="34" charset="0"/>
              <a:buChar char="•"/>
              <a:defRPr sz="1600">
                <a:solidFill>
                  <a:srgbClr val="292574"/>
                </a:solidFill>
              </a:defRPr>
            </a:lvl3pPr>
            <a:lvl4pPr marL="720000" indent="-180000">
              <a:lnSpc>
                <a:spcPct val="100000"/>
              </a:lnSpc>
              <a:buFont typeface="Arial" panose="020B0604020202020204" pitchFamily="34" charset="0"/>
              <a:buChar char="•"/>
              <a:defRPr sz="1400">
                <a:solidFill>
                  <a:srgbClr val="292574"/>
                </a:solidFill>
              </a:defRPr>
            </a:lvl4pPr>
            <a:lvl5pPr marL="900000" indent="-180000">
              <a:lnSpc>
                <a:spcPct val="100000"/>
              </a:lnSpc>
              <a:buFont typeface="Arial" panose="020B0604020202020204" pitchFamily="34" charset="0"/>
              <a:buChar char="•"/>
              <a:defRPr sz="1200">
                <a:solidFill>
                  <a:srgbClr val="292574"/>
                </a:solidFill>
              </a:defRPr>
            </a:lvl5pPr>
            <a:lvl6pPr marL="2286000" indent="0">
              <a:buFont typeface="Arial" panose="020B0604020202020204" pitchFamily="34" charset="0"/>
              <a:buNone/>
              <a:defRPr/>
            </a:lvl6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14" name="Titre 1">
            <a:extLst>
              <a:ext uri="{FF2B5EF4-FFF2-40B4-BE49-F238E27FC236}">
                <a16:creationId xmlns:a16="http://schemas.microsoft.com/office/drawing/2014/main" id="{D510C575-17A2-4D3E-BADD-434C8C1B08C5}"/>
              </a:ext>
            </a:extLst>
          </p:cNvPr>
          <p:cNvSpPr>
            <a:spLocks noGrp="1"/>
          </p:cNvSpPr>
          <p:nvPr>
            <p:ph type="ctrTitle" hasCustomPrompt="1"/>
          </p:nvPr>
        </p:nvSpPr>
        <p:spPr>
          <a:xfrm>
            <a:off x="0" y="455544"/>
            <a:ext cx="1710705" cy="699404"/>
          </a:xfrm>
          <a:prstGeom prst="rect">
            <a:avLst/>
          </a:prstGeom>
          <a:solidFill>
            <a:srgbClr val="EF7757"/>
          </a:solidFill>
        </p:spPr>
        <p:txBody>
          <a:bodyPr wrap="none" lIns="180000" tIns="72000" rIns="180000" bIns="72000" anchor="ctr" anchorCtr="0">
            <a:spAutoFit/>
          </a:bodyPr>
          <a:lstStyle>
            <a:lvl1pPr algn="l">
              <a:lnSpc>
                <a:spcPct val="100000"/>
              </a:lnSpc>
              <a:defRPr sz="3600" cap="all" baseline="0">
                <a:solidFill>
                  <a:schemeClr val="bg1"/>
                </a:solidFill>
              </a:defRPr>
            </a:lvl1pPr>
          </a:lstStyle>
          <a:p>
            <a:r>
              <a:rPr lang="fr-FR" dirty="0"/>
              <a:t>Titre</a:t>
            </a:r>
          </a:p>
        </p:txBody>
      </p:sp>
      <p:cxnSp>
        <p:nvCxnSpPr>
          <p:cNvPr id="4" name="Connecteur droit 3">
            <a:extLst>
              <a:ext uri="{FF2B5EF4-FFF2-40B4-BE49-F238E27FC236}">
                <a16:creationId xmlns:a16="http://schemas.microsoft.com/office/drawing/2014/main" id="{D2D98DEE-152E-4802-930B-37703A02A9B7}"/>
              </a:ext>
            </a:extLst>
          </p:cNvPr>
          <p:cNvCxnSpPr/>
          <p:nvPr userDrawn="1"/>
        </p:nvCxnSpPr>
        <p:spPr>
          <a:xfrm>
            <a:off x="5806911" y="1999456"/>
            <a:ext cx="0" cy="3247642"/>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0174F1D3-78BD-442A-9469-2FFB3205095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8644" y="6062085"/>
            <a:ext cx="2614574" cy="608741"/>
          </a:xfrm>
          <a:prstGeom prst="rect">
            <a:avLst/>
          </a:prstGeom>
        </p:spPr>
      </p:pic>
    </p:spTree>
    <p:extLst>
      <p:ext uri="{BB962C8B-B14F-4D97-AF65-F5344CB8AC3E}">
        <p14:creationId xmlns:p14="http://schemas.microsoft.com/office/powerpoint/2010/main" val="405742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e simple + puces sur une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CA3A4-41FF-4CB1-B9F1-A6ACA1AD6661}"/>
              </a:ext>
            </a:extLst>
          </p:cNvPr>
          <p:cNvSpPr>
            <a:spLocks noGrp="1"/>
          </p:cNvSpPr>
          <p:nvPr>
            <p:ph type="title"/>
          </p:nvPr>
        </p:nvSpPr>
        <p:spPr>
          <a:xfrm>
            <a:off x="454042" y="426958"/>
            <a:ext cx="10860880" cy="630942"/>
          </a:xfrm>
          <a:prstGeom prst="rect">
            <a:avLst/>
          </a:prstGeom>
        </p:spPr>
        <p:txBody>
          <a:bodyPr wrap="square" anchor="ctr" anchorCtr="0">
            <a:spAutoFit/>
          </a:bodyPr>
          <a:lstStyle>
            <a:lvl1pPr>
              <a:lnSpc>
                <a:spcPct val="100000"/>
              </a:lnSpc>
              <a:defRPr sz="3500" b="1" cap="all" baseline="0">
                <a:solidFill>
                  <a:srgbClr val="EF7757"/>
                </a:solidFill>
              </a:defRPr>
            </a:lvl1pPr>
          </a:lstStyle>
          <a:p>
            <a:r>
              <a:rPr lang="fr-FR" dirty="0"/>
              <a:t>Modifiez le style du titre</a:t>
            </a:r>
          </a:p>
        </p:txBody>
      </p:sp>
      <p:sp>
        <p:nvSpPr>
          <p:cNvPr id="14" name="Espace réservé du texte 13">
            <a:extLst>
              <a:ext uri="{FF2B5EF4-FFF2-40B4-BE49-F238E27FC236}">
                <a16:creationId xmlns:a16="http://schemas.microsoft.com/office/drawing/2014/main" id="{536F1F85-97A6-483D-B858-86C49B9519BF}"/>
              </a:ext>
            </a:extLst>
          </p:cNvPr>
          <p:cNvSpPr>
            <a:spLocks noGrp="1"/>
          </p:cNvSpPr>
          <p:nvPr>
            <p:ph type="body" sz="quarter" idx="11" hasCustomPrompt="1"/>
          </p:nvPr>
        </p:nvSpPr>
        <p:spPr>
          <a:xfrm>
            <a:off x="8185968" y="6211558"/>
            <a:ext cx="3053922" cy="318959"/>
          </a:xfrm>
          <a:prstGeom prst="rect">
            <a:avLst/>
          </a:prstGeom>
        </p:spPr>
        <p:txBody>
          <a:bodyPr/>
          <a:lstStyle>
            <a:lvl1pPr marL="0" indent="0" algn="r">
              <a:lnSpc>
                <a:spcPct val="100000"/>
              </a:lnSpc>
              <a:spcBef>
                <a:spcPts val="0"/>
              </a:spcBef>
              <a:buNone/>
              <a:defRPr sz="1200">
                <a:solidFill>
                  <a:srgbClr val="EF7757"/>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Titre présentation</a:t>
            </a:r>
          </a:p>
        </p:txBody>
      </p:sp>
      <p:sp>
        <p:nvSpPr>
          <p:cNvPr id="16" name="Espace réservé du texte 15">
            <a:extLst>
              <a:ext uri="{FF2B5EF4-FFF2-40B4-BE49-F238E27FC236}">
                <a16:creationId xmlns:a16="http://schemas.microsoft.com/office/drawing/2014/main" id="{208C9E0E-7166-4855-A563-70C531DFD59C}"/>
              </a:ext>
            </a:extLst>
          </p:cNvPr>
          <p:cNvSpPr>
            <a:spLocks noGrp="1"/>
          </p:cNvSpPr>
          <p:nvPr>
            <p:ph type="body" sz="quarter" idx="12"/>
          </p:nvPr>
        </p:nvSpPr>
        <p:spPr>
          <a:xfrm>
            <a:off x="454043" y="1612593"/>
            <a:ext cx="10860880" cy="2811463"/>
          </a:xfrm>
          <a:prstGeom prst="rect">
            <a:avLst/>
          </a:prstGeom>
        </p:spPr>
        <p:txBody>
          <a:bodyPr/>
          <a:lstStyle>
            <a:lvl1pPr marL="0" indent="0">
              <a:lnSpc>
                <a:spcPct val="100000"/>
              </a:lnSpc>
              <a:buNone/>
              <a:defRPr sz="2800">
                <a:solidFill>
                  <a:srgbClr val="EF7757"/>
                </a:solidFill>
              </a:defRPr>
            </a:lvl1pPr>
            <a:lvl2pPr marL="342900" indent="-180000" defTabSz="720000">
              <a:lnSpc>
                <a:spcPct val="100000"/>
              </a:lnSpc>
              <a:buFont typeface="Arial" panose="020B0604020202020204" pitchFamily="34" charset="0"/>
              <a:buChar char="•"/>
              <a:tabLst>
                <a:tab pos="180000" algn="l"/>
              </a:tabLst>
              <a:defRPr>
                <a:solidFill>
                  <a:srgbClr val="292574"/>
                </a:solidFill>
              </a:defRPr>
            </a:lvl2pPr>
            <a:lvl3pPr marL="720000" indent="-180000">
              <a:lnSpc>
                <a:spcPct val="100000"/>
              </a:lnSpc>
              <a:buFont typeface="Arial" panose="020B0604020202020204" pitchFamily="34" charset="0"/>
              <a:buChar char="•"/>
              <a:defRPr>
                <a:solidFill>
                  <a:srgbClr val="292574"/>
                </a:solidFill>
              </a:defRPr>
            </a:lvl3pPr>
            <a:lvl4pPr marL="1044000" indent="-180000">
              <a:lnSpc>
                <a:spcPct val="100000"/>
              </a:lnSpc>
              <a:buFont typeface="Arial" panose="020B0604020202020204" pitchFamily="34" charset="0"/>
              <a:buChar char="•"/>
              <a:defRPr>
                <a:solidFill>
                  <a:srgbClr val="292574"/>
                </a:solidFill>
              </a:defRPr>
            </a:lvl4pPr>
            <a:lvl5pPr marL="1332000" indent="-180000">
              <a:lnSpc>
                <a:spcPct val="100000"/>
              </a:lnSpc>
              <a:buFont typeface="Arial" panose="020B0604020202020204" pitchFamily="34" charset="0"/>
              <a:buChar char="•"/>
              <a:defRPr sz="1600">
                <a:solidFill>
                  <a:srgbClr val="292574"/>
                </a:solidFill>
              </a:defRPr>
            </a:lvl5pPr>
            <a:lvl6pPr marL="2286000" indent="0">
              <a:buFont typeface="Arial" panose="020B0604020202020204" pitchFamily="34" charset="0"/>
              <a:buNone/>
              <a:defRPr/>
            </a:lvl6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4"/>
            <a:endParaRPr lang="fr-FR" dirty="0"/>
          </a:p>
        </p:txBody>
      </p:sp>
      <p:sp>
        <p:nvSpPr>
          <p:cNvPr id="17" name="Rectangle 16">
            <a:extLst>
              <a:ext uri="{FF2B5EF4-FFF2-40B4-BE49-F238E27FC236}">
                <a16:creationId xmlns:a16="http://schemas.microsoft.com/office/drawing/2014/main" id="{B6056D0D-9D57-471D-8FDF-B67775D04D2E}"/>
              </a:ext>
            </a:extLst>
          </p:cNvPr>
          <p:cNvSpPr/>
          <p:nvPr userDrawn="1"/>
        </p:nvSpPr>
        <p:spPr>
          <a:xfrm>
            <a:off x="1" y="388487"/>
            <a:ext cx="304800" cy="707886"/>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A8B479C3-5E68-45D9-945F-2499EEDFDF5F}"/>
              </a:ext>
            </a:extLst>
          </p:cNvPr>
          <p:cNvSpPr/>
          <p:nvPr userDrawn="1"/>
        </p:nvSpPr>
        <p:spPr>
          <a:xfrm>
            <a:off x="11573460" y="5994000"/>
            <a:ext cx="360000" cy="864000"/>
          </a:xfrm>
          <a:prstGeom prst="rect">
            <a:avLst/>
          </a:prstGeom>
          <a:solidFill>
            <a:srgbClr val="EF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5">
            <a:extLst>
              <a:ext uri="{FF2B5EF4-FFF2-40B4-BE49-F238E27FC236}">
                <a16:creationId xmlns:a16="http://schemas.microsoft.com/office/drawing/2014/main" id="{CD06037B-E71F-4A60-B852-4FA0FC368640}"/>
              </a:ext>
            </a:extLst>
          </p:cNvPr>
          <p:cNvSpPr>
            <a:spLocks noGrp="1"/>
          </p:cNvSpPr>
          <p:nvPr>
            <p:ph type="sldNum" sz="quarter" idx="4"/>
          </p:nvPr>
        </p:nvSpPr>
        <p:spPr>
          <a:xfrm>
            <a:off x="11464989" y="6187753"/>
            <a:ext cx="576943" cy="365125"/>
          </a:xfrm>
          <a:prstGeom prst="rect">
            <a:avLst/>
          </a:prstGeom>
        </p:spPr>
        <p:txBody>
          <a:bodyPr vert="horz" wrap="none" lIns="72000" tIns="72000" rIns="72000" bIns="72000" rtlCol="0" anchor="ctr"/>
          <a:lstStyle>
            <a:lvl1pPr algn="ctr">
              <a:defRPr sz="1100">
                <a:solidFill>
                  <a:schemeClr val="bg1"/>
                </a:solidFill>
              </a:defRPr>
            </a:lvl1pPr>
          </a:lstStyle>
          <a:p>
            <a:fld id="{DB28D779-26CF-48CC-83DD-609F16CD8116}" type="slidenum">
              <a:rPr lang="fr-FR" smtClean="0"/>
              <a:pPr/>
              <a:t>‹N°›</a:t>
            </a:fld>
            <a:endParaRPr lang="fr-FR" dirty="0"/>
          </a:p>
        </p:txBody>
      </p:sp>
      <p:pic>
        <p:nvPicPr>
          <p:cNvPr id="13" name="Image 12">
            <a:extLst>
              <a:ext uri="{FF2B5EF4-FFF2-40B4-BE49-F238E27FC236}">
                <a16:creationId xmlns:a16="http://schemas.microsoft.com/office/drawing/2014/main" id="{637315B0-F01C-4E0C-B522-498F8D5B75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8644" y="6062085"/>
            <a:ext cx="2614574" cy="608741"/>
          </a:xfrm>
          <a:prstGeom prst="rect">
            <a:avLst/>
          </a:prstGeom>
        </p:spPr>
      </p:pic>
    </p:spTree>
    <p:extLst>
      <p:ext uri="{BB962C8B-B14F-4D97-AF65-F5344CB8AC3E}">
        <p14:creationId xmlns:p14="http://schemas.microsoft.com/office/powerpoint/2010/main" val="1305613785"/>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571E7-A747-FA4B-B82A-3891FA6D1A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FA1506-70AB-434D-A50F-623820A406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06C0D8-351C-9C4A-9A11-2E27AF95E7BF}"/>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47E11B0E-9A2D-CA40-9E75-9861846F29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95C703-BF6E-7041-ACC6-73E4C84B670A}"/>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199745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FE96B-FE5E-224D-94ED-D00763E97BC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460C088-89CA-1A4E-AB7D-9223E859E6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CB973B-01A0-9A4E-9C9B-076E14458833}"/>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67890E96-5DB0-7646-9FBF-F1C8B71003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7F2EC5-7E68-274E-BA96-BB0F70F4A33B}"/>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21404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2CFE9F-FB26-8C4B-A1EF-9B511FCEF7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BC9DEF9-1D69-D24B-82C1-CC64128FA93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A6116B-195B-A14C-A4FE-50AAD0CD9FC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2342DE-97DD-0549-A65F-4F852591296C}"/>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6" name="Espace réservé du pied de page 5">
            <a:extLst>
              <a:ext uri="{FF2B5EF4-FFF2-40B4-BE49-F238E27FC236}">
                <a16:creationId xmlns:a16="http://schemas.microsoft.com/office/drawing/2014/main" id="{0071CA9F-78BF-F743-95A2-790BE98CFD5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28F9AD-3E94-EA4F-954F-B1CFDD2D2478}"/>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132008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388DF8-CCB0-0041-8A4A-F7CF2ED6C5F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F0D727-5EB3-8448-A5AA-A1D2F26F9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3B2524D-932F-9B44-8A1C-2E673CA6A61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453B621-851D-1E44-9634-2AB790D1B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A68AD83-238B-7E41-BE82-E2A32DDCD2B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C3B32FB-F2D1-8E40-85FB-0C4428222E79}"/>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8" name="Espace réservé du pied de page 7">
            <a:extLst>
              <a:ext uri="{FF2B5EF4-FFF2-40B4-BE49-F238E27FC236}">
                <a16:creationId xmlns:a16="http://schemas.microsoft.com/office/drawing/2014/main" id="{D164A71C-F822-D249-B5C0-C693975B42D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F14ACD2-EB08-9C4F-BA1D-6F3916E2CF71}"/>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71705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DEB0E-6414-234A-9A33-790D7C9A58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0085FD5-4F66-EB48-A8B8-CC452FD8D811}"/>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4" name="Espace réservé du pied de page 3">
            <a:extLst>
              <a:ext uri="{FF2B5EF4-FFF2-40B4-BE49-F238E27FC236}">
                <a16:creationId xmlns:a16="http://schemas.microsoft.com/office/drawing/2014/main" id="{E52D7A5F-6A25-084F-9346-F24E7C1D45D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703F6B0-CEFA-B743-9651-BC47C56ADCD3}"/>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146593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7EFA45-D248-A84F-891A-4314F697656D}"/>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3" name="Espace réservé du pied de page 2">
            <a:extLst>
              <a:ext uri="{FF2B5EF4-FFF2-40B4-BE49-F238E27FC236}">
                <a16:creationId xmlns:a16="http://schemas.microsoft.com/office/drawing/2014/main" id="{14E2C3F2-C0E2-F04D-901E-150E73C7098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B99DE08-B304-4841-B18F-B2E4E39AABE2}"/>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335836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0CAC84-C73B-8C47-8879-589FDC1683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A910E77-C91E-324E-9200-825DE56020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22557AD-4ABE-D444-B78D-451E99506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699CE6-EF07-EB40-A432-3D4AAF225D0F}"/>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6" name="Espace réservé du pied de page 5">
            <a:extLst>
              <a:ext uri="{FF2B5EF4-FFF2-40B4-BE49-F238E27FC236}">
                <a16:creationId xmlns:a16="http://schemas.microsoft.com/office/drawing/2014/main" id="{2A458303-5F47-134D-B785-981B773C96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DF8A553-B333-2C4D-BCFE-5DEF6F61CCFE}"/>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298967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F7163-5E60-F749-8C68-E51B049B41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62C5367-5D46-6340-AAB6-9CB169C035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4AD8216-8341-8240-84B0-5CAF326EB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976BA4D-0AE7-854F-82B0-ED3CC13C0C98}"/>
              </a:ext>
            </a:extLst>
          </p:cNvPr>
          <p:cNvSpPr>
            <a:spLocks noGrp="1"/>
          </p:cNvSpPr>
          <p:nvPr>
            <p:ph type="dt" sz="half" idx="10"/>
          </p:nvPr>
        </p:nvSpPr>
        <p:spPr/>
        <p:txBody>
          <a:bodyPr/>
          <a:lstStyle/>
          <a:p>
            <a:fld id="{762C7EB6-5318-0F44-A108-48EB483099AF}" type="datetimeFigureOut">
              <a:rPr lang="fr-FR" smtClean="0"/>
              <a:t>23/09/2022</a:t>
            </a:fld>
            <a:endParaRPr lang="fr-FR"/>
          </a:p>
        </p:txBody>
      </p:sp>
      <p:sp>
        <p:nvSpPr>
          <p:cNvPr id="6" name="Espace réservé du pied de page 5">
            <a:extLst>
              <a:ext uri="{FF2B5EF4-FFF2-40B4-BE49-F238E27FC236}">
                <a16:creationId xmlns:a16="http://schemas.microsoft.com/office/drawing/2014/main" id="{F732D6F5-8295-E240-9B99-B0B794C1DE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9E6FDB9-3906-8046-B60E-09179C6D7E9E}"/>
              </a:ext>
            </a:extLst>
          </p:cNvPr>
          <p:cNvSpPr>
            <a:spLocks noGrp="1"/>
          </p:cNvSpPr>
          <p:nvPr>
            <p:ph type="sldNum" sz="quarter" idx="12"/>
          </p:nvPr>
        </p:nvSpPr>
        <p:spPr/>
        <p:txBody>
          <a:bodyPr/>
          <a:lstStyle/>
          <a:p>
            <a:fld id="{F8719B59-D41E-784B-BD1B-C91C3F50A0C4}" type="slidenum">
              <a:rPr lang="fr-FR" smtClean="0"/>
              <a:t>‹N°›</a:t>
            </a:fld>
            <a:endParaRPr lang="fr-FR"/>
          </a:p>
        </p:txBody>
      </p:sp>
    </p:spTree>
    <p:extLst>
      <p:ext uri="{BB962C8B-B14F-4D97-AF65-F5344CB8AC3E}">
        <p14:creationId xmlns:p14="http://schemas.microsoft.com/office/powerpoint/2010/main" val="238727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A51329-4F9F-884B-B953-F77556FD7D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382EC50-D523-BD4D-BDB2-D051D6D5E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6A52F5-21EB-6749-B3DD-A1A13ED5C4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C7EB6-5318-0F44-A108-48EB483099AF}" type="datetimeFigureOut">
              <a:rPr lang="fr-FR" smtClean="0"/>
              <a:t>23/09/2022</a:t>
            </a:fld>
            <a:endParaRPr lang="fr-FR"/>
          </a:p>
        </p:txBody>
      </p:sp>
      <p:sp>
        <p:nvSpPr>
          <p:cNvPr id="5" name="Espace réservé du pied de page 4">
            <a:extLst>
              <a:ext uri="{FF2B5EF4-FFF2-40B4-BE49-F238E27FC236}">
                <a16:creationId xmlns:a16="http://schemas.microsoft.com/office/drawing/2014/main" id="{6DC4CBEF-838A-8F4B-AB9A-EAC12C276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232B3F9-98CD-D449-A810-EC25ABEB7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19B59-D41E-784B-BD1B-C91C3F50A0C4}" type="slidenum">
              <a:rPr lang="fr-FR" smtClean="0"/>
              <a:t>‹N°›</a:t>
            </a:fld>
            <a:endParaRPr lang="fr-FR"/>
          </a:p>
        </p:txBody>
      </p:sp>
    </p:spTree>
    <p:extLst>
      <p:ext uri="{BB962C8B-B14F-4D97-AF65-F5344CB8AC3E}">
        <p14:creationId xmlns:p14="http://schemas.microsoft.com/office/powerpoint/2010/main" val="1002201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cerema.fr" TargetMode="External"/><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cerema.fr" TargetMode="External"/><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erema.fr" TargetMode="External"/><Relationship Id="rId7"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erema.fr" TargetMode="External"/><Relationship Id="rId7"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cerema.fr" TargetMode="External"/><Relationship Id="rId7"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Image 25" descr="Une image contenant arbre, extérieur, plante, ligné&#10;&#10;Description générée automatiquement">
            <a:extLst>
              <a:ext uri="{FF2B5EF4-FFF2-40B4-BE49-F238E27FC236}">
                <a16:creationId xmlns:a16="http://schemas.microsoft.com/office/drawing/2014/main" id="{CBC32192-C9FC-9D52-A61C-D6C67F6A242E}"/>
              </a:ext>
            </a:extLst>
          </p:cNvPr>
          <p:cNvPicPr>
            <a:picLocks noChangeAspect="1"/>
          </p:cNvPicPr>
          <p:nvPr/>
        </p:nvPicPr>
        <p:blipFill>
          <a:blip r:embed="rId2"/>
          <a:stretch>
            <a:fillRect/>
          </a:stretch>
        </p:blipFill>
        <p:spPr>
          <a:xfrm>
            <a:off x="-4536150" y="-36525"/>
            <a:ext cx="9927046" cy="6931049"/>
          </a:xfrm>
          <a:prstGeom prst="rect">
            <a:avLst/>
          </a:prstGeom>
        </p:spPr>
      </p:pic>
      <p:sp>
        <p:nvSpPr>
          <p:cNvPr id="48" name="Rectangle 47">
            <a:extLst>
              <a:ext uri="{FF2B5EF4-FFF2-40B4-BE49-F238E27FC236}">
                <a16:creationId xmlns:a16="http://schemas.microsoft.com/office/drawing/2014/main" id="{5D7FCB09-2A5B-F24B-B269-A2C43CDF765E}"/>
              </a:ext>
            </a:extLst>
          </p:cNvPr>
          <p:cNvSpPr>
            <a:spLocks/>
          </p:cNvSpPr>
          <p:nvPr/>
        </p:nvSpPr>
        <p:spPr>
          <a:xfrm>
            <a:off x="5391069" y="0"/>
            <a:ext cx="6800932" cy="3321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rPr>
              <a:t>CONFÉRENCE TECHNIQUE TERRITORIALE</a:t>
            </a:r>
            <a:endParaRPr lang="fr-FR" sz="12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22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Des arbres en ville pour atténuer le changement climatique</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lnSpc>
                <a:spcPct val="120000"/>
              </a:lnSpc>
              <a:spcBef>
                <a:spcPts val="850"/>
              </a:spcBef>
              <a:spcAft>
                <a:spcPts val="0"/>
              </a:spcAft>
            </a:pPr>
            <a:r>
              <a:rPr lang="fr-FR" sz="1600" dirty="0" err="1">
                <a:solidFill>
                  <a:srgbClr val="595959"/>
                </a:solidFill>
                <a:effectLst/>
                <a:latin typeface="Marianne" panose="02000000000000000000" pitchFamily="2" charset="0"/>
                <a:ea typeface="Calibri" panose="020F0502020204030204" pitchFamily="34" charset="0"/>
                <a:cs typeface="Minion Pro" panose="02040503050306020203" pitchFamily="18" charset="0"/>
              </a:rPr>
              <a:t>Cerema</a:t>
            </a:r>
            <a:r>
              <a:rPr lang="fr-FR" sz="1600" dirty="0">
                <a:solidFill>
                  <a:srgbClr val="595959"/>
                </a:solidFill>
                <a:effectLst/>
                <a:latin typeface="Marianne" panose="02000000000000000000" pitchFamily="2" charset="0"/>
                <a:ea typeface="Calibri" panose="020F0502020204030204" pitchFamily="34" charset="0"/>
                <a:cs typeface="Minion Pro" panose="02040503050306020203" pitchFamily="18" charset="0"/>
              </a:rPr>
              <a:t> Méditerranée Aix-en-Provence</a:t>
            </a:r>
            <a:r>
              <a:rPr lang="fr-FR" sz="2000" b="1" dirty="0">
                <a:solidFill>
                  <a:srgbClr val="595959"/>
                </a:solidFill>
                <a:effectLst/>
                <a:latin typeface="Marianne" panose="02000000000000000000" pitchFamily="2" charset="0"/>
                <a:ea typeface="Calibri" panose="020F0502020204030204" pitchFamily="34" charset="0"/>
                <a:cs typeface="Minion Pro" panose="02040503050306020203" pitchFamily="18" charset="0"/>
              </a:rPr>
              <a:t> </a:t>
            </a:r>
            <a:r>
              <a:rPr lang="fr-FR" sz="2200" dirty="0">
                <a:solidFill>
                  <a:srgbClr val="595959"/>
                </a:solidFill>
                <a:effectLst/>
                <a:latin typeface="Marianne" panose="02000000000000000000" pitchFamily="2" charset="0"/>
                <a:ea typeface="Calibri" panose="020F0502020204030204" pitchFamily="34" charset="0"/>
                <a:cs typeface="DaxOT-Bold" panose="020B0804030101020102" pitchFamily="34" charset="77"/>
              </a:rPr>
              <a:t>|</a:t>
            </a:r>
            <a:r>
              <a:rPr lang="fr-FR" sz="1600" dirty="0">
                <a:solidFill>
                  <a:srgbClr val="595959"/>
                </a:solidFill>
                <a:effectLst/>
                <a:latin typeface="Marianne" panose="02000000000000000000" pitchFamily="2" charset="0"/>
                <a:ea typeface="Calibri" panose="020F0502020204030204" pitchFamily="34" charset="0"/>
                <a:cs typeface="DaxOT-Bold" panose="020B0804030101020102" pitchFamily="34" charset="77"/>
              </a:rPr>
              <a:t> Amphi</a:t>
            </a:r>
          </a:p>
          <a:p>
            <a:pPr marL="227013">
              <a:lnSpc>
                <a:spcPct val="120000"/>
              </a:lnSpc>
              <a:spcBef>
                <a:spcPts val="850"/>
              </a:spcBef>
            </a:pPr>
            <a:r>
              <a:rPr lang="fr-FR" sz="1050" dirty="0">
                <a:solidFill>
                  <a:srgbClr val="595959"/>
                </a:solidFill>
                <a:effectLst/>
                <a:latin typeface="Marianne" panose="02000000000000000000" pitchFamily="2" charset="0"/>
                <a:ea typeface="Calibri" panose="020F0502020204030204" pitchFamily="34" charset="0"/>
                <a:cs typeface="DaxOT-Regular" panose="02000506060000020004" pitchFamily="2" charset="77"/>
              </a:rPr>
              <a:t>Journée d’échanges organisée par le </a:t>
            </a:r>
            <a:r>
              <a:rPr lang="fr-FR" sz="1050" dirty="0" err="1">
                <a:solidFill>
                  <a:srgbClr val="595959"/>
                </a:solidFill>
                <a:effectLst/>
                <a:latin typeface="Marianne" panose="02000000000000000000" pitchFamily="2" charset="0"/>
                <a:ea typeface="Calibri" panose="020F0502020204030204" pitchFamily="34" charset="0"/>
                <a:cs typeface="DaxOT-Regular" panose="02000506060000020004" pitchFamily="2" charset="77"/>
              </a:rPr>
              <a:t>Cerema</a:t>
            </a:r>
            <a:r>
              <a:rPr lang="fr-FR" sz="1050" dirty="0">
                <a:solidFill>
                  <a:srgbClr val="595959"/>
                </a:solidFill>
                <a:effectLst/>
                <a:latin typeface="Marianne" panose="02000000000000000000" pitchFamily="2" charset="0"/>
                <a:ea typeface="Calibri" panose="020F0502020204030204" pitchFamily="34" charset="0"/>
                <a:cs typeface="DaxOT-Regular" panose="02000506060000020004" pitchFamily="2" charset="77"/>
              </a:rPr>
              <a:t> et sous l’égide de la CTT</a:t>
            </a:r>
            <a:endParaRPr lang="fr-FR" sz="1050" dirty="0">
              <a:solidFill>
                <a:srgbClr val="000000"/>
              </a:solidFill>
              <a:effectLst/>
              <a:latin typeface="Marianne" panose="02000000000000000000" pitchFamily="2" charset="0"/>
              <a:ea typeface="Calibri" panose="020F0502020204030204" pitchFamily="34" charset="0"/>
              <a:cs typeface="Minion Pro" panose="02040503050306020203" pitchFamily="18" charset="0"/>
            </a:endParaRPr>
          </a:p>
          <a:p>
            <a:pPr marL="227013">
              <a:lnSpc>
                <a:spcPct val="120000"/>
              </a:lnSpc>
              <a:spcBef>
                <a:spcPts val="850"/>
              </a:spcBef>
              <a:spcAft>
                <a:spcPts val="0"/>
              </a:spcAft>
            </a:pPr>
            <a:endParaRPr lang="fr-FR" sz="1200" dirty="0">
              <a:solidFill>
                <a:srgbClr val="000000"/>
              </a:solidFill>
              <a:effectLst/>
              <a:latin typeface="Marianne" panose="02000000000000000000" pitchFamily="2" charset="0"/>
              <a:ea typeface="Calibri" panose="020F0502020204030204" pitchFamily="34" charset="0"/>
              <a:cs typeface="Minion Pro" panose="02040503050306020203" pitchFamily="18" charset="0"/>
            </a:endParaRPr>
          </a:p>
          <a:p>
            <a:pPr marL="227013" algn="just">
              <a:lnSpc>
                <a:spcPct val="120000"/>
              </a:lnSpc>
              <a:spcBef>
                <a:spcPts val="1135"/>
              </a:spcBef>
              <a:spcAft>
                <a:spcPts val="0"/>
              </a:spcAft>
            </a:pPr>
            <a:r>
              <a:rPr lang="fr-FR" sz="1050" dirty="0">
                <a:solidFill>
                  <a:srgbClr val="595959"/>
                </a:solidFill>
                <a:effectLst/>
                <a:latin typeface="Marianne" panose="02000000000000000000" pitchFamily="2" charset="0"/>
                <a:ea typeface="Calibri" panose="020F0502020204030204" pitchFamily="34" charset="0"/>
                <a:cs typeface="DaxOT-Regular" panose="02000506060000020004" pitchFamily="2" charset="77"/>
              </a:rPr>
              <a:t>Journée d’échanges organisée par le </a:t>
            </a:r>
            <a:r>
              <a:rPr lang="fr-FR" sz="1050" dirty="0" err="1">
                <a:solidFill>
                  <a:srgbClr val="595959"/>
                </a:solidFill>
                <a:effectLst/>
                <a:latin typeface="Marianne" panose="02000000000000000000" pitchFamily="2" charset="0"/>
                <a:ea typeface="Calibri" panose="020F0502020204030204" pitchFamily="34" charset="0"/>
                <a:cs typeface="DaxOT-Regular" panose="02000506060000020004" pitchFamily="2" charset="77"/>
              </a:rPr>
              <a:t>Cerema</a:t>
            </a:r>
            <a:r>
              <a:rPr lang="fr-FR" sz="1050" dirty="0">
                <a:solidFill>
                  <a:srgbClr val="595959"/>
                </a:solidFill>
                <a:effectLst/>
                <a:latin typeface="Marianne" panose="02000000000000000000" pitchFamily="2" charset="0"/>
                <a:ea typeface="Calibri" panose="020F0502020204030204" pitchFamily="34" charset="0"/>
                <a:cs typeface="DaxOT-Regular" panose="02000506060000020004" pitchFamily="2" charset="77"/>
              </a:rPr>
              <a:t> « Nom de la direction » et sous l’égide de la </a:t>
            </a:r>
            <a:r>
              <a:rPr lang="fr-FR" sz="1050" dirty="0" err="1">
                <a:solidFill>
                  <a:srgbClr val="595959"/>
                </a:solidFill>
                <a:effectLst/>
                <a:latin typeface="Marianne" panose="02000000000000000000" pitchFamily="2" charset="0"/>
                <a:ea typeface="Calibri" panose="020F0502020204030204" pitchFamily="34" charset="0"/>
                <a:cs typeface="DaxOT-Regular" panose="02000506060000020004" pitchFamily="2" charset="77"/>
              </a:rPr>
              <a:t>CoTITA</a:t>
            </a:r>
            <a:endParaRPr lang="fr-FR" sz="1100" dirty="0">
              <a:solidFill>
                <a:srgbClr val="000000"/>
              </a:solidFill>
              <a:effectLst/>
              <a:latin typeface="Marianne" panose="02000000000000000000" pitchFamily="2" charset="0"/>
              <a:ea typeface="Calibri" panose="020F0502020204030204" pitchFamily="34" charset="0"/>
              <a:cs typeface="Minion Pro" panose="02040503050306020203" pitchFamily="18" charset="0"/>
            </a:endParaRPr>
          </a:p>
        </p:txBody>
      </p:sp>
      <p:sp>
        <p:nvSpPr>
          <p:cNvPr id="47" name="Zone de texte 17">
            <a:extLst>
              <a:ext uri="{FF2B5EF4-FFF2-40B4-BE49-F238E27FC236}">
                <a16:creationId xmlns:a16="http://schemas.microsoft.com/office/drawing/2014/main" id="{9A35531C-96AB-F541-8C3F-A8A0BA76F324}"/>
              </a:ext>
            </a:extLst>
          </p:cNvPr>
          <p:cNvSpPr txBox="1"/>
          <p:nvPr/>
        </p:nvSpPr>
        <p:spPr>
          <a:xfrm>
            <a:off x="315310" y="425086"/>
            <a:ext cx="1570910" cy="204266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0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rPr>
              <a:t>LUNDI</a:t>
            </a:r>
            <a:endParaRPr lang="fr-FR" sz="12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a:p>
            <a:pPr algn="ctr">
              <a:spcAft>
                <a:spcPts val="0"/>
              </a:spcAft>
            </a:pPr>
            <a:r>
              <a:rPr lang="fr-FR" sz="54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rPr>
              <a:t>26</a:t>
            </a:r>
            <a:endParaRPr lang="fr-FR" sz="14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a:p>
            <a:pPr algn="ctr">
              <a:lnSpc>
                <a:spcPct val="75000"/>
              </a:lnSpc>
              <a:spcAft>
                <a:spcPts val="0"/>
              </a:spcAft>
            </a:pPr>
            <a:r>
              <a:rPr lang="fr-FR" sz="2000" b="1" dirty="0">
                <a:solidFill>
                  <a:srgbClr val="484D7A"/>
                </a:solidFill>
                <a:latin typeface="Marianne" panose="02000000000000000000" pitchFamily="2" charset="0"/>
                <a:ea typeface="Calibri" panose="020F0502020204030204" pitchFamily="34" charset="0"/>
                <a:cs typeface="Times New Roman" panose="02020603050405020304" pitchFamily="18" charset="0"/>
              </a:rPr>
              <a:t>septembre</a:t>
            </a:r>
            <a:br>
              <a:rPr lang="fr-FR" sz="2000" b="1" dirty="0">
                <a:solidFill>
                  <a:srgbClr val="484D7A"/>
                </a:solidFill>
                <a:latin typeface="Marianne" panose="02000000000000000000" pitchFamily="2" charset="0"/>
                <a:ea typeface="Calibri" panose="020F0502020204030204" pitchFamily="34" charset="0"/>
                <a:cs typeface="Times New Roman" panose="02020603050405020304" pitchFamily="18" charset="0"/>
              </a:rPr>
            </a:br>
            <a:endParaRPr lang="fr-FR" sz="11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a:p>
            <a:pPr algn="ctr">
              <a:lnSpc>
                <a:spcPct val="95000"/>
              </a:lnSpc>
              <a:spcAft>
                <a:spcPts val="0"/>
              </a:spcAft>
            </a:pPr>
            <a:r>
              <a:rPr lang="fr-FR" sz="26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rPr>
              <a:t>2022</a:t>
            </a:r>
            <a:endParaRPr lang="fr-FR" sz="12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p:txBody>
      </p:sp>
      <p:cxnSp>
        <p:nvCxnSpPr>
          <p:cNvPr id="49" name="Connecteur droit 48">
            <a:extLst>
              <a:ext uri="{FF2B5EF4-FFF2-40B4-BE49-F238E27FC236}">
                <a16:creationId xmlns:a16="http://schemas.microsoft.com/office/drawing/2014/main" id="{D576C63A-7BD2-8C4A-B88D-48F0A0E6B977}"/>
              </a:ext>
            </a:extLst>
          </p:cNvPr>
          <p:cNvCxnSpPr>
            <a:cxnSpLocks/>
          </p:cNvCxnSpPr>
          <p:nvPr/>
        </p:nvCxnSpPr>
        <p:spPr>
          <a:xfrm>
            <a:off x="9924393" y="1388309"/>
            <a:ext cx="2267607" cy="0"/>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C7E9EB5F-BF26-2042-BC8E-ACAEB48537DA}"/>
              </a:ext>
            </a:extLst>
          </p:cNvPr>
          <p:cNvCxnSpPr>
            <a:cxnSpLocks/>
          </p:cNvCxnSpPr>
          <p:nvPr/>
        </p:nvCxnSpPr>
        <p:spPr>
          <a:xfrm flipV="1">
            <a:off x="5391057" y="1388309"/>
            <a:ext cx="276646" cy="943"/>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sp>
        <p:nvSpPr>
          <p:cNvPr id="51" name="Zone de texte 5">
            <a:extLst>
              <a:ext uri="{FF2B5EF4-FFF2-40B4-BE49-F238E27FC236}">
                <a16:creationId xmlns:a16="http://schemas.microsoft.com/office/drawing/2014/main" id="{BC70DD10-C84E-CD40-84AE-6C3EBC7B9D99}"/>
              </a:ext>
            </a:extLst>
          </p:cNvPr>
          <p:cNvSpPr txBox="1">
            <a:spLocks/>
          </p:cNvSpPr>
          <p:nvPr/>
        </p:nvSpPr>
        <p:spPr>
          <a:xfrm>
            <a:off x="5391392" y="3506818"/>
            <a:ext cx="6800608" cy="235108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marL="227013" marR="200025" algn="just">
              <a:lnSpc>
                <a:spcPct val="115000"/>
              </a:lnSpc>
              <a:spcBef>
                <a:spcPts val="1135"/>
              </a:spcBef>
              <a:spcAft>
                <a:spcPts val="0"/>
              </a:spcAft>
            </a:pPr>
            <a:r>
              <a:rPr lang="fr-FR" sz="1050" dirty="0">
                <a:solidFill>
                  <a:srgbClr val="595959"/>
                </a:solidFill>
                <a:latin typeface="Marianne" panose="02000000000000000000" pitchFamily="2" charset="0"/>
              </a:rPr>
              <a:t>Les arbres sont des éléments emblématiques de la nature en ville : ils sont de plus en plus utilisés comme vecteur pour dynamiser la stratégie de l’adaptation au changement climatique. Mais, comment leurs donner une réelle fonction dans la gestion des ilots de chaleurs urbains ? Comment les intégrer à l'espace urbain ? Comment coupler les enjeux de l’adaptation au changement climatique et de la nature en ville autour de l'arbre ? Comment optimiser ses conditions d’installation pour sa pérennité urbaine ?</a:t>
            </a:r>
            <a:br>
              <a:rPr lang="fr-FR" sz="1050" dirty="0">
                <a:solidFill>
                  <a:srgbClr val="595959"/>
                </a:solidFill>
                <a:latin typeface="Marianne" panose="02000000000000000000" pitchFamily="2" charset="0"/>
              </a:rPr>
            </a:br>
            <a:endParaRPr lang="fr-FR" sz="1050" dirty="0">
              <a:solidFill>
                <a:srgbClr val="595959"/>
              </a:solidFill>
              <a:latin typeface="Marianne" panose="02000000000000000000" pitchFamily="2" charset="0"/>
            </a:endParaRPr>
          </a:p>
          <a:p>
            <a:pPr marL="227013" marR="200025" algn="ctr">
              <a:lnSpc>
                <a:spcPct val="115000"/>
              </a:lnSpc>
              <a:spcBef>
                <a:spcPts val="1135"/>
              </a:spcBef>
              <a:spcAft>
                <a:spcPts val="0"/>
              </a:spcAft>
            </a:pPr>
            <a:r>
              <a:rPr lang="fr-FR" sz="1200" b="1" dirty="0">
                <a:effectLst/>
                <a:latin typeface="Marianne" panose="02000000000000000000" pitchFamily="50" charset="0"/>
              </a:rPr>
              <a:t>L’arbre en ville – identifier, quantifier, découvrir, comprendre, gérer</a:t>
            </a:r>
          </a:p>
        </p:txBody>
      </p:sp>
      <p:grpSp>
        <p:nvGrpSpPr>
          <p:cNvPr id="53" name="Groupe 52">
            <a:extLst>
              <a:ext uri="{FF2B5EF4-FFF2-40B4-BE49-F238E27FC236}">
                <a16:creationId xmlns:a16="http://schemas.microsoft.com/office/drawing/2014/main" id="{DB942587-E2F1-A047-A102-2A6DA152F905}"/>
              </a:ext>
            </a:extLst>
          </p:cNvPr>
          <p:cNvGrpSpPr>
            <a:grpSpLocks/>
          </p:cNvGrpSpPr>
          <p:nvPr/>
        </p:nvGrpSpPr>
        <p:grpSpPr>
          <a:xfrm>
            <a:off x="5391392" y="6394476"/>
            <a:ext cx="6800607" cy="536573"/>
            <a:chOff x="-366085" y="-102209"/>
            <a:chExt cx="6800530" cy="537031"/>
          </a:xfrm>
        </p:grpSpPr>
        <p:sp>
          <p:nvSpPr>
            <p:cNvPr id="54" name="Zone de texte 2">
              <a:extLst>
                <a:ext uri="{FF2B5EF4-FFF2-40B4-BE49-F238E27FC236}">
                  <a16:creationId xmlns:a16="http://schemas.microsoft.com/office/drawing/2014/main" id="{83158B11-8DA3-1C4F-BCA5-6BF0BDB99619}"/>
                </a:ext>
              </a:extLst>
            </p:cNvPr>
            <p:cNvSpPr txBox="1"/>
            <p:nvPr/>
          </p:nvSpPr>
          <p:spPr>
            <a:xfrm>
              <a:off x="-366085" y="-102209"/>
              <a:ext cx="6800530" cy="53703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5250" marR="219710" algn="ctr">
                <a:spcBef>
                  <a:spcPts val="750"/>
                </a:spcBef>
                <a:spcAft>
                  <a:spcPts val="750"/>
                </a:spcAft>
              </a:pPr>
              <a:r>
                <a:rPr lang="fr-FR" sz="400" dirty="0">
                  <a:solidFill>
                    <a:srgbClr val="7F7F7F"/>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  </a:t>
              </a:r>
              <a:br>
                <a:rPr lang="fr-FR" sz="1000" dirty="0">
                  <a:solidFill>
                    <a:srgbClr val="7F7F7F"/>
                  </a:solidFill>
                  <a:effectLst/>
                  <a:latin typeface="Marianne Light" panose="02000000000000000000" pitchFamily="2" charset="0"/>
                  <a:ea typeface="Times New Roman" panose="02020603050405020304" pitchFamily="18" charset="0"/>
                </a:rPr>
              </a:br>
              <a:r>
                <a:rPr lang="fr-FR" sz="1000" strike="noStrike" dirty="0">
                  <a:solidFill>
                    <a:schemeClr val="tx1">
                      <a:lumMod val="50000"/>
                      <a:lumOff val="50000"/>
                    </a:schemeClr>
                  </a:solidFill>
                  <a:effectLst/>
                  <a:latin typeface="Marianne Light" panose="02000000000000000000"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www.cerema.fr</a:t>
              </a:r>
              <a:r>
                <a:rPr lang="fr-FR" sz="1000" dirty="0">
                  <a:solidFill>
                    <a:schemeClr val="tx1">
                      <a:lumMod val="50000"/>
                      <a:lumOff val="50000"/>
                    </a:schemeClr>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a:t>
              </a:r>
              <a:r>
                <a:rPr lang="fr-FR" sz="1000" dirty="0" err="1">
                  <a:solidFill>
                    <a:srgbClr val="7F7F7F"/>
                  </a:solidFill>
                  <a:effectLst/>
                  <a:latin typeface="Marianne Light" panose="02000000000000000000" pitchFamily="2" charset="0"/>
                  <a:ea typeface="Times New Roman" panose="02020603050405020304" pitchFamily="18" charset="0"/>
                </a:rPr>
                <a:t>CeremaCom</a:t>
              </a:r>
              <a:r>
                <a:rPr lang="fr-FR" sz="1000" dirty="0">
                  <a:solidFill>
                    <a:srgbClr val="808080"/>
                  </a:solidFill>
                  <a:effectLst/>
                  <a:latin typeface="Marianne Light" panose="02000000000000000000" pitchFamily="2" charset="0"/>
                  <a:ea typeface="Times New Roman" panose="02020603050405020304" pitchFamily="18" charset="0"/>
                </a:rPr>
                <a:t>	@</a:t>
              </a:r>
              <a:r>
                <a:rPr lang="fr-FR" sz="1000" dirty="0" err="1">
                  <a:solidFill>
                    <a:srgbClr val="808080"/>
                  </a:solidFill>
                  <a:effectLst/>
                  <a:latin typeface="Marianne Light" panose="02000000000000000000" pitchFamily="2" charset="0"/>
                  <a:ea typeface="Times New Roman" panose="02020603050405020304" pitchFamily="18" charset="0"/>
                </a:rPr>
                <a:t>cerema</a:t>
              </a:r>
              <a:endParaRPr lang="fr-FR" sz="1050" dirty="0">
                <a:effectLst/>
                <a:latin typeface="Marianne Light" panose="02000000000000000000" pitchFamily="2" charset="0"/>
                <a:ea typeface="Times New Roman" panose="02020603050405020304" pitchFamily="18" charset="0"/>
              </a:endParaRPr>
            </a:p>
          </p:txBody>
        </p:sp>
        <p:pic>
          <p:nvPicPr>
            <p:cNvPr id="55" name="Image 54" descr="Une image contenant chemise&#10;&#10;Description générée automatiquement">
              <a:extLst>
                <a:ext uri="{FF2B5EF4-FFF2-40B4-BE49-F238E27FC236}">
                  <a16:creationId xmlns:a16="http://schemas.microsoft.com/office/drawing/2014/main" id="{872805D0-A557-CA44-AFA7-B283E2E14A43}"/>
                </a:ext>
              </a:extLst>
            </p:cNvPr>
            <p:cNvPicPr>
              <a:picLocks noChangeAspect="1"/>
            </p:cNvPicPr>
            <p:nvPr/>
          </p:nvPicPr>
          <p:blipFill>
            <a:blip r:embed="rId4" cstate="print"/>
            <a:stretch>
              <a:fillRect/>
            </a:stretch>
          </p:blipFill>
          <p:spPr>
            <a:xfrm>
              <a:off x="2410974" y="75571"/>
              <a:ext cx="202565" cy="192405"/>
            </a:xfrm>
            <a:prstGeom prst="rect">
              <a:avLst/>
            </a:prstGeom>
          </p:spPr>
        </p:pic>
        <p:pic>
          <p:nvPicPr>
            <p:cNvPr id="56" name="Image 55">
              <a:extLst>
                <a:ext uri="{FF2B5EF4-FFF2-40B4-BE49-F238E27FC236}">
                  <a16:creationId xmlns:a16="http://schemas.microsoft.com/office/drawing/2014/main" id="{A7AA968E-1967-0947-ADDA-4D1889EE23DA}"/>
                </a:ext>
              </a:extLst>
            </p:cNvPr>
            <p:cNvPicPr>
              <a:picLocks noChangeAspect="1"/>
            </p:cNvPicPr>
            <p:nvPr/>
          </p:nvPicPr>
          <p:blipFill>
            <a:blip r:embed="rId5" cstate="print"/>
            <a:stretch>
              <a:fillRect/>
            </a:stretch>
          </p:blipFill>
          <p:spPr>
            <a:xfrm>
              <a:off x="3773065" y="75952"/>
              <a:ext cx="202565" cy="191135"/>
            </a:xfrm>
            <a:prstGeom prst="rect">
              <a:avLst/>
            </a:prstGeom>
          </p:spPr>
        </p:pic>
        <p:cxnSp>
          <p:nvCxnSpPr>
            <p:cNvPr id="57" name="Connecteur droit 56">
              <a:extLst>
                <a:ext uri="{FF2B5EF4-FFF2-40B4-BE49-F238E27FC236}">
                  <a16:creationId xmlns:a16="http://schemas.microsoft.com/office/drawing/2014/main" id="{C5310309-77E7-3541-9FAC-1AFCBC2C8A42}"/>
                </a:ext>
              </a:extLst>
            </p:cNvPr>
            <p:cNvCxnSpPr>
              <a:cxnSpLocks/>
            </p:cNvCxnSpPr>
            <p:nvPr/>
          </p:nvCxnSpPr>
          <p:spPr>
            <a:xfrm>
              <a:off x="-366085" y="186237"/>
              <a:ext cx="1696961" cy="0"/>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9B3FFB1-3E41-D84D-AB3D-9F67439F0A1E}"/>
                </a:ext>
              </a:extLst>
            </p:cNvPr>
            <p:cNvCxnSpPr>
              <a:cxnSpLocks/>
            </p:cNvCxnSpPr>
            <p:nvPr/>
          </p:nvCxnSpPr>
          <p:spPr>
            <a:xfrm>
              <a:off x="4652419" y="185084"/>
              <a:ext cx="1782026" cy="1"/>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grpSp>
      <p:pic>
        <p:nvPicPr>
          <p:cNvPr id="3" name="Image 2">
            <a:extLst>
              <a:ext uri="{FF2B5EF4-FFF2-40B4-BE49-F238E27FC236}">
                <a16:creationId xmlns:a16="http://schemas.microsoft.com/office/drawing/2014/main" id="{7CAF4662-81D7-C343-9FF6-5449CCA3D869}"/>
              </a:ext>
            </a:extLst>
          </p:cNvPr>
          <p:cNvPicPr>
            <a:picLocks noChangeAspect="1"/>
          </p:cNvPicPr>
          <p:nvPr/>
        </p:nvPicPr>
        <p:blipFill>
          <a:blip r:embed="rId6"/>
          <a:stretch>
            <a:fillRect/>
          </a:stretch>
        </p:blipFill>
        <p:spPr>
          <a:xfrm>
            <a:off x="5391057" y="23224"/>
            <a:ext cx="4533336" cy="1179317"/>
          </a:xfrm>
          <a:prstGeom prst="rect">
            <a:avLst/>
          </a:prstGeom>
        </p:spPr>
      </p:pic>
      <p:grpSp>
        <p:nvGrpSpPr>
          <p:cNvPr id="12" name="Groupe 11">
            <a:extLst>
              <a:ext uri="{FF2B5EF4-FFF2-40B4-BE49-F238E27FC236}">
                <a16:creationId xmlns:a16="http://schemas.microsoft.com/office/drawing/2014/main" id="{B11B53A1-EC90-7047-82BB-EBB5699601F3}"/>
              </a:ext>
            </a:extLst>
          </p:cNvPr>
          <p:cNvGrpSpPr/>
          <p:nvPr/>
        </p:nvGrpSpPr>
        <p:grpSpPr>
          <a:xfrm>
            <a:off x="315309" y="-68876"/>
            <a:ext cx="1570911" cy="497586"/>
            <a:chOff x="315309" y="-1"/>
            <a:chExt cx="1570911" cy="497586"/>
          </a:xfrm>
          <a:solidFill>
            <a:srgbClr val="484D7A"/>
          </a:solidFill>
        </p:grpSpPr>
        <p:sp>
          <p:nvSpPr>
            <p:cNvPr id="8" name="Rectangle 7">
              <a:extLst>
                <a:ext uri="{FF2B5EF4-FFF2-40B4-BE49-F238E27FC236}">
                  <a16:creationId xmlns:a16="http://schemas.microsoft.com/office/drawing/2014/main" id="{C0240BC3-04C6-B74D-9654-536964FCCF6F}"/>
                </a:ext>
              </a:extLst>
            </p:cNvPr>
            <p:cNvSpPr/>
            <p:nvPr/>
          </p:nvSpPr>
          <p:spPr>
            <a:xfrm>
              <a:off x="315310" y="-1"/>
              <a:ext cx="1570910" cy="4975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FA8F196-4069-D040-B391-A0658E34A87C}"/>
                </a:ext>
              </a:extLst>
            </p:cNvPr>
            <p:cNvSpPr txBox="1"/>
            <p:nvPr/>
          </p:nvSpPr>
          <p:spPr>
            <a:xfrm>
              <a:off x="315309" y="118792"/>
              <a:ext cx="1570910" cy="307777"/>
            </a:xfrm>
            <a:prstGeom prst="rect">
              <a:avLst/>
            </a:prstGeom>
            <a:grpFill/>
            <a:ln>
              <a:noFill/>
            </a:ln>
          </p:spPr>
          <p:txBody>
            <a:bodyPr wrap="square" rtlCol="0">
              <a:spAutoFit/>
            </a:bodyPr>
            <a:lstStyle/>
            <a:p>
              <a:pPr algn="ctr"/>
              <a:r>
                <a:rPr lang="fr-FR" sz="1400" dirty="0">
                  <a:solidFill>
                    <a:schemeClr val="bg1"/>
                  </a:solidFill>
                  <a:latin typeface="Marianne Thin" panose="02000000000000000000" pitchFamily="2" charset="0"/>
                </a:rPr>
                <a:t>INVITATION</a:t>
              </a:r>
            </a:p>
          </p:txBody>
        </p:sp>
      </p:grpSp>
      <p:pic>
        <p:nvPicPr>
          <p:cNvPr id="22" name="Image 21">
            <a:extLst>
              <a:ext uri="{FF2B5EF4-FFF2-40B4-BE49-F238E27FC236}">
                <a16:creationId xmlns:a16="http://schemas.microsoft.com/office/drawing/2014/main" id="{05FB41F4-9462-5040-BE7D-451FFF2FA426}"/>
              </a:ext>
            </a:extLst>
          </p:cNvPr>
          <p:cNvPicPr>
            <a:picLocks noChangeAspect="1"/>
          </p:cNvPicPr>
          <p:nvPr/>
        </p:nvPicPr>
        <p:blipFill>
          <a:blip r:embed="rId7"/>
          <a:srcRect/>
          <a:stretch/>
        </p:blipFill>
        <p:spPr>
          <a:xfrm>
            <a:off x="11013170" y="2717923"/>
            <a:ext cx="855138" cy="719999"/>
          </a:xfrm>
          <a:prstGeom prst="rect">
            <a:avLst/>
          </a:prstGeom>
        </p:spPr>
      </p:pic>
      <p:pic>
        <p:nvPicPr>
          <p:cNvPr id="24" name="Image 23">
            <a:extLst>
              <a:ext uri="{FF2B5EF4-FFF2-40B4-BE49-F238E27FC236}">
                <a16:creationId xmlns:a16="http://schemas.microsoft.com/office/drawing/2014/main" id="{CD9281BD-FE88-9143-A830-CBFAA7351926}"/>
              </a:ext>
            </a:extLst>
          </p:cNvPr>
          <p:cNvPicPr>
            <a:picLocks noChangeAspect="1"/>
          </p:cNvPicPr>
          <p:nvPr/>
        </p:nvPicPr>
        <p:blipFill>
          <a:blip r:embed="rId8"/>
          <a:srcRect/>
          <a:stretch/>
        </p:blipFill>
        <p:spPr>
          <a:xfrm>
            <a:off x="9924393" y="2725813"/>
            <a:ext cx="855137" cy="719999"/>
          </a:xfrm>
          <a:prstGeom prst="rect">
            <a:avLst/>
          </a:prstGeom>
        </p:spPr>
      </p:pic>
      <p:sp>
        <p:nvSpPr>
          <p:cNvPr id="27" name="ZoneTexte 26">
            <a:extLst>
              <a:ext uri="{FF2B5EF4-FFF2-40B4-BE49-F238E27FC236}">
                <a16:creationId xmlns:a16="http://schemas.microsoft.com/office/drawing/2014/main" id="{A34ED507-B622-1F4A-AD2D-5050E5960C35}"/>
              </a:ext>
            </a:extLst>
          </p:cNvPr>
          <p:cNvSpPr txBox="1"/>
          <p:nvPr/>
        </p:nvSpPr>
        <p:spPr>
          <a:xfrm>
            <a:off x="11249629" y="1786294"/>
            <a:ext cx="191110" cy="276999"/>
          </a:xfrm>
          <a:prstGeom prst="rect">
            <a:avLst/>
          </a:prstGeom>
          <a:noFill/>
        </p:spPr>
        <p:txBody>
          <a:bodyPr wrap="square" rtlCol="0">
            <a:spAutoFit/>
          </a:bodyPr>
          <a:lstStyle/>
          <a:p>
            <a:r>
              <a:rPr lang="fr-FR" sz="1200" dirty="0">
                <a:solidFill>
                  <a:srgbClr val="292574"/>
                </a:solidFill>
                <a:latin typeface="Marianne Light" panose="02000000000000000000" pitchFamily="2" charset="0"/>
              </a:rPr>
              <a:t>&amp;</a:t>
            </a:r>
          </a:p>
        </p:txBody>
      </p:sp>
      <p:pic>
        <p:nvPicPr>
          <p:cNvPr id="25" name="Image 24">
            <a:extLst>
              <a:ext uri="{FF2B5EF4-FFF2-40B4-BE49-F238E27FC236}">
                <a16:creationId xmlns:a16="http://schemas.microsoft.com/office/drawing/2014/main" id="{C0A3AD85-2118-6D47-8231-F46FFF34CA8E}"/>
              </a:ext>
            </a:extLst>
          </p:cNvPr>
          <p:cNvPicPr>
            <a:picLocks noChangeAspect="1"/>
          </p:cNvPicPr>
          <p:nvPr/>
        </p:nvPicPr>
        <p:blipFill>
          <a:blip r:embed="rId9"/>
          <a:stretch>
            <a:fillRect/>
          </a:stretch>
        </p:blipFill>
        <p:spPr>
          <a:xfrm>
            <a:off x="10846775" y="309515"/>
            <a:ext cx="1129074" cy="845049"/>
          </a:xfrm>
          <a:prstGeom prst="rect">
            <a:avLst/>
          </a:prstGeom>
        </p:spPr>
      </p:pic>
      <p:sp>
        <p:nvSpPr>
          <p:cNvPr id="23" name="Zone de texte 9">
            <a:extLst>
              <a:ext uri="{FF2B5EF4-FFF2-40B4-BE49-F238E27FC236}">
                <a16:creationId xmlns:a16="http://schemas.microsoft.com/office/drawing/2014/main" id="{931D787D-BCA0-46AC-BDA4-5B4BF5850E0F}"/>
              </a:ext>
            </a:extLst>
          </p:cNvPr>
          <p:cNvSpPr txBox="1">
            <a:spLocks/>
          </p:cNvSpPr>
          <p:nvPr/>
        </p:nvSpPr>
        <p:spPr>
          <a:xfrm>
            <a:off x="1511220" y="6545951"/>
            <a:ext cx="4018160" cy="2711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50" dirty="0">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Copyright CD13 © </a:t>
            </a:r>
            <a:r>
              <a:rPr lang="fr-FR" sz="1050" dirty="0">
                <a:solidFill>
                  <a:schemeClr val="bg1"/>
                </a:solidFill>
              </a:rPr>
              <a:t>Grande voie le </a:t>
            </a:r>
            <a:r>
              <a:rPr lang="fr-FR" sz="1050" dirty="0" err="1">
                <a:solidFill>
                  <a:schemeClr val="bg1"/>
                </a:solidFill>
              </a:rPr>
              <a:t>Tholonet</a:t>
            </a:r>
            <a:r>
              <a:rPr lang="fr-FR" sz="1050" dirty="0">
                <a:solidFill>
                  <a:schemeClr val="bg1"/>
                </a:solidFill>
              </a:rPr>
              <a:t> – Astrid </a:t>
            </a:r>
            <a:r>
              <a:rPr lang="fr-FR" sz="1050" dirty="0" err="1">
                <a:solidFill>
                  <a:schemeClr val="bg1"/>
                </a:solidFill>
              </a:rPr>
              <a:t>Lanneau</a:t>
            </a:r>
            <a:endParaRPr lang="fr-FR"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12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Image 25" descr="Une image contenant arbre, extérieur, plante, ligné&#10;&#10;Description générée automatiquement">
            <a:extLst>
              <a:ext uri="{FF2B5EF4-FFF2-40B4-BE49-F238E27FC236}">
                <a16:creationId xmlns:a16="http://schemas.microsoft.com/office/drawing/2014/main" id="{CBC32192-C9FC-9D52-A61C-D6C67F6A242E}"/>
              </a:ext>
            </a:extLst>
          </p:cNvPr>
          <p:cNvPicPr>
            <a:picLocks noChangeAspect="1"/>
          </p:cNvPicPr>
          <p:nvPr/>
        </p:nvPicPr>
        <p:blipFill>
          <a:blip r:embed="rId2"/>
          <a:stretch>
            <a:fillRect/>
          </a:stretch>
        </p:blipFill>
        <p:spPr>
          <a:xfrm>
            <a:off x="-4536150" y="-36525"/>
            <a:ext cx="9927046" cy="6931049"/>
          </a:xfrm>
          <a:prstGeom prst="rect">
            <a:avLst/>
          </a:prstGeom>
        </p:spPr>
      </p:pic>
      <p:sp>
        <p:nvSpPr>
          <p:cNvPr id="48" name="Rectangle 47">
            <a:extLst>
              <a:ext uri="{FF2B5EF4-FFF2-40B4-BE49-F238E27FC236}">
                <a16:creationId xmlns:a16="http://schemas.microsoft.com/office/drawing/2014/main" id="{5D7FCB09-2A5B-F24B-B269-A2C43CDF765E}"/>
              </a:ext>
            </a:extLst>
          </p:cNvPr>
          <p:cNvSpPr>
            <a:spLocks/>
          </p:cNvSpPr>
          <p:nvPr/>
        </p:nvSpPr>
        <p:spPr>
          <a:xfrm>
            <a:off x="5391069" y="-1"/>
            <a:ext cx="6800932" cy="5113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EE7F00"/>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rPr>
              <a:t>CONFÉRENCE TECHNIQUE TERRITORIALE</a:t>
            </a:r>
            <a:endParaRPr lang="fr-FR" sz="12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a:p>
            <a:pPr marL="227013">
              <a:spcAft>
                <a:spcPts val="0"/>
              </a:spcAft>
            </a:pPr>
            <a:r>
              <a:rPr lang="fr-FR" sz="16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lgn="ctr">
              <a:spcAft>
                <a:spcPts val="0"/>
              </a:spcAft>
            </a:pPr>
            <a:r>
              <a:rPr lang="fr-FR" sz="22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Des arbres en ville pour atténuer le changement climatique</a:t>
            </a:r>
          </a:p>
          <a:p>
            <a:pPr marL="227013" algn="ctr">
              <a:spcAft>
                <a:spcPts val="0"/>
              </a:spcAft>
            </a:pPr>
            <a:r>
              <a:rPr lang="fr-FR" sz="1050" b="1" dirty="0">
                <a:effectLst/>
                <a:latin typeface="Marianne" panose="02000000000000000000" pitchFamily="50" charset="0"/>
              </a:rPr>
              <a:t> </a:t>
            </a:r>
          </a:p>
          <a:p>
            <a:pPr marL="227013" algn="ctr">
              <a:spcAft>
                <a:spcPts val="0"/>
              </a:spcAft>
            </a:pPr>
            <a:endParaRPr lang="fr-FR" sz="1050" b="1" dirty="0">
              <a:latin typeface="Marianne" panose="02000000000000000000" pitchFamily="50" charset="0"/>
            </a:endParaRPr>
          </a:p>
          <a:p>
            <a:pPr marL="227013" algn="ctr">
              <a:spcAft>
                <a:spcPts val="0"/>
              </a:spcAft>
            </a:pPr>
            <a:endParaRPr lang="fr-FR" sz="1050" b="1" dirty="0">
              <a:latin typeface="Marianne" panose="02000000000000000000" pitchFamily="50" charset="0"/>
            </a:endParaRPr>
          </a:p>
          <a:p>
            <a:pPr marL="227013" algn="ctr">
              <a:spcAft>
                <a:spcPts val="0"/>
              </a:spcAft>
            </a:pPr>
            <a:endParaRPr lang="fr-FR" sz="1050" b="1" dirty="0">
              <a:effectLst/>
              <a:latin typeface="Marianne" panose="02000000000000000000" pitchFamily="50" charset="0"/>
            </a:endParaRPr>
          </a:p>
          <a:p>
            <a:pPr marL="227013" algn="ctr">
              <a:spcAft>
                <a:spcPts val="0"/>
              </a:spcAft>
            </a:pPr>
            <a:r>
              <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rPr>
              <a:t>Bienvenue</a:t>
            </a:r>
          </a:p>
          <a:p>
            <a:pPr marL="227013" algn="ctr">
              <a:spcAft>
                <a:spcPts val="0"/>
              </a:spcAft>
            </a:pPr>
            <a:endPar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endParaRPr>
          </a:p>
          <a:p>
            <a:pPr marL="227013" algn="ctr">
              <a:spcAft>
                <a:spcPts val="0"/>
              </a:spcAft>
            </a:pPr>
            <a:r>
              <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rPr>
              <a:t>Accueil du Cerema</a:t>
            </a:r>
          </a:p>
          <a:p>
            <a:pPr marL="227013" algn="ctr">
              <a:spcAft>
                <a:spcPts val="0"/>
              </a:spcAft>
            </a:pPr>
            <a:endPar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endParaRPr>
          </a:p>
          <a:p>
            <a:pPr marL="227013" algn="ctr"/>
            <a:r>
              <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rPr>
              <a:t>Introduction à la journée</a:t>
            </a:r>
          </a:p>
          <a:p>
            <a:pPr marL="227013" algn="ctr"/>
            <a:endPar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endParaRPr>
          </a:p>
          <a:p>
            <a:pPr marL="227013" algn="ctr">
              <a:spcAft>
                <a:spcPts val="0"/>
              </a:spcAft>
            </a:pPr>
            <a:r>
              <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rPr>
              <a:t>Programme</a:t>
            </a:r>
          </a:p>
          <a:p>
            <a:pPr marL="227013" algn="ctr">
              <a:spcAft>
                <a:spcPts val="0"/>
              </a:spcAft>
            </a:pPr>
            <a:endPar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endParaRPr>
          </a:p>
          <a:p>
            <a:pPr marL="227013" algn="ctr">
              <a:spcAft>
                <a:spcPts val="0"/>
              </a:spcAft>
            </a:pPr>
            <a:r>
              <a:rPr lang="fr-FR" b="1" i="1" dirty="0">
                <a:solidFill>
                  <a:schemeClr val="accent6">
                    <a:lumMod val="75000"/>
                  </a:schemeClr>
                </a:solidFill>
                <a:latin typeface="Marianne" panose="02000000000000000000" pitchFamily="50" charset="0"/>
                <a:ea typeface="Calibri" panose="020F0502020204030204" pitchFamily="34" charset="0"/>
                <a:cs typeface="Minion Pro" panose="02040503050306020203" pitchFamily="18" charset="0"/>
              </a:rPr>
              <a:t>Nuage de mots</a:t>
            </a:r>
          </a:p>
          <a:p>
            <a:pPr marL="227013" algn="ctr">
              <a:spcAft>
                <a:spcPts val="0"/>
              </a:spcAft>
            </a:pPr>
            <a:endParaRPr lang="fr-FR" i="1" dirty="0">
              <a:solidFill>
                <a:schemeClr val="accent6">
                  <a:lumMod val="75000"/>
                </a:schemeClr>
              </a:solidFill>
              <a:latin typeface="Marianne" panose="02000000000000000000" pitchFamily="2" charset="0"/>
              <a:ea typeface="Calibri" panose="020F0502020204030204" pitchFamily="34" charset="0"/>
              <a:cs typeface="Minion Pro" panose="02040503050306020203" pitchFamily="18" charset="0"/>
            </a:endParaRPr>
          </a:p>
          <a:p>
            <a:pPr marL="227013" algn="ctr">
              <a:lnSpc>
                <a:spcPct val="120000"/>
              </a:lnSpc>
              <a:spcBef>
                <a:spcPts val="850"/>
              </a:spcBef>
              <a:spcAft>
                <a:spcPts val="0"/>
              </a:spcAft>
            </a:pPr>
            <a:endParaRPr lang="fr-FR" sz="1100" i="1" dirty="0">
              <a:solidFill>
                <a:srgbClr val="000000"/>
              </a:solidFill>
              <a:effectLst/>
              <a:latin typeface="Marianne" panose="02000000000000000000" pitchFamily="2" charset="0"/>
              <a:ea typeface="Calibri" panose="020F0502020204030204" pitchFamily="34" charset="0"/>
              <a:cs typeface="Minion Pro" panose="02040503050306020203" pitchFamily="18" charset="0"/>
            </a:endParaRPr>
          </a:p>
        </p:txBody>
      </p:sp>
      <p:sp>
        <p:nvSpPr>
          <p:cNvPr id="47" name="Zone de texte 17">
            <a:extLst>
              <a:ext uri="{FF2B5EF4-FFF2-40B4-BE49-F238E27FC236}">
                <a16:creationId xmlns:a16="http://schemas.microsoft.com/office/drawing/2014/main" id="{9A35531C-96AB-F541-8C3F-A8A0BA76F324}"/>
              </a:ext>
            </a:extLst>
          </p:cNvPr>
          <p:cNvSpPr txBox="1"/>
          <p:nvPr/>
        </p:nvSpPr>
        <p:spPr>
          <a:xfrm>
            <a:off x="315310" y="425086"/>
            <a:ext cx="1570910" cy="204266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0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rPr>
              <a:t>LUNDI</a:t>
            </a:r>
            <a:endParaRPr lang="fr-FR" sz="12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a:p>
            <a:pPr algn="ctr">
              <a:spcAft>
                <a:spcPts val="0"/>
              </a:spcAft>
            </a:pPr>
            <a:r>
              <a:rPr lang="fr-FR" sz="54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rPr>
              <a:t>26</a:t>
            </a:r>
            <a:endParaRPr lang="fr-FR" sz="14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a:p>
            <a:pPr algn="ctr">
              <a:lnSpc>
                <a:spcPct val="75000"/>
              </a:lnSpc>
              <a:spcAft>
                <a:spcPts val="0"/>
              </a:spcAft>
            </a:pPr>
            <a:r>
              <a:rPr lang="fr-FR" sz="2000" b="1" dirty="0">
                <a:solidFill>
                  <a:srgbClr val="484D7A"/>
                </a:solidFill>
                <a:latin typeface="Marianne" panose="02000000000000000000" pitchFamily="2" charset="0"/>
                <a:ea typeface="Calibri" panose="020F0502020204030204" pitchFamily="34" charset="0"/>
                <a:cs typeface="Times New Roman" panose="02020603050405020304" pitchFamily="18" charset="0"/>
              </a:rPr>
              <a:t>septembre</a:t>
            </a:r>
            <a:br>
              <a:rPr lang="fr-FR" sz="2000" b="1" dirty="0">
                <a:solidFill>
                  <a:srgbClr val="484D7A"/>
                </a:solidFill>
                <a:latin typeface="Marianne" panose="02000000000000000000" pitchFamily="2" charset="0"/>
                <a:ea typeface="Calibri" panose="020F0502020204030204" pitchFamily="34" charset="0"/>
                <a:cs typeface="Times New Roman" panose="02020603050405020304" pitchFamily="18" charset="0"/>
              </a:rPr>
            </a:br>
            <a:endParaRPr lang="fr-FR" sz="11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a:p>
            <a:pPr algn="ctr">
              <a:lnSpc>
                <a:spcPct val="95000"/>
              </a:lnSpc>
              <a:spcAft>
                <a:spcPts val="0"/>
              </a:spcAft>
            </a:pPr>
            <a:r>
              <a:rPr lang="fr-FR" sz="26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rPr>
              <a:t>2022</a:t>
            </a:r>
            <a:endParaRPr lang="fr-FR" sz="1200" dirty="0">
              <a:solidFill>
                <a:srgbClr val="484D7A"/>
              </a:solidFill>
              <a:effectLst/>
              <a:latin typeface="Marianne" panose="02000000000000000000" pitchFamily="2" charset="0"/>
              <a:ea typeface="Calibri" panose="020F0502020204030204" pitchFamily="34" charset="0"/>
              <a:cs typeface="Times New Roman" panose="02020603050405020304" pitchFamily="18" charset="0"/>
            </a:endParaRPr>
          </a:p>
        </p:txBody>
      </p:sp>
      <p:cxnSp>
        <p:nvCxnSpPr>
          <p:cNvPr id="49" name="Connecteur droit 48">
            <a:extLst>
              <a:ext uri="{FF2B5EF4-FFF2-40B4-BE49-F238E27FC236}">
                <a16:creationId xmlns:a16="http://schemas.microsoft.com/office/drawing/2014/main" id="{D576C63A-7BD2-8C4A-B88D-48F0A0E6B977}"/>
              </a:ext>
            </a:extLst>
          </p:cNvPr>
          <p:cNvCxnSpPr>
            <a:cxnSpLocks/>
          </p:cNvCxnSpPr>
          <p:nvPr/>
        </p:nvCxnSpPr>
        <p:spPr>
          <a:xfrm>
            <a:off x="9924393" y="1388309"/>
            <a:ext cx="2267607" cy="0"/>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C7E9EB5F-BF26-2042-BC8E-ACAEB48537DA}"/>
              </a:ext>
            </a:extLst>
          </p:cNvPr>
          <p:cNvCxnSpPr>
            <a:cxnSpLocks/>
          </p:cNvCxnSpPr>
          <p:nvPr/>
        </p:nvCxnSpPr>
        <p:spPr>
          <a:xfrm flipV="1">
            <a:off x="5391057" y="1388309"/>
            <a:ext cx="276646" cy="943"/>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grpSp>
        <p:nvGrpSpPr>
          <p:cNvPr id="53" name="Groupe 52">
            <a:extLst>
              <a:ext uri="{FF2B5EF4-FFF2-40B4-BE49-F238E27FC236}">
                <a16:creationId xmlns:a16="http://schemas.microsoft.com/office/drawing/2014/main" id="{DB942587-E2F1-A047-A102-2A6DA152F905}"/>
              </a:ext>
            </a:extLst>
          </p:cNvPr>
          <p:cNvGrpSpPr>
            <a:grpSpLocks/>
          </p:cNvGrpSpPr>
          <p:nvPr/>
        </p:nvGrpSpPr>
        <p:grpSpPr>
          <a:xfrm>
            <a:off x="5391392" y="6394476"/>
            <a:ext cx="6800607" cy="536573"/>
            <a:chOff x="-366085" y="-102209"/>
            <a:chExt cx="6800530" cy="537031"/>
          </a:xfrm>
        </p:grpSpPr>
        <p:sp>
          <p:nvSpPr>
            <p:cNvPr id="54" name="Zone de texte 2">
              <a:extLst>
                <a:ext uri="{FF2B5EF4-FFF2-40B4-BE49-F238E27FC236}">
                  <a16:creationId xmlns:a16="http://schemas.microsoft.com/office/drawing/2014/main" id="{83158B11-8DA3-1C4F-BCA5-6BF0BDB99619}"/>
                </a:ext>
              </a:extLst>
            </p:cNvPr>
            <p:cNvSpPr txBox="1"/>
            <p:nvPr/>
          </p:nvSpPr>
          <p:spPr>
            <a:xfrm>
              <a:off x="-366085" y="-102209"/>
              <a:ext cx="6800530" cy="53703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5250" marR="219710" algn="ctr">
                <a:spcBef>
                  <a:spcPts val="750"/>
                </a:spcBef>
                <a:spcAft>
                  <a:spcPts val="750"/>
                </a:spcAft>
              </a:pPr>
              <a:r>
                <a:rPr lang="fr-FR" sz="400" dirty="0">
                  <a:solidFill>
                    <a:srgbClr val="7F7F7F"/>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  </a:t>
              </a:r>
              <a:br>
                <a:rPr lang="fr-FR" sz="1000" dirty="0">
                  <a:solidFill>
                    <a:srgbClr val="7F7F7F"/>
                  </a:solidFill>
                  <a:effectLst/>
                  <a:latin typeface="Marianne Light" panose="02000000000000000000" pitchFamily="2" charset="0"/>
                  <a:ea typeface="Times New Roman" panose="02020603050405020304" pitchFamily="18" charset="0"/>
                </a:rPr>
              </a:br>
              <a:r>
                <a:rPr lang="fr-FR" sz="1000" strike="noStrike" dirty="0">
                  <a:solidFill>
                    <a:schemeClr val="tx1">
                      <a:lumMod val="50000"/>
                      <a:lumOff val="50000"/>
                    </a:schemeClr>
                  </a:solidFill>
                  <a:effectLst/>
                  <a:latin typeface="Marianne Light" panose="02000000000000000000"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www.cerema.fr</a:t>
              </a:r>
              <a:r>
                <a:rPr lang="fr-FR" sz="1000" dirty="0">
                  <a:solidFill>
                    <a:schemeClr val="tx1">
                      <a:lumMod val="50000"/>
                      <a:lumOff val="50000"/>
                    </a:schemeClr>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a:t>
              </a:r>
              <a:r>
                <a:rPr lang="fr-FR" sz="1000" dirty="0" err="1">
                  <a:solidFill>
                    <a:srgbClr val="7F7F7F"/>
                  </a:solidFill>
                  <a:effectLst/>
                  <a:latin typeface="Marianne Light" panose="02000000000000000000" pitchFamily="2" charset="0"/>
                  <a:ea typeface="Times New Roman" panose="02020603050405020304" pitchFamily="18" charset="0"/>
                </a:rPr>
                <a:t>CeremaCom</a:t>
              </a:r>
              <a:r>
                <a:rPr lang="fr-FR" sz="1000" dirty="0">
                  <a:solidFill>
                    <a:srgbClr val="808080"/>
                  </a:solidFill>
                  <a:effectLst/>
                  <a:latin typeface="Marianne Light" panose="02000000000000000000" pitchFamily="2" charset="0"/>
                  <a:ea typeface="Times New Roman" panose="02020603050405020304" pitchFamily="18" charset="0"/>
                </a:rPr>
                <a:t>	@</a:t>
              </a:r>
              <a:r>
                <a:rPr lang="fr-FR" sz="1000" dirty="0" err="1">
                  <a:solidFill>
                    <a:srgbClr val="808080"/>
                  </a:solidFill>
                  <a:effectLst/>
                  <a:latin typeface="Marianne Light" panose="02000000000000000000" pitchFamily="2" charset="0"/>
                  <a:ea typeface="Times New Roman" panose="02020603050405020304" pitchFamily="18" charset="0"/>
                </a:rPr>
                <a:t>cerema</a:t>
              </a:r>
              <a:endParaRPr lang="fr-FR" sz="1050" dirty="0">
                <a:effectLst/>
                <a:latin typeface="Marianne Light" panose="02000000000000000000" pitchFamily="2" charset="0"/>
                <a:ea typeface="Times New Roman" panose="02020603050405020304" pitchFamily="18" charset="0"/>
              </a:endParaRPr>
            </a:p>
          </p:txBody>
        </p:sp>
        <p:pic>
          <p:nvPicPr>
            <p:cNvPr id="55" name="Image 54" descr="Une image contenant chemise&#10;&#10;Description générée automatiquement">
              <a:extLst>
                <a:ext uri="{FF2B5EF4-FFF2-40B4-BE49-F238E27FC236}">
                  <a16:creationId xmlns:a16="http://schemas.microsoft.com/office/drawing/2014/main" id="{872805D0-A557-CA44-AFA7-B283E2E14A43}"/>
                </a:ext>
              </a:extLst>
            </p:cNvPr>
            <p:cNvPicPr>
              <a:picLocks noChangeAspect="1"/>
            </p:cNvPicPr>
            <p:nvPr/>
          </p:nvPicPr>
          <p:blipFill>
            <a:blip r:embed="rId4" cstate="print"/>
            <a:stretch>
              <a:fillRect/>
            </a:stretch>
          </p:blipFill>
          <p:spPr>
            <a:xfrm>
              <a:off x="2410974" y="75571"/>
              <a:ext cx="202565" cy="192405"/>
            </a:xfrm>
            <a:prstGeom prst="rect">
              <a:avLst/>
            </a:prstGeom>
          </p:spPr>
        </p:pic>
        <p:pic>
          <p:nvPicPr>
            <p:cNvPr id="56" name="Image 55">
              <a:extLst>
                <a:ext uri="{FF2B5EF4-FFF2-40B4-BE49-F238E27FC236}">
                  <a16:creationId xmlns:a16="http://schemas.microsoft.com/office/drawing/2014/main" id="{A7AA968E-1967-0947-ADDA-4D1889EE23DA}"/>
                </a:ext>
              </a:extLst>
            </p:cNvPr>
            <p:cNvPicPr>
              <a:picLocks noChangeAspect="1"/>
            </p:cNvPicPr>
            <p:nvPr/>
          </p:nvPicPr>
          <p:blipFill>
            <a:blip r:embed="rId5" cstate="print"/>
            <a:stretch>
              <a:fillRect/>
            </a:stretch>
          </p:blipFill>
          <p:spPr>
            <a:xfrm>
              <a:off x="3773065" y="75952"/>
              <a:ext cx="202565" cy="191135"/>
            </a:xfrm>
            <a:prstGeom prst="rect">
              <a:avLst/>
            </a:prstGeom>
          </p:spPr>
        </p:pic>
        <p:cxnSp>
          <p:nvCxnSpPr>
            <p:cNvPr id="57" name="Connecteur droit 56">
              <a:extLst>
                <a:ext uri="{FF2B5EF4-FFF2-40B4-BE49-F238E27FC236}">
                  <a16:creationId xmlns:a16="http://schemas.microsoft.com/office/drawing/2014/main" id="{C5310309-77E7-3541-9FAC-1AFCBC2C8A42}"/>
                </a:ext>
              </a:extLst>
            </p:cNvPr>
            <p:cNvCxnSpPr>
              <a:cxnSpLocks/>
            </p:cNvCxnSpPr>
            <p:nvPr/>
          </p:nvCxnSpPr>
          <p:spPr>
            <a:xfrm>
              <a:off x="-366085" y="186237"/>
              <a:ext cx="1696961" cy="0"/>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9B3FFB1-3E41-D84D-AB3D-9F67439F0A1E}"/>
                </a:ext>
              </a:extLst>
            </p:cNvPr>
            <p:cNvCxnSpPr>
              <a:cxnSpLocks/>
            </p:cNvCxnSpPr>
            <p:nvPr/>
          </p:nvCxnSpPr>
          <p:spPr>
            <a:xfrm>
              <a:off x="4652419" y="185084"/>
              <a:ext cx="1782026" cy="1"/>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grpSp>
      <p:pic>
        <p:nvPicPr>
          <p:cNvPr id="3" name="Image 2">
            <a:extLst>
              <a:ext uri="{FF2B5EF4-FFF2-40B4-BE49-F238E27FC236}">
                <a16:creationId xmlns:a16="http://schemas.microsoft.com/office/drawing/2014/main" id="{7CAF4662-81D7-C343-9FF6-5449CCA3D869}"/>
              </a:ext>
            </a:extLst>
          </p:cNvPr>
          <p:cNvPicPr>
            <a:picLocks noChangeAspect="1"/>
          </p:cNvPicPr>
          <p:nvPr/>
        </p:nvPicPr>
        <p:blipFill>
          <a:blip r:embed="rId6"/>
          <a:stretch>
            <a:fillRect/>
          </a:stretch>
        </p:blipFill>
        <p:spPr>
          <a:xfrm>
            <a:off x="5391057" y="23224"/>
            <a:ext cx="4533336" cy="1179317"/>
          </a:xfrm>
          <a:prstGeom prst="rect">
            <a:avLst/>
          </a:prstGeom>
        </p:spPr>
      </p:pic>
      <p:grpSp>
        <p:nvGrpSpPr>
          <p:cNvPr id="12" name="Groupe 11">
            <a:extLst>
              <a:ext uri="{FF2B5EF4-FFF2-40B4-BE49-F238E27FC236}">
                <a16:creationId xmlns:a16="http://schemas.microsoft.com/office/drawing/2014/main" id="{B11B53A1-EC90-7047-82BB-EBB5699601F3}"/>
              </a:ext>
            </a:extLst>
          </p:cNvPr>
          <p:cNvGrpSpPr/>
          <p:nvPr/>
        </p:nvGrpSpPr>
        <p:grpSpPr>
          <a:xfrm>
            <a:off x="315309" y="-68876"/>
            <a:ext cx="1570911" cy="497586"/>
            <a:chOff x="315309" y="-1"/>
            <a:chExt cx="1570911" cy="497586"/>
          </a:xfrm>
          <a:solidFill>
            <a:srgbClr val="484D7A"/>
          </a:solidFill>
        </p:grpSpPr>
        <p:sp>
          <p:nvSpPr>
            <p:cNvPr id="8" name="Rectangle 7">
              <a:extLst>
                <a:ext uri="{FF2B5EF4-FFF2-40B4-BE49-F238E27FC236}">
                  <a16:creationId xmlns:a16="http://schemas.microsoft.com/office/drawing/2014/main" id="{C0240BC3-04C6-B74D-9654-536964FCCF6F}"/>
                </a:ext>
              </a:extLst>
            </p:cNvPr>
            <p:cNvSpPr/>
            <p:nvPr/>
          </p:nvSpPr>
          <p:spPr>
            <a:xfrm>
              <a:off x="315310" y="-1"/>
              <a:ext cx="1570910" cy="4975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FA8F196-4069-D040-B391-A0658E34A87C}"/>
                </a:ext>
              </a:extLst>
            </p:cNvPr>
            <p:cNvSpPr txBox="1"/>
            <p:nvPr/>
          </p:nvSpPr>
          <p:spPr>
            <a:xfrm>
              <a:off x="315309" y="118792"/>
              <a:ext cx="1570910" cy="307777"/>
            </a:xfrm>
            <a:prstGeom prst="rect">
              <a:avLst/>
            </a:prstGeom>
            <a:grpFill/>
            <a:ln>
              <a:noFill/>
            </a:ln>
          </p:spPr>
          <p:txBody>
            <a:bodyPr wrap="square" rtlCol="0">
              <a:spAutoFit/>
            </a:bodyPr>
            <a:lstStyle/>
            <a:p>
              <a:pPr algn="ctr"/>
              <a:r>
                <a:rPr lang="fr-FR" sz="1400" dirty="0">
                  <a:solidFill>
                    <a:schemeClr val="bg1"/>
                  </a:solidFill>
                  <a:latin typeface="Marianne Thin" panose="02000000000000000000" pitchFamily="2" charset="0"/>
                </a:rPr>
                <a:t>INVITATION</a:t>
              </a:r>
            </a:p>
          </p:txBody>
        </p:sp>
      </p:grpSp>
      <p:pic>
        <p:nvPicPr>
          <p:cNvPr id="25" name="Image 24">
            <a:extLst>
              <a:ext uri="{FF2B5EF4-FFF2-40B4-BE49-F238E27FC236}">
                <a16:creationId xmlns:a16="http://schemas.microsoft.com/office/drawing/2014/main" id="{C0A3AD85-2118-6D47-8231-F46FFF34CA8E}"/>
              </a:ext>
            </a:extLst>
          </p:cNvPr>
          <p:cNvPicPr>
            <a:picLocks noChangeAspect="1"/>
          </p:cNvPicPr>
          <p:nvPr/>
        </p:nvPicPr>
        <p:blipFill>
          <a:blip r:embed="rId7"/>
          <a:stretch>
            <a:fillRect/>
          </a:stretch>
        </p:blipFill>
        <p:spPr>
          <a:xfrm>
            <a:off x="10846775" y="309515"/>
            <a:ext cx="1129074" cy="845049"/>
          </a:xfrm>
          <a:prstGeom prst="rect">
            <a:avLst/>
          </a:prstGeom>
        </p:spPr>
      </p:pic>
      <p:sp>
        <p:nvSpPr>
          <p:cNvPr id="19" name="Zone de texte 9">
            <a:extLst>
              <a:ext uri="{FF2B5EF4-FFF2-40B4-BE49-F238E27FC236}">
                <a16:creationId xmlns:a16="http://schemas.microsoft.com/office/drawing/2014/main" id="{B72F3A12-1298-4F02-9306-5E0265E63693}"/>
              </a:ext>
            </a:extLst>
          </p:cNvPr>
          <p:cNvSpPr txBox="1">
            <a:spLocks/>
          </p:cNvSpPr>
          <p:nvPr/>
        </p:nvSpPr>
        <p:spPr>
          <a:xfrm>
            <a:off x="1511220" y="6545951"/>
            <a:ext cx="4018160" cy="2711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50" dirty="0">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Copyright CD13 © </a:t>
            </a:r>
            <a:r>
              <a:rPr lang="fr-FR" sz="1050" dirty="0">
                <a:solidFill>
                  <a:schemeClr val="bg1"/>
                </a:solidFill>
              </a:rPr>
              <a:t>Grande voie le </a:t>
            </a:r>
            <a:r>
              <a:rPr lang="fr-FR" sz="1050" dirty="0" err="1">
                <a:solidFill>
                  <a:schemeClr val="bg1"/>
                </a:solidFill>
              </a:rPr>
              <a:t>Tholonet</a:t>
            </a:r>
            <a:r>
              <a:rPr lang="fr-FR" sz="1050" dirty="0">
                <a:solidFill>
                  <a:schemeClr val="bg1"/>
                </a:solidFill>
              </a:rPr>
              <a:t> – Astrid </a:t>
            </a:r>
            <a:r>
              <a:rPr lang="fr-FR" sz="1050" dirty="0" err="1">
                <a:solidFill>
                  <a:schemeClr val="bg1"/>
                </a:solidFill>
              </a:rPr>
              <a:t>Lanneau</a:t>
            </a:r>
            <a:endParaRPr lang="fr-FR"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203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DEB8E86-0DFC-44AA-A5BA-4759F3F7EE31}"/>
              </a:ext>
            </a:extLst>
          </p:cNvPr>
          <p:cNvPicPr>
            <a:picLocks noChangeAspect="1"/>
          </p:cNvPicPr>
          <p:nvPr/>
        </p:nvPicPr>
        <p:blipFill rotWithShape="1">
          <a:blip r:embed="rId2"/>
          <a:srcRect l="2143"/>
          <a:stretch/>
        </p:blipFill>
        <p:spPr>
          <a:xfrm>
            <a:off x="5897142" y="2500155"/>
            <a:ext cx="6229155" cy="2197273"/>
          </a:xfrm>
          <a:prstGeom prst="rect">
            <a:avLst/>
          </a:prstGeom>
        </p:spPr>
      </p:pic>
      <p:sp>
        <p:nvSpPr>
          <p:cNvPr id="2" name="Espace réservé du texte 1">
            <a:extLst>
              <a:ext uri="{FF2B5EF4-FFF2-40B4-BE49-F238E27FC236}">
                <a16:creationId xmlns:a16="http://schemas.microsoft.com/office/drawing/2014/main" id="{BD62B182-100D-48B8-822B-C1EB23909210}"/>
              </a:ext>
            </a:extLst>
          </p:cNvPr>
          <p:cNvSpPr>
            <a:spLocks noGrp="1"/>
          </p:cNvSpPr>
          <p:nvPr>
            <p:ph type="body" sz="quarter" idx="11"/>
          </p:nvPr>
        </p:nvSpPr>
        <p:spPr/>
        <p:txBody>
          <a:bodyPr/>
          <a:lstStyle/>
          <a:p>
            <a:r>
              <a:rPr lang="fr-FR" dirty="0"/>
              <a:t>Présentation du </a:t>
            </a:r>
            <a:r>
              <a:rPr lang="fr-FR" dirty="0" err="1"/>
              <a:t>Cerema</a:t>
            </a:r>
            <a:endParaRPr lang="fr-FR" dirty="0"/>
          </a:p>
        </p:txBody>
      </p:sp>
      <p:sp>
        <p:nvSpPr>
          <p:cNvPr id="3" name="Espace réservé du texte 2">
            <a:extLst>
              <a:ext uri="{FF2B5EF4-FFF2-40B4-BE49-F238E27FC236}">
                <a16:creationId xmlns:a16="http://schemas.microsoft.com/office/drawing/2014/main" id="{346579BF-F9CF-4104-B852-2C4711946EEE}"/>
              </a:ext>
            </a:extLst>
          </p:cNvPr>
          <p:cNvSpPr>
            <a:spLocks noGrp="1"/>
          </p:cNvSpPr>
          <p:nvPr>
            <p:ph type="body" sz="quarter" idx="12"/>
          </p:nvPr>
        </p:nvSpPr>
        <p:spPr>
          <a:xfrm>
            <a:off x="1094408" y="2500156"/>
            <a:ext cx="3219897" cy="468432"/>
          </a:xfrm>
          <a:ln>
            <a:noFill/>
          </a:ln>
        </p:spPr>
        <p:txBody>
          <a:bodyPr>
            <a:normAutofit fontScale="32500" lnSpcReduction="20000"/>
          </a:bodyPr>
          <a:lstStyle/>
          <a:p>
            <a:pPr>
              <a:spcBef>
                <a:spcPts val="0"/>
              </a:spcBef>
            </a:pPr>
            <a:r>
              <a:rPr lang="fr-FR" sz="4000" b="1" dirty="0"/>
              <a:t>LE CEREMA </a:t>
            </a:r>
          </a:p>
          <a:p>
            <a:pPr>
              <a:spcBef>
                <a:spcPts val="0"/>
              </a:spcBef>
            </a:pPr>
            <a:r>
              <a:rPr lang="fr-FR" sz="4000" b="1" dirty="0"/>
              <a:t> </a:t>
            </a:r>
          </a:p>
        </p:txBody>
      </p:sp>
      <p:sp>
        <p:nvSpPr>
          <p:cNvPr id="5" name="Titre 4">
            <a:extLst>
              <a:ext uri="{FF2B5EF4-FFF2-40B4-BE49-F238E27FC236}">
                <a16:creationId xmlns:a16="http://schemas.microsoft.com/office/drawing/2014/main" id="{54B63288-2DDC-4993-8F7F-72809614F988}"/>
              </a:ext>
            </a:extLst>
          </p:cNvPr>
          <p:cNvSpPr>
            <a:spLocks noGrp="1"/>
          </p:cNvSpPr>
          <p:nvPr>
            <p:ph type="ctrTitle"/>
          </p:nvPr>
        </p:nvSpPr>
        <p:spPr>
          <a:xfrm>
            <a:off x="-1" y="532566"/>
            <a:ext cx="11770823" cy="699404"/>
          </a:xfrm>
          <a:prstGeom prst="rect">
            <a:avLst/>
          </a:prstGeom>
        </p:spPr>
        <p:txBody>
          <a:bodyPr/>
          <a:lstStyle/>
          <a:p>
            <a:r>
              <a:rPr lang="fr-FR" b="1" dirty="0"/>
              <a:t>Le Climat comme boussole de notre action</a:t>
            </a:r>
            <a:endParaRPr lang="fr-FR" b="1" i="1" dirty="0"/>
          </a:p>
        </p:txBody>
      </p:sp>
      <p:sp>
        <p:nvSpPr>
          <p:cNvPr id="7" name="ZoneTexte 6">
            <a:extLst>
              <a:ext uri="{FF2B5EF4-FFF2-40B4-BE49-F238E27FC236}">
                <a16:creationId xmlns:a16="http://schemas.microsoft.com/office/drawing/2014/main" id="{FD337910-3D24-4E2A-A5E8-624E4889955D}"/>
              </a:ext>
            </a:extLst>
          </p:cNvPr>
          <p:cNvSpPr txBox="1"/>
          <p:nvPr/>
        </p:nvSpPr>
        <p:spPr>
          <a:xfrm>
            <a:off x="113456" y="1231970"/>
            <a:ext cx="6229155"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900" b="0" i="1" u="none" strike="noStrike" kern="1200" cap="none" spc="0" normalizeH="0" baseline="0" noProof="0" dirty="0">
                <a:ln>
                  <a:noFill/>
                </a:ln>
                <a:solidFill>
                  <a:srgbClr val="EF7757"/>
                </a:solidFill>
                <a:effectLst/>
                <a:uLnTx/>
                <a:uFillTx/>
                <a:latin typeface="Arial" panose="020B0604020202020204"/>
                <a:ea typeface="+mn-ea"/>
                <a:cs typeface="+mn-cs"/>
              </a:rPr>
              <a:t>Climat &amp; territoires de demain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ZoneTexte 3"/>
          <p:cNvSpPr txBox="1"/>
          <p:nvPr/>
        </p:nvSpPr>
        <p:spPr>
          <a:xfrm>
            <a:off x="1094408" y="2976900"/>
            <a:ext cx="3219897" cy="7694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292574"/>
                </a:solidFill>
                <a:effectLst/>
                <a:uLnTx/>
                <a:uFillTx/>
                <a:latin typeface="Arial" panose="020B0604020202020204"/>
                <a:ea typeface="+mn-ea"/>
                <a:cs typeface="+mn-cs"/>
              </a:rPr>
              <a:t>S’ENGAGE</a:t>
            </a:r>
          </a:p>
        </p:txBody>
      </p:sp>
      <p:sp>
        <p:nvSpPr>
          <p:cNvPr id="8" name="ZoneTexte 7"/>
          <p:cNvSpPr txBox="1"/>
          <p:nvPr/>
        </p:nvSpPr>
        <p:spPr>
          <a:xfrm>
            <a:off x="1094408" y="3576162"/>
            <a:ext cx="3219897" cy="156966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292574"/>
                </a:solidFill>
                <a:effectLst/>
                <a:uLnTx/>
                <a:uFillTx/>
                <a:latin typeface="Arial" panose="020B0604020202020204"/>
                <a:ea typeface="+mn-ea"/>
                <a:cs typeface="+mn-cs"/>
              </a:rPr>
              <a:t>À FAIRE DE LA QUESTION DU CLIMAT UNE BOUSSOLE DE SON ACTIVITÉ SUR SES 6 DOMAINES DE COMPÉTENCE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92574"/>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292574"/>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0888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4C1DA-D732-49F8-B3B0-6F711600BAB9}"/>
              </a:ext>
            </a:extLst>
          </p:cNvPr>
          <p:cNvSpPr>
            <a:spLocks noGrp="1"/>
          </p:cNvSpPr>
          <p:nvPr>
            <p:ph type="title"/>
          </p:nvPr>
        </p:nvSpPr>
        <p:spPr>
          <a:xfrm>
            <a:off x="454043" y="727592"/>
            <a:ext cx="11082175" cy="369332"/>
          </a:xfrm>
        </p:spPr>
        <p:txBody>
          <a:bodyPr/>
          <a:lstStyle/>
          <a:p>
            <a:r>
              <a:rPr lang="fr-FR" sz="1800" dirty="0">
                <a:latin typeface="Arial" panose="020B0604020202020204" pitchFamily="34" charset="0"/>
                <a:cs typeface="Arial" panose="020B0604020202020204" pitchFamily="34" charset="0"/>
              </a:rPr>
              <a:t>LE CEREMA, UN PARTENAIRE DE CONFIANCE AU COEUR D’UNE DYNAMIQUE</a:t>
            </a:r>
          </a:p>
        </p:txBody>
      </p:sp>
      <p:sp>
        <p:nvSpPr>
          <p:cNvPr id="3" name="Espace réservé du texte 2">
            <a:extLst>
              <a:ext uri="{FF2B5EF4-FFF2-40B4-BE49-F238E27FC236}">
                <a16:creationId xmlns:a16="http://schemas.microsoft.com/office/drawing/2014/main" id="{22269257-D8F3-45D5-ACD7-5E8DDD8ABB20}"/>
              </a:ext>
            </a:extLst>
          </p:cNvPr>
          <p:cNvSpPr>
            <a:spLocks noGrp="1"/>
          </p:cNvSpPr>
          <p:nvPr>
            <p:ph type="body" sz="quarter" idx="11"/>
          </p:nvPr>
        </p:nvSpPr>
        <p:spPr/>
        <p:txBody>
          <a:bodyPr/>
          <a:lstStyle/>
          <a:p>
            <a:r>
              <a:rPr lang="fr-FR" dirty="0"/>
              <a:t>Présentation du </a:t>
            </a:r>
            <a:r>
              <a:rPr lang="fr-FR" dirty="0" err="1"/>
              <a:t>Cerema</a:t>
            </a:r>
            <a:endParaRPr lang="fr-FR" dirty="0"/>
          </a:p>
        </p:txBody>
      </p:sp>
      <p:sp>
        <p:nvSpPr>
          <p:cNvPr id="4" name="Espace réservé du texte 3">
            <a:extLst>
              <a:ext uri="{FF2B5EF4-FFF2-40B4-BE49-F238E27FC236}">
                <a16:creationId xmlns:a16="http://schemas.microsoft.com/office/drawing/2014/main" id="{8A2B1125-F7D6-4626-9A13-5C128ED5543A}"/>
              </a:ext>
            </a:extLst>
          </p:cNvPr>
          <p:cNvSpPr>
            <a:spLocks noGrp="1"/>
          </p:cNvSpPr>
          <p:nvPr>
            <p:ph type="body" sz="quarter" idx="12"/>
          </p:nvPr>
        </p:nvSpPr>
        <p:spPr>
          <a:xfrm>
            <a:off x="-222791" y="1637531"/>
            <a:ext cx="6432397" cy="4322694"/>
          </a:xfrm>
        </p:spPr>
        <p:txBody>
          <a:bodyPr/>
          <a:lstStyle/>
          <a:p>
            <a:pPr lvl="3"/>
            <a:r>
              <a:rPr lang="fr-FR" sz="1600" dirty="0"/>
              <a:t>Une </a:t>
            </a:r>
            <a:r>
              <a:rPr lang="fr-FR" sz="1600" b="1" dirty="0"/>
              <a:t>gouvernance </a:t>
            </a:r>
            <a:r>
              <a:rPr lang="fr-FR" sz="1600" b="1" dirty="0">
                <a:solidFill>
                  <a:srgbClr val="EF7757"/>
                </a:solidFill>
              </a:rPr>
              <a:t>partenariale</a:t>
            </a:r>
          </a:p>
          <a:p>
            <a:pPr lvl="3"/>
            <a:r>
              <a:rPr lang="fr-FR" sz="1600" dirty="0"/>
              <a:t>Fédérateur d’un </a:t>
            </a:r>
            <a:r>
              <a:rPr lang="fr-FR" sz="1600" b="1" dirty="0"/>
              <a:t>dialogue</a:t>
            </a:r>
            <a:r>
              <a:rPr lang="fr-FR" sz="1600" dirty="0"/>
              <a:t> État, collectivités, acteurs privés</a:t>
            </a:r>
          </a:p>
          <a:p>
            <a:pPr lvl="3"/>
            <a:r>
              <a:rPr lang="fr-FR" sz="1600" b="1" dirty="0"/>
              <a:t>Moteur de son système </a:t>
            </a:r>
            <a:r>
              <a:rPr lang="fr-FR" sz="1600" dirty="0"/>
              <a:t>par ses partenariats avec les acteurs publics et privés</a:t>
            </a:r>
          </a:p>
          <a:p>
            <a:pPr lvl="3"/>
            <a:r>
              <a:rPr lang="fr-FR" sz="1600" dirty="0"/>
              <a:t>Tiers de confiance dans les territoires, </a:t>
            </a:r>
            <a:r>
              <a:rPr lang="fr-FR" sz="1600" b="1" dirty="0"/>
              <a:t>trait d’union État-collectivités</a:t>
            </a:r>
          </a:p>
          <a:p>
            <a:pPr lvl="3"/>
            <a:r>
              <a:rPr lang="fr-FR" sz="1600" b="1" dirty="0"/>
              <a:t>Au cœur des territoires </a:t>
            </a:r>
            <a:r>
              <a:rPr lang="fr-FR" sz="1600" dirty="0"/>
              <a:t>et aux côtés de leurs habitants</a:t>
            </a:r>
          </a:p>
          <a:p>
            <a:pPr lvl="3"/>
            <a:r>
              <a:rPr lang="fr-FR" sz="1600" dirty="0"/>
              <a:t>En </a:t>
            </a:r>
            <a:r>
              <a:rPr lang="fr-FR" sz="1600" b="1" dirty="0"/>
              <a:t>appui des services déconcentrés </a:t>
            </a:r>
            <a:r>
              <a:rPr lang="fr-FR" sz="1600" dirty="0"/>
              <a:t>de l’État</a:t>
            </a:r>
          </a:p>
          <a:p>
            <a:pPr lvl="3"/>
            <a:r>
              <a:rPr lang="fr-FR" sz="1600" dirty="0"/>
              <a:t>Acteur de la </a:t>
            </a:r>
            <a:r>
              <a:rPr lang="fr-FR" sz="1600" b="1" dirty="0"/>
              <a:t>préparation aux crises et de la gestion post-crise</a:t>
            </a:r>
          </a:p>
          <a:p>
            <a:pPr lvl="3"/>
            <a:r>
              <a:rPr lang="fr-FR" sz="1600" dirty="0"/>
              <a:t>Un modèle économique pour refléter </a:t>
            </a:r>
            <a:r>
              <a:rPr lang="fr-FR" sz="1600" b="1" dirty="0"/>
              <a:t>la réalité de nos relations avec nos bénéficiaires</a:t>
            </a:r>
          </a:p>
          <a:p>
            <a:pPr lvl="3"/>
            <a:r>
              <a:rPr lang="fr-FR" sz="1600" dirty="0"/>
              <a:t>Consolider </a:t>
            </a:r>
            <a:r>
              <a:rPr lang="fr-FR" sz="1600" b="1" dirty="0"/>
              <a:t>notre ancrage </a:t>
            </a:r>
            <a:r>
              <a:rPr lang="fr-FR" sz="1600" dirty="0"/>
              <a:t>dans les dynamiques de </a:t>
            </a:r>
            <a:r>
              <a:rPr lang="fr-FR" sz="1600" b="1" dirty="0"/>
              <a:t>recherche et d’innovation </a:t>
            </a:r>
            <a:r>
              <a:rPr lang="fr-FR" sz="1600" dirty="0"/>
              <a:t>en France et en Europe</a:t>
            </a:r>
          </a:p>
        </p:txBody>
      </p:sp>
      <p:sp>
        <p:nvSpPr>
          <p:cNvPr id="5" name="Espace réservé du numéro de diapositive 4">
            <a:extLst>
              <a:ext uri="{FF2B5EF4-FFF2-40B4-BE49-F238E27FC236}">
                <a16:creationId xmlns:a16="http://schemas.microsoft.com/office/drawing/2014/main" id="{F14E5D6D-7B99-4A96-B9F4-30669BFF4CD0}"/>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28D779-26CF-48CC-83DD-609F16CD8116}" type="slidenum">
              <a:rPr kumimoji="0" lang="fr-FR" sz="11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FR" sz="11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12168" t="6612" r="14011" b="5908"/>
          <a:stretch/>
        </p:blipFill>
        <p:spPr>
          <a:xfrm>
            <a:off x="6965133" y="1497034"/>
            <a:ext cx="3978428" cy="4714524"/>
          </a:xfrm>
          <a:prstGeom prst="rect">
            <a:avLst/>
          </a:prstGeom>
        </p:spPr>
      </p:pic>
    </p:spTree>
    <p:extLst>
      <p:ext uri="{BB962C8B-B14F-4D97-AF65-F5344CB8AC3E}">
        <p14:creationId xmlns:p14="http://schemas.microsoft.com/office/powerpoint/2010/main" val="79507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D7FCB09-2A5B-F24B-B269-A2C43CDF765E}"/>
              </a:ext>
            </a:extLst>
          </p:cNvPr>
          <p:cNvSpPr>
            <a:spLocks/>
          </p:cNvSpPr>
          <p:nvPr/>
        </p:nvSpPr>
        <p:spPr>
          <a:xfrm>
            <a:off x="3835831" y="1173890"/>
            <a:ext cx="5452956" cy="48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7013">
              <a:spcAft>
                <a:spcPts val="0"/>
              </a:spcAft>
            </a:pPr>
            <a:r>
              <a:rPr lang="fr-FR" sz="16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Des arbres en ville pour atténuer le changement climatique</a:t>
            </a:r>
            <a:r>
              <a:rPr lang="fr-FR" sz="1600" b="1" dirty="0">
                <a:solidFill>
                  <a:srgbClr val="7F7F7F"/>
                </a:solidFill>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lnSpc>
                <a:spcPct val="120000"/>
              </a:lnSpc>
              <a:spcBef>
                <a:spcPts val="850"/>
              </a:spcBef>
              <a:spcAft>
                <a:spcPts val="0"/>
              </a:spcAft>
            </a:pPr>
            <a:r>
              <a:rPr lang="fr-FR" sz="1600" dirty="0">
                <a:solidFill>
                  <a:srgbClr val="595959"/>
                </a:solidFill>
                <a:effectLst/>
                <a:latin typeface="Marianne" panose="02000000000000000000" pitchFamily="2" charset="0"/>
                <a:ea typeface="Calibri" panose="020F0502020204030204" pitchFamily="34" charset="0"/>
                <a:cs typeface="Minion Pro" panose="02040503050306020203" pitchFamily="18" charset="0"/>
              </a:rPr>
              <a:t> </a:t>
            </a:r>
            <a:endParaRPr lang="fr-FR" sz="1100" dirty="0">
              <a:solidFill>
                <a:srgbClr val="000000"/>
              </a:solidFill>
              <a:effectLst/>
              <a:latin typeface="Marianne" panose="02000000000000000000" pitchFamily="2" charset="0"/>
              <a:ea typeface="Calibri" panose="020F0502020204030204" pitchFamily="34" charset="0"/>
              <a:cs typeface="Minion Pro" panose="02040503050306020203" pitchFamily="18" charset="0"/>
            </a:endParaRPr>
          </a:p>
        </p:txBody>
      </p:sp>
      <p:sp>
        <p:nvSpPr>
          <p:cNvPr id="51" name="Zone de texte 5">
            <a:extLst>
              <a:ext uri="{FF2B5EF4-FFF2-40B4-BE49-F238E27FC236}">
                <a16:creationId xmlns:a16="http://schemas.microsoft.com/office/drawing/2014/main" id="{BC70DD10-C84E-CD40-84AE-6C3EBC7B9D99}"/>
              </a:ext>
            </a:extLst>
          </p:cNvPr>
          <p:cNvSpPr txBox="1">
            <a:spLocks/>
          </p:cNvSpPr>
          <p:nvPr/>
        </p:nvSpPr>
        <p:spPr>
          <a:xfrm>
            <a:off x="108488" y="1564921"/>
            <a:ext cx="5987511" cy="4850899"/>
          </a:xfrm>
          <a:prstGeom prst="rect">
            <a:avLst/>
          </a:prstGeom>
          <a:blipFill dpi="0" rotWithShape="1">
            <a:blip r:embed="rId2">
              <a:alphaModFix amt="20000"/>
            </a:blip>
            <a:srcRect/>
            <a:stretch>
              <a:fillRect/>
            </a:stretch>
          </a:blip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7013" marR="200025" algn="just">
              <a:lnSpc>
                <a:spcPct val="115000"/>
              </a:lnSpc>
              <a:spcBef>
                <a:spcPts val="1135"/>
              </a:spcBef>
              <a:spcAft>
                <a:spcPts val="0"/>
              </a:spcAft>
            </a:pPr>
            <a:endParaRPr lang="fr-FR" sz="1050" b="1" i="1" dirty="0">
              <a:solidFill>
                <a:srgbClr val="595959"/>
              </a:solidFill>
              <a:latin typeface="Marianne" panose="02000000000000000000" pitchFamily="2" charset="0"/>
            </a:endParaRPr>
          </a:p>
          <a:p>
            <a:r>
              <a:rPr lang="fr-FR" sz="1600" dirty="0">
                <a:solidFill>
                  <a:srgbClr val="595959"/>
                </a:solidFill>
                <a:latin typeface="Marianne" panose="02000000000000000000" pitchFamily="2" charset="0"/>
              </a:rPr>
              <a:t>La prise en compte de l’environnement dans toutes ses composantes est au centre des activités du Cerema et notamment celles relatives à l’aménagement et aux infrastructures. L’intégration des enjeux liés à l’eau, la biodiversité, la préservation des ressources, la réduction des nuisances, la gestion des risques et la transition énergétique est aujourd’hui une force de l’expertise du Cerema pour accompagner les territoires dans la mise en œuvre des politiques publiques et améliorer leur résilience.  </a:t>
            </a:r>
          </a:p>
          <a:p>
            <a:endParaRPr lang="fr-FR" sz="1600" dirty="0"/>
          </a:p>
          <a:p>
            <a:r>
              <a:rPr lang="fr-FR" sz="1600" dirty="0"/>
              <a:t>Face au changement climatique et au désir de nature chez les citadins, les villes doivent s’adapter et se végétaliser, afin de rester vivables pour tous.</a:t>
            </a:r>
          </a:p>
          <a:p>
            <a:r>
              <a:rPr lang="fr-FR" sz="1600" b="1" dirty="0"/>
              <a:t>Le Cerema accompagne les collectivités et les acteurs publics locaux, dans leurs choix d’aménagements végétalisés et construit des partenariats pour aller plus loin….</a:t>
            </a:r>
          </a:p>
          <a:p>
            <a:endParaRPr lang="fr-FR" sz="1600" b="1" dirty="0"/>
          </a:p>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marL="227013" marR="200025" algn="ctr">
              <a:lnSpc>
                <a:spcPct val="115000"/>
              </a:lnSpc>
              <a:spcBef>
                <a:spcPts val="1135"/>
              </a:spcBef>
              <a:spcAft>
                <a:spcPts val="0"/>
              </a:spcAft>
            </a:pPr>
            <a:r>
              <a:rPr lang="fr-FR" sz="1200" b="1" dirty="0">
                <a:effectLst/>
                <a:latin typeface="Marianne" panose="02000000000000000000" pitchFamily="50" charset="0"/>
              </a:rPr>
              <a:t> </a:t>
            </a:r>
          </a:p>
        </p:txBody>
      </p:sp>
      <p:grpSp>
        <p:nvGrpSpPr>
          <p:cNvPr id="53" name="Groupe 52">
            <a:extLst>
              <a:ext uri="{FF2B5EF4-FFF2-40B4-BE49-F238E27FC236}">
                <a16:creationId xmlns:a16="http://schemas.microsoft.com/office/drawing/2014/main" id="{DB942587-E2F1-A047-A102-2A6DA152F905}"/>
              </a:ext>
            </a:extLst>
          </p:cNvPr>
          <p:cNvGrpSpPr>
            <a:grpSpLocks/>
          </p:cNvGrpSpPr>
          <p:nvPr/>
        </p:nvGrpSpPr>
        <p:grpSpPr>
          <a:xfrm>
            <a:off x="5391392" y="6460245"/>
            <a:ext cx="6468099" cy="470804"/>
            <a:chOff x="-366085" y="-102209"/>
            <a:chExt cx="6800530" cy="537031"/>
          </a:xfrm>
        </p:grpSpPr>
        <p:sp>
          <p:nvSpPr>
            <p:cNvPr id="54" name="Zone de texte 2">
              <a:extLst>
                <a:ext uri="{FF2B5EF4-FFF2-40B4-BE49-F238E27FC236}">
                  <a16:creationId xmlns:a16="http://schemas.microsoft.com/office/drawing/2014/main" id="{83158B11-8DA3-1C4F-BCA5-6BF0BDB99619}"/>
                </a:ext>
              </a:extLst>
            </p:cNvPr>
            <p:cNvSpPr txBox="1"/>
            <p:nvPr/>
          </p:nvSpPr>
          <p:spPr>
            <a:xfrm>
              <a:off x="-366085" y="-102209"/>
              <a:ext cx="6800530" cy="53703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5250" marR="219710" algn="ctr">
                <a:spcBef>
                  <a:spcPts val="750"/>
                </a:spcBef>
                <a:spcAft>
                  <a:spcPts val="750"/>
                </a:spcAft>
              </a:pPr>
              <a:r>
                <a:rPr lang="fr-FR" sz="400" dirty="0">
                  <a:solidFill>
                    <a:srgbClr val="7F7F7F"/>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  </a:t>
              </a:r>
              <a:br>
                <a:rPr lang="fr-FR" sz="1000" dirty="0">
                  <a:solidFill>
                    <a:srgbClr val="7F7F7F"/>
                  </a:solidFill>
                  <a:effectLst/>
                  <a:latin typeface="Marianne Light" panose="02000000000000000000" pitchFamily="2" charset="0"/>
                  <a:ea typeface="Times New Roman" panose="02020603050405020304" pitchFamily="18" charset="0"/>
                </a:rPr>
              </a:br>
              <a:r>
                <a:rPr lang="fr-FR" sz="1000" strike="noStrike" dirty="0">
                  <a:solidFill>
                    <a:schemeClr val="tx1">
                      <a:lumMod val="50000"/>
                      <a:lumOff val="50000"/>
                    </a:schemeClr>
                  </a:solidFill>
                  <a:effectLst/>
                  <a:latin typeface="Marianne Light" panose="02000000000000000000"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www.cerema.fr</a:t>
              </a:r>
              <a:r>
                <a:rPr lang="fr-FR" sz="1000" dirty="0">
                  <a:solidFill>
                    <a:schemeClr val="tx1">
                      <a:lumMod val="50000"/>
                      <a:lumOff val="50000"/>
                    </a:schemeClr>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a:t>
              </a:r>
              <a:r>
                <a:rPr lang="fr-FR" sz="1000" dirty="0" err="1">
                  <a:solidFill>
                    <a:srgbClr val="7F7F7F"/>
                  </a:solidFill>
                  <a:effectLst/>
                  <a:latin typeface="Marianne Light" panose="02000000000000000000" pitchFamily="2" charset="0"/>
                  <a:ea typeface="Times New Roman" panose="02020603050405020304" pitchFamily="18" charset="0"/>
                </a:rPr>
                <a:t>CeremaCom</a:t>
              </a:r>
              <a:r>
                <a:rPr lang="fr-FR" sz="1000" dirty="0">
                  <a:solidFill>
                    <a:srgbClr val="808080"/>
                  </a:solidFill>
                  <a:effectLst/>
                  <a:latin typeface="Marianne Light" panose="02000000000000000000" pitchFamily="2" charset="0"/>
                  <a:ea typeface="Times New Roman" panose="02020603050405020304" pitchFamily="18" charset="0"/>
                </a:rPr>
                <a:t>	@</a:t>
              </a:r>
              <a:r>
                <a:rPr lang="fr-FR" sz="1000" dirty="0" err="1">
                  <a:solidFill>
                    <a:srgbClr val="808080"/>
                  </a:solidFill>
                  <a:effectLst/>
                  <a:latin typeface="Marianne Light" panose="02000000000000000000" pitchFamily="2" charset="0"/>
                  <a:ea typeface="Times New Roman" panose="02020603050405020304" pitchFamily="18" charset="0"/>
                </a:rPr>
                <a:t>cerema</a:t>
              </a:r>
              <a:endParaRPr lang="fr-FR" sz="1050" dirty="0">
                <a:effectLst/>
                <a:latin typeface="Marianne Light" panose="02000000000000000000" pitchFamily="2" charset="0"/>
                <a:ea typeface="Times New Roman" panose="02020603050405020304" pitchFamily="18" charset="0"/>
              </a:endParaRPr>
            </a:p>
          </p:txBody>
        </p:sp>
        <p:pic>
          <p:nvPicPr>
            <p:cNvPr id="55" name="Image 54" descr="Une image contenant chemise&#10;&#10;Description générée automatiquement">
              <a:extLst>
                <a:ext uri="{FF2B5EF4-FFF2-40B4-BE49-F238E27FC236}">
                  <a16:creationId xmlns:a16="http://schemas.microsoft.com/office/drawing/2014/main" id="{872805D0-A557-CA44-AFA7-B283E2E14A43}"/>
                </a:ext>
              </a:extLst>
            </p:cNvPr>
            <p:cNvPicPr>
              <a:picLocks noChangeAspect="1"/>
            </p:cNvPicPr>
            <p:nvPr/>
          </p:nvPicPr>
          <p:blipFill>
            <a:blip r:embed="rId4" cstate="print"/>
            <a:stretch>
              <a:fillRect/>
            </a:stretch>
          </p:blipFill>
          <p:spPr>
            <a:xfrm>
              <a:off x="2410974" y="75571"/>
              <a:ext cx="202565" cy="192405"/>
            </a:xfrm>
            <a:prstGeom prst="rect">
              <a:avLst/>
            </a:prstGeom>
          </p:spPr>
        </p:pic>
        <p:pic>
          <p:nvPicPr>
            <p:cNvPr id="56" name="Image 55">
              <a:extLst>
                <a:ext uri="{FF2B5EF4-FFF2-40B4-BE49-F238E27FC236}">
                  <a16:creationId xmlns:a16="http://schemas.microsoft.com/office/drawing/2014/main" id="{A7AA968E-1967-0947-ADDA-4D1889EE23DA}"/>
                </a:ext>
              </a:extLst>
            </p:cNvPr>
            <p:cNvPicPr>
              <a:picLocks noChangeAspect="1"/>
            </p:cNvPicPr>
            <p:nvPr/>
          </p:nvPicPr>
          <p:blipFill>
            <a:blip r:embed="rId5" cstate="print"/>
            <a:stretch>
              <a:fillRect/>
            </a:stretch>
          </p:blipFill>
          <p:spPr>
            <a:xfrm>
              <a:off x="3773065" y="75952"/>
              <a:ext cx="202565" cy="191135"/>
            </a:xfrm>
            <a:prstGeom prst="rect">
              <a:avLst/>
            </a:prstGeom>
          </p:spPr>
        </p:pic>
        <p:cxnSp>
          <p:nvCxnSpPr>
            <p:cNvPr id="57" name="Connecteur droit 56">
              <a:extLst>
                <a:ext uri="{FF2B5EF4-FFF2-40B4-BE49-F238E27FC236}">
                  <a16:creationId xmlns:a16="http://schemas.microsoft.com/office/drawing/2014/main" id="{C5310309-77E7-3541-9FAC-1AFCBC2C8A42}"/>
                </a:ext>
              </a:extLst>
            </p:cNvPr>
            <p:cNvCxnSpPr>
              <a:cxnSpLocks/>
            </p:cNvCxnSpPr>
            <p:nvPr/>
          </p:nvCxnSpPr>
          <p:spPr>
            <a:xfrm>
              <a:off x="-366085" y="186237"/>
              <a:ext cx="1696961" cy="0"/>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9B3FFB1-3E41-D84D-AB3D-9F67439F0A1E}"/>
                </a:ext>
              </a:extLst>
            </p:cNvPr>
            <p:cNvCxnSpPr>
              <a:cxnSpLocks/>
            </p:cNvCxnSpPr>
            <p:nvPr/>
          </p:nvCxnSpPr>
          <p:spPr>
            <a:xfrm>
              <a:off x="4652419" y="185084"/>
              <a:ext cx="1782026" cy="1"/>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grpSp>
      <p:pic>
        <p:nvPicPr>
          <p:cNvPr id="3" name="Image 2">
            <a:extLst>
              <a:ext uri="{FF2B5EF4-FFF2-40B4-BE49-F238E27FC236}">
                <a16:creationId xmlns:a16="http://schemas.microsoft.com/office/drawing/2014/main" id="{7CAF4662-81D7-C343-9FF6-5449CCA3D869}"/>
              </a:ext>
            </a:extLst>
          </p:cNvPr>
          <p:cNvPicPr>
            <a:picLocks noChangeAspect="1"/>
          </p:cNvPicPr>
          <p:nvPr/>
        </p:nvPicPr>
        <p:blipFill>
          <a:blip r:embed="rId6"/>
          <a:stretch>
            <a:fillRect/>
          </a:stretch>
        </p:blipFill>
        <p:spPr>
          <a:xfrm>
            <a:off x="393033" y="60024"/>
            <a:ext cx="4533336" cy="1179317"/>
          </a:xfrm>
          <a:prstGeom prst="rect">
            <a:avLst/>
          </a:prstGeom>
        </p:spPr>
      </p:pic>
      <p:pic>
        <p:nvPicPr>
          <p:cNvPr id="25" name="Image 24">
            <a:extLst>
              <a:ext uri="{FF2B5EF4-FFF2-40B4-BE49-F238E27FC236}">
                <a16:creationId xmlns:a16="http://schemas.microsoft.com/office/drawing/2014/main" id="{C0A3AD85-2118-6D47-8231-F46FFF34CA8E}"/>
              </a:ext>
            </a:extLst>
          </p:cNvPr>
          <p:cNvPicPr>
            <a:picLocks noChangeAspect="1"/>
          </p:cNvPicPr>
          <p:nvPr/>
        </p:nvPicPr>
        <p:blipFill>
          <a:blip r:embed="rId7"/>
          <a:stretch>
            <a:fillRect/>
          </a:stretch>
        </p:blipFill>
        <p:spPr>
          <a:xfrm>
            <a:off x="6096000" y="201125"/>
            <a:ext cx="1129074" cy="845049"/>
          </a:xfrm>
          <a:prstGeom prst="rect">
            <a:avLst/>
          </a:prstGeom>
        </p:spPr>
      </p:pic>
      <p:sp>
        <p:nvSpPr>
          <p:cNvPr id="28" name="Zone de texte 9">
            <a:extLst>
              <a:ext uri="{FF2B5EF4-FFF2-40B4-BE49-F238E27FC236}">
                <a16:creationId xmlns:a16="http://schemas.microsoft.com/office/drawing/2014/main" id="{7063D967-E90D-ADDF-943F-A984029E2305}"/>
              </a:ext>
            </a:extLst>
          </p:cNvPr>
          <p:cNvSpPr txBox="1">
            <a:spLocks/>
          </p:cNvSpPr>
          <p:nvPr/>
        </p:nvSpPr>
        <p:spPr>
          <a:xfrm>
            <a:off x="1511220" y="6545951"/>
            <a:ext cx="4018160" cy="2711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50" dirty="0">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Copyright </a:t>
            </a:r>
            <a:r>
              <a:rPr lang="fr-FR" sz="1050" dirty="0" err="1">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Cerema</a:t>
            </a:r>
            <a:r>
              <a:rPr lang="fr-FR" sz="1050" dirty="0">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 © </a:t>
            </a:r>
            <a:r>
              <a:rPr lang="fr-FR" sz="1050" dirty="0">
                <a:solidFill>
                  <a:schemeClr val="bg1"/>
                </a:solidFill>
              </a:rPr>
              <a:t>Grande voie le </a:t>
            </a:r>
            <a:r>
              <a:rPr lang="fr-FR" sz="1050" dirty="0" err="1">
                <a:solidFill>
                  <a:schemeClr val="bg1"/>
                </a:solidFill>
              </a:rPr>
              <a:t>Tholonet</a:t>
            </a:r>
            <a:r>
              <a:rPr lang="fr-FR" sz="1050" dirty="0">
                <a:solidFill>
                  <a:schemeClr val="bg1"/>
                </a:solidFill>
              </a:rPr>
              <a:t> - Caroline </a:t>
            </a:r>
            <a:r>
              <a:rPr lang="fr-FR" sz="1050" dirty="0" err="1">
                <a:solidFill>
                  <a:schemeClr val="bg1"/>
                </a:solidFill>
              </a:rPr>
              <a:t>Demartini</a:t>
            </a:r>
            <a:r>
              <a:rPr lang="fr-FR" sz="1050" dirty="0">
                <a:solidFill>
                  <a:schemeClr val="bg1"/>
                </a:solidFill>
              </a:rPr>
              <a:t> </a:t>
            </a:r>
            <a:endParaRPr lang="fr-FR"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E5E67726-3620-4DF5-A9C2-C095C8B5D920}"/>
              </a:ext>
            </a:extLst>
          </p:cNvPr>
          <p:cNvPicPr>
            <a:picLocks noChangeAspect="1"/>
          </p:cNvPicPr>
          <p:nvPr/>
        </p:nvPicPr>
        <p:blipFill>
          <a:blip r:embed="rId8"/>
          <a:stretch>
            <a:fillRect/>
          </a:stretch>
        </p:blipFill>
        <p:spPr>
          <a:xfrm>
            <a:off x="9780288" y="113967"/>
            <a:ext cx="856555" cy="1173180"/>
          </a:xfrm>
          <a:prstGeom prst="rect">
            <a:avLst/>
          </a:prstGeom>
        </p:spPr>
      </p:pic>
      <p:sp>
        <p:nvSpPr>
          <p:cNvPr id="29" name="ZoneTexte 28">
            <a:extLst>
              <a:ext uri="{FF2B5EF4-FFF2-40B4-BE49-F238E27FC236}">
                <a16:creationId xmlns:a16="http://schemas.microsoft.com/office/drawing/2014/main" id="{0CB25ACC-D6CB-45D0-A83E-60C712EA46F3}"/>
              </a:ext>
            </a:extLst>
          </p:cNvPr>
          <p:cNvSpPr txBox="1"/>
          <p:nvPr/>
        </p:nvSpPr>
        <p:spPr>
          <a:xfrm>
            <a:off x="7856079" y="397755"/>
            <a:ext cx="1877077" cy="369332"/>
          </a:xfrm>
          <a:prstGeom prst="rect">
            <a:avLst/>
          </a:prstGeom>
          <a:noFill/>
        </p:spPr>
        <p:txBody>
          <a:bodyPr wrap="square">
            <a:spAutoFit/>
          </a:bodyPr>
          <a:lstStyle/>
          <a:p>
            <a:r>
              <a:rPr lang="fr-FR" sz="18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PROGRAMME</a:t>
            </a:r>
            <a:endParaRPr lang="fr-FR" dirty="0"/>
          </a:p>
        </p:txBody>
      </p:sp>
      <p:sp>
        <p:nvSpPr>
          <p:cNvPr id="30" name="Zone de texte 5">
            <a:extLst>
              <a:ext uri="{FF2B5EF4-FFF2-40B4-BE49-F238E27FC236}">
                <a16:creationId xmlns:a16="http://schemas.microsoft.com/office/drawing/2014/main" id="{DD74197C-4036-4C5B-9BBD-15BF94E9B629}"/>
              </a:ext>
            </a:extLst>
          </p:cNvPr>
          <p:cNvSpPr txBox="1">
            <a:spLocks/>
          </p:cNvSpPr>
          <p:nvPr/>
        </p:nvSpPr>
        <p:spPr>
          <a:xfrm>
            <a:off x="6283571" y="1553613"/>
            <a:ext cx="5680129" cy="4850899"/>
          </a:xfrm>
          <a:prstGeom prst="rect">
            <a:avLst/>
          </a:prstGeom>
          <a:blipFill dpi="0" rotWithShape="1">
            <a:blip r:embed="rId2">
              <a:alphaModFix amt="20000"/>
            </a:blip>
            <a:srcRect/>
            <a:stretch>
              <a:fillRect/>
            </a:stretch>
          </a:blip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fr-FR" sz="1200" dirty="0"/>
          </a:p>
          <a:p>
            <a:r>
              <a:rPr lang="fr-FR" sz="1600" dirty="0"/>
              <a:t>Au cœur de l’actualité des évènements de dérèglement climatique, cette conférence technique territoriale propose d’échanger sur les questions que chaque citoyen est en droit d’attendre des réponses:</a:t>
            </a:r>
          </a:p>
          <a:p>
            <a:r>
              <a:rPr lang="fr-FR" sz="1600" dirty="0"/>
              <a:t> </a:t>
            </a:r>
          </a:p>
          <a:p>
            <a:pPr marL="171450" indent="-171450">
              <a:buFont typeface="Arial" panose="020B0604020202020204" pitchFamily="34" charset="0"/>
              <a:buChar char="•"/>
            </a:pPr>
            <a:r>
              <a:rPr lang="fr-FR" sz="1600" dirty="0"/>
              <a:t>Comment rendre la ville plus vivable pour ses habitants dans un contexte d’évolution climatique ?</a:t>
            </a:r>
          </a:p>
          <a:p>
            <a:pPr marL="171450" indent="-171450">
              <a:buFont typeface="Arial" panose="020B0604020202020204" pitchFamily="34" charset="0"/>
              <a:buChar char="•"/>
            </a:pPr>
            <a:r>
              <a:rPr lang="fr-FR" sz="1600" dirty="0"/>
              <a:t>Comment rafraîchir la ville grâce à l’eau et au végétal ?</a:t>
            </a:r>
          </a:p>
          <a:p>
            <a:pPr marL="171450" indent="-171450">
              <a:buFont typeface="Arial" panose="020B0604020202020204" pitchFamily="34" charset="0"/>
              <a:buChar char="•"/>
            </a:pPr>
            <a:r>
              <a:rPr lang="fr-FR" sz="1600" dirty="0"/>
              <a:t>Quelles plantations d’arbres et arbustes envisager dans un contexte urbain très minéral et pollué ?</a:t>
            </a:r>
          </a:p>
          <a:p>
            <a:pPr marL="171450" indent="-171450">
              <a:buFont typeface="Arial" panose="020B0604020202020204" pitchFamily="34" charset="0"/>
              <a:buChar char="•"/>
            </a:pPr>
            <a:r>
              <a:rPr lang="fr-FR" sz="1600" dirty="0"/>
              <a:t>Quelles solutions pour une cohabitation réussie entre espaces habités et biodiversité ?</a:t>
            </a:r>
          </a:p>
          <a:p>
            <a:endParaRPr lang="fr-FR" sz="1600" dirty="0"/>
          </a:p>
          <a:p>
            <a:pPr marL="227013" marR="200025" algn="just">
              <a:lnSpc>
                <a:spcPct val="115000"/>
              </a:lnSpc>
              <a:spcBef>
                <a:spcPts val="1135"/>
              </a:spcBef>
              <a:spcAft>
                <a:spcPts val="0"/>
              </a:spcAft>
            </a:pPr>
            <a:endParaRPr lang="fr-FR" sz="900" b="1" i="1" dirty="0">
              <a:solidFill>
                <a:srgbClr val="595959"/>
              </a:solidFill>
              <a:latin typeface="Marianne" panose="02000000000000000000" pitchFamily="2" charset="0"/>
            </a:endParaRPr>
          </a:p>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marL="227013" marR="200025" algn="ctr">
              <a:lnSpc>
                <a:spcPct val="115000"/>
              </a:lnSpc>
              <a:spcBef>
                <a:spcPts val="1135"/>
              </a:spcBef>
              <a:spcAft>
                <a:spcPts val="0"/>
              </a:spcAft>
            </a:pPr>
            <a:r>
              <a:rPr lang="fr-FR" sz="1200" b="1" dirty="0">
                <a:effectLst/>
                <a:latin typeface="Marianne" panose="02000000000000000000" pitchFamily="50" charset="0"/>
              </a:rPr>
              <a:t> </a:t>
            </a:r>
          </a:p>
        </p:txBody>
      </p:sp>
    </p:spTree>
    <p:extLst>
      <p:ext uri="{BB962C8B-B14F-4D97-AF65-F5344CB8AC3E}">
        <p14:creationId xmlns:p14="http://schemas.microsoft.com/office/powerpoint/2010/main" val="9491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D7FCB09-2A5B-F24B-B269-A2C43CDF765E}"/>
              </a:ext>
            </a:extLst>
          </p:cNvPr>
          <p:cNvSpPr>
            <a:spLocks/>
          </p:cNvSpPr>
          <p:nvPr/>
        </p:nvSpPr>
        <p:spPr>
          <a:xfrm>
            <a:off x="3835831" y="1173890"/>
            <a:ext cx="5452956" cy="48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7013">
              <a:spcAft>
                <a:spcPts val="0"/>
              </a:spcAft>
            </a:pPr>
            <a:r>
              <a:rPr lang="fr-FR" sz="16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Des arbres en ville pour atténuer le changement climatique</a:t>
            </a:r>
            <a:r>
              <a:rPr lang="fr-FR" sz="1600" b="1" dirty="0">
                <a:solidFill>
                  <a:srgbClr val="7F7F7F"/>
                </a:solidFill>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lnSpc>
                <a:spcPct val="120000"/>
              </a:lnSpc>
              <a:spcBef>
                <a:spcPts val="850"/>
              </a:spcBef>
              <a:spcAft>
                <a:spcPts val="0"/>
              </a:spcAft>
            </a:pPr>
            <a:r>
              <a:rPr lang="fr-FR" sz="1600" dirty="0">
                <a:solidFill>
                  <a:srgbClr val="595959"/>
                </a:solidFill>
                <a:effectLst/>
                <a:latin typeface="Marianne" panose="02000000000000000000" pitchFamily="2" charset="0"/>
                <a:ea typeface="Calibri" panose="020F0502020204030204" pitchFamily="34" charset="0"/>
                <a:cs typeface="Minion Pro" panose="02040503050306020203" pitchFamily="18" charset="0"/>
              </a:rPr>
              <a:t> </a:t>
            </a:r>
            <a:endParaRPr lang="fr-FR" sz="1100" dirty="0">
              <a:solidFill>
                <a:srgbClr val="000000"/>
              </a:solidFill>
              <a:effectLst/>
              <a:latin typeface="Marianne" panose="02000000000000000000" pitchFamily="2" charset="0"/>
              <a:ea typeface="Calibri" panose="020F0502020204030204" pitchFamily="34" charset="0"/>
              <a:cs typeface="Minion Pro" panose="02040503050306020203" pitchFamily="18" charset="0"/>
            </a:endParaRPr>
          </a:p>
        </p:txBody>
      </p:sp>
      <p:sp>
        <p:nvSpPr>
          <p:cNvPr id="51" name="Zone de texte 5">
            <a:extLst>
              <a:ext uri="{FF2B5EF4-FFF2-40B4-BE49-F238E27FC236}">
                <a16:creationId xmlns:a16="http://schemas.microsoft.com/office/drawing/2014/main" id="{BC70DD10-C84E-CD40-84AE-6C3EBC7B9D99}"/>
              </a:ext>
            </a:extLst>
          </p:cNvPr>
          <p:cNvSpPr txBox="1">
            <a:spLocks/>
          </p:cNvSpPr>
          <p:nvPr/>
        </p:nvSpPr>
        <p:spPr>
          <a:xfrm>
            <a:off x="108488" y="1564921"/>
            <a:ext cx="5987511" cy="4850899"/>
          </a:xfrm>
          <a:prstGeom prst="rect">
            <a:avLst/>
          </a:prstGeom>
          <a:blipFill dpi="0" rotWithShape="1">
            <a:blip r:embed="rId2">
              <a:alphaModFix amt="20000"/>
            </a:blip>
            <a:srcRect/>
            <a:stretch>
              <a:fillRect/>
            </a:stretch>
          </a:blip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algn="just">
              <a:lnSpc>
                <a:spcPct val="150000"/>
              </a:lnSpc>
            </a:pPr>
            <a:r>
              <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9 h 30 – accueil des participants – café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10h -10h15 - accueil de la direction du Cerema</a:t>
            </a:r>
            <a:r>
              <a:rPr lang="fr-FR" sz="1200" strike="noStrike"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10h15 – 10h30 – un changement climatique impactant en cours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10 h30 – 11h10 – Pourquoi les arbres dans la ville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fr-FR" sz="1000" dirty="0">
                <a:effectLst/>
                <a:latin typeface="Arial" panose="020B0604020202020204" pitchFamily="34" charset="0"/>
                <a:ea typeface="Times New Roman" panose="02020603050405020304" pitchFamily="18" charset="0"/>
                <a:cs typeface="Arial" panose="020B0604020202020204" pitchFamily="34" charset="0"/>
              </a:rPr>
              <a:t>L’arbre et le changement climatique : parole de climatologue - Grec sud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nSpc>
                <a:spcPct val="150000"/>
              </a:lnSpc>
              <a:buFont typeface="Symbol" panose="05050102010706020507" pitchFamily="18" charset="2"/>
              <a:buChar char=""/>
            </a:pPr>
            <a:r>
              <a:rPr lang="fr-FR" sz="1000" dirty="0">
                <a:effectLst/>
                <a:latin typeface="Arial" panose="020B0604020202020204" pitchFamily="34" charset="0"/>
                <a:ea typeface="Times New Roman" panose="02020603050405020304" pitchFamily="18" charset="0"/>
                <a:cs typeface="Arial" panose="020B0604020202020204" pitchFamily="34" charset="0"/>
              </a:rPr>
              <a:t>Les solutions fondées sur la Nature pour mitiger l’impact climatique – LIFE Artisan: parole de naturaliste -  OFB </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fr-FR" sz="1000" dirty="0">
                <a:effectLst/>
                <a:latin typeface="Arial" panose="020B0604020202020204" pitchFamily="34" charset="0"/>
                <a:ea typeface="Times New Roman" panose="02020603050405020304" pitchFamily="18" charset="0"/>
                <a:cs typeface="Arial" panose="020B0604020202020204" pitchFamily="34" charset="0"/>
              </a:rPr>
              <a:t>Evolution du rôle de l’arbre dans l’aménagement urbain) : parole d’urbaniste - Urbaniste</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11h30 – 12h15 Sésame 13 pour  concevoir et construire une Nature en ville durable dans les Bouches du Rhône</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fr-FR" sz="1000" dirty="0">
                <a:effectLst/>
                <a:latin typeface="Arial" panose="020B0604020202020204" pitchFamily="34" charset="0"/>
                <a:ea typeface="Times New Roman" panose="02020603050405020304" pitchFamily="18" charset="0"/>
                <a:cs typeface="Arial" panose="020B0604020202020204" pitchFamily="34" charset="0"/>
              </a:rPr>
              <a:t>Un partenariat CD13, Cerema et INRAE : travailler ensemble pour un meilleur résultat</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fr-FR" sz="1000" dirty="0">
                <a:effectLst/>
                <a:latin typeface="Arial" panose="020B0604020202020204" pitchFamily="34" charset="0"/>
                <a:ea typeface="Times New Roman" panose="02020603050405020304" pitchFamily="18" charset="0"/>
                <a:cs typeface="Arial" panose="020B0604020202020204" pitchFamily="34" charset="0"/>
              </a:rPr>
              <a:t>Choisir le bon bouquet d’espèces</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lnSpc>
                <a:spcPct val="150000"/>
              </a:lnSpc>
              <a:buFont typeface="Symbol" panose="05050102010706020507" pitchFamily="18" charset="2"/>
              <a:buChar char=""/>
            </a:pPr>
            <a:r>
              <a:rPr lang="fr-FR" sz="1000" dirty="0">
                <a:effectLst/>
                <a:latin typeface="Arial" panose="020B0604020202020204" pitchFamily="34" charset="0"/>
                <a:ea typeface="Times New Roman" panose="02020603050405020304" pitchFamily="18" charset="0"/>
                <a:cs typeface="Arial" panose="020B0604020202020204" pitchFamily="34" charset="0"/>
              </a:rPr>
              <a:t>A ce stade une application pour les techniciens  </a:t>
            </a:r>
            <a:endParaRPr lang="fr-FR" sz="1100" dirty="0">
              <a:latin typeface="Arial" panose="020B0604020202020204" pitchFamily="34" charset="0"/>
              <a:ea typeface="Times New Roman" panose="02020603050405020304" pitchFamily="18" charset="0"/>
              <a:cs typeface="Times New Roman" panose="02020603050405020304" pitchFamily="18" charset="0"/>
            </a:endParaRPr>
          </a:p>
          <a:p>
            <a:pPr lvl="1" algn="just">
              <a:lnSpc>
                <a:spcPct val="150000"/>
              </a:lnSpc>
            </a:pPr>
            <a:endParaRPr lang="fr-FR" sz="1100" dirty="0">
              <a:solidFill>
                <a:srgbClr val="FF0000"/>
              </a:solidFill>
              <a:latin typeface="Arial" panose="020B0604020202020204" pitchFamily="34" charset="0"/>
              <a:cs typeface="Times New Roman" panose="02020603050405020304" pitchFamily="18" charset="0"/>
            </a:endParaRPr>
          </a:p>
          <a:p>
            <a:pPr algn="just"/>
            <a:r>
              <a:rPr lang="fr-FR" sz="1200" dirty="0">
                <a:solidFill>
                  <a:srgbClr val="FF0000"/>
                </a:solidFill>
                <a:latin typeface="Arial" panose="020B0604020202020204" pitchFamily="34" charset="0"/>
                <a:cs typeface="Arial" panose="020B0604020202020204" pitchFamily="34" charset="0"/>
              </a:rPr>
              <a:t>12 h30 – 14h Pause déjeuner (repas cantine plateaux) </a:t>
            </a:r>
          </a:p>
          <a:p>
            <a:pPr marL="227013" marR="200025" algn="just">
              <a:spcBef>
                <a:spcPts val="1135"/>
              </a:spcBef>
              <a:spcAft>
                <a:spcPts val="0"/>
              </a:spcAft>
            </a:pPr>
            <a:r>
              <a:rPr lang="fr-FR" sz="1050" b="1" i="1" dirty="0">
                <a:solidFill>
                  <a:srgbClr val="595959"/>
                </a:solidFill>
                <a:latin typeface="Marianne" panose="02000000000000000000" pitchFamily="2" charset="0"/>
              </a:rPr>
              <a:t>et pour ceux qui le souhaitent possibilité de découvrir le parc arboré du Cerema Med  via l’application </a:t>
            </a:r>
            <a:r>
              <a:rPr lang="fr-FR" sz="1050" b="1" i="1" dirty="0" err="1">
                <a:solidFill>
                  <a:srgbClr val="595959"/>
                </a:solidFill>
                <a:latin typeface="Marianne" panose="02000000000000000000" pitchFamily="2" charset="0"/>
              </a:rPr>
              <a:t>Pl@ntNet</a:t>
            </a:r>
            <a:endParaRPr lang="fr-FR" sz="1050" b="1" i="1" dirty="0">
              <a:solidFill>
                <a:srgbClr val="595959"/>
              </a:solidFill>
              <a:latin typeface="Marianne" panose="02000000000000000000" pitchFamily="2" charset="0"/>
            </a:endParaRPr>
          </a:p>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marL="227013" marR="200025" algn="ctr">
              <a:lnSpc>
                <a:spcPct val="115000"/>
              </a:lnSpc>
              <a:spcBef>
                <a:spcPts val="1135"/>
              </a:spcBef>
              <a:spcAft>
                <a:spcPts val="0"/>
              </a:spcAft>
            </a:pPr>
            <a:r>
              <a:rPr lang="fr-FR" sz="1200" b="1" dirty="0">
                <a:effectLst/>
                <a:latin typeface="Marianne" panose="02000000000000000000" pitchFamily="50" charset="0"/>
              </a:rPr>
              <a:t> </a:t>
            </a:r>
          </a:p>
        </p:txBody>
      </p:sp>
      <p:grpSp>
        <p:nvGrpSpPr>
          <p:cNvPr id="53" name="Groupe 52">
            <a:extLst>
              <a:ext uri="{FF2B5EF4-FFF2-40B4-BE49-F238E27FC236}">
                <a16:creationId xmlns:a16="http://schemas.microsoft.com/office/drawing/2014/main" id="{DB942587-E2F1-A047-A102-2A6DA152F905}"/>
              </a:ext>
            </a:extLst>
          </p:cNvPr>
          <p:cNvGrpSpPr>
            <a:grpSpLocks/>
          </p:cNvGrpSpPr>
          <p:nvPr/>
        </p:nvGrpSpPr>
        <p:grpSpPr>
          <a:xfrm>
            <a:off x="5391392" y="6460245"/>
            <a:ext cx="6468099" cy="470804"/>
            <a:chOff x="-366085" y="-102209"/>
            <a:chExt cx="6800530" cy="537031"/>
          </a:xfrm>
        </p:grpSpPr>
        <p:sp>
          <p:nvSpPr>
            <p:cNvPr id="54" name="Zone de texte 2">
              <a:extLst>
                <a:ext uri="{FF2B5EF4-FFF2-40B4-BE49-F238E27FC236}">
                  <a16:creationId xmlns:a16="http://schemas.microsoft.com/office/drawing/2014/main" id="{83158B11-8DA3-1C4F-BCA5-6BF0BDB99619}"/>
                </a:ext>
              </a:extLst>
            </p:cNvPr>
            <p:cNvSpPr txBox="1"/>
            <p:nvPr/>
          </p:nvSpPr>
          <p:spPr>
            <a:xfrm>
              <a:off x="-366085" y="-102209"/>
              <a:ext cx="6800530" cy="53703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5250" marR="219710" algn="ctr">
                <a:spcBef>
                  <a:spcPts val="750"/>
                </a:spcBef>
                <a:spcAft>
                  <a:spcPts val="750"/>
                </a:spcAft>
              </a:pPr>
              <a:r>
                <a:rPr lang="fr-FR" sz="400" dirty="0">
                  <a:solidFill>
                    <a:srgbClr val="7F7F7F"/>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  </a:t>
              </a:r>
              <a:br>
                <a:rPr lang="fr-FR" sz="1000" dirty="0">
                  <a:solidFill>
                    <a:srgbClr val="7F7F7F"/>
                  </a:solidFill>
                  <a:effectLst/>
                  <a:latin typeface="Marianne Light" panose="02000000000000000000" pitchFamily="2" charset="0"/>
                  <a:ea typeface="Times New Roman" panose="02020603050405020304" pitchFamily="18" charset="0"/>
                </a:rPr>
              </a:br>
              <a:r>
                <a:rPr lang="fr-FR" sz="1000" strike="noStrike" dirty="0">
                  <a:solidFill>
                    <a:schemeClr val="tx1">
                      <a:lumMod val="50000"/>
                      <a:lumOff val="50000"/>
                    </a:schemeClr>
                  </a:solidFill>
                  <a:effectLst/>
                  <a:latin typeface="Marianne Light" panose="02000000000000000000"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www.cerema.fr</a:t>
              </a:r>
              <a:r>
                <a:rPr lang="fr-FR" sz="1000" dirty="0">
                  <a:solidFill>
                    <a:schemeClr val="tx1">
                      <a:lumMod val="50000"/>
                      <a:lumOff val="50000"/>
                    </a:schemeClr>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a:t>
              </a:r>
              <a:r>
                <a:rPr lang="fr-FR" sz="1000" dirty="0" err="1">
                  <a:solidFill>
                    <a:srgbClr val="7F7F7F"/>
                  </a:solidFill>
                  <a:effectLst/>
                  <a:latin typeface="Marianne Light" panose="02000000000000000000" pitchFamily="2" charset="0"/>
                  <a:ea typeface="Times New Roman" panose="02020603050405020304" pitchFamily="18" charset="0"/>
                </a:rPr>
                <a:t>CeremaCom</a:t>
              </a:r>
              <a:r>
                <a:rPr lang="fr-FR" sz="1000" dirty="0">
                  <a:solidFill>
                    <a:srgbClr val="808080"/>
                  </a:solidFill>
                  <a:effectLst/>
                  <a:latin typeface="Marianne Light" panose="02000000000000000000" pitchFamily="2" charset="0"/>
                  <a:ea typeface="Times New Roman" panose="02020603050405020304" pitchFamily="18" charset="0"/>
                </a:rPr>
                <a:t>	@</a:t>
              </a:r>
              <a:r>
                <a:rPr lang="fr-FR" sz="1000" dirty="0" err="1">
                  <a:solidFill>
                    <a:srgbClr val="808080"/>
                  </a:solidFill>
                  <a:effectLst/>
                  <a:latin typeface="Marianne Light" panose="02000000000000000000" pitchFamily="2" charset="0"/>
                  <a:ea typeface="Times New Roman" panose="02020603050405020304" pitchFamily="18" charset="0"/>
                </a:rPr>
                <a:t>cerema</a:t>
              </a:r>
              <a:endParaRPr lang="fr-FR" sz="1050" dirty="0">
                <a:effectLst/>
                <a:latin typeface="Marianne Light" panose="02000000000000000000" pitchFamily="2" charset="0"/>
                <a:ea typeface="Times New Roman" panose="02020603050405020304" pitchFamily="18" charset="0"/>
              </a:endParaRPr>
            </a:p>
          </p:txBody>
        </p:sp>
        <p:pic>
          <p:nvPicPr>
            <p:cNvPr id="55" name="Image 54" descr="Une image contenant chemise&#10;&#10;Description générée automatiquement">
              <a:extLst>
                <a:ext uri="{FF2B5EF4-FFF2-40B4-BE49-F238E27FC236}">
                  <a16:creationId xmlns:a16="http://schemas.microsoft.com/office/drawing/2014/main" id="{872805D0-A557-CA44-AFA7-B283E2E14A43}"/>
                </a:ext>
              </a:extLst>
            </p:cNvPr>
            <p:cNvPicPr>
              <a:picLocks noChangeAspect="1"/>
            </p:cNvPicPr>
            <p:nvPr/>
          </p:nvPicPr>
          <p:blipFill>
            <a:blip r:embed="rId4" cstate="print"/>
            <a:stretch>
              <a:fillRect/>
            </a:stretch>
          </p:blipFill>
          <p:spPr>
            <a:xfrm>
              <a:off x="2410974" y="75571"/>
              <a:ext cx="202565" cy="192405"/>
            </a:xfrm>
            <a:prstGeom prst="rect">
              <a:avLst/>
            </a:prstGeom>
          </p:spPr>
        </p:pic>
        <p:pic>
          <p:nvPicPr>
            <p:cNvPr id="56" name="Image 55">
              <a:extLst>
                <a:ext uri="{FF2B5EF4-FFF2-40B4-BE49-F238E27FC236}">
                  <a16:creationId xmlns:a16="http://schemas.microsoft.com/office/drawing/2014/main" id="{A7AA968E-1967-0947-ADDA-4D1889EE23DA}"/>
                </a:ext>
              </a:extLst>
            </p:cNvPr>
            <p:cNvPicPr>
              <a:picLocks noChangeAspect="1"/>
            </p:cNvPicPr>
            <p:nvPr/>
          </p:nvPicPr>
          <p:blipFill>
            <a:blip r:embed="rId5" cstate="print"/>
            <a:stretch>
              <a:fillRect/>
            </a:stretch>
          </p:blipFill>
          <p:spPr>
            <a:xfrm>
              <a:off x="3773065" y="75952"/>
              <a:ext cx="202565" cy="191135"/>
            </a:xfrm>
            <a:prstGeom prst="rect">
              <a:avLst/>
            </a:prstGeom>
          </p:spPr>
        </p:pic>
        <p:cxnSp>
          <p:nvCxnSpPr>
            <p:cNvPr id="57" name="Connecteur droit 56">
              <a:extLst>
                <a:ext uri="{FF2B5EF4-FFF2-40B4-BE49-F238E27FC236}">
                  <a16:creationId xmlns:a16="http://schemas.microsoft.com/office/drawing/2014/main" id="{C5310309-77E7-3541-9FAC-1AFCBC2C8A42}"/>
                </a:ext>
              </a:extLst>
            </p:cNvPr>
            <p:cNvCxnSpPr>
              <a:cxnSpLocks/>
            </p:cNvCxnSpPr>
            <p:nvPr/>
          </p:nvCxnSpPr>
          <p:spPr>
            <a:xfrm>
              <a:off x="-366085" y="186237"/>
              <a:ext cx="1696961" cy="0"/>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9B3FFB1-3E41-D84D-AB3D-9F67439F0A1E}"/>
                </a:ext>
              </a:extLst>
            </p:cNvPr>
            <p:cNvCxnSpPr>
              <a:cxnSpLocks/>
            </p:cNvCxnSpPr>
            <p:nvPr/>
          </p:nvCxnSpPr>
          <p:spPr>
            <a:xfrm>
              <a:off x="4652419" y="185084"/>
              <a:ext cx="1782026" cy="1"/>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grpSp>
      <p:pic>
        <p:nvPicPr>
          <p:cNvPr id="3" name="Image 2">
            <a:extLst>
              <a:ext uri="{FF2B5EF4-FFF2-40B4-BE49-F238E27FC236}">
                <a16:creationId xmlns:a16="http://schemas.microsoft.com/office/drawing/2014/main" id="{7CAF4662-81D7-C343-9FF6-5449CCA3D869}"/>
              </a:ext>
            </a:extLst>
          </p:cNvPr>
          <p:cNvPicPr>
            <a:picLocks noChangeAspect="1"/>
          </p:cNvPicPr>
          <p:nvPr/>
        </p:nvPicPr>
        <p:blipFill>
          <a:blip r:embed="rId6"/>
          <a:stretch>
            <a:fillRect/>
          </a:stretch>
        </p:blipFill>
        <p:spPr>
          <a:xfrm>
            <a:off x="393033" y="60024"/>
            <a:ext cx="4533336" cy="1179317"/>
          </a:xfrm>
          <a:prstGeom prst="rect">
            <a:avLst/>
          </a:prstGeom>
        </p:spPr>
      </p:pic>
      <p:pic>
        <p:nvPicPr>
          <p:cNvPr id="25" name="Image 24">
            <a:extLst>
              <a:ext uri="{FF2B5EF4-FFF2-40B4-BE49-F238E27FC236}">
                <a16:creationId xmlns:a16="http://schemas.microsoft.com/office/drawing/2014/main" id="{C0A3AD85-2118-6D47-8231-F46FFF34CA8E}"/>
              </a:ext>
            </a:extLst>
          </p:cNvPr>
          <p:cNvPicPr>
            <a:picLocks noChangeAspect="1"/>
          </p:cNvPicPr>
          <p:nvPr/>
        </p:nvPicPr>
        <p:blipFill>
          <a:blip r:embed="rId7"/>
          <a:stretch>
            <a:fillRect/>
          </a:stretch>
        </p:blipFill>
        <p:spPr>
          <a:xfrm>
            <a:off x="6096000" y="201125"/>
            <a:ext cx="1129074" cy="845049"/>
          </a:xfrm>
          <a:prstGeom prst="rect">
            <a:avLst/>
          </a:prstGeom>
        </p:spPr>
      </p:pic>
      <p:sp>
        <p:nvSpPr>
          <p:cNvPr id="28" name="Zone de texte 9">
            <a:extLst>
              <a:ext uri="{FF2B5EF4-FFF2-40B4-BE49-F238E27FC236}">
                <a16:creationId xmlns:a16="http://schemas.microsoft.com/office/drawing/2014/main" id="{7063D967-E90D-ADDF-943F-A984029E2305}"/>
              </a:ext>
            </a:extLst>
          </p:cNvPr>
          <p:cNvSpPr txBox="1">
            <a:spLocks/>
          </p:cNvSpPr>
          <p:nvPr/>
        </p:nvSpPr>
        <p:spPr>
          <a:xfrm>
            <a:off x="1511220" y="6545951"/>
            <a:ext cx="4018160" cy="2711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50" dirty="0">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Copyright </a:t>
            </a:r>
            <a:r>
              <a:rPr lang="fr-FR" sz="1050" dirty="0" err="1">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Cerema</a:t>
            </a:r>
            <a:r>
              <a:rPr lang="fr-FR" sz="1050" dirty="0">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 © </a:t>
            </a:r>
            <a:r>
              <a:rPr lang="fr-FR" sz="1050" dirty="0">
                <a:solidFill>
                  <a:schemeClr val="bg1"/>
                </a:solidFill>
              </a:rPr>
              <a:t>Grande voie le </a:t>
            </a:r>
            <a:r>
              <a:rPr lang="fr-FR" sz="1050" dirty="0" err="1">
                <a:solidFill>
                  <a:schemeClr val="bg1"/>
                </a:solidFill>
              </a:rPr>
              <a:t>Tholonet</a:t>
            </a:r>
            <a:r>
              <a:rPr lang="fr-FR" sz="1050" dirty="0">
                <a:solidFill>
                  <a:schemeClr val="bg1"/>
                </a:solidFill>
              </a:rPr>
              <a:t> - Caroline </a:t>
            </a:r>
            <a:r>
              <a:rPr lang="fr-FR" sz="1050" dirty="0" err="1">
                <a:solidFill>
                  <a:schemeClr val="bg1"/>
                </a:solidFill>
              </a:rPr>
              <a:t>Demartini</a:t>
            </a:r>
            <a:r>
              <a:rPr lang="fr-FR" sz="1050" dirty="0">
                <a:solidFill>
                  <a:schemeClr val="bg1"/>
                </a:solidFill>
              </a:rPr>
              <a:t> </a:t>
            </a:r>
            <a:endParaRPr lang="fr-FR"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E5E67726-3620-4DF5-A9C2-C095C8B5D920}"/>
              </a:ext>
            </a:extLst>
          </p:cNvPr>
          <p:cNvPicPr>
            <a:picLocks noChangeAspect="1"/>
          </p:cNvPicPr>
          <p:nvPr/>
        </p:nvPicPr>
        <p:blipFill>
          <a:blip r:embed="rId8"/>
          <a:stretch>
            <a:fillRect/>
          </a:stretch>
        </p:blipFill>
        <p:spPr>
          <a:xfrm>
            <a:off x="9780288" y="113967"/>
            <a:ext cx="856555" cy="1173180"/>
          </a:xfrm>
          <a:prstGeom prst="rect">
            <a:avLst/>
          </a:prstGeom>
        </p:spPr>
      </p:pic>
      <p:sp>
        <p:nvSpPr>
          <p:cNvPr id="29" name="ZoneTexte 28">
            <a:extLst>
              <a:ext uri="{FF2B5EF4-FFF2-40B4-BE49-F238E27FC236}">
                <a16:creationId xmlns:a16="http://schemas.microsoft.com/office/drawing/2014/main" id="{0CB25ACC-D6CB-45D0-A83E-60C712EA46F3}"/>
              </a:ext>
            </a:extLst>
          </p:cNvPr>
          <p:cNvSpPr txBox="1"/>
          <p:nvPr/>
        </p:nvSpPr>
        <p:spPr>
          <a:xfrm>
            <a:off x="7856079" y="397755"/>
            <a:ext cx="1877077" cy="369332"/>
          </a:xfrm>
          <a:prstGeom prst="rect">
            <a:avLst/>
          </a:prstGeom>
          <a:noFill/>
        </p:spPr>
        <p:txBody>
          <a:bodyPr wrap="square">
            <a:spAutoFit/>
          </a:bodyPr>
          <a:lstStyle/>
          <a:p>
            <a:r>
              <a:rPr lang="fr-FR" sz="18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PROGRAMME</a:t>
            </a:r>
            <a:endParaRPr lang="fr-FR" dirty="0"/>
          </a:p>
        </p:txBody>
      </p:sp>
      <p:sp>
        <p:nvSpPr>
          <p:cNvPr id="30" name="Zone de texte 5">
            <a:extLst>
              <a:ext uri="{FF2B5EF4-FFF2-40B4-BE49-F238E27FC236}">
                <a16:creationId xmlns:a16="http://schemas.microsoft.com/office/drawing/2014/main" id="{DD74197C-4036-4C5B-9BBD-15BF94E9B629}"/>
              </a:ext>
            </a:extLst>
          </p:cNvPr>
          <p:cNvSpPr txBox="1">
            <a:spLocks/>
          </p:cNvSpPr>
          <p:nvPr/>
        </p:nvSpPr>
        <p:spPr>
          <a:xfrm>
            <a:off x="6283571" y="1553613"/>
            <a:ext cx="5680129" cy="4850899"/>
          </a:xfrm>
          <a:prstGeom prst="rect">
            <a:avLst/>
          </a:prstGeom>
          <a:blipFill dpi="0" rotWithShape="1">
            <a:blip r:embed="rId2">
              <a:alphaModFix amt="20000"/>
            </a:blip>
            <a:srcRect/>
            <a:stretch>
              <a:fillRect/>
            </a:stretch>
          </a:blip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algn="just">
              <a:lnSpc>
                <a:spcPct val="150000"/>
              </a:lnSpc>
            </a:pPr>
            <a:r>
              <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14h00 - L’arbre en ville –  identifier, quantifier, découvrir, comprendre, gérer</a:t>
            </a:r>
          </a:p>
          <a:p>
            <a:pPr algn="just">
              <a:lnSpc>
                <a:spcPct val="150000"/>
              </a:lnSpc>
            </a:pPr>
            <a:r>
              <a:rPr lang="fr-FR" sz="1000" dirty="0">
                <a:effectLst/>
                <a:latin typeface="Arial" panose="020B0604020202020204" pitchFamily="34" charset="0"/>
                <a:ea typeface="Times New Roman" panose="02020603050405020304" pitchFamily="18" charset="0"/>
                <a:cs typeface="Arial" panose="020B0604020202020204" pitchFamily="34" charset="0"/>
              </a:rPr>
              <a:t>Redécouvrir des outils fondés sur la Nature (innovants ?) à destination des collectivités et des professionnels </a:t>
            </a:r>
          </a:p>
          <a:p>
            <a:pPr algn="just">
              <a:lnSpc>
                <a:spcPct val="150000"/>
              </a:lnSpc>
            </a:pPr>
            <a:r>
              <a:rPr lang="fr-FR" sz="1000" dirty="0">
                <a:effectLst/>
                <a:latin typeface="Arial" panose="020B0604020202020204" pitchFamily="34" charset="0"/>
                <a:ea typeface="Times New Roman" panose="02020603050405020304" pitchFamily="18" charset="0"/>
                <a:cs typeface="Arial" panose="020B0604020202020204" pitchFamily="34" charset="0"/>
              </a:rPr>
              <a:t>2 tables rondes pour partager les enjeux et les solutions mises en œuvre ou imaginées pour introduire des espaces arborés urbains de proximité</a:t>
            </a:r>
            <a:r>
              <a:rPr lang="fr-FR" sz="1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1000" dirty="0">
                <a:effectLst/>
                <a:latin typeface="Arial" panose="020B0604020202020204" pitchFamily="34" charset="0"/>
                <a:ea typeface="Times New Roman" panose="02020603050405020304" pitchFamily="18" charset="0"/>
                <a:cs typeface="Arial" panose="020B0604020202020204" pitchFamily="34" charset="0"/>
              </a:rPr>
              <a:t> </a:t>
            </a:r>
            <a:endParaRPr lang="fr-FR" sz="1000" dirty="0">
              <a:effectLst/>
              <a:latin typeface="Arial" panose="020B0604020202020204" pitchFamily="34" charset="0"/>
              <a:ea typeface="Calibri" panose="020F0502020204030204" pitchFamily="34" charset="0"/>
              <a:cs typeface="Times New Roman" panose="02020603050405020304" pitchFamily="18" charset="0"/>
            </a:endParaRPr>
          </a:p>
          <a:p>
            <a:pPr marL="450215" algn="just">
              <a:lnSpc>
                <a:spcPct val="150000"/>
              </a:lnSpc>
            </a:pPr>
            <a:r>
              <a:rPr lang="fr-FR" sz="1100" b="1" dirty="0">
                <a:solidFill>
                  <a:srgbClr val="76923C"/>
                </a:solidFill>
                <a:effectLst/>
                <a:latin typeface="Arial" panose="020B0604020202020204" pitchFamily="34" charset="0"/>
                <a:ea typeface="Times New Roman" panose="02020603050405020304" pitchFamily="18" charset="0"/>
                <a:cs typeface="Arial" panose="020B0604020202020204" pitchFamily="34" charset="0"/>
              </a:rPr>
              <a:t>14h – 14h50 - Table ronde n°1 – initiatives portées par des acteurs locaux adaptées au contexte méditerranéen</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p>
            <a:pPr lvl="1" algn="just">
              <a:lnSpc>
                <a:spcPct val="150000"/>
              </a:lnSpc>
            </a:pP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p>
            <a:pPr marL="450215" algn="just">
              <a:lnSpc>
                <a:spcPct val="150000"/>
              </a:lnSpc>
            </a:pPr>
            <a:r>
              <a:rPr lang="fr-FR" sz="1050" dirty="0">
                <a:solidFill>
                  <a:srgbClr val="FF0000"/>
                </a:solidFill>
                <a:latin typeface="Marianne" panose="02000000000000000000" pitchFamily="2" charset="0"/>
              </a:rPr>
              <a:t> </a:t>
            </a:r>
            <a:r>
              <a:rPr lang="fr-FR" sz="1100" b="1" dirty="0">
                <a:solidFill>
                  <a:srgbClr val="76923C"/>
                </a:solidFill>
                <a:effectLst/>
                <a:latin typeface="Arial" panose="020B0604020202020204" pitchFamily="34" charset="0"/>
                <a:ea typeface="Times New Roman" panose="02020603050405020304" pitchFamily="18" charset="0"/>
                <a:cs typeface="Arial" panose="020B0604020202020204" pitchFamily="34" charset="0"/>
              </a:rPr>
              <a:t>14h50 – 15h40 - Table ronde n°2 – d’autres initiatives inspirantes</a:t>
            </a:r>
            <a:endParaRPr lang="fr-FR" sz="11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endPar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15h40 – 16h : les enseignements de la journée et suites possibles</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1200" i="1" dirty="0">
                <a:effectLst/>
                <a:latin typeface="Arial" panose="020B0604020202020204" pitchFamily="34" charset="0"/>
                <a:ea typeface="Times New Roman" panose="02020603050405020304" pitchFamily="18" charset="0"/>
                <a:cs typeface="Arial" panose="020B0604020202020204" pitchFamily="34" charset="0"/>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fr-FR" sz="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16h – 16h15 : remerciements et conclusion</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marL="227013" marR="200025" algn="ctr">
              <a:lnSpc>
                <a:spcPct val="115000"/>
              </a:lnSpc>
              <a:spcBef>
                <a:spcPts val="1135"/>
              </a:spcBef>
              <a:spcAft>
                <a:spcPts val="0"/>
              </a:spcAft>
            </a:pPr>
            <a:r>
              <a:rPr lang="fr-FR" sz="1200" b="1" dirty="0">
                <a:effectLst/>
                <a:latin typeface="Marianne" panose="02000000000000000000" pitchFamily="50" charset="0"/>
              </a:rPr>
              <a:t> </a:t>
            </a:r>
          </a:p>
        </p:txBody>
      </p:sp>
    </p:spTree>
    <p:extLst>
      <p:ext uri="{BB962C8B-B14F-4D97-AF65-F5344CB8AC3E}">
        <p14:creationId xmlns:p14="http://schemas.microsoft.com/office/powerpoint/2010/main" val="257305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5D7FCB09-2A5B-F24B-B269-A2C43CDF765E}"/>
              </a:ext>
            </a:extLst>
          </p:cNvPr>
          <p:cNvSpPr>
            <a:spLocks/>
          </p:cNvSpPr>
          <p:nvPr/>
        </p:nvSpPr>
        <p:spPr>
          <a:xfrm>
            <a:off x="3835831" y="1173890"/>
            <a:ext cx="5452956" cy="48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27013">
              <a:spcAft>
                <a:spcPts val="0"/>
              </a:spcAft>
            </a:pPr>
            <a:r>
              <a:rPr lang="fr-FR" sz="16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Des arbres en ville pour atténuer le changement climatique</a:t>
            </a:r>
            <a:r>
              <a:rPr lang="fr-FR" sz="1600" b="1" dirty="0">
                <a:solidFill>
                  <a:srgbClr val="7F7F7F"/>
                </a:solidFill>
                <a:latin typeface="Marianne" panose="02000000000000000000" pitchFamily="2" charset="0"/>
                <a:ea typeface="Calibri" panose="020F0502020204030204" pitchFamily="34" charset="0"/>
                <a:cs typeface="Times New Roman" panose="02020603050405020304" pitchFamily="18" charset="0"/>
              </a:rPr>
              <a:t> </a:t>
            </a:r>
            <a:endParaRPr lang="fr-FR" sz="1200" dirty="0">
              <a:effectLst/>
              <a:latin typeface="Marianne" panose="02000000000000000000" pitchFamily="2" charset="0"/>
              <a:ea typeface="Calibri" panose="020F0502020204030204" pitchFamily="34" charset="0"/>
              <a:cs typeface="Times New Roman" panose="02020603050405020304" pitchFamily="18" charset="0"/>
            </a:endParaRPr>
          </a:p>
          <a:p>
            <a:pPr marL="227013">
              <a:lnSpc>
                <a:spcPct val="120000"/>
              </a:lnSpc>
              <a:spcBef>
                <a:spcPts val="850"/>
              </a:spcBef>
              <a:spcAft>
                <a:spcPts val="0"/>
              </a:spcAft>
            </a:pPr>
            <a:r>
              <a:rPr lang="fr-FR" sz="1600" dirty="0">
                <a:solidFill>
                  <a:srgbClr val="595959"/>
                </a:solidFill>
                <a:effectLst/>
                <a:latin typeface="Marianne" panose="02000000000000000000" pitchFamily="2" charset="0"/>
                <a:ea typeface="Calibri" panose="020F0502020204030204" pitchFamily="34" charset="0"/>
                <a:cs typeface="Minion Pro" panose="02040503050306020203" pitchFamily="18" charset="0"/>
              </a:rPr>
              <a:t> </a:t>
            </a:r>
            <a:endParaRPr lang="fr-FR" sz="1100" dirty="0">
              <a:solidFill>
                <a:srgbClr val="000000"/>
              </a:solidFill>
              <a:effectLst/>
              <a:latin typeface="Marianne" panose="02000000000000000000" pitchFamily="2" charset="0"/>
              <a:ea typeface="Calibri" panose="020F0502020204030204" pitchFamily="34" charset="0"/>
              <a:cs typeface="Minion Pro" panose="02040503050306020203" pitchFamily="18" charset="0"/>
            </a:endParaRPr>
          </a:p>
        </p:txBody>
      </p:sp>
      <p:sp>
        <p:nvSpPr>
          <p:cNvPr id="51" name="Zone de texte 5">
            <a:extLst>
              <a:ext uri="{FF2B5EF4-FFF2-40B4-BE49-F238E27FC236}">
                <a16:creationId xmlns:a16="http://schemas.microsoft.com/office/drawing/2014/main" id="{BC70DD10-C84E-CD40-84AE-6C3EBC7B9D99}"/>
              </a:ext>
            </a:extLst>
          </p:cNvPr>
          <p:cNvSpPr txBox="1">
            <a:spLocks/>
          </p:cNvSpPr>
          <p:nvPr/>
        </p:nvSpPr>
        <p:spPr>
          <a:xfrm>
            <a:off x="108488" y="1564921"/>
            <a:ext cx="5987511" cy="4850899"/>
          </a:xfrm>
          <a:prstGeom prst="rect">
            <a:avLst/>
          </a:prstGeom>
          <a:blipFill dpi="0" rotWithShape="1">
            <a:blip r:embed="rId2">
              <a:alphaModFix amt="20000"/>
            </a:blip>
            <a:srcRect/>
            <a:stretch>
              <a:fillRect/>
            </a:stretch>
          </a:blip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7013" marR="200025" algn="just">
              <a:lnSpc>
                <a:spcPct val="115000"/>
              </a:lnSpc>
              <a:spcBef>
                <a:spcPts val="1135"/>
              </a:spcBef>
              <a:spcAft>
                <a:spcPts val="0"/>
              </a:spcAft>
            </a:pPr>
            <a:endParaRPr lang="fr-FR" sz="1050" b="1" i="1" dirty="0">
              <a:solidFill>
                <a:srgbClr val="595959"/>
              </a:solidFill>
              <a:latin typeface="Marianne" panose="02000000000000000000" pitchFamily="2" charset="0"/>
            </a:endParaRPr>
          </a:p>
          <a:p>
            <a:pPr algn="ctr"/>
            <a:r>
              <a:rPr lang="fr-FR" sz="1600" dirty="0">
                <a:solidFill>
                  <a:srgbClr val="595959"/>
                </a:solidFill>
                <a:latin typeface="Marianne" panose="02000000000000000000" pitchFamily="2" charset="0"/>
              </a:rPr>
              <a:t>Les attentes de chacun recueillies lors de l’émargement</a:t>
            </a:r>
            <a:endParaRPr lang="fr-FR" sz="1600" b="1" dirty="0"/>
          </a:p>
          <a:p>
            <a:endParaRPr lang="fr-FR" sz="1600" b="1" dirty="0"/>
          </a:p>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marL="227013" marR="200025" algn="ctr">
              <a:lnSpc>
                <a:spcPct val="115000"/>
              </a:lnSpc>
              <a:spcBef>
                <a:spcPts val="1135"/>
              </a:spcBef>
              <a:spcAft>
                <a:spcPts val="0"/>
              </a:spcAft>
            </a:pPr>
            <a:r>
              <a:rPr lang="fr-FR" sz="1200" b="1" dirty="0">
                <a:effectLst/>
                <a:latin typeface="Marianne" panose="02000000000000000000" pitchFamily="50" charset="0"/>
              </a:rPr>
              <a:t> </a:t>
            </a:r>
          </a:p>
        </p:txBody>
      </p:sp>
      <p:grpSp>
        <p:nvGrpSpPr>
          <p:cNvPr id="53" name="Groupe 52">
            <a:extLst>
              <a:ext uri="{FF2B5EF4-FFF2-40B4-BE49-F238E27FC236}">
                <a16:creationId xmlns:a16="http://schemas.microsoft.com/office/drawing/2014/main" id="{DB942587-E2F1-A047-A102-2A6DA152F905}"/>
              </a:ext>
            </a:extLst>
          </p:cNvPr>
          <p:cNvGrpSpPr>
            <a:grpSpLocks/>
          </p:cNvGrpSpPr>
          <p:nvPr/>
        </p:nvGrpSpPr>
        <p:grpSpPr>
          <a:xfrm>
            <a:off x="5391392" y="6460245"/>
            <a:ext cx="6468099" cy="470804"/>
            <a:chOff x="-366085" y="-102209"/>
            <a:chExt cx="6800530" cy="537031"/>
          </a:xfrm>
        </p:grpSpPr>
        <p:sp>
          <p:nvSpPr>
            <p:cNvPr id="54" name="Zone de texte 2">
              <a:extLst>
                <a:ext uri="{FF2B5EF4-FFF2-40B4-BE49-F238E27FC236}">
                  <a16:creationId xmlns:a16="http://schemas.microsoft.com/office/drawing/2014/main" id="{83158B11-8DA3-1C4F-BCA5-6BF0BDB99619}"/>
                </a:ext>
              </a:extLst>
            </p:cNvPr>
            <p:cNvSpPr txBox="1"/>
            <p:nvPr/>
          </p:nvSpPr>
          <p:spPr>
            <a:xfrm>
              <a:off x="-366085" y="-102209"/>
              <a:ext cx="6800530" cy="537031"/>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5250" marR="219710" algn="ctr">
                <a:spcBef>
                  <a:spcPts val="750"/>
                </a:spcBef>
                <a:spcAft>
                  <a:spcPts val="750"/>
                </a:spcAft>
              </a:pPr>
              <a:r>
                <a:rPr lang="fr-FR" sz="400" dirty="0">
                  <a:solidFill>
                    <a:srgbClr val="7F7F7F"/>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  </a:t>
              </a:r>
              <a:br>
                <a:rPr lang="fr-FR" sz="1000" dirty="0">
                  <a:solidFill>
                    <a:srgbClr val="7F7F7F"/>
                  </a:solidFill>
                  <a:effectLst/>
                  <a:latin typeface="Marianne Light" panose="02000000000000000000" pitchFamily="2" charset="0"/>
                  <a:ea typeface="Times New Roman" panose="02020603050405020304" pitchFamily="18" charset="0"/>
                </a:rPr>
              </a:br>
              <a:r>
                <a:rPr lang="fr-FR" sz="1000" strike="noStrike" dirty="0">
                  <a:solidFill>
                    <a:schemeClr val="tx1">
                      <a:lumMod val="50000"/>
                      <a:lumOff val="50000"/>
                    </a:schemeClr>
                  </a:solidFill>
                  <a:effectLst/>
                  <a:latin typeface="Marianne Light" panose="02000000000000000000" pitchFamily="2" charset="0"/>
                  <a:ea typeface="Times New Roman" panose="02020603050405020304" pitchFamily="18" charset="0"/>
                  <a:hlinkClick r:id="rId3">
                    <a:extLst>
                      <a:ext uri="{A12FA001-AC4F-418D-AE19-62706E023703}">
                        <ahyp:hlinkClr xmlns:ahyp="http://schemas.microsoft.com/office/drawing/2018/hyperlinkcolor" val="tx"/>
                      </a:ext>
                    </a:extLst>
                  </a:hlinkClick>
                </a:rPr>
                <a:t>www.cerema.fr</a:t>
              </a:r>
              <a:r>
                <a:rPr lang="fr-FR" sz="1000" dirty="0">
                  <a:solidFill>
                    <a:schemeClr val="tx1">
                      <a:lumMod val="50000"/>
                      <a:lumOff val="50000"/>
                    </a:schemeClr>
                  </a:solidFill>
                  <a:effectLst/>
                  <a:latin typeface="Marianne Light" panose="02000000000000000000" pitchFamily="2" charset="0"/>
                  <a:ea typeface="Times New Roman" panose="02020603050405020304" pitchFamily="18" charset="0"/>
                </a:rPr>
                <a:t>            </a:t>
              </a:r>
              <a:r>
                <a:rPr lang="fr-FR" sz="1000" dirty="0">
                  <a:solidFill>
                    <a:srgbClr val="7F7F7F"/>
                  </a:solidFill>
                  <a:effectLst/>
                  <a:latin typeface="Marianne Light" panose="02000000000000000000" pitchFamily="2" charset="0"/>
                  <a:ea typeface="Times New Roman" panose="02020603050405020304" pitchFamily="18" charset="0"/>
                </a:rPr>
                <a:t>@</a:t>
              </a:r>
              <a:r>
                <a:rPr lang="fr-FR" sz="1000" dirty="0" err="1">
                  <a:solidFill>
                    <a:srgbClr val="7F7F7F"/>
                  </a:solidFill>
                  <a:effectLst/>
                  <a:latin typeface="Marianne Light" panose="02000000000000000000" pitchFamily="2" charset="0"/>
                  <a:ea typeface="Times New Roman" panose="02020603050405020304" pitchFamily="18" charset="0"/>
                </a:rPr>
                <a:t>CeremaCom</a:t>
              </a:r>
              <a:r>
                <a:rPr lang="fr-FR" sz="1000" dirty="0">
                  <a:solidFill>
                    <a:srgbClr val="808080"/>
                  </a:solidFill>
                  <a:effectLst/>
                  <a:latin typeface="Marianne Light" panose="02000000000000000000" pitchFamily="2" charset="0"/>
                  <a:ea typeface="Times New Roman" panose="02020603050405020304" pitchFamily="18" charset="0"/>
                </a:rPr>
                <a:t>	@</a:t>
              </a:r>
              <a:r>
                <a:rPr lang="fr-FR" sz="1000" dirty="0" err="1">
                  <a:solidFill>
                    <a:srgbClr val="808080"/>
                  </a:solidFill>
                  <a:effectLst/>
                  <a:latin typeface="Marianne Light" panose="02000000000000000000" pitchFamily="2" charset="0"/>
                  <a:ea typeface="Times New Roman" panose="02020603050405020304" pitchFamily="18" charset="0"/>
                </a:rPr>
                <a:t>cerema</a:t>
              </a:r>
              <a:endParaRPr lang="fr-FR" sz="1050" dirty="0">
                <a:effectLst/>
                <a:latin typeface="Marianne Light" panose="02000000000000000000" pitchFamily="2" charset="0"/>
                <a:ea typeface="Times New Roman" panose="02020603050405020304" pitchFamily="18" charset="0"/>
              </a:endParaRPr>
            </a:p>
          </p:txBody>
        </p:sp>
        <p:pic>
          <p:nvPicPr>
            <p:cNvPr id="55" name="Image 54" descr="Une image contenant chemise&#10;&#10;Description générée automatiquement">
              <a:extLst>
                <a:ext uri="{FF2B5EF4-FFF2-40B4-BE49-F238E27FC236}">
                  <a16:creationId xmlns:a16="http://schemas.microsoft.com/office/drawing/2014/main" id="{872805D0-A557-CA44-AFA7-B283E2E14A43}"/>
                </a:ext>
              </a:extLst>
            </p:cNvPr>
            <p:cNvPicPr>
              <a:picLocks noChangeAspect="1"/>
            </p:cNvPicPr>
            <p:nvPr/>
          </p:nvPicPr>
          <p:blipFill>
            <a:blip r:embed="rId4" cstate="print"/>
            <a:stretch>
              <a:fillRect/>
            </a:stretch>
          </p:blipFill>
          <p:spPr>
            <a:xfrm>
              <a:off x="2410974" y="75571"/>
              <a:ext cx="202565" cy="192405"/>
            </a:xfrm>
            <a:prstGeom prst="rect">
              <a:avLst/>
            </a:prstGeom>
          </p:spPr>
        </p:pic>
        <p:pic>
          <p:nvPicPr>
            <p:cNvPr id="56" name="Image 55">
              <a:extLst>
                <a:ext uri="{FF2B5EF4-FFF2-40B4-BE49-F238E27FC236}">
                  <a16:creationId xmlns:a16="http://schemas.microsoft.com/office/drawing/2014/main" id="{A7AA968E-1967-0947-ADDA-4D1889EE23DA}"/>
                </a:ext>
              </a:extLst>
            </p:cNvPr>
            <p:cNvPicPr>
              <a:picLocks noChangeAspect="1"/>
            </p:cNvPicPr>
            <p:nvPr/>
          </p:nvPicPr>
          <p:blipFill>
            <a:blip r:embed="rId5" cstate="print"/>
            <a:stretch>
              <a:fillRect/>
            </a:stretch>
          </p:blipFill>
          <p:spPr>
            <a:xfrm>
              <a:off x="3773065" y="75952"/>
              <a:ext cx="202565" cy="191135"/>
            </a:xfrm>
            <a:prstGeom prst="rect">
              <a:avLst/>
            </a:prstGeom>
          </p:spPr>
        </p:pic>
        <p:cxnSp>
          <p:nvCxnSpPr>
            <p:cNvPr id="57" name="Connecteur droit 56">
              <a:extLst>
                <a:ext uri="{FF2B5EF4-FFF2-40B4-BE49-F238E27FC236}">
                  <a16:creationId xmlns:a16="http://schemas.microsoft.com/office/drawing/2014/main" id="{C5310309-77E7-3541-9FAC-1AFCBC2C8A42}"/>
                </a:ext>
              </a:extLst>
            </p:cNvPr>
            <p:cNvCxnSpPr>
              <a:cxnSpLocks/>
            </p:cNvCxnSpPr>
            <p:nvPr/>
          </p:nvCxnSpPr>
          <p:spPr>
            <a:xfrm>
              <a:off x="-366085" y="186237"/>
              <a:ext cx="1696961" cy="0"/>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C9B3FFB1-3E41-D84D-AB3D-9F67439F0A1E}"/>
                </a:ext>
              </a:extLst>
            </p:cNvPr>
            <p:cNvCxnSpPr>
              <a:cxnSpLocks/>
            </p:cNvCxnSpPr>
            <p:nvPr/>
          </p:nvCxnSpPr>
          <p:spPr>
            <a:xfrm>
              <a:off x="4652419" y="185084"/>
              <a:ext cx="1782026" cy="1"/>
            </a:xfrm>
            <a:prstGeom prst="line">
              <a:avLst/>
            </a:prstGeom>
            <a:ln w="3175">
              <a:solidFill>
                <a:srgbClr val="484D7A"/>
              </a:solidFill>
            </a:ln>
          </p:spPr>
          <p:style>
            <a:lnRef idx="1">
              <a:schemeClr val="accent1"/>
            </a:lnRef>
            <a:fillRef idx="0">
              <a:schemeClr val="accent1"/>
            </a:fillRef>
            <a:effectRef idx="0">
              <a:schemeClr val="accent1"/>
            </a:effectRef>
            <a:fontRef idx="minor">
              <a:schemeClr val="tx1"/>
            </a:fontRef>
          </p:style>
        </p:cxnSp>
      </p:grpSp>
      <p:pic>
        <p:nvPicPr>
          <p:cNvPr id="3" name="Image 2">
            <a:extLst>
              <a:ext uri="{FF2B5EF4-FFF2-40B4-BE49-F238E27FC236}">
                <a16:creationId xmlns:a16="http://schemas.microsoft.com/office/drawing/2014/main" id="{7CAF4662-81D7-C343-9FF6-5449CCA3D869}"/>
              </a:ext>
            </a:extLst>
          </p:cNvPr>
          <p:cNvPicPr>
            <a:picLocks noChangeAspect="1"/>
          </p:cNvPicPr>
          <p:nvPr/>
        </p:nvPicPr>
        <p:blipFill>
          <a:blip r:embed="rId6"/>
          <a:stretch>
            <a:fillRect/>
          </a:stretch>
        </p:blipFill>
        <p:spPr>
          <a:xfrm>
            <a:off x="393033" y="60024"/>
            <a:ext cx="4533336" cy="1179317"/>
          </a:xfrm>
          <a:prstGeom prst="rect">
            <a:avLst/>
          </a:prstGeom>
        </p:spPr>
      </p:pic>
      <p:pic>
        <p:nvPicPr>
          <p:cNvPr id="25" name="Image 24">
            <a:extLst>
              <a:ext uri="{FF2B5EF4-FFF2-40B4-BE49-F238E27FC236}">
                <a16:creationId xmlns:a16="http://schemas.microsoft.com/office/drawing/2014/main" id="{C0A3AD85-2118-6D47-8231-F46FFF34CA8E}"/>
              </a:ext>
            </a:extLst>
          </p:cNvPr>
          <p:cNvPicPr>
            <a:picLocks noChangeAspect="1"/>
          </p:cNvPicPr>
          <p:nvPr/>
        </p:nvPicPr>
        <p:blipFill>
          <a:blip r:embed="rId7"/>
          <a:stretch>
            <a:fillRect/>
          </a:stretch>
        </p:blipFill>
        <p:spPr>
          <a:xfrm>
            <a:off x="6096000" y="201125"/>
            <a:ext cx="1129074" cy="845049"/>
          </a:xfrm>
          <a:prstGeom prst="rect">
            <a:avLst/>
          </a:prstGeom>
        </p:spPr>
      </p:pic>
      <p:sp>
        <p:nvSpPr>
          <p:cNvPr id="28" name="Zone de texte 9">
            <a:extLst>
              <a:ext uri="{FF2B5EF4-FFF2-40B4-BE49-F238E27FC236}">
                <a16:creationId xmlns:a16="http://schemas.microsoft.com/office/drawing/2014/main" id="{7063D967-E90D-ADDF-943F-A984029E2305}"/>
              </a:ext>
            </a:extLst>
          </p:cNvPr>
          <p:cNvSpPr txBox="1">
            <a:spLocks/>
          </p:cNvSpPr>
          <p:nvPr/>
        </p:nvSpPr>
        <p:spPr>
          <a:xfrm>
            <a:off x="1511220" y="6545951"/>
            <a:ext cx="4018160" cy="2711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050" dirty="0">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Copyright </a:t>
            </a:r>
            <a:r>
              <a:rPr lang="fr-FR" sz="1050" dirty="0" err="1">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Cerema</a:t>
            </a:r>
            <a:r>
              <a:rPr lang="fr-FR" sz="1050" dirty="0">
                <a:solidFill>
                  <a:srgbClr val="FFFFFF"/>
                </a:solidFill>
                <a:effectLst/>
                <a:latin typeface="National Book" panose="02000503000000020004" pitchFamily="2" charset="77"/>
                <a:ea typeface="Calibri" panose="020F0502020204030204" pitchFamily="34" charset="0"/>
                <a:cs typeface="Times New Roman" panose="02020603050405020304" pitchFamily="18" charset="0"/>
              </a:rPr>
              <a:t> © </a:t>
            </a:r>
            <a:r>
              <a:rPr lang="fr-FR" sz="1050" dirty="0">
                <a:solidFill>
                  <a:schemeClr val="bg1"/>
                </a:solidFill>
              </a:rPr>
              <a:t>Grande voie le </a:t>
            </a:r>
            <a:r>
              <a:rPr lang="fr-FR" sz="1050" dirty="0" err="1">
                <a:solidFill>
                  <a:schemeClr val="bg1"/>
                </a:solidFill>
              </a:rPr>
              <a:t>Tholonet</a:t>
            </a:r>
            <a:r>
              <a:rPr lang="fr-FR" sz="1050" dirty="0">
                <a:solidFill>
                  <a:schemeClr val="bg1"/>
                </a:solidFill>
              </a:rPr>
              <a:t> - Caroline </a:t>
            </a:r>
            <a:r>
              <a:rPr lang="fr-FR" sz="1050" dirty="0" err="1">
                <a:solidFill>
                  <a:schemeClr val="bg1"/>
                </a:solidFill>
              </a:rPr>
              <a:t>Demartini</a:t>
            </a:r>
            <a:r>
              <a:rPr lang="fr-FR" sz="1050" dirty="0">
                <a:solidFill>
                  <a:schemeClr val="bg1"/>
                </a:solidFill>
              </a:rPr>
              <a:t> </a:t>
            </a:r>
            <a:endParaRPr lang="fr-FR"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E5E67726-3620-4DF5-A9C2-C095C8B5D920}"/>
              </a:ext>
            </a:extLst>
          </p:cNvPr>
          <p:cNvPicPr>
            <a:picLocks noChangeAspect="1"/>
          </p:cNvPicPr>
          <p:nvPr/>
        </p:nvPicPr>
        <p:blipFill>
          <a:blip r:embed="rId8"/>
          <a:stretch>
            <a:fillRect/>
          </a:stretch>
        </p:blipFill>
        <p:spPr>
          <a:xfrm>
            <a:off x="9780288" y="113967"/>
            <a:ext cx="856555" cy="1173180"/>
          </a:xfrm>
          <a:prstGeom prst="rect">
            <a:avLst/>
          </a:prstGeom>
        </p:spPr>
      </p:pic>
      <p:sp>
        <p:nvSpPr>
          <p:cNvPr id="29" name="ZoneTexte 28">
            <a:extLst>
              <a:ext uri="{FF2B5EF4-FFF2-40B4-BE49-F238E27FC236}">
                <a16:creationId xmlns:a16="http://schemas.microsoft.com/office/drawing/2014/main" id="{0CB25ACC-D6CB-45D0-A83E-60C712EA46F3}"/>
              </a:ext>
            </a:extLst>
          </p:cNvPr>
          <p:cNvSpPr txBox="1"/>
          <p:nvPr/>
        </p:nvSpPr>
        <p:spPr>
          <a:xfrm>
            <a:off x="7856079" y="397755"/>
            <a:ext cx="1877077" cy="369332"/>
          </a:xfrm>
          <a:prstGeom prst="rect">
            <a:avLst/>
          </a:prstGeom>
          <a:noFill/>
        </p:spPr>
        <p:txBody>
          <a:bodyPr wrap="square">
            <a:spAutoFit/>
          </a:bodyPr>
          <a:lstStyle/>
          <a:p>
            <a:r>
              <a:rPr lang="fr-FR" sz="1800" b="1" dirty="0">
                <a:solidFill>
                  <a:srgbClr val="7F7F7F"/>
                </a:solidFill>
                <a:effectLst/>
                <a:latin typeface="Marianne" panose="02000000000000000000" pitchFamily="2" charset="0"/>
                <a:ea typeface="Calibri" panose="020F0502020204030204" pitchFamily="34" charset="0"/>
                <a:cs typeface="Times New Roman" panose="02020603050405020304" pitchFamily="18" charset="0"/>
              </a:rPr>
              <a:t>PROGRAMME</a:t>
            </a:r>
            <a:endParaRPr lang="fr-FR" dirty="0"/>
          </a:p>
        </p:txBody>
      </p:sp>
      <p:sp>
        <p:nvSpPr>
          <p:cNvPr id="30" name="Zone de texte 5">
            <a:extLst>
              <a:ext uri="{FF2B5EF4-FFF2-40B4-BE49-F238E27FC236}">
                <a16:creationId xmlns:a16="http://schemas.microsoft.com/office/drawing/2014/main" id="{DD74197C-4036-4C5B-9BBD-15BF94E9B629}"/>
              </a:ext>
            </a:extLst>
          </p:cNvPr>
          <p:cNvSpPr txBox="1">
            <a:spLocks/>
          </p:cNvSpPr>
          <p:nvPr/>
        </p:nvSpPr>
        <p:spPr>
          <a:xfrm>
            <a:off x="6283571" y="1553613"/>
            <a:ext cx="5680129" cy="4850899"/>
          </a:xfrm>
          <a:prstGeom prst="rect">
            <a:avLst/>
          </a:prstGeom>
          <a:blipFill dpi="0" rotWithShape="1">
            <a:blip r:embed="rId2">
              <a:alphaModFix amt="20000"/>
            </a:blip>
            <a:srcRect/>
            <a:stretch>
              <a:fillRect/>
            </a:stretch>
          </a:blipFill>
          <a:ln w="635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fr-FR" sz="1200" dirty="0"/>
          </a:p>
          <a:p>
            <a:pPr algn="ctr"/>
            <a:r>
              <a:rPr lang="fr-FR" sz="1600" dirty="0"/>
              <a:t> Un nuage de mots</a:t>
            </a:r>
          </a:p>
          <a:p>
            <a:endParaRPr lang="fr-FR" sz="1600" dirty="0"/>
          </a:p>
          <a:p>
            <a:pPr marL="227013" marR="200025" algn="just">
              <a:lnSpc>
                <a:spcPct val="115000"/>
              </a:lnSpc>
              <a:spcBef>
                <a:spcPts val="1135"/>
              </a:spcBef>
              <a:spcAft>
                <a:spcPts val="0"/>
              </a:spcAft>
            </a:pPr>
            <a:endParaRPr lang="fr-FR" sz="900" b="1" i="1" dirty="0">
              <a:solidFill>
                <a:srgbClr val="595959"/>
              </a:solidFill>
              <a:latin typeface="Marianne" panose="02000000000000000000" pitchFamily="2" charset="0"/>
            </a:endParaRPr>
          </a:p>
          <a:p>
            <a:pPr marL="227013" marR="200025" algn="just">
              <a:lnSpc>
                <a:spcPct val="115000"/>
              </a:lnSpc>
              <a:spcBef>
                <a:spcPts val="1135"/>
              </a:spcBef>
              <a:spcAft>
                <a:spcPts val="0"/>
              </a:spcAft>
            </a:pPr>
            <a:endParaRPr lang="fr-FR" sz="1050" dirty="0">
              <a:solidFill>
                <a:srgbClr val="595959"/>
              </a:solidFill>
              <a:latin typeface="Marianne" panose="02000000000000000000" pitchFamily="2" charset="0"/>
            </a:endParaRPr>
          </a:p>
          <a:p>
            <a:pPr marL="227013" marR="200025" algn="ctr">
              <a:lnSpc>
                <a:spcPct val="115000"/>
              </a:lnSpc>
              <a:spcBef>
                <a:spcPts val="1135"/>
              </a:spcBef>
              <a:spcAft>
                <a:spcPts val="0"/>
              </a:spcAft>
            </a:pPr>
            <a:r>
              <a:rPr lang="fr-FR" sz="1200" b="1" dirty="0">
                <a:effectLst/>
                <a:latin typeface="Marianne" panose="02000000000000000000" pitchFamily="50" charset="0"/>
              </a:rPr>
              <a:t> </a:t>
            </a:r>
          </a:p>
        </p:txBody>
      </p:sp>
    </p:spTree>
    <p:extLst>
      <p:ext uri="{BB962C8B-B14F-4D97-AF65-F5344CB8AC3E}">
        <p14:creationId xmlns:p14="http://schemas.microsoft.com/office/powerpoint/2010/main" val="36513937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5015</TotalTime>
  <Words>988</Words>
  <Application>Microsoft Office PowerPoint</Application>
  <PresentationFormat>Grand écran</PresentationFormat>
  <Paragraphs>146</Paragraphs>
  <Slides>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7</vt:i4>
      </vt:variant>
    </vt:vector>
  </HeadingPairs>
  <TitlesOfParts>
    <vt:vector size="16" baseType="lpstr">
      <vt:lpstr>Arial</vt:lpstr>
      <vt:lpstr>Calibri</vt:lpstr>
      <vt:lpstr>Calibri Light</vt:lpstr>
      <vt:lpstr>Marianne</vt:lpstr>
      <vt:lpstr>Marianne Light</vt:lpstr>
      <vt:lpstr>Marianne Thin</vt:lpstr>
      <vt:lpstr>National Book</vt:lpstr>
      <vt:lpstr>Symbol</vt:lpstr>
      <vt:lpstr>Thème Office</vt:lpstr>
      <vt:lpstr>Présentation PowerPoint</vt:lpstr>
      <vt:lpstr>Présentation PowerPoint</vt:lpstr>
      <vt:lpstr>Le Climat comme boussole de notre action</vt:lpstr>
      <vt:lpstr>LE CEREMA, UN PARTENAIRE DE CONFIANCE AU COEUR D’UNE DYNAMIQUE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Marjorie VIGNAU</dc:creator>
  <cp:lastModifiedBy>Patricia Detry</cp:lastModifiedBy>
  <cp:revision>54</cp:revision>
  <dcterms:created xsi:type="dcterms:W3CDTF">2020-05-24T07:21:20Z</dcterms:created>
  <dcterms:modified xsi:type="dcterms:W3CDTF">2022-09-23T14:33:51Z</dcterms:modified>
</cp:coreProperties>
</file>