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38"/>
  </p:notesMasterIdLst>
  <p:sldIdLst>
    <p:sldId id="258" r:id="rId2"/>
    <p:sldId id="261" r:id="rId3"/>
    <p:sldId id="333" r:id="rId4"/>
    <p:sldId id="312" r:id="rId5"/>
    <p:sldId id="262" r:id="rId6"/>
    <p:sldId id="304" r:id="rId7"/>
    <p:sldId id="302" r:id="rId8"/>
    <p:sldId id="271" r:id="rId9"/>
    <p:sldId id="272" r:id="rId10"/>
    <p:sldId id="303" r:id="rId11"/>
    <p:sldId id="270" r:id="rId12"/>
    <p:sldId id="309" r:id="rId13"/>
    <p:sldId id="308" r:id="rId14"/>
    <p:sldId id="307" r:id="rId15"/>
    <p:sldId id="274" r:id="rId16"/>
    <p:sldId id="310" r:id="rId17"/>
    <p:sldId id="313" r:id="rId18"/>
    <p:sldId id="335" r:id="rId19"/>
    <p:sldId id="280" r:id="rId20"/>
    <p:sldId id="324" r:id="rId21"/>
    <p:sldId id="329" r:id="rId22"/>
    <p:sldId id="337" r:id="rId23"/>
    <p:sldId id="339" r:id="rId24"/>
    <p:sldId id="328" r:id="rId25"/>
    <p:sldId id="287" r:id="rId26"/>
    <p:sldId id="321" r:id="rId27"/>
    <p:sldId id="330" r:id="rId28"/>
    <p:sldId id="288" r:id="rId29"/>
    <p:sldId id="326" r:id="rId30"/>
    <p:sldId id="340" r:id="rId31"/>
    <p:sldId id="282" r:id="rId32"/>
    <p:sldId id="314" r:id="rId33"/>
    <p:sldId id="317" r:id="rId34"/>
    <p:sldId id="311" r:id="rId35"/>
    <p:sldId id="318" r:id="rId36"/>
    <p:sldId id="33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SSEUR, Anthony (ARS-NORMANDIE/DSP/SE)" initials="BA(" lastIdx="1" clrIdx="0">
    <p:extLst>
      <p:ext uri="{19B8F6BF-5375-455C-9EA6-DF929625EA0E}">
        <p15:presenceInfo xmlns:p15="http://schemas.microsoft.com/office/powerpoint/2012/main" userId="S-1-5-21-3177125315-431800771-2236886301-620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B19A"/>
    <a:srgbClr val="5CA179"/>
    <a:srgbClr val="64003E"/>
    <a:srgbClr val="2D2C68"/>
    <a:srgbClr val="4E5BA3"/>
    <a:srgbClr val="ABB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16" autoAdjust="0"/>
  </p:normalViewPr>
  <p:slideViewPr>
    <p:cSldViewPr snapToGrid="0">
      <p:cViewPr varScale="1">
        <p:scale>
          <a:sx n="75" d="100"/>
          <a:sy n="75" d="100"/>
        </p:scale>
        <p:origin x="974" y="4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F832A-553A-4DBE-AFC0-AACE3A01E98E}" type="datetimeFigureOut">
              <a:rPr lang="fr-FR" smtClean="0"/>
              <a:t>03/05/2023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788A9-3091-42CB-921C-D5C1BC86DCD9}" type="slidenum">
              <a:rPr lang="fr-FR" smtClean="0"/>
              <a:t>‹N°›</a:t>
            </a:fld>
            <a:endParaRPr lang="fr-FR"/>
          </a:p>
        </p:txBody>
      </p:sp>
    </p:spTree>
    <p:extLst>
      <p:ext uri="{BB962C8B-B14F-4D97-AF65-F5344CB8AC3E}">
        <p14:creationId xmlns:p14="http://schemas.microsoft.com/office/powerpoint/2010/main" val="57399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3</a:t>
            </a:fld>
            <a:endParaRPr lang="fr-FR"/>
          </a:p>
        </p:txBody>
      </p:sp>
    </p:spTree>
    <p:extLst>
      <p:ext uri="{BB962C8B-B14F-4D97-AF65-F5344CB8AC3E}">
        <p14:creationId xmlns:p14="http://schemas.microsoft.com/office/powerpoint/2010/main" val="230628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19</a:t>
            </a:fld>
            <a:endParaRPr lang="fr-FR"/>
          </a:p>
        </p:txBody>
      </p:sp>
    </p:spTree>
    <p:extLst>
      <p:ext uri="{BB962C8B-B14F-4D97-AF65-F5344CB8AC3E}">
        <p14:creationId xmlns:p14="http://schemas.microsoft.com/office/powerpoint/2010/main" val="82903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20</a:t>
            </a:fld>
            <a:endParaRPr lang="fr-FR"/>
          </a:p>
        </p:txBody>
      </p:sp>
    </p:spTree>
    <p:extLst>
      <p:ext uri="{BB962C8B-B14F-4D97-AF65-F5344CB8AC3E}">
        <p14:creationId xmlns:p14="http://schemas.microsoft.com/office/powerpoint/2010/main" val="168547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21</a:t>
            </a:fld>
            <a:endParaRPr lang="fr-FR"/>
          </a:p>
        </p:txBody>
      </p:sp>
    </p:spTree>
    <p:extLst>
      <p:ext uri="{BB962C8B-B14F-4D97-AF65-F5344CB8AC3E}">
        <p14:creationId xmlns:p14="http://schemas.microsoft.com/office/powerpoint/2010/main" val="176765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23</a:t>
            </a:fld>
            <a:endParaRPr lang="fr-FR"/>
          </a:p>
        </p:txBody>
      </p:sp>
    </p:spTree>
    <p:extLst>
      <p:ext uri="{BB962C8B-B14F-4D97-AF65-F5344CB8AC3E}">
        <p14:creationId xmlns:p14="http://schemas.microsoft.com/office/powerpoint/2010/main" val="74761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25</a:t>
            </a:fld>
            <a:endParaRPr lang="fr-FR"/>
          </a:p>
        </p:txBody>
      </p:sp>
    </p:spTree>
    <p:extLst>
      <p:ext uri="{BB962C8B-B14F-4D97-AF65-F5344CB8AC3E}">
        <p14:creationId xmlns:p14="http://schemas.microsoft.com/office/powerpoint/2010/main" val="74933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26</a:t>
            </a:fld>
            <a:endParaRPr lang="fr-FR"/>
          </a:p>
        </p:txBody>
      </p:sp>
    </p:spTree>
    <p:extLst>
      <p:ext uri="{BB962C8B-B14F-4D97-AF65-F5344CB8AC3E}">
        <p14:creationId xmlns:p14="http://schemas.microsoft.com/office/powerpoint/2010/main" val="408920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27</a:t>
            </a:fld>
            <a:endParaRPr lang="fr-FR"/>
          </a:p>
        </p:txBody>
      </p:sp>
    </p:spTree>
    <p:extLst>
      <p:ext uri="{BB962C8B-B14F-4D97-AF65-F5344CB8AC3E}">
        <p14:creationId xmlns:p14="http://schemas.microsoft.com/office/powerpoint/2010/main" val="292475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33</a:t>
            </a:fld>
            <a:endParaRPr lang="fr-FR"/>
          </a:p>
        </p:txBody>
      </p:sp>
    </p:spTree>
    <p:extLst>
      <p:ext uri="{BB962C8B-B14F-4D97-AF65-F5344CB8AC3E}">
        <p14:creationId xmlns:p14="http://schemas.microsoft.com/office/powerpoint/2010/main" val="215417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34</a:t>
            </a:fld>
            <a:endParaRPr lang="fr-FR"/>
          </a:p>
        </p:txBody>
      </p:sp>
    </p:spTree>
    <p:extLst>
      <p:ext uri="{BB962C8B-B14F-4D97-AF65-F5344CB8AC3E}">
        <p14:creationId xmlns:p14="http://schemas.microsoft.com/office/powerpoint/2010/main" val="85817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35</a:t>
            </a:fld>
            <a:endParaRPr lang="fr-FR"/>
          </a:p>
        </p:txBody>
      </p:sp>
    </p:spTree>
    <p:extLst>
      <p:ext uri="{BB962C8B-B14F-4D97-AF65-F5344CB8AC3E}">
        <p14:creationId xmlns:p14="http://schemas.microsoft.com/office/powerpoint/2010/main" val="368093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4</a:t>
            </a:fld>
            <a:endParaRPr lang="fr-FR"/>
          </a:p>
        </p:txBody>
      </p:sp>
    </p:spTree>
    <p:extLst>
      <p:ext uri="{BB962C8B-B14F-4D97-AF65-F5344CB8AC3E}">
        <p14:creationId xmlns:p14="http://schemas.microsoft.com/office/powerpoint/2010/main" val="93418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8</a:t>
            </a:fld>
            <a:endParaRPr lang="fr-FR"/>
          </a:p>
        </p:txBody>
      </p:sp>
    </p:spTree>
    <p:extLst>
      <p:ext uri="{BB962C8B-B14F-4D97-AF65-F5344CB8AC3E}">
        <p14:creationId xmlns:p14="http://schemas.microsoft.com/office/powerpoint/2010/main" val="404275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9</a:t>
            </a:fld>
            <a:endParaRPr lang="fr-FR"/>
          </a:p>
        </p:txBody>
      </p:sp>
    </p:spTree>
    <p:extLst>
      <p:ext uri="{BB962C8B-B14F-4D97-AF65-F5344CB8AC3E}">
        <p14:creationId xmlns:p14="http://schemas.microsoft.com/office/powerpoint/2010/main" val="365311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10</a:t>
            </a:fld>
            <a:endParaRPr lang="fr-FR"/>
          </a:p>
        </p:txBody>
      </p:sp>
    </p:spTree>
    <p:extLst>
      <p:ext uri="{BB962C8B-B14F-4D97-AF65-F5344CB8AC3E}">
        <p14:creationId xmlns:p14="http://schemas.microsoft.com/office/powerpoint/2010/main" val="10044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11</a:t>
            </a:fld>
            <a:endParaRPr lang="fr-FR"/>
          </a:p>
        </p:txBody>
      </p:sp>
    </p:spTree>
    <p:extLst>
      <p:ext uri="{BB962C8B-B14F-4D97-AF65-F5344CB8AC3E}">
        <p14:creationId xmlns:p14="http://schemas.microsoft.com/office/powerpoint/2010/main" val="339799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15</a:t>
            </a:fld>
            <a:endParaRPr lang="fr-FR"/>
          </a:p>
        </p:txBody>
      </p:sp>
    </p:spTree>
    <p:extLst>
      <p:ext uri="{BB962C8B-B14F-4D97-AF65-F5344CB8AC3E}">
        <p14:creationId xmlns:p14="http://schemas.microsoft.com/office/powerpoint/2010/main" val="420341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9788A9-3091-42CB-921C-D5C1BC86DCD9}" type="slidenum">
              <a:rPr lang="fr-FR" smtClean="0"/>
              <a:t>16</a:t>
            </a:fld>
            <a:endParaRPr lang="fr-FR"/>
          </a:p>
        </p:txBody>
      </p:sp>
    </p:spTree>
    <p:extLst>
      <p:ext uri="{BB962C8B-B14F-4D97-AF65-F5344CB8AC3E}">
        <p14:creationId xmlns:p14="http://schemas.microsoft.com/office/powerpoint/2010/main" val="98141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18</a:t>
            </a:fld>
            <a:endParaRPr lang="fr-FR"/>
          </a:p>
        </p:txBody>
      </p:sp>
    </p:spTree>
    <p:extLst>
      <p:ext uri="{BB962C8B-B14F-4D97-AF65-F5344CB8AC3E}">
        <p14:creationId xmlns:p14="http://schemas.microsoft.com/office/powerpoint/2010/main" val="2784894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509648"/>
            <a:ext cx="11352212" cy="5348352"/>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0795" y="299633"/>
            <a:ext cx="1798320" cy="1036320"/>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236" y="176349"/>
            <a:ext cx="1415964" cy="1282888"/>
          </a:xfrm>
          <a:prstGeom prst="rect">
            <a:avLst/>
          </a:prstGeom>
        </p:spPr>
      </p:pic>
      <p:sp>
        <p:nvSpPr>
          <p:cNvPr id="3" name="Forme libre 2"/>
          <p:cNvSpPr/>
          <p:nvPr userDrawn="1"/>
        </p:nvSpPr>
        <p:spPr>
          <a:xfrm>
            <a:off x="798990" y="5024438"/>
            <a:ext cx="11629748" cy="1860195"/>
          </a:xfrm>
          <a:custGeom>
            <a:avLst/>
            <a:gdLst>
              <a:gd name="connsiteX0" fmla="*/ 0 w 11629748"/>
              <a:gd name="connsiteY0" fmla="*/ 1305018 h 1318334"/>
              <a:gd name="connsiteX1" fmla="*/ 11629748 w 11629748"/>
              <a:gd name="connsiteY1" fmla="*/ 0 h 1318334"/>
              <a:gd name="connsiteX2" fmla="*/ 11540971 w 11629748"/>
              <a:gd name="connsiteY2" fmla="*/ 1318334 h 1318334"/>
              <a:gd name="connsiteX3" fmla="*/ 0 w 11629748"/>
              <a:gd name="connsiteY3" fmla="*/ 1305018 h 1318334"/>
            </a:gdLst>
            <a:ahLst/>
            <a:cxnLst>
              <a:cxn ang="0">
                <a:pos x="connsiteX0" y="connsiteY0"/>
              </a:cxn>
              <a:cxn ang="0">
                <a:pos x="connsiteX1" y="connsiteY1"/>
              </a:cxn>
              <a:cxn ang="0">
                <a:pos x="connsiteX2" y="connsiteY2"/>
              </a:cxn>
              <a:cxn ang="0">
                <a:pos x="connsiteX3" y="connsiteY3"/>
              </a:cxn>
            </a:cxnLst>
            <a:rect l="l" t="t" r="r" b="b"/>
            <a:pathLst>
              <a:path w="11629748" h="1318334">
                <a:moveTo>
                  <a:pt x="0" y="1305018"/>
                </a:moveTo>
                <a:lnTo>
                  <a:pt x="11629748" y="0"/>
                </a:lnTo>
                <a:lnTo>
                  <a:pt x="11540971" y="1318334"/>
                </a:lnTo>
                <a:lnTo>
                  <a:pt x="0" y="1305018"/>
                </a:lnTo>
                <a:close/>
              </a:path>
            </a:pathLst>
          </a:custGeom>
          <a:solidFill>
            <a:srgbClr val="6DB19A">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userDrawn="1"/>
        </p:nvSpPr>
        <p:spPr>
          <a:xfrm>
            <a:off x="9639305" y="6424613"/>
            <a:ext cx="1785933" cy="484063"/>
          </a:xfrm>
          <a:prstGeom prst="rect">
            <a:avLst/>
          </a:prstGeom>
          <a:solidFill>
            <a:srgbClr val="6DB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p:cNvSpPr>
            <a:spLocks noGrp="1"/>
          </p:cNvSpPr>
          <p:nvPr>
            <p:ph type="title"/>
          </p:nvPr>
        </p:nvSpPr>
        <p:spPr>
          <a:xfrm>
            <a:off x="2633160" y="3179041"/>
            <a:ext cx="9720072" cy="1499616"/>
          </a:xfrm>
          <a:noFill/>
        </p:spPr>
        <p:txBody>
          <a:bodyPr/>
          <a:lstStyle>
            <a:lvl1pPr>
              <a:defRPr lang="en-US" b="1" dirty="0">
                <a:solidFill>
                  <a:schemeClr val="tx1"/>
                </a:solidFill>
              </a:defRPr>
            </a:lvl1pPr>
          </a:lstStyle>
          <a:p>
            <a:r>
              <a:rPr lang="fr-FR" dirty="0" smtClean="0"/>
              <a:t>Modifiez le style du titre</a:t>
            </a:r>
            <a:endParaRPr lang="en-US" dirty="0"/>
          </a:p>
        </p:txBody>
      </p:sp>
      <p:cxnSp>
        <p:nvCxnSpPr>
          <p:cNvPr id="10" name="Connecteur droit 9"/>
          <p:cNvCxnSpPr/>
          <p:nvPr userDrawn="1"/>
        </p:nvCxnSpPr>
        <p:spPr>
          <a:xfrm flipH="1">
            <a:off x="839788" y="6424613"/>
            <a:ext cx="5267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91644" y="299633"/>
            <a:ext cx="1722220" cy="971939"/>
          </a:xfrm>
          <a:prstGeom prst="rect">
            <a:avLst/>
          </a:prstGeom>
        </p:spPr>
      </p:pic>
    </p:spTree>
    <p:extLst>
      <p:ext uri="{BB962C8B-B14F-4D97-AF65-F5344CB8AC3E}">
        <p14:creationId xmlns:p14="http://schemas.microsoft.com/office/powerpoint/2010/main" val="227442584"/>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958" userDrawn="1">
          <p15:clr>
            <a:srgbClr val="FBAE40"/>
          </p15:clr>
        </p15:guide>
        <p15:guide id="2"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719403" y="1412777"/>
            <a:ext cx="1008112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685461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F9121380-D454-4F99-B245-A5025228CE1D}" type="datetime1">
              <a:rPr lang="en-US" smtClean="0"/>
              <a:t>5/3/2023</a:t>
            </a:fld>
            <a:endParaRPr lang="en-US" dirty="0"/>
          </a:p>
        </p:txBody>
      </p:sp>
      <p:sp>
        <p:nvSpPr>
          <p:cNvPr id="5" name="Footer Placeholder 4"/>
          <p:cNvSpPr>
            <a:spLocks noGrp="1"/>
          </p:cNvSpPr>
          <p:nvPr>
            <p:ph type="ftr" sz="quarter" idx="11"/>
          </p:nvPr>
        </p:nvSpPr>
        <p:spPr/>
        <p:txBody>
          <a:bodyPr/>
          <a:lstStyle/>
          <a:p>
            <a:r>
              <a:rPr lang="en-US" dirty="0" smtClean="0"/>
              <a:t>CTT </a:t>
            </a:r>
            <a:r>
              <a:rPr lang="en-US" dirty="0" err="1" smtClean="0"/>
              <a:t>qualité</a:t>
            </a:r>
            <a:r>
              <a:rPr lang="en-US" dirty="0" smtClean="0"/>
              <a:t> de l’air extérieur  : les clés pour comprendre et agir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8330" y="196119"/>
            <a:ext cx="1133872" cy="639904"/>
          </a:xfrm>
          <a:prstGeom prst="rect">
            <a:avLst/>
          </a:prstGeom>
        </p:spPr>
      </p:pic>
    </p:spTree>
    <p:extLst>
      <p:ext uri="{BB962C8B-B14F-4D97-AF65-F5344CB8AC3E}">
        <p14:creationId xmlns:p14="http://schemas.microsoft.com/office/powerpoint/2010/main" val="815315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dirty="0"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00A6D4C-957B-4793-916B-F652141A9FBC}"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748118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dirty="0"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rgbClr val="2D2C6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rgbClr val="2D2C68"/>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dirty="0"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EAA9C73-BF84-46D4-A0B4-F04463B0B08C}" type="datetime1">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940874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F2F37615-3962-465B-8A00-D7D0927EB44A}" type="datetime1">
              <a:rPr lang="en-US" smtClean="0"/>
              <a:t>5/3/2023</a:t>
            </a:fld>
            <a:endParaRPr lang="en-US" dirty="0"/>
          </a:p>
        </p:txBody>
      </p:sp>
      <p:sp>
        <p:nvSpPr>
          <p:cNvPr id="4" name="Footer Placeholder 3"/>
          <p:cNvSpPr>
            <a:spLocks noGrp="1"/>
          </p:cNvSpPr>
          <p:nvPr>
            <p:ph type="ftr" sz="quarter" idx="11"/>
          </p:nvPr>
        </p:nvSpPr>
        <p:spPr/>
        <p:txBody>
          <a:bodyPr/>
          <a:lstStyle/>
          <a:p>
            <a:r>
              <a:rPr lang="en-US" dirty="0" smtClean="0"/>
              <a:t>CTT </a:t>
            </a:r>
            <a:r>
              <a:rPr lang="en-US" dirty="0" err="1" smtClean="0"/>
              <a:t>qualité</a:t>
            </a:r>
            <a:r>
              <a:rPr lang="en-US" dirty="0" smtClean="0"/>
              <a:t> de l’air extérieur  : les clés pour comprendre et agir</a:t>
            </a:r>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5821966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userDrawn="1"/>
        </p:nvSpPr>
        <p:spPr>
          <a:xfrm>
            <a:off x="10837333" y="6309360"/>
            <a:ext cx="357409" cy="548640"/>
          </a:xfrm>
          <a:prstGeom prst="rect">
            <a:avLst/>
          </a:prstGeom>
          <a:solidFill>
            <a:srgbClr val="5CA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Date Placeholder 1"/>
          <p:cNvSpPr>
            <a:spLocks noGrp="1"/>
          </p:cNvSpPr>
          <p:nvPr>
            <p:ph type="dt" sz="half" idx="10"/>
          </p:nvPr>
        </p:nvSpPr>
        <p:spPr/>
        <p:txBody>
          <a:bodyPr/>
          <a:lstStyle/>
          <a:p>
            <a:fld id="{F49BB69E-131A-4843-B72D-36F2E5878A88}" type="datetime1">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4014465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dirty="0"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Modifier les styles du texte du masque</a:t>
            </a:r>
          </a:p>
        </p:txBody>
      </p:sp>
      <p:sp>
        <p:nvSpPr>
          <p:cNvPr id="5" name="Date Placeholder 4"/>
          <p:cNvSpPr>
            <a:spLocks noGrp="1"/>
          </p:cNvSpPr>
          <p:nvPr>
            <p:ph type="dt" sz="half" idx="10"/>
          </p:nvPr>
        </p:nvSpPr>
        <p:spPr/>
        <p:txBody>
          <a:bodyPr/>
          <a:lstStyle/>
          <a:p>
            <a:fld id="{7C70C5D4-E907-4B59-A294-B593BEF53EB6}"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85482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userDrawn="1"/>
        </p:nvSpPr>
        <p:spPr>
          <a:xfrm>
            <a:off x="10837333" y="6309360"/>
            <a:ext cx="357409" cy="548640"/>
          </a:xfrm>
          <a:prstGeom prst="rect">
            <a:avLst/>
          </a:prstGeom>
          <a:solidFill>
            <a:srgbClr val="5CA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dirty="0"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rgbClr val="5CA179"/>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Modifier les styles du texte du masque</a:t>
            </a:r>
          </a:p>
        </p:txBody>
      </p:sp>
      <p:sp>
        <p:nvSpPr>
          <p:cNvPr id="5" name="Date Placeholder 4"/>
          <p:cNvSpPr>
            <a:spLocks noGrp="1"/>
          </p:cNvSpPr>
          <p:nvPr>
            <p:ph type="dt" sz="half" idx="10"/>
          </p:nvPr>
        </p:nvSpPr>
        <p:spPr/>
        <p:txBody>
          <a:bodyPr/>
          <a:lstStyle/>
          <a:p>
            <a:fld id="{BFB55ADA-DF62-4F3D-B4FF-A0321D3B52D5}" type="datetime1">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rgbClr val="5CA1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7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A9F35B2-4CEB-4B00-A853-C43CFCC52B31}" type="datetime1">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16971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0837333" y="6309360"/>
            <a:ext cx="357409" cy="548640"/>
          </a:xfrm>
          <a:prstGeom prst="rect">
            <a:avLst/>
          </a:prstGeom>
          <a:solidFill>
            <a:srgbClr val="6DB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r>
              <a:rPr lang="en-US" dirty="0" smtClean="0"/>
              <a:t>02 </a:t>
            </a:r>
            <a:r>
              <a:rPr lang="en-US" dirty="0" err="1" smtClean="0"/>
              <a:t>mai</a:t>
            </a:r>
            <a:r>
              <a:rPr lang="en-US" dirty="0" smtClean="0"/>
              <a:t> 2023</a:t>
            </a:r>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900" cap="all" baseline="0">
                <a:solidFill>
                  <a:schemeClr val="bg1">
                    <a:lumMod val="50000"/>
                  </a:schemeClr>
                </a:solidFill>
                <a:latin typeface="Arial" panose="020B0604020202020204" pitchFamily="34" charset="0"/>
                <a:cs typeface="Arial" panose="020B0604020202020204" pitchFamily="34" charset="0"/>
              </a:defRPr>
            </a:lvl1pPr>
          </a:lstStyle>
          <a:p>
            <a:r>
              <a:rPr lang="en-US" dirty="0" smtClean="0"/>
              <a:t>CTT </a:t>
            </a:r>
            <a:r>
              <a:rPr lang="en-US" dirty="0" err="1" smtClean="0"/>
              <a:t>qualité</a:t>
            </a:r>
            <a:r>
              <a:rPr lang="en-US" dirty="0" smtClean="0"/>
              <a:t> de l’air extérieur  : les clés pour comprendre et agir</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900" b="1">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rgbClr val="6DB19A"/>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42394" y="219833"/>
            <a:ext cx="1598559" cy="602751"/>
          </a:xfrm>
          <a:prstGeom prst="rect">
            <a:avLst/>
          </a:prstGeom>
        </p:spPr>
      </p:pic>
    </p:spTree>
    <p:extLst>
      <p:ext uri="{BB962C8B-B14F-4D97-AF65-F5344CB8AC3E}">
        <p14:creationId xmlns:p14="http://schemas.microsoft.com/office/powerpoint/2010/main" val="41282897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dt="0"/>
  <p:txStyles>
    <p:title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2D2C68"/>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breathelife2030.org/"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6455" y="3303732"/>
            <a:ext cx="9720072" cy="1499616"/>
          </a:xfrm>
        </p:spPr>
        <p:txBody>
          <a:bodyPr>
            <a:normAutofit/>
          </a:bodyPr>
          <a:lstStyle/>
          <a:p>
            <a:r>
              <a:rPr lang="fr-FR" sz="3500" dirty="0" smtClean="0"/>
              <a:t>Qualité de l’air : enjeux sanitaires</a:t>
            </a:r>
            <a:endParaRPr lang="fr-FR" sz="3500" dirty="0"/>
          </a:p>
        </p:txBody>
      </p:sp>
    </p:spTree>
    <p:extLst>
      <p:ext uri="{BB962C8B-B14F-4D97-AF65-F5344CB8AC3E}">
        <p14:creationId xmlns:p14="http://schemas.microsoft.com/office/powerpoint/2010/main" val="3428873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8F63A3B-78C7-47BE-AE5E-E10140E04643}" type="slidenum">
              <a:rPr lang="en-US" smtClean="0"/>
              <a:t>10</a:t>
            </a:fld>
            <a:endParaRPr lang="en-US" dirty="0"/>
          </a:p>
        </p:txBody>
      </p:sp>
      <p:sp>
        <p:nvSpPr>
          <p:cNvPr id="13"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a:solidFill>
                  <a:schemeClr val="tx2"/>
                </a:solidFill>
              </a:rPr>
              <a:t>Les </a:t>
            </a:r>
            <a:r>
              <a:rPr lang="fr-FR" sz="2500" dirty="0" smtClean="0">
                <a:solidFill>
                  <a:schemeClr val="tx2"/>
                </a:solidFill>
              </a:rPr>
              <a:t>POLLUANTS de l’air</a:t>
            </a:r>
            <a:endParaRPr lang="fr-FR" sz="2500" dirty="0">
              <a:solidFill>
                <a:schemeClr val="tx2"/>
              </a:solidFill>
              <a:ea typeface="+mn-ea"/>
            </a:endParaRPr>
          </a:p>
        </p:txBody>
      </p:sp>
      <p:sp>
        <p:nvSpPr>
          <p:cNvPr id="15"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554813381"/>
              </p:ext>
            </p:extLst>
          </p:nvPr>
        </p:nvGraphicFramePr>
        <p:xfrm>
          <a:off x="356005" y="554536"/>
          <a:ext cx="11349403" cy="5916168"/>
        </p:xfrm>
        <a:graphic>
          <a:graphicData uri="http://schemas.openxmlformats.org/drawingml/2006/table">
            <a:tbl>
              <a:tblPr>
                <a:tableStyleId>{08FB837D-C827-4EFA-A057-4D05807E0F7C}</a:tableStyleId>
              </a:tblPr>
              <a:tblGrid>
                <a:gridCol w="1259435">
                  <a:extLst>
                    <a:ext uri="{9D8B030D-6E8A-4147-A177-3AD203B41FA5}">
                      <a16:colId xmlns:a16="http://schemas.microsoft.com/office/drawing/2014/main" val="1607130049"/>
                    </a:ext>
                  </a:extLst>
                </a:gridCol>
                <a:gridCol w="4450080">
                  <a:extLst>
                    <a:ext uri="{9D8B030D-6E8A-4147-A177-3AD203B41FA5}">
                      <a16:colId xmlns:a16="http://schemas.microsoft.com/office/drawing/2014/main" val="1423647441"/>
                    </a:ext>
                  </a:extLst>
                </a:gridCol>
                <a:gridCol w="3667760">
                  <a:extLst>
                    <a:ext uri="{9D8B030D-6E8A-4147-A177-3AD203B41FA5}">
                      <a16:colId xmlns:a16="http://schemas.microsoft.com/office/drawing/2014/main" val="1016829918"/>
                    </a:ext>
                  </a:extLst>
                </a:gridCol>
                <a:gridCol w="1972128">
                  <a:extLst>
                    <a:ext uri="{9D8B030D-6E8A-4147-A177-3AD203B41FA5}">
                      <a16:colId xmlns:a16="http://schemas.microsoft.com/office/drawing/2014/main" val="2304829019"/>
                    </a:ext>
                  </a:extLst>
                </a:gridCol>
              </a:tblGrid>
              <a:tr h="339363">
                <a:tc>
                  <a:txBody>
                    <a:bodyPr/>
                    <a:lstStyle/>
                    <a:p>
                      <a:pPr algn="ctr" fontAlgn="ctr"/>
                      <a:r>
                        <a:rPr lang="fr-FR" sz="1200" u="none" strike="noStrike" dirty="0">
                          <a:effectLst/>
                        </a:rPr>
                        <a:t>Polluant </a:t>
                      </a:r>
                      <a:endParaRPr lang="fr-FR" sz="1200" b="1" i="0" u="none" strike="noStrike" dirty="0">
                        <a:solidFill>
                          <a:srgbClr val="000000"/>
                        </a:solidFill>
                        <a:effectLst/>
                        <a:latin typeface="Arial" panose="020B0604020202020204" pitchFamily="34" charset="0"/>
                      </a:endParaRPr>
                    </a:p>
                  </a:txBody>
                  <a:tcPr marL="7112" marR="7112" marT="7112" marB="0" anchor="ctr"/>
                </a:tc>
                <a:tc>
                  <a:txBody>
                    <a:bodyPr/>
                    <a:lstStyle/>
                    <a:p>
                      <a:pPr algn="ctr" fontAlgn="ctr"/>
                      <a:r>
                        <a:rPr lang="fr-FR" sz="1200" u="none" strike="noStrike">
                          <a:effectLst/>
                        </a:rPr>
                        <a:t>Impact sur la santé</a:t>
                      </a:r>
                      <a:endParaRPr lang="fr-FR" sz="1200" b="1" i="0" u="none" strike="noStrike">
                        <a:solidFill>
                          <a:srgbClr val="000000"/>
                        </a:solidFill>
                        <a:effectLst/>
                        <a:latin typeface="Arial" panose="020B0604020202020204" pitchFamily="34" charset="0"/>
                      </a:endParaRPr>
                    </a:p>
                  </a:txBody>
                  <a:tcPr marL="7112" marR="7112" marT="7112" marB="0" anchor="ctr"/>
                </a:tc>
                <a:tc>
                  <a:txBody>
                    <a:bodyPr/>
                    <a:lstStyle/>
                    <a:p>
                      <a:pPr algn="ctr" fontAlgn="ctr"/>
                      <a:r>
                        <a:rPr lang="fr-FR" sz="1200" u="none" strike="noStrike">
                          <a:effectLst/>
                        </a:rPr>
                        <a:t>Sources principales</a:t>
                      </a:r>
                      <a:endParaRPr lang="fr-FR" sz="1200" b="1" i="0" u="none" strike="noStrike">
                        <a:solidFill>
                          <a:srgbClr val="000000"/>
                        </a:solidFill>
                        <a:effectLst/>
                        <a:latin typeface="Arial" panose="020B0604020202020204" pitchFamily="34" charset="0"/>
                      </a:endParaRPr>
                    </a:p>
                  </a:txBody>
                  <a:tcPr marL="7112" marR="7112" marT="7112" marB="0" anchor="ctr"/>
                </a:tc>
                <a:tc>
                  <a:txBody>
                    <a:bodyPr/>
                    <a:lstStyle/>
                    <a:p>
                      <a:pPr algn="ctr" fontAlgn="ctr"/>
                      <a:r>
                        <a:rPr lang="fr-FR" sz="1200" u="none" strike="noStrike">
                          <a:effectLst/>
                        </a:rPr>
                        <a:t>Exemples de substances et de classement</a:t>
                      </a:r>
                      <a:endParaRPr lang="fr-FR" sz="1200" b="1" i="0" u="none" strike="noStrike">
                        <a:solidFill>
                          <a:srgbClr val="000000"/>
                        </a:solidFill>
                        <a:effectLst/>
                        <a:latin typeface="Arial" panose="020B0604020202020204" pitchFamily="34" charset="0"/>
                      </a:endParaRPr>
                    </a:p>
                  </a:txBody>
                  <a:tcPr marL="7112" marR="7112" marT="7112" marB="0" anchor="ctr"/>
                </a:tc>
                <a:extLst>
                  <a:ext uri="{0D108BD9-81ED-4DB2-BD59-A6C34878D82A}">
                    <a16:rowId xmlns:a16="http://schemas.microsoft.com/office/drawing/2014/main" val="864693142"/>
                  </a:ext>
                </a:extLst>
              </a:tr>
              <a:tr h="571449">
                <a:tc>
                  <a:txBody>
                    <a:bodyPr/>
                    <a:lstStyle/>
                    <a:p>
                      <a:pPr algn="l" fontAlgn="t"/>
                      <a:r>
                        <a:rPr lang="fr-FR" sz="1200" u="none" strike="noStrike">
                          <a:effectLst/>
                        </a:rPr>
                        <a:t>Particules ou poussières en suspension</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A court terme : irritation des voies respiratoires et altération de la fonction respiratoires (PM2,5), pathologies cardiovasculaires , surtout chez les plus de 65 ans, etc.</a:t>
                      </a:r>
                      <a:br>
                        <a:rPr lang="fr-FR" sz="1200" u="none" strike="noStrike" dirty="0">
                          <a:effectLst/>
                        </a:rPr>
                      </a:br>
                      <a:r>
                        <a:rPr lang="fr-FR" sz="1200" u="none" strike="noStrike" dirty="0" smtClean="0">
                          <a:effectLst/>
                        </a:rPr>
                        <a:t>A </a:t>
                      </a:r>
                      <a:r>
                        <a:rPr lang="fr-FR" sz="1200" u="none" strike="noStrike" dirty="0">
                          <a:effectLst/>
                        </a:rPr>
                        <a:t>long terme : troubles cardiovasculaires, cancers du </a:t>
                      </a:r>
                      <a:r>
                        <a:rPr lang="fr-FR" sz="1200" u="none" strike="noStrike" dirty="0" smtClean="0">
                          <a:effectLst/>
                        </a:rPr>
                        <a:t>poumon, développement de l’asthme</a:t>
                      </a:r>
                      <a:endParaRPr lang="fr-FR" sz="1200" b="0"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Air extérieur : combustions industrielles diverses (sidérurgie, incinération), transport routier diesel, volcanisme, feux de forêts, etc.</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Particules diesel issues du trafic (CIRC groupe 1)</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184005007"/>
                  </a:ext>
                </a:extLst>
              </a:tr>
              <a:tr h="797021">
                <a:tc>
                  <a:txBody>
                    <a:bodyPr/>
                    <a:lstStyle/>
                    <a:p>
                      <a:pPr algn="l" fontAlgn="t"/>
                      <a:r>
                        <a:rPr lang="fr-FR" sz="1200" u="none" strike="noStrike" dirty="0">
                          <a:effectLst/>
                        </a:rPr>
                        <a:t>Composés organiques volatils</a:t>
                      </a:r>
                      <a:endParaRPr lang="fr-FR" sz="1200" b="1"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A court terme : gêne olfactive, irritation des voies respiratoires, fatigue, maux de tête, nausées, vertiges, troubles du sommeil, augmentation du risque de crise d’asthme, d’allergies, etc.</a:t>
                      </a:r>
                      <a:br>
                        <a:rPr lang="fr-FR" sz="1200" u="none" strike="noStrike" dirty="0">
                          <a:effectLst/>
                        </a:rPr>
                      </a:br>
                      <a:r>
                        <a:rPr lang="fr-FR" sz="1200" u="none" strike="noStrike" dirty="0" smtClean="0">
                          <a:effectLst/>
                        </a:rPr>
                        <a:t>A </a:t>
                      </a:r>
                      <a:r>
                        <a:rPr lang="fr-FR" sz="1200" u="none" strike="noStrike" dirty="0">
                          <a:effectLst/>
                        </a:rPr>
                        <a:t>long terme : troubles du système nerveux, respiratoire, immunitaire, rénaux, hépatiques, cancers (mais le potentiel cancérogène varie d’une substance à l’autre)</a:t>
                      </a:r>
                      <a:endParaRPr lang="fr-FR" sz="1200" b="0"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Air extérieur : feux de forêts, éruptions volcaniques, combustions de carburants, industries chimiques, raffinage de pétrole, stockage et distribution de carburants et de solvants, etc.</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Formaldéhyde (CIRC : Groupe 1) </a:t>
                      </a:r>
                      <a:br>
                        <a:rPr lang="fr-FR" sz="1200" u="none" strike="noStrike">
                          <a:effectLst/>
                        </a:rPr>
                      </a:br>
                      <a:r>
                        <a:rPr lang="fr-FR" sz="1200" u="none" strike="noStrike">
                          <a:effectLst/>
                        </a:rPr>
                        <a:t>Tétrachloroéthylène (CIRC : Groupe 2A)</a:t>
                      </a:r>
                      <a:br>
                        <a:rPr lang="fr-FR" sz="1200" u="none" strike="noStrike">
                          <a:effectLst/>
                        </a:rPr>
                      </a:br>
                      <a:r>
                        <a:rPr lang="fr-FR" sz="1200" u="none" strike="noStrike">
                          <a:effectLst/>
                        </a:rPr>
                        <a:t>Benzène (CIRC Groupe 1)</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3799974017"/>
                  </a:ext>
                </a:extLst>
              </a:tr>
              <a:tr h="345877">
                <a:tc>
                  <a:txBody>
                    <a:bodyPr/>
                    <a:lstStyle/>
                    <a:p>
                      <a:pPr algn="l" fontAlgn="t"/>
                      <a:r>
                        <a:rPr lang="fr-FR" sz="1200" u="none" strike="noStrike">
                          <a:effectLst/>
                        </a:rPr>
                        <a:t>Hydrocarbures aromatiques polycycliques (HAP)</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Cancers, mais le potentiel cancérogène varie d’une substance à l’autre</a:t>
                      </a:r>
                      <a:endParaRPr lang="fr-FR" sz="1200" b="0"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Combustion de matières organiques</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Benzoapyrène (CIRC Groupe 1)</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2572524740"/>
                  </a:ext>
                </a:extLst>
              </a:tr>
              <a:tr h="345877">
                <a:tc>
                  <a:txBody>
                    <a:bodyPr/>
                    <a:lstStyle/>
                    <a:p>
                      <a:pPr algn="l" fontAlgn="t"/>
                      <a:r>
                        <a:rPr lang="fr-FR" sz="1200" u="none" strike="noStrike">
                          <a:effectLst/>
                        </a:rPr>
                        <a:t>Radon</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Gaz cancérogène : augmentation des risques de cancer du poumon</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Air extérieur : irradiation naturelle des sols granitiques, combustion du charbon, exploitation de mines d’uranium et de phosphates</a:t>
                      </a:r>
                      <a:endParaRPr lang="fr-FR" sz="1200" b="0"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CIRC : Groupe 1</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3431324572"/>
                  </a:ext>
                </a:extLst>
              </a:tr>
              <a:tr h="488152">
                <a:tc>
                  <a:txBody>
                    <a:bodyPr/>
                    <a:lstStyle/>
                    <a:p>
                      <a:pPr algn="l" fontAlgn="t"/>
                      <a:r>
                        <a:rPr lang="fr-FR" sz="1200" u="none" strike="noStrike">
                          <a:effectLst/>
                        </a:rPr>
                        <a:t>Métaux lourds (plomb, mercure, nickel, arsenic, cadmium, etc)</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Troubles du système nerveux, hépatique, rénal, respiratoire.</a:t>
                      </a:r>
                      <a:br>
                        <a:rPr lang="fr-FR" sz="1200" u="none" strike="noStrike">
                          <a:effectLst/>
                        </a:rPr>
                      </a:br>
                      <a:r>
                        <a:rPr lang="fr-FR" sz="1200" u="none" strike="noStrike">
                          <a:effectLst/>
                        </a:rPr>
                        <a:t>Cancers, mais le potentiel cancérogène varie d’une substance à l’autre</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Air extérieur : combustion de charbon, pétroles, ordures ménagères, et certains procédés industriels</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Cadmium (CIRC Groupe 1)</a:t>
                      </a:r>
                      <a:br>
                        <a:rPr lang="fr-FR" sz="1200" u="none" strike="noStrike">
                          <a:effectLst/>
                        </a:rPr>
                      </a:br>
                      <a:r>
                        <a:rPr lang="fr-FR" sz="1200" u="none" strike="noStrike">
                          <a:effectLst/>
                        </a:rPr>
                        <a:t>Plomb (CIRC 2B)</a:t>
                      </a:r>
                      <a:br>
                        <a:rPr lang="fr-FR" sz="1200" u="none" strike="noStrike">
                          <a:effectLst/>
                        </a:rPr>
                      </a:br>
                      <a:r>
                        <a:rPr lang="fr-FR" sz="1200" u="none" strike="noStrike">
                          <a:effectLst/>
                        </a:rPr>
                        <a:t>Nickel (CIRC 2B)</a:t>
                      </a:r>
                      <a:br>
                        <a:rPr lang="fr-FR" sz="1200" u="none" strike="noStrike">
                          <a:effectLst/>
                        </a:rPr>
                      </a:br>
                      <a:r>
                        <a:rPr lang="fr-FR" sz="1200" u="none" strike="noStrike">
                          <a:effectLst/>
                        </a:rPr>
                        <a:t>Mercure (CIRC 3)</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2494190040"/>
                  </a:ext>
                </a:extLst>
              </a:tr>
              <a:tr h="458663">
                <a:tc>
                  <a:txBody>
                    <a:bodyPr/>
                    <a:lstStyle/>
                    <a:p>
                      <a:pPr algn="l" fontAlgn="t"/>
                      <a:r>
                        <a:rPr lang="fr-FR" sz="1200" u="none" strike="noStrike">
                          <a:effectLst/>
                        </a:rPr>
                        <a:t>Monoxyde de carbone (CO)</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Manque d’oxygénation du système nerveux, du cœur, des vaisseaux sanguins, nausées, vomissements, vertiges, fatigue, maux de tête. Peut provoquer l’asphyxie, voire la mort (exposition élevée et prolongée).</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Combustions incomplètes (gaz, charbon, fioul, bois) dues à des installations mal réglées</a:t>
                      </a:r>
                      <a:br>
                        <a:rPr lang="fr-FR" sz="1200" u="none" strike="noStrike">
                          <a:effectLst/>
                        </a:rPr>
                      </a:br>
                      <a:r>
                        <a:rPr lang="fr-FR" sz="1200" u="none" strike="noStrike">
                          <a:effectLst/>
                        </a:rPr>
                        <a:t>Air extérieur : chauffage domestique, transport routier, etc</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non classé </a:t>
                      </a:r>
                      <a:endParaRPr lang="fr-FR" sz="1200" b="0" i="0" u="none" strike="noStrike">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1653064435"/>
                  </a:ext>
                </a:extLst>
              </a:tr>
              <a:tr h="571449">
                <a:tc>
                  <a:txBody>
                    <a:bodyPr/>
                    <a:lstStyle/>
                    <a:p>
                      <a:pPr algn="l" fontAlgn="t"/>
                      <a:r>
                        <a:rPr lang="fr-FR" sz="1200" u="none" strike="noStrike">
                          <a:effectLst/>
                        </a:rPr>
                        <a:t>Dioxyde de soufre (SO2)</a:t>
                      </a:r>
                      <a:endParaRPr lang="fr-FR" sz="1200" b="1"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a:effectLst/>
                        </a:rPr>
                        <a:t>Irritation des muqueuses de la peau et des voies respiratoires supérieures (toux, irritations et spasmes des bronches,…)</a:t>
                      </a:r>
                      <a:endParaRPr lang="fr-FR" sz="1200" b="0" i="0" u="none" strike="noStrike">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Combustion de combustibles fossiles (fioul, charbon, gazole…) contenant du soufre.</a:t>
                      </a:r>
                      <a:br>
                        <a:rPr lang="fr-FR" sz="1200" u="none" strike="noStrike" dirty="0">
                          <a:effectLst/>
                        </a:rPr>
                      </a:br>
                      <a:r>
                        <a:rPr lang="fr-FR" sz="1200" u="none" strike="noStrike" dirty="0">
                          <a:effectLst/>
                        </a:rPr>
                        <a:t>Ex : centrales thermiques, grandes installations industrielles, installations de chauffage individuel ou collectif</a:t>
                      </a:r>
                      <a:endParaRPr lang="fr-FR" sz="1200" b="0" i="0" u="none" strike="noStrike" dirty="0">
                        <a:solidFill>
                          <a:srgbClr val="000000"/>
                        </a:solidFill>
                        <a:effectLst/>
                        <a:latin typeface="Arial" panose="020B0604020202020204" pitchFamily="34" charset="0"/>
                      </a:endParaRPr>
                    </a:p>
                  </a:txBody>
                  <a:tcPr marL="7112" marR="7112" marT="7112" marB="0"/>
                </a:tc>
                <a:tc>
                  <a:txBody>
                    <a:bodyPr/>
                    <a:lstStyle/>
                    <a:p>
                      <a:pPr algn="l" fontAlgn="t"/>
                      <a:r>
                        <a:rPr lang="fr-FR" sz="1200" u="none" strike="noStrike" dirty="0">
                          <a:effectLst/>
                        </a:rPr>
                        <a:t>CIRC : Groupe 3</a:t>
                      </a:r>
                      <a:endParaRPr lang="fr-FR" sz="1200" b="0" i="0" u="none" strike="noStrike" dirty="0">
                        <a:solidFill>
                          <a:srgbClr val="000000"/>
                        </a:solidFill>
                        <a:effectLst/>
                        <a:latin typeface="Arial" panose="020B0604020202020204" pitchFamily="34" charset="0"/>
                      </a:endParaRPr>
                    </a:p>
                  </a:txBody>
                  <a:tcPr marL="7112" marR="7112" marT="7112" marB="0"/>
                </a:tc>
                <a:extLst>
                  <a:ext uri="{0D108BD9-81ED-4DB2-BD59-A6C34878D82A}">
                    <a16:rowId xmlns:a16="http://schemas.microsoft.com/office/drawing/2014/main" val="3331302913"/>
                  </a:ext>
                </a:extLst>
              </a:tr>
              <a:tr h="339363">
                <a:tc gridSpan="4">
                  <a:txBody>
                    <a:bodyPr/>
                    <a:lstStyle/>
                    <a:p>
                      <a:pPr algn="l" fontAlgn="t"/>
                      <a:r>
                        <a:rPr lang="fr-FR" sz="1200" u="none" strike="noStrike" dirty="0">
                          <a:effectLst/>
                        </a:rPr>
                        <a:t>Classification du CIRC (IARC) : Groupe 1: Cancérogène pour l'homme/ Groupe 2A: Probablement cancérogène pour l'homme/ Groupe 2B: Peut-être cancérogène pour l'homme/Groupe 3: Ne peut pas être classé quant à sa cancérogénicité pour l'homme/ Groupe 4: Probablement pas cancérogène pour l'homme.</a:t>
                      </a:r>
                      <a:endParaRPr lang="fr-FR" sz="1200" b="0" i="1" u="none" strike="noStrike" dirty="0">
                        <a:solidFill>
                          <a:srgbClr val="000000"/>
                        </a:solidFill>
                        <a:effectLst/>
                        <a:latin typeface="Arial" panose="020B0604020202020204" pitchFamily="34" charset="0"/>
                      </a:endParaRPr>
                    </a:p>
                  </a:txBody>
                  <a:tcPr marL="7112" marR="7112" marT="7112"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9231621"/>
                  </a:ext>
                </a:extLst>
              </a:tr>
            </a:tbl>
          </a:graphicData>
        </a:graphic>
      </p:graphicFrame>
    </p:spTree>
    <p:extLst>
      <p:ext uri="{BB962C8B-B14F-4D97-AF65-F5344CB8AC3E}">
        <p14:creationId xmlns:p14="http://schemas.microsoft.com/office/powerpoint/2010/main" val="395794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8F63A3B-78C7-47BE-AE5E-E10140E04643}" type="slidenum">
              <a:rPr lang="en-US" smtClean="0"/>
              <a:t>11</a:t>
            </a:fld>
            <a:endParaRPr lang="en-US"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89" y="1608520"/>
            <a:ext cx="4862184" cy="4862184"/>
          </a:xfrm>
          <a:prstGeom prst="rect">
            <a:avLst/>
          </a:prstGeom>
        </p:spPr>
      </p:pic>
      <p:sp>
        <p:nvSpPr>
          <p:cNvPr id="10" name="Espace réservé du contenu 9"/>
          <p:cNvSpPr>
            <a:spLocks noGrp="1"/>
          </p:cNvSpPr>
          <p:nvPr>
            <p:ph idx="1"/>
          </p:nvPr>
        </p:nvSpPr>
        <p:spPr>
          <a:xfrm>
            <a:off x="6385995" y="3363819"/>
            <a:ext cx="5465619" cy="831273"/>
          </a:xfrm>
          <a:ln w="28575">
            <a:solidFill>
              <a:srgbClr val="6DB19A"/>
            </a:solidFill>
          </a:ln>
        </p:spPr>
        <p:txBody>
          <a:bodyPr>
            <a:normAutofit/>
          </a:bodyPr>
          <a:lstStyle/>
          <a:p>
            <a:pPr algn="ctr"/>
            <a:r>
              <a:rPr lang="fr-FR" dirty="0"/>
              <a:t>Certaines personnes sont plus vulnérables mais toutes sont </a:t>
            </a:r>
            <a:r>
              <a:rPr lang="fr-FR" dirty="0" smtClean="0"/>
              <a:t>exposées !</a:t>
            </a:r>
            <a:endParaRPr lang="fr-FR" dirty="0"/>
          </a:p>
        </p:txBody>
      </p:sp>
      <p:sp>
        <p:nvSpPr>
          <p:cNvPr id="11" name="Titre 5"/>
          <p:cNvSpPr txBox="1">
            <a:spLocks/>
          </p:cNvSpPr>
          <p:nvPr/>
        </p:nvSpPr>
        <p:spPr>
          <a:xfrm>
            <a:off x="1024128" y="631608"/>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a:solidFill>
                  <a:schemeClr val="tx2"/>
                </a:solidFill>
              </a:rPr>
              <a:t>Les </a:t>
            </a:r>
            <a:r>
              <a:rPr lang="fr-FR" sz="2500" dirty="0" smtClean="0">
                <a:solidFill>
                  <a:schemeClr val="tx2"/>
                </a:solidFill>
              </a:rPr>
              <a:t>POLLUANTS de l’air</a:t>
            </a:r>
            <a:endParaRPr lang="fr-FR" sz="2500" dirty="0">
              <a:solidFill>
                <a:schemeClr val="tx2"/>
              </a:solidFill>
              <a:ea typeface="+mn-ea"/>
            </a:endParaRPr>
          </a:p>
        </p:txBody>
      </p:sp>
      <p:sp>
        <p:nvSpPr>
          <p:cNvPr id="13"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97417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876082" y="2155371"/>
            <a:ext cx="10934918" cy="4023360"/>
          </a:xfrm>
        </p:spPr>
        <p:txBody>
          <a:bodyPr>
            <a:normAutofit/>
          </a:bodyPr>
          <a:lstStyle/>
          <a:p>
            <a:pPr algn="just">
              <a:buFont typeface="Wingdings" panose="05000000000000000000" pitchFamily="2" charset="2"/>
              <a:buChar char="q"/>
            </a:pPr>
            <a:r>
              <a:rPr lang="fr-FR" dirty="0" smtClean="0"/>
              <a:t> Pénétration dans les voies respiratoires et yeux</a:t>
            </a:r>
          </a:p>
          <a:p>
            <a:pPr marL="0" indent="0" algn="just">
              <a:buNone/>
            </a:pPr>
            <a:endParaRPr lang="fr-FR" dirty="0" smtClean="0"/>
          </a:p>
          <a:p>
            <a:pPr algn="just">
              <a:buFont typeface="Wingdings" panose="05000000000000000000" pitchFamily="2" charset="2"/>
              <a:buChar char="q"/>
            </a:pPr>
            <a:r>
              <a:rPr lang="fr-FR" dirty="0" smtClean="0"/>
              <a:t> Allergie = réaction de l’organisme</a:t>
            </a:r>
          </a:p>
          <a:p>
            <a:pPr algn="just">
              <a:buFont typeface="Arial" panose="020B0604020202020204" pitchFamily="34" charset="0"/>
              <a:buChar char="•"/>
            </a:pPr>
            <a:r>
              <a:rPr lang="fr-FR" dirty="0" smtClean="0"/>
              <a:t> inflammation des muqueuses </a:t>
            </a:r>
          </a:p>
          <a:p>
            <a:pPr algn="just">
              <a:buFont typeface="Arial" panose="020B0604020202020204" pitchFamily="34" charset="0"/>
              <a:buChar char="•"/>
            </a:pPr>
            <a:r>
              <a:rPr lang="fr-FR" dirty="0"/>
              <a:t> </a:t>
            </a:r>
            <a:r>
              <a:rPr lang="fr-FR" dirty="0" smtClean="0"/>
              <a:t>irritations des voies respiratoires </a:t>
            </a:r>
            <a:endParaRPr lang="fr-FR" sz="2000" dirty="0" smtClean="0"/>
          </a:p>
          <a:p>
            <a:pPr algn="just">
              <a:buFont typeface="Arial" panose="020B0604020202020204" pitchFamily="34" charset="0"/>
              <a:buChar char="•"/>
            </a:pPr>
            <a:r>
              <a:rPr lang="fr-FR" sz="2000" dirty="0" smtClean="0"/>
              <a:t> </a:t>
            </a:r>
            <a:r>
              <a:rPr lang="fr-FR" dirty="0"/>
              <a:t>libération </a:t>
            </a:r>
            <a:r>
              <a:rPr lang="fr-FR" dirty="0" smtClean="0"/>
              <a:t>d’histamine et IgE</a:t>
            </a:r>
            <a:endParaRPr lang="fr-FR" dirty="0"/>
          </a:p>
        </p:txBody>
      </p:sp>
      <p:sp>
        <p:nvSpPr>
          <p:cNvPr id="4" name="Espace réservé du pied de page 3"/>
          <p:cNvSpPr>
            <a:spLocks noGrp="1"/>
          </p:cNvSpPr>
          <p:nvPr>
            <p:ph type="ftr" sz="quarter" idx="11"/>
          </p:nvPr>
        </p:nvSpPr>
        <p:spPr/>
        <p:txBody>
          <a:bodyPr/>
          <a:lstStyle/>
          <a:p>
            <a:r>
              <a:rPr lang="en-US" dirty="0" smtClean="0"/>
              <a:t>CTT Qualité de l’air extérieur : les clés pour comprendre et agir </a:t>
            </a:r>
            <a:endParaRPr lang="en-US"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12</a:t>
            </a:fld>
            <a:endParaRPr lang="en-US" dirty="0"/>
          </a:p>
        </p:txBody>
      </p:sp>
      <p:sp>
        <p:nvSpPr>
          <p:cNvPr id="10" name="Titre 5"/>
          <p:cNvSpPr>
            <a:spLocks noGrp="1"/>
          </p:cNvSpPr>
          <p:nvPr>
            <p:ph type="title"/>
          </p:nvPr>
        </p:nvSpPr>
        <p:spPr>
          <a:xfrm>
            <a:off x="981673" y="737616"/>
            <a:ext cx="10723735" cy="1049147"/>
          </a:xfrm>
        </p:spPr>
        <p:txBody>
          <a:bodyPr>
            <a:noAutofit/>
          </a:bodyPr>
          <a:lstStyle/>
          <a:p>
            <a:r>
              <a:rPr lang="fr-FR" sz="3000" dirty="0" smtClean="0"/>
              <a:t>Quels mécanismes ? </a:t>
            </a:r>
            <a:br>
              <a:rPr lang="fr-FR" sz="3000" dirty="0" smtClean="0"/>
            </a:br>
            <a:r>
              <a:rPr lang="fr-FR" sz="2500" dirty="0">
                <a:solidFill>
                  <a:schemeClr val="tx2"/>
                </a:solidFill>
                <a:ea typeface="+mn-ea"/>
              </a:rPr>
              <a:t>Les </a:t>
            </a:r>
            <a:r>
              <a:rPr lang="fr-FR" sz="2500" dirty="0" smtClean="0">
                <a:solidFill>
                  <a:schemeClr val="tx2"/>
                </a:solidFill>
                <a:ea typeface="+mn-ea"/>
              </a:rPr>
              <a:t>pollens</a:t>
            </a:r>
            <a:endParaRPr lang="fr-FR" sz="2500" dirty="0">
              <a:solidFill>
                <a:schemeClr val="tx2"/>
              </a:solidFill>
              <a:ea typeface="+mn-ea"/>
            </a:endParaRPr>
          </a:p>
        </p:txBody>
      </p:sp>
      <p:sp>
        <p:nvSpPr>
          <p:cNvPr id="11" name="Titre 5"/>
          <p:cNvSpPr txBox="1">
            <a:spLocks/>
          </p:cNvSpPr>
          <p:nvPr/>
        </p:nvSpPr>
        <p:spPr>
          <a:xfrm>
            <a:off x="1176527" y="737616"/>
            <a:ext cx="10723735"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fr-FR" sz="3000" dirty="0"/>
          </a:p>
        </p:txBody>
      </p:sp>
      <p:pic>
        <p:nvPicPr>
          <p:cNvPr id="6" name="Image 5"/>
          <p:cNvPicPr>
            <a:picLocks noChangeAspect="1"/>
          </p:cNvPicPr>
          <p:nvPr/>
        </p:nvPicPr>
        <p:blipFill>
          <a:blip r:embed="rId2"/>
          <a:stretch>
            <a:fillRect/>
          </a:stretch>
        </p:blipFill>
        <p:spPr>
          <a:xfrm>
            <a:off x="5489575" y="2695936"/>
            <a:ext cx="6702425" cy="2942230"/>
          </a:xfrm>
          <a:prstGeom prst="rect">
            <a:avLst/>
          </a:prstGeom>
        </p:spPr>
      </p:pic>
    </p:spTree>
    <p:extLst>
      <p:ext uri="{BB962C8B-B14F-4D97-AF65-F5344CB8AC3E}">
        <p14:creationId xmlns:p14="http://schemas.microsoft.com/office/powerpoint/2010/main" val="222460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04253" y="2028285"/>
            <a:ext cx="11230398" cy="4200897"/>
          </a:xfrm>
        </p:spPr>
        <p:txBody>
          <a:bodyPr>
            <a:normAutofit/>
          </a:bodyPr>
          <a:lstStyle/>
          <a:p>
            <a:pPr algn="just">
              <a:buFont typeface="Wingdings" panose="05000000000000000000" pitchFamily="2" charset="2"/>
              <a:buChar char="q"/>
            </a:pPr>
            <a:r>
              <a:rPr lang="fr-FR" dirty="0" smtClean="0"/>
              <a:t> Voies aériennes supérieures et muqueuses : conjonctivite</a:t>
            </a:r>
            <a:r>
              <a:rPr lang="fr-FR" dirty="0"/>
              <a:t>, nez </a:t>
            </a:r>
            <a:r>
              <a:rPr lang="fr-FR" dirty="0" smtClean="0"/>
              <a:t>obstrué, gorge irritée</a:t>
            </a:r>
          </a:p>
          <a:p>
            <a:pPr marL="0" indent="0" algn="just">
              <a:buNone/>
            </a:pPr>
            <a:endParaRPr lang="fr-FR" sz="2000" dirty="0"/>
          </a:p>
          <a:p>
            <a:pPr algn="just">
              <a:buFont typeface="Wingdings" panose="05000000000000000000" pitchFamily="2" charset="2"/>
              <a:buChar char="q"/>
            </a:pPr>
            <a:r>
              <a:rPr lang="fr-FR" dirty="0" smtClean="0"/>
              <a:t> Voies respiratoires : toux</a:t>
            </a:r>
            <a:r>
              <a:rPr lang="fr-FR" dirty="0"/>
              <a:t>, </a:t>
            </a:r>
            <a:r>
              <a:rPr lang="fr-FR" dirty="0" smtClean="0"/>
              <a:t>asthme</a:t>
            </a:r>
          </a:p>
          <a:p>
            <a:pPr marL="0" indent="0" algn="just">
              <a:buNone/>
            </a:pPr>
            <a:endParaRPr lang="fr-FR" sz="2000" dirty="0"/>
          </a:p>
          <a:p>
            <a:pPr algn="just">
              <a:buFont typeface="Wingdings" panose="05000000000000000000" pitchFamily="2" charset="2"/>
              <a:buChar char="q"/>
            </a:pPr>
            <a:r>
              <a:rPr lang="fr-FR" dirty="0" smtClean="0"/>
              <a:t> Mais </a:t>
            </a:r>
            <a:r>
              <a:rPr lang="fr-FR" dirty="0"/>
              <a:t>aussi : fatigue, rougeurs, sécrétions, </a:t>
            </a:r>
            <a:r>
              <a:rPr lang="fr-FR" dirty="0" smtClean="0"/>
              <a:t>œdèmes</a:t>
            </a:r>
            <a:endParaRPr lang="fr-FR" dirty="0"/>
          </a:p>
          <a:p>
            <a:pPr marL="128016" lvl="1" indent="0" algn="just">
              <a:buNone/>
            </a:pPr>
            <a:endParaRPr lang="fr-FR" sz="2000" dirty="0"/>
          </a:p>
          <a:p>
            <a:pPr>
              <a:buFont typeface="Wingdings" panose="05000000000000000000" pitchFamily="2" charset="2"/>
              <a:buChar char="q"/>
            </a:pPr>
            <a:r>
              <a:rPr lang="fr-FR" dirty="0" smtClean="0"/>
              <a:t> Diminution importante de la qualité de vie</a:t>
            </a:r>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13</a:t>
            </a:fld>
            <a:endParaRPr lang="en-US" dirty="0"/>
          </a:p>
        </p:txBody>
      </p:sp>
      <p:sp>
        <p:nvSpPr>
          <p:cNvPr id="11"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a:solidFill>
                  <a:schemeClr val="tx2"/>
                </a:solidFill>
              </a:rPr>
              <a:t>Les </a:t>
            </a:r>
            <a:r>
              <a:rPr lang="fr-FR" sz="2500" dirty="0" smtClean="0">
                <a:solidFill>
                  <a:schemeClr val="tx2"/>
                </a:solidFill>
              </a:rPr>
              <a:t>POLLENS</a:t>
            </a:r>
            <a:endParaRPr lang="fr-FR" sz="2500" dirty="0">
              <a:solidFill>
                <a:schemeClr val="tx2"/>
              </a:solidFill>
              <a:ea typeface="+mn-ea"/>
            </a:endParaRPr>
          </a:p>
        </p:txBody>
      </p:sp>
      <p:pic>
        <p:nvPicPr>
          <p:cNvPr id="2" name="Image 1"/>
          <p:cNvPicPr>
            <a:picLocks noChangeAspect="1"/>
          </p:cNvPicPr>
          <p:nvPr/>
        </p:nvPicPr>
        <p:blipFill>
          <a:blip r:embed="rId2"/>
          <a:stretch>
            <a:fillRect/>
          </a:stretch>
        </p:blipFill>
        <p:spPr>
          <a:xfrm>
            <a:off x="7525817" y="2595154"/>
            <a:ext cx="4112653" cy="3207476"/>
          </a:xfrm>
          <a:prstGeom prst="rect">
            <a:avLst/>
          </a:prstGeom>
        </p:spPr>
      </p:pic>
    </p:spTree>
    <p:extLst>
      <p:ext uri="{BB962C8B-B14F-4D97-AF65-F5344CB8AC3E}">
        <p14:creationId xmlns:p14="http://schemas.microsoft.com/office/powerpoint/2010/main" val="901105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614824" y="1987413"/>
            <a:ext cx="10610523" cy="4239216"/>
          </a:xfrm>
        </p:spPr>
        <p:txBody>
          <a:bodyPr>
            <a:noAutofit/>
          </a:bodyPr>
          <a:lstStyle/>
          <a:p>
            <a:pPr algn="just">
              <a:buFont typeface="Wingdings" panose="05000000000000000000" pitchFamily="2" charset="2"/>
              <a:buChar char="q"/>
            </a:pPr>
            <a:r>
              <a:rPr lang="fr-FR" dirty="0" smtClean="0"/>
              <a:t> Probables </a:t>
            </a:r>
            <a:r>
              <a:rPr lang="fr-FR" dirty="0"/>
              <a:t>accentuation des allergies par la PA : </a:t>
            </a:r>
          </a:p>
          <a:p>
            <a:pPr algn="just">
              <a:buFont typeface="Arial" panose="020B0604020202020204" pitchFamily="34" charset="0"/>
              <a:buChar char="•"/>
            </a:pPr>
            <a:r>
              <a:rPr lang="fr-FR" sz="1900" dirty="0" smtClean="0"/>
              <a:t> baisse </a:t>
            </a:r>
            <a:r>
              <a:rPr lang="fr-FR" sz="1900" dirty="0"/>
              <a:t>du seuil de réactivité bronchique et/ou </a:t>
            </a:r>
          </a:p>
          <a:p>
            <a:pPr algn="just">
              <a:buFont typeface="Arial" panose="020B0604020202020204" pitchFamily="34" charset="0"/>
              <a:buChar char="•"/>
            </a:pPr>
            <a:r>
              <a:rPr lang="fr-FR" sz="1900" dirty="0" smtClean="0"/>
              <a:t> accentuation </a:t>
            </a:r>
            <a:r>
              <a:rPr lang="fr-FR" sz="1900" dirty="0"/>
              <a:t>de l’irritation des muqueuses chez les sujets </a:t>
            </a:r>
            <a:r>
              <a:rPr lang="fr-FR" sz="1900" dirty="0" smtClean="0"/>
              <a:t>sensibilisés</a:t>
            </a:r>
            <a:r>
              <a:rPr lang="fr-FR" sz="1900" dirty="0"/>
              <a:t> </a:t>
            </a:r>
            <a:r>
              <a:rPr lang="fr-FR" sz="1900" dirty="0" smtClean="0"/>
              <a:t>et/ou</a:t>
            </a:r>
            <a:endParaRPr lang="fr-FR" sz="1900" dirty="0"/>
          </a:p>
          <a:p>
            <a:pPr algn="just">
              <a:buFont typeface="Arial" panose="020B0604020202020204" pitchFamily="34" charset="0"/>
              <a:buChar char="•"/>
            </a:pPr>
            <a:r>
              <a:rPr lang="fr-FR" sz="1900" dirty="0" smtClean="0"/>
              <a:t> modification </a:t>
            </a:r>
            <a:r>
              <a:rPr lang="fr-FR" sz="1900" dirty="0"/>
              <a:t>de l’</a:t>
            </a:r>
            <a:r>
              <a:rPr lang="fr-FR" sz="1900" dirty="0" err="1"/>
              <a:t>allergénicité</a:t>
            </a:r>
            <a:r>
              <a:rPr lang="fr-FR" sz="1900" dirty="0"/>
              <a:t> des grains de pollen (modification de leur paroi et de leur contenu protéique</a:t>
            </a:r>
            <a:r>
              <a:rPr lang="fr-FR" sz="1900" dirty="0" smtClean="0"/>
              <a:t>)</a:t>
            </a:r>
          </a:p>
          <a:p>
            <a:pPr marL="0" indent="0" algn="just">
              <a:buNone/>
            </a:pPr>
            <a:endParaRPr lang="fr-FR" sz="1900" dirty="0"/>
          </a:p>
          <a:p>
            <a:pPr algn="just">
              <a:buFont typeface="Wingdings" panose="05000000000000000000" pitchFamily="2" charset="2"/>
              <a:buChar char="q"/>
            </a:pPr>
            <a:r>
              <a:rPr lang="fr-FR" dirty="0" smtClean="0"/>
              <a:t> Pollens </a:t>
            </a:r>
            <a:r>
              <a:rPr lang="fr-FR" dirty="0"/>
              <a:t>et changement climatique</a:t>
            </a:r>
          </a:p>
          <a:p>
            <a:pPr algn="just">
              <a:buFont typeface="Arial" panose="020B0604020202020204" pitchFamily="34" charset="0"/>
              <a:buChar char="•"/>
            </a:pPr>
            <a:r>
              <a:rPr lang="fr-FR" sz="1900" dirty="0" smtClean="0"/>
              <a:t> possible influence du changement climatique sur la </a:t>
            </a:r>
            <a:r>
              <a:rPr lang="fr-FR" sz="1900" dirty="0"/>
              <a:t>production de </a:t>
            </a:r>
            <a:r>
              <a:rPr lang="fr-FR" sz="1900" dirty="0" smtClean="0"/>
              <a:t>pollens (durée de pollinisation, répartition spatiale) </a:t>
            </a:r>
          </a:p>
          <a:p>
            <a:pPr algn="just">
              <a:buFont typeface="Arial" panose="020B0604020202020204" pitchFamily="34" charset="0"/>
              <a:buChar char="•"/>
            </a:pPr>
            <a:r>
              <a:rPr lang="fr-FR" sz="1900" dirty="0" smtClean="0"/>
              <a:t> l’élévation </a:t>
            </a:r>
            <a:r>
              <a:rPr lang="fr-FR" sz="1900" dirty="0"/>
              <a:t>des températures atmosphériques et de la concentration en CO</a:t>
            </a:r>
            <a:r>
              <a:rPr lang="fr-FR" sz="1900" baseline="-25000" dirty="0"/>
              <a:t>2</a:t>
            </a:r>
            <a:r>
              <a:rPr lang="fr-FR" sz="1900" dirty="0"/>
              <a:t> </a:t>
            </a:r>
            <a:r>
              <a:rPr lang="fr-FR" sz="1900" dirty="0" smtClean="0"/>
              <a:t>rendraient </a:t>
            </a:r>
            <a:r>
              <a:rPr lang="fr-FR" sz="1900" dirty="0"/>
              <a:t>certains pollens plus </a:t>
            </a:r>
            <a:r>
              <a:rPr lang="fr-FR" sz="1900" dirty="0" smtClean="0"/>
              <a:t>allergisants</a:t>
            </a:r>
            <a:endParaRPr lang="fr-FR" sz="1900" dirty="0"/>
          </a:p>
          <a:p>
            <a:pPr algn="just">
              <a:buFont typeface="Arial" panose="020B0604020202020204" pitchFamily="34" charset="0"/>
              <a:buChar char="•"/>
            </a:pPr>
            <a:endParaRPr lang="fr-FR"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14</a:t>
            </a:fld>
            <a:endParaRPr lang="en-US" dirty="0"/>
          </a:p>
        </p:txBody>
      </p:sp>
      <p:sp>
        <p:nvSpPr>
          <p:cNvPr id="9"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smtClean="0">
                <a:solidFill>
                  <a:schemeClr val="tx2"/>
                </a:solidFill>
              </a:rPr>
              <a:t>LES POLLUANTS DE L’air + les pollens</a:t>
            </a:r>
            <a:endParaRPr lang="fr-FR" sz="2500" dirty="0">
              <a:solidFill>
                <a:schemeClr val="tx2"/>
              </a:solidFill>
              <a:ea typeface="+mn-ea"/>
            </a:endParaRPr>
          </a:p>
        </p:txBody>
      </p:sp>
      <p:sp>
        <p:nvSpPr>
          <p:cNvPr id="10"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403171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774748" y="1786764"/>
            <a:ext cx="10930660" cy="4683940"/>
          </a:xfrm>
        </p:spPr>
        <p:txBody>
          <a:bodyPr>
            <a:noAutofit/>
          </a:bodyPr>
          <a:lstStyle/>
          <a:p>
            <a:pPr marL="342900" lvl="2" indent="-342900">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a:t>Risque individuel faible mais exposition de toute la population </a:t>
            </a:r>
            <a:r>
              <a:rPr lang="fr-FR" sz="1600" dirty="0" smtClean="0"/>
              <a:t>: </a:t>
            </a:r>
            <a:r>
              <a:rPr lang="fr-FR" sz="1600" dirty="0"/>
              <a:t>impact collectif </a:t>
            </a:r>
            <a:r>
              <a:rPr lang="fr-FR" sz="1600" dirty="0" smtClean="0"/>
              <a:t>important</a:t>
            </a:r>
          </a:p>
          <a:p>
            <a:pPr marL="542925" lvl="2" indent="-361950">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D’après l’OMS, la </a:t>
            </a:r>
            <a:r>
              <a:rPr lang="fr-FR" sz="1600" dirty="0"/>
              <a:t>quasi-totalité de la population </a:t>
            </a:r>
            <a:r>
              <a:rPr lang="fr-FR" sz="1600" dirty="0" smtClean="0"/>
              <a:t>mondiale respire </a:t>
            </a:r>
            <a:r>
              <a:rPr lang="fr-FR" sz="1600" dirty="0"/>
              <a:t>un air dont les valeurs dépassent </a:t>
            </a:r>
            <a:r>
              <a:rPr lang="fr-FR" sz="1600" dirty="0" smtClean="0"/>
              <a:t>les limites recommandées par l’OMS</a:t>
            </a:r>
            <a:endParaRPr lang="fr-FR" sz="1600" dirty="0"/>
          </a:p>
          <a:p>
            <a:pPr marL="342900" lvl="2" indent="-342900">
              <a:spcBef>
                <a:spcPts val="18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Premier risque </a:t>
            </a:r>
            <a:r>
              <a:rPr lang="fr-FR" sz="1600" dirty="0"/>
              <a:t>environnemental pour la </a:t>
            </a:r>
            <a:r>
              <a:rPr lang="fr-FR" sz="1600" dirty="0" smtClean="0"/>
              <a:t>santé en France (4</a:t>
            </a:r>
            <a:r>
              <a:rPr lang="fr-FR" sz="1600" baseline="30000" dirty="0" smtClean="0"/>
              <a:t>ème</a:t>
            </a:r>
            <a:r>
              <a:rPr lang="fr-FR" sz="1600" dirty="0" smtClean="0"/>
              <a:t> dans le monde)</a:t>
            </a:r>
            <a:endParaRPr lang="fr-FR" sz="1600" dirty="0"/>
          </a:p>
          <a:p>
            <a:pPr marL="542925" lvl="2" indent="-342900">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40 </a:t>
            </a:r>
            <a:r>
              <a:rPr lang="fr-FR" sz="1600" dirty="0"/>
              <a:t>000 </a:t>
            </a:r>
            <a:r>
              <a:rPr lang="fr-FR" sz="1600" dirty="0" smtClean="0"/>
              <a:t>décès/ an (chiffres </a:t>
            </a:r>
            <a:r>
              <a:rPr lang="fr-FR" sz="1600" dirty="0" err="1" smtClean="0"/>
              <a:t>SpF</a:t>
            </a:r>
            <a:r>
              <a:rPr lang="fr-FR" sz="1600" dirty="0" smtClean="0"/>
              <a:t>, 2021)</a:t>
            </a:r>
          </a:p>
          <a:p>
            <a:pPr marL="542925" lvl="2" indent="-342900">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3</a:t>
            </a:r>
            <a:r>
              <a:rPr lang="fr-FR" sz="1600" baseline="30000" dirty="0" smtClean="0"/>
              <a:t>ème</a:t>
            </a:r>
            <a:r>
              <a:rPr lang="fr-FR" sz="1600" dirty="0" smtClean="0"/>
              <a:t> </a:t>
            </a:r>
            <a:r>
              <a:rPr lang="fr-FR" sz="1600" dirty="0"/>
              <a:t>cause de mortalité après </a:t>
            </a:r>
            <a:r>
              <a:rPr lang="fr-FR" sz="1600" dirty="0" smtClean="0"/>
              <a:t>le </a:t>
            </a:r>
            <a:r>
              <a:rPr lang="fr-FR" sz="1600" dirty="0"/>
              <a:t>tabac et l’alcool </a:t>
            </a:r>
            <a:endParaRPr lang="fr-FR" sz="1600" dirty="0" smtClean="0"/>
          </a:p>
          <a:p>
            <a:pPr marL="542925" lvl="2" indent="-342900">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145 milliards d’euro par an d’impact économique</a:t>
            </a:r>
          </a:p>
          <a:p>
            <a:pPr marL="342900" lvl="2" indent="-342900">
              <a:lnSpc>
                <a:spcPct val="110000"/>
              </a:lnSpc>
              <a:spcBef>
                <a:spcPts val="18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Les </a:t>
            </a:r>
            <a:r>
              <a:rPr lang="fr-FR" sz="1600" dirty="0"/>
              <a:t>impacts à court et à long terme surviennent dès les concentrations les plus </a:t>
            </a:r>
            <a:r>
              <a:rPr lang="fr-FR" sz="1600" dirty="0" smtClean="0"/>
              <a:t>faibles (pas de seuil collectif)</a:t>
            </a:r>
          </a:p>
          <a:p>
            <a:pPr marL="542925" lvl="2" indent="-361950">
              <a:lnSpc>
                <a:spcPct val="110000"/>
              </a:lnSpc>
              <a:spcBef>
                <a:spcPts val="600"/>
              </a:spcBef>
              <a:spcAft>
                <a:spcPts val="600"/>
              </a:spcAft>
              <a:buClr>
                <a:srgbClr val="00B0F0"/>
              </a:buClr>
              <a:buFont typeface="Wingdings" panose="05000000000000000000" pitchFamily="2" charset="2"/>
              <a:buChar char="§"/>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Toute </a:t>
            </a:r>
            <a:r>
              <a:rPr lang="fr-FR" sz="1600" dirty="0"/>
              <a:t>baisse de la pollution sera bénéfique pour la </a:t>
            </a:r>
            <a:r>
              <a:rPr lang="fr-FR" sz="1600" dirty="0" smtClean="0"/>
              <a:t>population</a:t>
            </a:r>
          </a:p>
          <a:p>
            <a:pPr marL="342900" lvl="2" indent="-342900">
              <a:lnSpc>
                <a:spcPct val="110000"/>
              </a:lnSpc>
              <a:spcBef>
                <a:spcPts val="18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Impact </a:t>
            </a:r>
            <a:r>
              <a:rPr lang="fr-FR" sz="1600" dirty="0"/>
              <a:t>majeur de l’exposition chronique et des </a:t>
            </a:r>
            <a:r>
              <a:rPr lang="fr-FR" sz="1600" dirty="0" smtClean="0"/>
              <a:t>effets </a:t>
            </a:r>
            <a:r>
              <a:rPr lang="fr-FR" sz="1600" dirty="0"/>
              <a:t>à long </a:t>
            </a:r>
            <a:r>
              <a:rPr lang="fr-FR" sz="1600" dirty="0" smtClean="0"/>
              <a:t>terme</a:t>
            </a:r>
          </a:p>
          <a:p>
            <a:pPr marL="542925" lvl="2" indent="-361950">
              <a:lnSpc>
                <a:spcPct val="110000"/>
              </a:lnSpc>
              <a:spcBef>
                <a:spcPts val="600"/>
              </a:spcBef>
              <a:spcAft>
                <a:spcPts val="600"/>
              </a:spcAft>
              <a:buClr>
                <a:srgbClr val="00B0F0"/>
              </a:buClr>
              <a:buFont typeface="Wingdings" panose="05000000000000000000" pitchFamily="2" charset="2"/>
              <a:buChar char="§"/>
              <a:tabLst>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600" dirty="0" smtClean="0"/>
              <a:t>Agir </a:t>
            </a:r>
            <a:r>
              <a:rPr lang="fr-FR" sz="1600" dirty="0"/>
              <a:t>sur la pollution de </a:t>
            </a:r>
            <a:r>
              <a:rPr lang="fr-FR" sz="1600" dirty="0" smtClean="0"/>
              <a:t>fond</a:t>
            </a:r>
            <a:endParaRPr lang="fr-FR" sz="16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15</a:t>
            </a:fld>
            <a:endParaRPr lang="en-US" dirty="0"/>
          </a:p>
        </p:txBody>
      </p:sp>
      <p:sp>
        <p:nvSpPr>
          <p:cNvPr id="8"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Impacts en termes de sante publique</a:t>
            </a:r>
          </a:p>
          <a:p>
            <a:r>
              <a:rPr lang="fr-FR" sz="2500" dirty="0">
                <a:solidFill>
                  <a:schemeClr val="tx2"/>
                </a:solidFill>
              </a:rPr>
              <a:t>Les POLLUANTS de l’air</a:t>
            </a: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38869" t="28125" b="43750"/>
          <a:stretch/>
        </p:blipFill>
        <p:spPr>
          <a:xfrm>
            <a:off x="8019172" y="3474720"/>
            <a:ext cx="3976701" cy="989384"/>
          </a:xfrm>
          <a:prstGeom prst="rect">
            <a:avLst/>
          </a:prstGeom>
        </p:spPr>
      </p:pic>
      <p:sp>
        <p:nvSpPr>
          <p:cNvPr id="10"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3966405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774748" y="1786764"/>
            <a:ext cx="10930660" cy="4958260"/>
          </a:xfrm>
        </p:spPr>
        <p:txBody>
          <a:bodyPr>
            <a:normAutofit/>
          </a:bodyPr>
          <a:lstStyle/>
          <a:p>
            <a:pPr marL="342900" lvl="2" indent="-342900">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smtClean="0"/>
              <a:t>Impact individuel et collectif important</a:t>
            </a:r>
          </a:p>
          <a:p>
            <a:pPr marL="457200" lvl="2" indent="-457200">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000" dirty="0" smtClean="0"/>
              <a:t>Perte de qualité de vie</a:t>
            </a:r>
          </a:p>
          <a:p>
            <a:pPr marL="457200" lvl="2" indent="-457200">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000" dirty="0" smtClean="0"/>
              <a:t>Coût de santé (</a:t>
            </a:r>
            <a:r>
              <a:rPr lang="fr-FR" sz="2000" i="1" dirty="0" smtClean="0"/>
              <a:t>chiffres ANSES, ex de l’ambroisie</a:t>
            </a:r>
            <a:r>
              <a:rPr lang="fr-FR" sz="2000" dirty="0" smtClean="0"/>
              <a:t>)</a:t>
            </a:r>
            <a:endParaRPr lang="fr-FR" sz="2000" dirty="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342900" lvl="2" indent="-342900">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a:t>Les allergies au pollen concernent près de 20% de la population </a:t>
            </a:r>
            <a:r>
              <a:rPr lang="fr-FR" sz="2200" dirty="0" smtClean="0"/>
              <a:t>française</a:t>
            </a:r>
            <a:endParaRPr lang="fr-FR" sz="2200" dirty="0"/>
          </a:p>
          <a:p>
            <a:pPr marL="457200" lvl="2" indent="-457200">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000" dirty="0"/>
              <a:t>C</a:t>
            </a:r>
            <a:r>
              <a:rPr lang="fr-FR" sz="2000" dirty="0" smtClean="0"/>
              <a:t>hiffre en constante augmentation (doublement en 10 ans selon le RNSA)</a:t>
            </a:r>
            <a:endParaRPr lang="fr-FR" sz="2000" dirty="0"/>
          </a:p>
          <a:p>
            <a:pPr marL="0" lvl="2" indent="0">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Titre 5"/>
          <p:cNvSpPr txBox="1">
            <a:spLocks/>
          </p:cNvSpPr>
          <p:nvPr/>
        </p:nvSpPr>
        <p:spPr>
          <a:xfrm>
            <a:off x="981673" y="644097"/>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Impacts en termes de sante publique</a:t>
            </a:r>
          </a:p>
          <a:p>
            <a:r>
              <a:rPr lang="fr-FR" sz="2500" dirty="0">
                <a:solidFill>
                  <a:schemeClr val="tx2"/>
                </a:solidFill>
              </a:rPr>
              <a:t>Les </a:t>
            </a:r>
            <a:r>
              <a:rPr lang="fr-FR" sz="2500" dirty="0" smtClean="0">
                <a:solidFill>
                  <a:schemeClr val="tx2"/>
                </a:solidFill>
              </a:rPr>
              <a:t>pollens</a:t>
            </a:r>
            <a:endParaRPr lang="fr-FR" sz="2500" dirty="0">
              <a:solidFill>
                <a:schemeClr val="tx2"/>
              </a:solidFill>
            </a:endParaRPr>
          </a:p>
        </p:txBody>
      </p:sp>
      <p:pic>
        <p:nvPicPr>
          <p:cNvPr id="2" name="Image 1"/>
          <p:cNvPicPr>
            <a:picLocks noChangeAspect="1"/>
          </p:cNvPicPr>
          <p:nvPr/>
        </p:nvPicPr>
        <p:blipFill rotWithShape="1">
          <a:blip r:embed="rId3"/>
          <a:srcRect l="4880" t="25792"/>
          <a:stretch/>
        </p:blipFill>
        <p:spPr>
          <a:xfrm>
            <a:off x="1988004" y="3322585"/>
            <a:ext cx="8957791" cy="2049515"/>
          </a:xfrm>
          <a:prstGeom prst="rect">
            <a:avLst/>
          </a:prstGeom>
          <a:ln w="28575">
            <a:solidFill>
              <a:srgbClr val="5CA179"/>
            </a:solidFill>
          </a:ln>
        </p:spPr>
      </p:pic>
      <p:sp>
        <p:nvSpPr>
          <p:cNvPr id="9"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888832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58664" y="2135342"/>
            <a:ext cx="10723735" cy="1499616"/>
          </a:xfrm>
        </p:spPr>
        <p:txBody>
          <a:bodyPr>
            <a:noAutofit/>
          </a:bodyPr>
          <a:lstStyle/>
          <a:p>
            <a:pPr algn="ctr"/>
            <a:r>
              <a:rPr lang="fr-FR" sz="3200" dirty="0" smtClean="0"/>
              <a:t>Evaluation de l’impact </a:t>
            </a:r>
            <a:r>
              <a:rPr lang="fr-FR" sz="3200" dirty="0"/>
              <a:t>de la </a:t>
            </a:r>
            <a:r>
              <a:rPr lang="fr-FR" sz="3200" dirty="0" smtClean="0"/>
              <a:t>pollution de l’air sur </a:t>
            </a:r>
            <a:r>
              <a:rPr lang="fr-FR" sz="3200" dirty="0"/>
              <a:t>la santé</a:t>
            </a:r>
            <a:endParaRPr lang="fr-FR" sz="30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17</a:t>
            </a:fld>
            <a:endParaRPr lang="en-US" dirty="0"/>
          </a:p>
        </p:txBody>
      </p:sp>
      <p:sp>
        <p:nvSpPr>
          <p:cNvPr id="7" name="Espace réservé du pied de page 3"/>
          <p:cNvSpPr>
            <a:spLocks noGrp="1"/>
          </p:cNvSpPr>
          <p:nvPr>
            <p:ph type="ftr" sz="quarter" idx="11"/>
          </p:nvPr>
        </p:nvSpPr>
        <p:spPr>
          <a:xfrm>
            <a:off x="4842932" y="6470704"/>
            <a:ext cx="5901459" cy="274320"/>
          </a:xfrm>
        </p:spPr>
        <p:txBody>
          <a:bodyPr/>
          <a:lstStyle/>
          <a:p>
            <a:r>
              <a:rPr lang="en-US" smtClean="0"/>
              <a:t>CTT Qualité de l’air extérieur : les clés pour comprendre et agir </a:t>
            </a:r>
            <a:endParaRPr lang="en-US" dirty="0"/>
          </a:p>
        </p:txBody>
      </p:sp>
    </p:spTree>
    <p:extLst>
      <p:ext uri="{BB962C8B-B14F-4D97-AF65-F5344CB8AC3E}">
        <p14:creationId xmlns:p14="http://schemas.microsoft.com/office/powerpoint/2010/main" val="367810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148" y="1256897"/>
            <a:ext cx="5707292" cy="247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049824" y="748616"/>
            <a:ext cx="8805376" cy="936104"/>
          </a:xfrm>
        </p:spPr>
        <p:txBody>
          <a:bodyPr>
            <a:noAutofit/>
          </a:bodyPr>
          <a:lstStyle/>
          <a:p>
            <a:pPr>
              <a:lnSpc>
                <a:spcPct val="90000"/>
              </a:lnSpc>
            </a:pPr>
            <a:r>
              <a:rPr lang="fr-FR" sz="2800" dirty="0" smtClean="0"/>
              <a:t>Historique</a:t>
            </a:r>
            <a:endParaRPr lang="fr-FR" sz="2800" dirty="0"/>
          </a:p>
        </p:txBody>
      </p:sp>
      <p:grpSp>
        <p:nvGrpSpPr>
          <p:cNvPr id="4" name="Groupe 3"/>
          <p:cNvGrpSpPr/>
          <p:nvPr/>
        </p:nvGrpSpPr>
        <p:grpSpPr>
          <a:xfrm>
            <a:off x="751840" y="1889760"/>
            <a:ext cx="9735921" cy="4743498"/>
            <a:chOff x="249238" y="683705"/>
            <a:chExt cx="9893144" cy="5767895"/>
          </a:xfrm>
        </p:grpSpPr>
        <p:sp>
          <p:nvSpPr>
            <p:cNvPr id="7" name="Line 3"/>
            <p:cNvSpPr>
              <a:spLocks noChangeShapeType="1"/>
            </p:cNvSpPr>
            <p:nvPr/>
          </p:nvSpPr>
          <p:spPr bwMode="auto">
            <a:xfrm>
              <a:off x="249238" y="683705"/>
              <a:ext cx="1587" cy="5767895"/>
            </a:xfrm>
            <a:prstGeom prst="line">
              <a:avLst/>
            </a:prstGeom>
            <a:noFill/>
            <a:ln w="104775">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Rectangle 7"/>
            <p:cNvSpPr>
              <a:spLocks noChangeArrowheads="1"/>
            </p:cNvSpPr>
            <p:nvPr/>
          </p:nvSpPr>
          <p:spPr bwMode="auto">
            <a:xfrm>
              <a:off x="353398" y="3433906"/>
              <a:ext cx="9788984" cy="24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457200" indent="-457200" algn="l">
                <a:buAutoNum type="arabicPlain" startAt="1979"/>
              </a:pPr>
              <a:r>
                <a:rPr lang="fr-FR" altLang="fr-FR" sz="2000" b="1" i="1" dirty="0" smtClean="0">
                  <a:latin typeface="Times New Roman" panose="02020603050405020304" pitchFamily="18" charset="0"/>
                </a:rPr>
                <a:t> «</a:t>
              </a:r>
              <a:r>
                <a:rPr lang="fr-FR" altLang="fr-FR" sz="2000" b="1" i="1" dirty="0">
                  <a:latin typeface="Times New Roman" panose="02020603050405020304" pitchFamily="18" charset="0"/>
                </a:rPr>
                <a:t> Air pollution </a:t>
              </a:r>
              <a:r>
                <a:rPr lang="fr-FR" altLang="fr-FR" sz="2000" b="1" i="1" dirty="0" err="1">
                  <a:latin typeface="Times New Roman" panose="02020603050405020304" pitchFamily="18" charset="0"/>
                </a:rPr>
                <a:t>is</a:t>
              </a:r>
              <a:r>
                <a:rPr lang="fr-FR" altLang="fr-FR" sz="2000" b="1" i="1" dirty="0">
                  <a:latin typeface="Times New Roman" panose="02020603050405020304" pitchFamily="18" charset="0"/>
                </a:rPr>
                <a:t> no more a public </a:t>
              </a:r>
              <a:r>
                <a:rPr lang="fr-FR" altLang="fr-FR" sz="2000" b="1" i="1" dirty="0" err="1">
                  <a:latin typeface="Times New Roman" panose="02020603050405020304" pitchFamily="18" charset="0"/>
                </a:rPr>
                <a:t>health</a:t>
              </a:r>
              <a:r>
                <a:rPr lang="fr-FR" altLang="fr-FR" sz="2000" b="1" i="1" dirty="0">
                  <a:latin typeface="Times New Roman" panose="02020603050405020304" pitchFamily="18" charset="0"/>
                </a:rPr>
                <a:t> </a:t>
              </a:r>
              <a:r>
                <a:rPr lang="fr-FR" altLang="fr-FR" sz="2000" b="1" i="1" dirty="0" err="1">
                  <a:latin typeface="Times New Roman" panose="02020603050405020304" pitchFamily="18" charset="0"/>
                </a:rPr>
                <a:t>problem</a:t>
              </a:r>
              <a:r>
                <a:rPr lang="fr-FR" altLang="fr-FR" sz="2000" b="1" i="1" dirty="0">
                  <a:latin typeface="Times New Roman" panose="02020603050405020304" pitchFamily="18" charset="0"/>
                </a:rPr>
                <a:t> »</a:t>
              </a:r>
              <a:r>
                <a:rPr lang="fr-FR" altLang="fr-FR" sz="2000" i="1" dirty="0">
                  <a:latin typeface="Times New Roman" panose="02020603050405020304" pitchFamily="18" charset="0"/>
                </a:rPr>
                <a:t>  </a:t>
              </a:r>
              <a:r>
                <a:rPr lang="fr-FR" altLang="fr-FR" sz="2000" i="1" dirty="0" smtClean="0">
                  <a:latin typeface="Times New Roman" panose="02020603050405020304" pitchFamily="18" charset="0"/>
                </a:rPr>
                <a:t/>
              </a:r>
              <a:br>
                <a:rPr lang="fr-FR" altLang="fr-FR" sz="2000" i="1" dirty="0" smtClean="0">
                  <a:latin typeface="Times New Roman" panose="02020603050405020304" pitchFamily="18" charset="0"/>
                </a:rPr>
              </a:br>
              <a:r>
                <a:rPr lang="fr-FR" altLang="fr-FR" sz="2000" dirty="0" smtClean="0">
                  <a:latin typeface="+mn-lt"/>
                </a:rPr>
                <a:t>Walter </a:t>
              </a:r>
              <a:r>
                <a:rPr lang="fr-FR" altLang="fr-FR" sz="2000" dirty="0">
                  <a:latin typeface="+mn-lt"/>
                </a:rPr>
                <a:t>Holland, </a:t>
              </a:r>
              <a:r>
                <a:rPr lang="fr-FR" altLang="fr-FR" sz="2000" dirty="0" smtClean="0">
                  <a:latin typeface="+mn-lt"/>
                </a:rPr>
                <a:t>IJE</a:t>
              </a:r>
            </a:p>
            <a:p>
              <a:pPr marL="457200" indent="-457200" algn="l">
                <a:buAutoNum type="arabicPlain" startAt="1979"/>
              </a:pPr>
              <a:endParaRPr lang="fr-FR" altLang="fr-FR" sz="2400" i="1" dirty="0">
                <a:latin typeface="Times New Roman" panose="02020603050405020304" pitchFamily="18" charset="0"/>
              </a:endParaRPr>
            </a:p>
            <a:p>
              <a:r>
                <a:rPr lang="fr-FR" altLang="fr-FR" sz="2000" b="1" dirty="0">
                  <a:solidFill>
                    <a:srgbClr val="FC2924"/>
                  </a:solidFill>
                </a:rPr>
                <a:t>Mais </a:t>
              </a:r>
              <a:r>
                <a:rPr lang="fr-FR" altLang="fr-FR" sz="2000" b="1" dirty="0" smtClean="0">
                  <a:solidFill>
                    <a:srgbClr val="FC2924"/>
                  </a:solidFill>
                </a:rPr>
                <a:t>années </a:t>
              </a:r>
              <a:r>
                <a:rPr lang="fr-FR" altLang="fr-FR" sz="2000" b="1" dirty="0">
                  <a:solidFill>
                    <a:srgbClr val="FC2924"/>
                  </a:solidFill>
                </a:rPr>
                <a:t>90</a:t>
              </a:r>
              <a:r>
                <a:rPr lang="fr-FR" altLang="fr-FR" sz="2000" b="1" dirty="0">
                  <a:solidFill>
                    <a:srgbClr val="990033"/>
                  </a:solidFill>
                </a:rPr>
                <a:t> </a:t>
              </a:r>
              <a:endParaRPr lang="fr-FR" altLang="fr-FR" sz="2000" b="1" dirty="0" smtClean="0">
                <a:solidFill>
                  <a:srgbClr val="990033"/>
                </a:solidFill>
              </a:endParaRPr>
            </a:p>
            <a:p>
              <a:r>
                <a:rPr lang="fr-FR" sz="1600" dirty="0" smtClean="0">
                  <a:solidFill>
                    <a:srgbClr val="FF3B86"/>
                  </a:solidFill>
                  <a:cs typeface="Arial" panose="020B0604020202020204" pitchFamily="34" charset="0"/>
                </a:rPr>
                <a:t>Amélioration </a:t>
              </a:r>
              <a:r>
                <a:rPr lang="fr-FR" sz="1600" dirty="0">
                  <a:solidFill>
                    <a:srgbClr val="FF3B86"/>
                  </a:solidFill>
                  <a:cs typeface="Arial" panose="020B0604020202020204" pitchFamily="34" charset="0"/>
                </a:rPr>
                <a:t>des méthodes de mesure </a:t>
              </a:r>
              <a:r>
                <a:rPr lang="fr-FR" sz="1600" dirty="0">
                  <a:solidFill>
                    <a:srgbClr val="002060"/>
                  </a:solidFill>
                  <a:cs typeface="Arial" panose="020B0604020202020204" pitchFamily="34" charset="0"/>
                </a:rPr>
                <a:t>de la PA</a:t>
              </a:r>
              <a:r>
                <a:rPr lang="fr-FR" sz="1600" dirty="0" smtClean="0">
                  <a:solidFill>
                    <a:srgbClr val="002060"/>
                  </a:solidFill>
                  <a:cs typeface="Arial" panose="020B0604020202020204" pitchFamily="34" charset="0"/>
                </a:rPr>
                <a:t>,</a:t>
              </a:r>
            </a:p>
            <a:p>
              <a:r>
                <a:rPr lang="fr-FR" sz="1600" dirty="0" smtClean="0">
                  <a:solidFill>
                    <a:srgbClr val="002060"/>
                  </a:solidFill>
                  <a:cs typeface="Arial" panose="020B0604020202020204" pitchFamily="34" charset="0"/>
                </a:rPr>
                <a:t>des </a:t>
              </a:r>
              <a:r>
                <a:rPr lang="fr-FR" sz="1600" dirty="0">
                  <a:solidFill>
                    <a:srgbClr val="FF3B86"/>
                  </a:solidFill>
                  <a:cs typeface="Arial" panose="020B0604020202020204" pitchFamily="34" charset="0"/>
                </a:rPr>
                <a:t>nouvelles approches </a:t>
              </a:r>
              <a:r>
                <a:rPr lang="fr-FR" sz="1600" dirty="0" smtClean="0">
                  <a:solidFill>
                    <a:srgbClr val="FF3B86"/>
                  </a:solidFill>
                  <a:cs typeface="Arial" panose="020B0604020202020204" pitchFamily="34" charset="0"/>
                </a:rPr>
                <a:t>épidémiologiques </a:t>
              </a:r>
              <a:r>
                <a:rPr lang="fr-FR" sz="1600" dirty="0" smtClean="0">
                  <a:solidFill>
                    <a:srgbClr val="002060"/>
                  </a:solidFill>
                  <a:cs typeface="Arial" panose="020B0604020202020204" pitchFamily="34" charset="0"/>
                </a:rPr>
                <a:t>: la </a:t>
              </a:r>
              <a:r>
                <a:rPr lang="fr-FR" sz="1600" dirty="0">
                  <a:solidFill>
                    <a:srgbClr val="002060"/>
                  </a:solidFill>
                  <a:cs typeface="Arial" panose="020B0604020202020204" pitchFamily="34" charset="0"/>
                </a:rPr>
                <a:t>pollution de l’air reste nocive</a:t>
              </a:r>
              <a:r>
                <a:rPr lang="fr-FR" sz="1600" dirty="0" smtClean="0">
                  <a:solidFill>
                    <a:srgbClr val="002060"/>
                  </a:solidFill>
                  <a:cs typeface="Arial" panose="020B0604020202020204" pitchFamily="34" charset="0"/>
                </a:rPr>
                <a:t>,</a:t>
              </a:r>
              <a:r>
                <a:rPr lang="fr-FR" sz="1600" dirty="0" smtClean="0">
                  <a:solidFill>
                    <a:srgbClr val="FF3B86"/>
                  </a:solidFill>
                  <a:cs typeface="Arial" panose="020B0604020202020204" pitchFamily="34" charset="0"/>
                </a:rPr>
                <a:t> </a:t>
              </a:r>
            </a:p>
            <a:p>
              <a:r>
                <a:rPr lang="fr-FR" sz="1600" dirty="0" smtClean="0">
                  <a:solidFill>
                    <a:srgbClr val="FF3B86"/>
                  </a:solidFill>
                  <a:cs typeface="Arial" panose="020B0604020202020204" pitchFamily="34" charset="0"/>
                </a:rPr>
                <a:t>Nouvelles </a:t>
              </a:r>
              <a:r>
                <a:rPr lang="fr-FR" sz="1600" dirty="0">
                  <a:solidFill>
                    <a:srgbClr val="FF3B86"/>
                  </a:solidFill>
                  <a:cs typeface="Arial" panose="020B0604020202020204" pitchFamily="34" charset="0"/>
                </a:rPr>
                <a:t>sources </a:t>
              </a:r>
              <a:r>
                <a:rPr lang="fr-FR" sz="1600" dirty="0">
                  <a:solidFill>
                    <a:srgbClr val="002060"/>
                  </a:solidFill>
                  <a:cs typeface="Arial" panose="020B0604020202020204" pitchFamily="34" charset="0"/>
                </a:rPr>
                <a:t>de </a:t>
              </a:r>
              <a:r>
                <a:rPr lang="fr-FR" sz="1600" dirty="0" smtClean="0">
                  <a:solidFill>
                    <a:srgbClr val="002060"/>
                  </a:solidFill>
                  <a:cs typeface="Arial" panose="020B0604020202020204" pitchFamily="34" charset="0"/>
                </a:rPr>
                <a:t>pollution identifiées, </a:t>
              </a:r>
              <a:endParaRPr lang="fr-FR" altLang="fr-FR" sz="2200" b="1" dirty="0">
                <a:latin typeface="+mn-lt"/>
              </a:endParaRPr>
            </a:p>
          </p:txBody>
        </p:sp>
        <p:sp>
          <p:nvSpPr>
            <p:cNvPr id="10" name="Rectangle 8"/>
            <p:cNvSpPr>
              <a:spLocks noChangeArrowheads="1"/>
            </p:cNvSpPr>
            <p:nvPr/>
          </p:nvSpPr>
          <p:spPr bwMode="auto">
            <a:xfrm>
              <a:off x="250825" y="249237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fr-FR" altLang="fr-FR" sz="2000" b="1" dirty="0">
                  <a:solidFill>
                    <a:srgbClr val="FC2924"/>
                  </a:solidFill>
                </a:rPr>
                <a:t>1952</a:t>
              </a:r>
            </a:p>
          </p:txBody>
        </p:sp>
        <p:pic>
          <p:nvPicPr>
            <p:cNvPr id="11" name="Picture 9" descr="Smog in Lon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09" y="769588"/>
              <a:ext cx="1800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6691055" y="3006968"/>
              <a:ext cx="15456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fr-FR" altLang="fr-FR" sz="1000" dirty="0"/>
                <a:t>Bell et Davis, EHP 2001</a:t>
              </a:r>
            </a:p>
          </p:txBody>
        </p:sp>
        <p:pic>
          <p:nvPicPr>
            <p:cNvPr id="13" name="Picture 2" descr="Smog in Lond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867" y="1597469"/>
              <a:ext cx="19446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6"/>
          <a:stretch>
            <a:fillRect/>
          </a:stretch>
        </p:blipFill>
        <p:spPr>
          <a:xfrm>
            <a:off x="7938784" y="3862937"/>
            <a:ext cx="3684256" cy="2830085"/>
          </a:xfrm>
          <a:prstGeom prst="rect">
            <a:avLst/>
          </a:prstGeom>
        </p:spPr>
      </p:pic>
    </p:spTree>
    <p:extLst>
      <p:ext uri="{BB962C8B-B14F-4D97-AF65-F5344CB8AC3E}">
        <p14:creationId xmlns:p14="http://schemas.microsoft.com/office/powerpoint/2010/main" val="65691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146048" y="2240280"/>
            <a:ext cx="9430513"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2D2C68"/>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fr-FR" sz="1800" b="1" i="1" dirty="0" smtClean="0">
              <a:ea typeface="Calibri" panose="020F0502020204030204" pitchFamily="34" charset="0"/>
            </a:endParaRPr>
          </a:p>
          <a:p>
            <a:endParaRPr lang="fr-FR" dirty="0"/>
          </a:p>
        </p:txBody>
      </p:sp>
      <p:sp>
        <p:nvSpPr>
          <p:cNvPr id="5" name="Rectangle 2"/>
          <p:cNvSpPr>
            <a:spLocks noGrp="1" noChangeArrowheads="1"/>
          </p:cNvSpPr>
          <p:nvPr>
            <p:ph type="body" idx="4294967295"/>
          </p:nvPr>
        </p:nvSpPr>
        <p:spPr bwMode="auto">
          <a:xfrm>
            <a:off x="680720" y="1693244"/>
            <a:ext cx="11024688" cy="4777460"/>
          </a:xfrm>
          <a:noFill/>
        </p:spPr>
        <p:txBody>
          <a:bodyPr vert="horz" wrap="square" lIns="91440" tIns="45720" rIns="91440" bIns="45720" numCol="1" rtlCol="0" anchor="t" anchorCtr="0" compatLnSpc="1">
            <a:prstTxWarp prst="textNoShape">
              <a:avLst/>
            </a:prstTxWarp>
            <a:normAutofit/>
          </a:bodyPr>
          <a:lstStyle/>
          <a:p>
            <a:pPr marL="0" lvl="1" indent="0" algn="just">
              <a:spcBef>
                <a:spcPts val="1200"/>
              </a:spcBef>
              <a:buClr>
                <a:srgbClr val="00B0F0"/>
              </a:buClr>
              <a:buNone/>
              <a:tabLst>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400" dirty="0" smtClean="0">
                <a:latin typeface="Arial (corps)"/>
              </a:rPr>
              <a:t>En </a:t>
            </a:r>
            <a:r>
              <a:rPr lang="fr-FR" sz="2400" dirty="0">
                <a:latin typeface="Arial (corps)"/>
              </a:rPr>
              <a:t>1997, </a:t>
            </a:r>
            <a:r>
              <a:rPr lang="fr-FR" sz="2400" b="1" dirty="0">
                <a:latin typeface="Arial (corps)"/>
              </a:rPr>
              <a:t>création du </a:t>
            </a:r>
            <a:r>
              <a:rPr lang="fr-FR" sz="2400" b="1" dirty="0" smtClean="0">
                <a:solidFill>
                  <a:schemeClr val="accent1"/>
                </a:solidFill>
                <a:latin typeface="Arial (corps)"/>
              </a:rPr>
              <a:t>programme </a:t>
            </a:r>
            <a:r>
              <a:rPr lang="fr-FR" sz="2400" b="1" dirty="0">
                <a:solidFill>
                  <a:schemeClr val="accent1"/>
                </a:solidFill>
                <a:latin typeface="Arial (corps)"/>
              </a:rPr>
              <a:t>de surveillance Air et santé (</a:t>
            </a:r>
            <a:r>
              <a:rPr lang="fr-FR" sz="2400" b="1" dirty="0" smtClean="0">
                <a:solidFill>
                  <a:schemeClr val="accent1"/>
                </a:solidFill>
                <a:latin typeface="Arial (corps)"/>
              </a:rPr>
              <a:t>PSAS)</a:t>
            </a:r>
          </a:p>
          <a:p>
            <a:pPr marL="361950" lvl="1" indent="-361950" algn="just">
              <a:spcBef>
                <a:spcPts val="1200"/>
              </a:spcBef>
              <a:spcAft>
                <a:spcPts val="200"/>
              </a:spcAft>
              <a:buClr>
                <a:schemeClr val="accent1"/>
              </a:buClr>
              <a:buSzPct val="100000"/>
              <a:buFont typeface="Wingdings" panose="05000000000000000000" pitchFamily="2" charset="2"/>
              <a:buChar char="Ø"/>
              <a:tabLst>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000" b="1" dirty="0">
                <a:latin typeface="Arial (corps)"/>
              </a:rPr>
              <a:t>Appuyer les politiques publiques locales, nationales et européennes de gestion de la qualité de l’air dans le but de protéger la santé des populations</a:t>
            </a:r>
          </a:p>
          <a:p>
            <a:pPr marL="361950" indent="-361950" algn="just">
              <a:buFont typeface="Wingdings" panose="05000000000000000000" pitchFamily="2" charset="2"/>
              <a:buChar char="Ø"/>
            </a:pPr>
            <a:r>
              <a:rPr lang="fr-FR" sz="2000" b="1" dirty="0" smtClean="0">
                <a:latin typeface="Arial (corps)"/>
              </a:rPr>
              <a:t>réseau </a:t>
            </a:r>
            <a:r>
              <a:rPr lang="fr-FR" sz="2000" b="1" dirty="0">
                <a:latin typeface="Arial (corps)"/>
              </a:rPr>
              <a:t>de partenaires régionaux, nationaux et </a:t>
            </a:r>
            <a:r>
              <a:rPr lang="fr-FR" sz="2000" b="1" dirty="0" smtClean="0">
                <a:latin typeface="Arial (corps)"/>
              </a:rPr>
              <a:t>internationaux</a:t>
            </a:r>
            <a:endParaRPr lang="fr-FR" sz="2000" b="1" dirty="0">
              <a:latin typeface="Arial (corps)"/>
            </a:endParaRPr>
          </a:p>
          <a:p>
            <a:pPr marL="361950" indent="-361950" algn="just">
              <a:spcBef>
                <a:spcPts val="2400"/>
              </a:spcBef>
              <a:buClr>
                <a:srgbClr val="00B0F0"/>
              </a:buClr>
              <a:buFont typeface="Wingdings" panose="05000000000000000000" pitchFamily="2" charset="2"/>
              <a:buChar char="§"/>
            </a:pPr>
            <a:r>
              <a:rPr lang="fr-FR" sz="2000" dirty="0" smtClean="0">
                <a:latin typeface="Arial (corps)"/>
              </a:rPr>
              <a:t>Caractériser </a:t>
            </a:r>
            <a:r>
              <a:rPr lang="fr-FR" sz="2000" dirty="0">
                <a:latin typeface="Arial (corps)"/>
              </a:rPr>
              <a:t>les effets à court et long terme de la PA sur la santé et suivre leurs évolutions (production de fonctions concentration-risque- FCR)</a:t>
            </a:r>
          </a:p>
          <a:p>
            <a:pPr marL="361950" indent="-361950" algn="just">
              <a:buClr>
                <a:srgbClr val="00B0F0"/>
              </a:buClr>
              <a:buFont typeface="Wingdings" panose="05000000000000000000" pitchFamily="2" charset="2"/>
              <a:buChar char="§"/>
            </a:pPr>
            <a:r>
              <a:rPr lang="fr-FR" sz="2000" dirty="0" smtClean="0">
                <a:latin typeface="Arial (corps)"/>
              </a:rPr>
              <a:t>Réaliser </a:t>
            </a:r>
            <a:r>
              <a:rPr lang="fr-FR" sz="2000" dirty="0">
                <a:latin typeface="Arial (corps)"/>
              </a:rPr>
              <a:t>ou aider à la réalisation des </a:t>
            </a:r>
            <a:r>
              <a:rPr lang="fr-FR" sz="2000" dirty="0" smtClean="0">
                <a:solidFill>
                  <a:schemeClr val="accent1"/>
                </a:solidFill>
                <a:latin typeface="Arial (corps)"/>
              </a:rPr>
              <a:t>Evaluation Quantitative d’Impact Sanitaire</a:t>
            </a:r>
            <a:r>
              <a:rPr lang="fr-FR" sz="2000" dirty="0" smtClean="0">
                <a:latin typeface="Arial (corps)"/>
              </a:rPr>
              <a:t> (EQIS) </a:t>
            </a:r>
            <a:r>
              <a:rPr lang="fr-FR" sz="2000" dirty="0">
                <a:latin typeface="Arial (corps)"/>
              </a:rPr>
              <a:t>de la PA à l'échelle nationale et locale</a:t>
            </a:r>
          </a:p>
          <a:p>
            <a:pPr marL="361950" indent="-361950" algn="just">
              <a:buClr>
                <a:srgbClr val="00B0F0"/>
              </a:buClr>
              <a:buFont typeface="Wingdings" panose="05000000000000000000" pitchFamily="2" charset="2"/>
              <a:buChar char="§"/>
            </a:pPr>
            <a:r>
              <a:rPr lang="fr-FR" sz="2000" dirty="0" smtClean="0">
                <a:latin typeface="Arial (corps)"/>
              </a:rPr>
              <a:t>Apporter </a:t>
            </a:r>
            <a:r>
              <a:rPr lang="fr-FR" sz="2000" dirty="0">
                <a:latin typeface="Arial (corps)"/>
              </a:rPr>
              <a:t>des éléments d'aide à la décision aux acteurs locaux et nationaux de la qualité de l'air </a:t>
            </a:r>
          </a:p>
          <a:p>
            <a:pPr marL="361950" indent="-361950" algn="just">
              <a:buClr>
                <a:srgbClr val="00B0F0"/>
              </a:buClr>
              <a:buFont typeface="Wingdings" panose="05000000000000000000" pitchFamily="2" charset="2"/>
              <a:buChar char="§"/>
            </a:pPr>
            <a:r>
              <a:rPr lang="fr-FR" sz="2000" dirty="0" smtClean="0">
                <a:latin typeface="Arial (corps)"/>
              </a:rPr>
              <a:t>Coordonner </a:t>
            </a:r>
            <a:r>
              <a:rPr lang="fr-FR" sz="2000" dirty="0">
                <a:latin typeface="Arial (corps)"/>
              </a:rPr>
              <a:t>ou participer à des projets européens (</a:t>
            </a:r>
            <a:r>
              <a:rPr lang="fr-FR" sz="2000" dirty="0" err="1">
                <a:latin typeface="Arial (corps)"/>
              </a:rPr>
              <a:t>Aphekom</a:t>
            </a:r>
            <a:r>
              <a:rPr lang="fr-FR" sz="2000" dirty="0">
                <a:latin typeface="Arial (corps)"/>
              </a:rPr>
              <a:t>, </a:t>
            </a:r>
            <a:r>
              <a:rPr lang="fr-FR" sz="2000" dirty="0" err="1">
                <a:latin typeface="Arial (corps)"/>
              </a:rPr>
              <a:t>Apheis</a:t>
            </a:r>
            <a:r>
              <a:rPr lang="fr-FR" sz="2000" dirty="0">
                <a:latin typeface="Arial (corps)"/>
              </a:rPr>
              <a:t>, </a:t>
            </a:r>
            <a:r>
              <a:rPr lang="fr-FR" sz="2000" dirty="0" err="1">
                <a:latin typeface="Arial (corps)"/>
              </a:rPr>
              <a:t>Enhis</a:t>
            </a:r>
            <a:r>
              <a:rPr lang="fr-FR" sz="2000" dirty="0">
                <a:latin typeface="Arial (corps)"/>
              </a:rPr>
              <a:t>, Escape, </a:t>
            </a:r>
            <a:r>
              <a:rPr lang="fr-FR" sz="2000" dirty="0" err="1">
                <a:latin typeface="Arial (corps)"/>
              </a:rPr>
              <a:t>Emapec</a:t>
            </a:r>
            <a:r>
              <a:rPr lang="fr-FR" sz="2000" dirty="0">
                <a:latin typeface="Arial (corps)"/>
              </a:rPr>
              <a:t>, Hrapie2…)</a:t>
            </a:r>
          </a:p>
          <a:p>
            <a:pPr algn="just">
              <a:buFont typeface="Wingdings" panose="05000000000000000000" pitchFamily="2" charset="2"/>
              <a:buChar char="Ø"/>
            </a:pPr>
            <a:endParaRPr lang="fr-FR" sz="2400" b="1" dirty="0">
              <a:latin typeface="Arial (corps)"/>
            </a:endParaRPr>
          </a:p>
        </p:txBody>
      </p:sp>
      <p:sp>
        <p:nvSpPr>
          <p:cNvPr id="6" name="Titre 5"/>
          <p:cNvSpPr txBox="1">
            <a:spLocks/>
          </p:cNvSpPr>
          <p:nvPr/>
        </p:nvSpPr>
        <p:spPr>
          <a:xfrm>
            <a:off x="981673" y="644097"/>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Le Programme de surveillance air et santé</a:t>
            </a:r>
            <a:endParaRPr lang="fr-FR" sz="2500" dirty="0">
              <a:solidFill>
                <a:schemeClr val="tx2"/>
              </a:solidFill>
            </a:endParaRPr>
          </a:p>
        </p:txBody>
      </p:sp>
      <p:sp>
        <p:nvSpPr>
          <p:cNvPr id="7"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421179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09626" y="712579"/>
            <a:ext cx="9720072" cy="1051995"/>
          </a:xfrm>
        </p:spPr>
        <p:txBody>
          <a:bodyPr>
            <a:normAutofit/>
          </a:bodyPr>
          <a:lstStyle/>
          <a:p>
            <a:r>
              <a:rPr lang="fr-FR" sz="3000" dirty="0" smtClean="0"/>
              <a:t>PLAN de l’intervention</a:t>
            </a:r>
            <a:endParaRPr lang="fr-FR" sz="3000" dirty="0">
              <a:solidFill>
                <a:srgbClr val="FF0000"/>
              </a:solidFill>
            </a:endParaRPr>
          </a:p>
        </p:txBody>
      </p:sp>
      <p:sp>
        <p:nvSpPr>
          <p:cNvPr id="7" name="Espace réservé du contenu 6"/>
          <p:cNvSpPr>
            <a:spLocks noGrp="1"/>
          </p:cNvSpPr>
          <p:nvPr>
            <p:ph idx="1"/>
          </p:nvPr>
        </p:nvSpPr>
        <p:spPr>
          <a:xfrm>
            <a:off x="809626" y="1928948"/>
            <a:ext cx="10522404" cy="4541755"/>
          </a:xfrm>
        </p:spPr>
        <p:txBody>
          <a:bodyPr>
            <a:normAutofit fontScale="70000" lnSpcReduction="20000"/>
          </a:bodyPr>
          <a:lstStyle/>
          <a:p>
            <a:pPr marL="0" indent="0">
              <a:buNone/>
            </a:pPr>
            <a:r>
              <a:rPr lang="fr-FR" dirty="0" smtClean="0"/>
              <a:t>Risques sanitaires et impacts</a:t>
            </a:r>
          </a:p>
          <a:p>
            <a:pPr marL="0" indent="0">
              <a:buNone/>
            </a:pPr>
            <a:r>
              <a:rPr lang="fr-FR" dirty="0"/>
              <a:t>	</a:t>
            </a:r>
            <a:r>
              <a:rPr lang="fr-FR" sz="1900" dirty="0"/>
              <a:t>Q</a:t>
            </a:r>
            <a:r>
              <a:rPr lang="fr-FR" sz="1900" dirty="0" smtClean="0"/>
              <a:t>uels composants?</a:t>
            </a:r>
          </a:p>
          <a:p>
            <a:pPr marL="0" indent="0">
              <a:buNone/>
            </a:pPr>
            <a:r>
              <a:rPr lang="fr-FR" sz="1900" dirty="0"/>
              <a:t>	</a:t>
            </a:r>
            <a:r>
              <a:rPr lang="fr-FR" sz="1900" dirty="0" smtClean="0"/>
              <a:t>Quels mécanismes ?</a:t>
            </a:r>
          </a:p>
          <a:p>
            <a:pPr marL="0" indent="0">
              <a:buNone/>
            </a:pPr>
            <a:r>
              <a:rPr lang="fr-FR" sz="1900" dirty="0"/>
              <a:t>	</a:t>
            </a:r>
            <a:r>
              <a:rPr lang="fr-FR" sz="1900" dirty="0" smtClean="0"/>
              <a:t>Quels effets sur l’homme?</a:t>
            </a:r>
          </a:p>
          <a:p>
            <a:pPr marL="0" indent="0">
              <a:buNone/>
            </a:pPr>
            <a:r>
              <a:rPr lang="fr-FR" sz="1900" dirty="0"/>
              <a:t>	</a:t>
            </a:r>
            <a:r>
              <a:rPr lang="fr-FR" sz="1900" dirty="0" smtClean="0"/>
              <a:t>Impacts en termes de santé publique</a:t>
            </a:r>
          </a:p>
          <a:p>
            <a:pPr marL="0" indent="0">
              <a:buNone/>
            </a:pPr>
            <a:endParaRPr lang="fr-FR" sz="900" dirty="0" smtClean="0"/>
          </a:p>
          <a:p>
            <a:pPr marL="0" indent="0">
              <a:buNone/>
            </a:pPr>
            <a:r>
              <a:rPr lang="fr-FR" dirty="0" smtClean="0"/>
              <a:t>Evaluation de l’impact de la pollution de l’air sur la santé</a:t>
            </a:r>
          </a:p>
          <a:p>
            <a:pPr marL="0" indent="0">
              <a:buNone/>
            </a:pPr>
            <a:r>
              <a:rPr lang="fr-FR" dirty="0"/>
              <a:t>	</a:t>
            </a:r>
            <a:r>
              <a:rPr lang="fr-FR" sz="1900" dirty="0" smtClean="0"/>
              <a:t>Le programme de surveillance air et santé </a:t>
            </a:r>
          </a:p>
          <a:p>
            <a:pPr marL="0" indent="0">
              <a:buNone/>
            </a:pPr>
            <a:r>
              <a:rPr lang="fr-FR" sz="1900" dirty="0"/>
              <a:t>	</a:t>
            </a:r>
            <a:r>
              <a:rPr lang="fr-FR" sz="1900" dirty="0" smtClean="0"/>
              <a:t>Les évaluations quantitatives d’impacts sur la santé</a:t>
            </a:r>
          </a:p>
          <a:p>
            <a:pPr marL="0" indent="0">
              <a:buNone/>
            </a:pPr>
            <a:r>
              <a:rPr lang="fr-FR" sz="1900" dirty="0" smtClean="0"/>
              <a:t>	Autres outils d’évaluation</a:t>
            </a:r>
          </a:p>
          <a:p>
            <a:pPr marL="0" indent="0">
              <a:buNone/>
            </a:pPr>
            <a:endParaRPr lang="fr-FR" sz="1000" dirty="0" smtClean="0"/>
          </a:p>
          <a:p>
            <a:pPr marL="0" indent="0">
              <a:buNone/>
            </a:pPr>
            <a:r>
              <a:rPr lang="fr-FR" dirty="0" smtClean="0"/>
              <a:t>Effets indirects sur la santé d’actions en faveur de la qualité de l’air extérieur </a:t>
            </a:r>
          </a:p>
          <a:p>
            <a:pPr marL="0" indent="0">
              <a:buNone/>
            </a:pPr>
            <a:r>
              <a:rPr lang="fr-FR" dirty="0"/>
              <a:t>	</a:t>
            </a:r>
            <a:r>
              <a:rPr lang="fr-FR" sz="1900" dirty="0" smtClean="0"/>
              <a:t>Co-bénéfices</a:t>
            </a:r>
          </a:p>
          <a:p>
            <a:pPr marL="0" indent="0">
              <a:buNone/>
            </a:pPr>
            <a:r>
              <a:rPr lang="fr-FR" sz="1900" dirty="0" smtClean="0"/>
              <a:t>	Les impacts sanitaires dans les décisions et politiques publiques </a:t>
            </a:r>
            <a:endParaRPr lang="fr-FR" sz="1900" dirty="0"/>
          </a:p>
          <a:p>
            <a:pPr marL="0" indent="0">
              <a:buNone/>
            </a:pPr>
            <a:endParaRPr lang="fr-FR" dirty="0" smtClean="0"/>
          </a:p>
          <a:p>
            <a:pPr marL="0" indent="0">
              <a:buNone/>
            </a:pPr>
            <a:endParaRPr lang="fr-FR" dirty="0" smtClean="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2</a:t>
            </a:fld>
            <a:endParaRPr lang="en-US" dirty="0"/>
          </a:p>
        </p:txBody>
      </p:sp>
      <p:sp>
        <p:nvSpPr>
          <p:cNvPr id="8"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167501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body" idx="1"/>
          </p:nvPr>
        </p:nvSpPr>
        <p:spPr>
          <a:xfrm>
            <a:off x="746083" y="2015355"/>
            <a:ext cx="10775357" cy="4248472"/>
          </a:xfrm>
        </p:spPr>
        <p:txBody>
          <a:bodyPr>
            <a:noAutofit/>
          </a:bodyPr>
          <a:lstStyle/>
          <a:p>
            <a:pPr marL="530225" indent="-530225" algn="just">
              <a:buFont typeface="Wingdings" panose="05000000000000000000" pitchFamily="2" charset="2"/>
              <a:buChar char="q"/>
            </a:pPr>
            <a:r>
              <a:rPr lang="fr-FR" sz="2400" dirty="0" smtClean="0">
                <a:latin typeface="Arial (corps)"/>
              </a:rPr>
              <a:t>Permet </a:t>
            </a:r>
            <a:r>
              <a:rPr lang="fr-FR" sz="2400" dirty="0">
                <a:latin typeface="Arial (corps)"/>
              </a:rPr>
              <a:t>d’objectiver :</a:t>
            </a:r>
          </a:p>
          <a:p>
            <a:pPr marL="530225" lvl="1" indent="-347663" algn="just">
              <a:buClr>
                <a:srgbClr val="00B0F0"/>
              </a:buClr>
              <a:buFont typeface="Wingdings" panose="05000000000000000000" pitchFamily="2" charset="2"/>
              <a:buChar char="§"/>
            </a:pPr>
            <a:r>
              <a:rPr lang="fr-FR" sz="2000" dirty="0" smtClean="0">
                <a:latin typeface="Arial (corps)"/>
              </a:rPr>
              <a:t>le </a:t>
            </a:r>
            <a:r>
              <a:rPr lang="fr-FR" sz="2000" dirty="0">
                <a:solidFill>
                  <a:schemeClr val="accent1"/>
                </a:solidFill>
                <a:latin typeface="Arial (corps)"/>
              </a:rPr>
              <a:t>fardeau</a:t>
            </a:r>
            <a:r>
              <a:rPr lang="fr-FR" sz="2000" dirty="0">
                <a:latin typeface="Arial (corps)"/>
              </a:rPr>
              <a:t> de la pollution dans une zone donnée</a:t>
            </a:r>
          </a:p>
          <a:p>
            <a:pPr marL="530225" lvl="1" indent="-347663" algn="just">
              <a:buClr>
                <a:srgbClr val="00B0F0"/>
              </a:buClr>
              <a:buFont typeface="Wingdings" panose="05000000000000000000" pitchFamily="2" charset="2"/>
              <a:buChar char="§"/>
            </a:pPr>
            <a:r>
              <a:rPr lang="fr-FR" sz="2000" dirty="0" smtClean="0">
                <a:latin typeface="Arial (corps)"/>
              </a:rPr>
              <a:t>les </a:t>
            </a:r>
            <a:r>
              <a:rPr lang="fr-FR" sz="2000" dirty="0" smtClean="0">
                <a:solidFill>
                  <a:schemeClr val="accent1"/>
                </a:solidFill>
                <a:latin typeface="Arial (corps)"/>
              </a:rPr>
              <a:t>impacts/bénéfices</a:t>
            </a:r>
            <a:r>
              <a:rPr lang="fr-FR" sz="2000" dirty="0" smtClean="0">
                <a:latin typeface="Arial (corps)"/>
              </a:rPr>
              <a:t> </a:t>
            </a:r>
            <a:r>
              <a:rPr lang="fr-FR" sz="2000" dirty="0">
                <a:latin typeface="Arial (corps)"/>
              </a:rPr>
              <a:t>pour la santé attendus de différents </a:t>
            </a:r>
            <a:r>
              <a:rPr lang="fr-FR" sz="2000" dirty="0" smtClean="0">
                <a:latin typeface="Arial (corps)"/>
              </a:rPr>
              <a:t>scénarios réels ou fictifs,  d’actions </a:t>
            </a:r>
            <a:r>
              <a:rPr lang="fr-FR" sz="2000" dirty="0">
                <a:latin typeface="Arial (corps)"/>
              </a:rPr>
              <a:t>visant à réduire les niveaux de </a:t>
            </a:r>
            <a:r>
              <a:rPr lang="fr-FR" sz="2000" dirty="0" smtClean="0">
                <a:latin typeface="Arial (corps)"/>
              </a:rPr>
              <a:t>pollution</a:t>
            </a:r>
          </a:p>
          <a:p>
            <a:pPr marL="530225" lvl="1" indent="-347663" algn="just">
              <a:buClr>
                <a:srgbClr val="00B0F0"/>
              </a:buClr>
              <a:buFont typeface="Wingdings" panose="05000000000000000000" pitchFamily="2" charset="2"/>
              <a:buChar char="§"/>
            </a:pPr>
            <a:endParaRPr lang="fr-FR" sz="2000" dirty="0" smtClean="0">
              <a:latin typeface="Arial (corps)"/>
            </a:endParaRPr>
          </a:p>
          <a:p>
            <a:pPr marL="530225" lvl="1" indent="-347663" algn="just">
              <a:buClr>
                <a:srgbClr val="00B0F0"/>
              </a:buClr>
              <a:buFont typeface="Wingdings" panose="05000000000000000000" pitchFamily="2" charset="2"/>
              <a:buChar char="Ø"/>
            </a:pPr>
            <a:r>
              <a:rPr lang="fr-FR" sz="2000" dirty="0" smtClean="0">
                <a:latin typeface="Arial (corps)"/>
              </a:rPr>
              <a:t>Afin de sensibiliser aux effets de la pollution de l’air </a:t>
            </a:r>
          </a:p>
          <a:p>
            <a:pPr marL="530225" lvl="1" indent="-347663" algn="just">
              <a:buClr>
                <a:srgbClr val="00B0F0"/>
              </a:buClr>
              <a:buFont typeface="Wingdings" panose="05000000000000000000" pitchFamily="2" charset="2"/>
              <a:buChar char="Ø"/>
            </a:pPr>
            <a:r>
              <a:rPr lang="fr-FR" sz="2000" dirty="0" smtClean="0">
                <a:latin typeface="Arial (corps)"/>
              </a:rPr>
              <a:t>afin </a:t>
            </a:r>
            <a:r>
              <a:rPr lang="fr-FR" sz="2000" dirty="0">
                <a:solidFill>
                  <a:schemeClr val="accent1"/>
                </a:solidFill>
                <a:latin typeface="Arial (corps)"/>
              </a:rPr>
              <a:t>d’aider les parties prenantes à planifier</a:t>
            </a:r>
            <a:r>
              <a:rPr lang="fr-FR" sz="2000" dirty="0">
                <a:latin typeface="Arial (corps)"/>
              </a:rPr>
              <a:t>, mettre en œuvre et évaluer des mesures collectives permettant de protéger la santé de la </a:t>
            </a:r>
            <a:r>
              <a:rPr lang="fr-FR" sz="2000" dirty="0" smtClean="0">
                <a:latin typeface="Arial (corps)"/>
              </a:rPr>
              <a:t>population</a:t>
            </a:r>
          </a:p>
          <a:p>
            <a:pPr marL="182562" lvl="1" indent="0" algn="just">
              <a:buClr>
                <a:srgbClr val="00B0F0"/>
              </a:buClr>
              <a:buNone/>
            </a:pPr>
            <a:endParaRPr lang="fr-FR" sz="2000" dirty="0">
              <a:latin typeface="Arial (corps)"/>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objectifs</a:t>
            </a:r>
            <a:endParaRPr lang="fr-FR" sz="28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19808405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400" dirty="0" smtClean="0">
                <a:solidFill>
                  <a:schemeClr val="tx2"/>
                </a:solidFill>
              </a:rPr>
              <a:t>Méthodologie</a:t>
            </a:r>
            <a:endParaRPr lang="fr-FR" sz="2400" dirty="0">
              <a:solidFill>
                <a:schemeClr val="tx2"/>
              </a:solidFill>
            </a:endParaRPr>
          </a:p>
        </p:txBody>
      </p:sp>
      <p:pic>
        <p:nvPicPr>
          <p:cNvPr id="4" name="Image 3"/>
          <p:cNvPicPr>
            <a:picLocks noChangeAspect="1"/>
          </p:cNvPicPr>
          <p:nvPr/>
        </p:nvPicPr>
        <p:blipFill>
          <a:blip r:embed="rId3"/>
          <a:stretch>
            <a:fillRect/>
          </a:stretch>
        </p:blipFill>
        <p:spPr>
          <a:xfrm>
            <a:off x="1769081" y="1808479"/>
            <a:ext cx="8372191" cy="4506912"/>
          </a:xfrm>
          <a:prstGeom prst="rect">
            <a:avLst/>
          </a:prstGeom>
          <a:effectLst>
            <a:outerShdw blurRad="50800" dist="50800" dir="5400000" algn="ctr" rotWithShape="0">
              <a:srgbClr val="000000">
                <a:alpha val="36000"/>
              </a:srgbClr>
            </a:outerShdw>
          </a:effectLst>
        </p:spPr>
      </p:pic>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616379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Line 3"/>
          <p:cNvSpPr>
            <a:spLocks noChangeShapeType="1"/>
          </p:cNvSpPr>
          <p:nvPr/>
        </p:nvSpPr>
        <p:spPr bwMode="auto">
          <a:xfrm flipV="1">
            <a:off x="2711450" y="2779713"/>
            <a:ext cx="0" cy="3097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29" name="Line 5"/>
          <p:cNvSpPr>
            <a:spLocks noChangeShapeType="1"/>
          </p:cNvSpPr>
          <p:nvPr/>
        </p:nvSpPr>
        <p:spPr bwMode="auto">
          <a:xfrm>
            <a:off x="2566989" y="5156200"/>
            <a:ext cx="6624637"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31" name="Line 7"/>
          <p:cNvSpPr>
            <a:spLocks noChangeShapeType="1"/>
          </p:cNvSpPr>
          <p:nvPr/>
        </p:nvSpPr>
        <p:spPr bwMode="auto">
          <a:xfrm flipV="1">
            <a:off x="2711451" y="3140076"/>
            <a:ext cx="5184775" cy="2016125"/>
          </a:xfrm>
          <a:prstGeom prst="line">
            <a:avLst/>
          </a:prstGeom>
          <a:noFill/>
          <a:ln w="38100">
            <a:solidFill>
              <a:srgbClr val="F2001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41032" name="Group 8"/>
          <p:cNvGrpSpPr>
            <a:grpSpLocks/>
          </p:cNvGrpSpPr>
          <p:nvPr/>
        </p:nvGrpSpPr>
        <p:grpSpPr bwMode="auto">
          <a:xfrm>
            <a:off x="2711450" y="1773238"/>
            <a:ext cx="4464050" cy="2736850"/>
            <a:chOff x="748" y="1117"/>
            <a:chExt cx="2812" cy="1724"/>
          </a:xfrm>
        </p:grpSpPr>
        <p:sp>
          <p:nvSpPr>
            <p:cNvPr id="641033" name="Line 9"/>
            <p:cNvSpPr>
              <a:spLocks noChangeShapeType="1"/>
            </p:cNvSpPr>
            <p:nvPr/>
          </p:nvSpPr>
          <p:spPr bwMode="auto">
            <a:xfrm rot="16200000">
              <a:off x="1269" y="2319"/>
              <a:ext cx="1" cy="104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34" name="Line 10"/>
            <p:cNvSpPr>
              <a:spLocks noChangeShapeType="1"/>
            </p:cNvSpPr>
            <p:nvPr/>
          </p:nvSpPr>
          <p:spPr bwMode="auto">
            <a:xfrm rot="16200000">
              <a:off x="1564" y="1797"/>
              <a:ext cx="2" cy="163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35" name="Text Box 11"/>
            <p:cNvSpPr txBox="1">
              <a:spLocks noChangeArrowheads="1"/>
            </p:cNvSpPr>
            <p:nvPr/>
          </p:nvSpPr>
          <p:spPr bwMode="auto">
            <a:xfrm>
              <a:off x="1565" y="1117"/>
              <a:ext cx="1995" cy="834"/>
            </a:xfrm>
            <a:prstGeom prst="rect">
              <a:avLst/>
            </a:prstGeom>
            <a:solidFill>
              <a:srgbClr val="CCFFCC">
                <a:alpha val="7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dirty="0"/>
                <a:t>EQIS : nombre de cas potentiellement évitables par une réduction des niveaux de pollution</a:t>
              </a:r>
            </a:p>
          </p:txBody>
        </p:sp>
        <p:sp>
          <p:nvSpPr>
            <p:cNvPr id="641036" name="Line 12"/>
            <p:cNvSpPr>
              <a:spLocks noChangeShapeType="1"/>
            </p:cNvSpPr>
            <p:nvPr/>
          </p:nvSpPr>
          <p:spPr bwMode="auto">
            <a:xfrm flipH="1">
              <a:off x="748" y="1842"/>
              <a:ext cx="771" cy="9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37" name="Line 13"/>
            <p:cNvSpPr>
              <a:spLocks noChangeShapeType="1"/>
            </p:cNvSpPr>
            <p:nvPr/>
          </p:nvSpPr>
          <p:spPr bwMode="auto">
            <a:xfrm>
              <a:off x="748" y="2613"/>
              <a:ext cx="0" cy="227"/>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41038" name="Group 14"/>
          <p:cNvGrpSpPr>
            <a:grpSpLocks/>
          </p:cNvGrpSpPr>
          <p:nvPr/>
        </p:nvGrpSpPr>
        <p:grpSpPr bwMode="auto">
          <a:xfrm>
            <a:off x="1716089" y="4149727"/>
            <a:ext cx="8640763" cy="2628901"/>
            <a:chOff x="121" y="2614"/>
            <a:chExt cx="5443" cy="1656"/>
          </a:xfrm>
        </p:grpSpPr>
        <p:sp>
          <p:nvSpPr>
            <p:cNvPr id="641039" name="Line 15"/>
            <p:cNvSpPr>
              <a:spLocks noChangeShapeType="1"/>
            </p:cNvSpPr>
            <p:nvPr/>
          </p:nvSpPr>
          <p:spPr bwMode="auto">
            <a:xfrm>
              <a:off x="1791" y="2840"/>
              <a:ext cx="0" cy="77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40" name="Line 16"/>
            <p:cNvSpPr>
              <a:spLocks noChangeShapeType="1"/>
            </p:cNvSpPr>
            <p:nvPr/>
          </p:nvSpPr>
          <p:spPr bwMode="auto">
            <a:xfrm>
              <a:off x="2381" y="2614"/>
              <a:ext cx="0" cy="99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1041" name="Line 17"/>
            <p:cNvSpPr>
              <a:spLocks noChangeShapeType="1"/>
            </p:cNvSpPr>
            <p:nvPr/>
          </p:nvSpPr>
          <p:spPr bwMode="auto">
            <a:xfrm>
              <a:off x="1791" y="3748"/>
              <a:ext cx="635" cy="0"/>
            </a:xfrm>
            <a:prstGeom prst="line">
              <a:avLst/>
            </a:prstGeom>
            <a:ln w="25400">
              <a:solidFill>
                <a:srgbClr val="004192"/>
              </a:solidFill>
              <a:headEnd type="triangle" w="med" len="med"/>
              <a:tailEnd/>
            </a:ln>
            <a:effectLst>
              <a:outerShdw blurRad="50800" dist="50800" dir="5400000" algn="ctr" rotWithShape="0">
                <a:schemeClr val="bg1"/>
              </a:outerShdw>
            </a:effectLst>
            <a:extLst/>
          </p:spPr>
          <p:style>
            <a:lnRef idx="1">
              <a:schemeClr val="accent2"/>
            </a:lnRef>
            <a:fillRef idx="0">
              <a:schemeClr val="accent2"/>
            </a:fillRef>
            <a:effectRef idx="0">
              <a:schemeClr val="accent2"/>
            </a:effectRef>
            <a:fontRef idx="minor">
              <a:schemeClr val="tx1"/>
            </a:fontRef>
          </p:style>
          <p:txBody>
            <a:bodyPr/>
            <a:lstStyle/>
            <a:p>
              <a:endParaRPr lang="fr-FR" b="1">
                <a:ln w="22225">
                  <a:solidFill>
                    <a:schemeClr val="accent2"/>
                  </a:solidFill>
                  <a:prstDash val="solid"/>
                </a:ln>
                <a:solidFill>
                  <a:schemeClr val="accent2">
                    <a:lumMod val="40000"/>
                    <a:lumOff val="60000"/>
                  </a:schemeClr>
                </a:solidFill>
              </a:endParaRPr>
            </a:p>
          </p:txBody>
        </p:sp>
        <p:sp>
          <p:nvSpPr>
            <p:cNvPr id="641042" name="Text Box 18"/>
            <p:cNvSpPr txBox="1">
              <a:spLocks noChangeArrowheads="1"/>
            </p:cNvSpPr>
            <p:nvPr/>
          </p:nvSpPr>
          <p:spPr bwMode="auto">
            <a:xfrm>
              <a:off x="121" y="4018"/>
              <a:ext cx="54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000" dirty="0">
                  <a:solidFill>
                    <a:srgbClr val="004192"/>
                  </a:solidFill>
                </a:rPr>
                <a:t>Pour un scénario de réduction des niveaux de pollution de x µg/m</a:t>
              </a:r>
              <a:r>
                <a:rPr lang="fr-FR" sz="2000" baseline="30000" dirty="0">
                  <a:solidFill>
                    <a:srgbClr val="004192"/>
                  </a:solidFill>
                </a:rPr>
                <a:t>3</a:t>
              </a:r>
              <a:endParaRPr lang="fr-FR" sz="2000" dirty="0">
                <a:solidFill>
                  <a:srgbClr val="004192"/>
                </a:solidFill>
              </a:endParaRPr>
            </a:p>
          </p:txBody>
        </p:sp>
      </p:grpSp>
      <p:sp>
        <p:nvSpPr>
          <p:cNvPr id="641043" name="Text Box 19"/>
          <p:cNvSpPr txBox="1">
            <a:spLocks noChangeArrowheads="1"/>
          </p:cNvSpPr>
          <p:nvPr/>
        </p:nvSpPr>
        <p:spPr bwMode="auto">
          <a:xfrm>
            <a:off x="7535863" y="5384801"/>
            <a:ext cx="2952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dirty="0"/>
              <a:t>Indicateur d’exposition (µg/m</a:t>
            </a:r>
            <a:r>
              <a:rPr lang="fr-FR" sz="2000" baseline="30000" dirty="0"/>
              <a:t>3</a:t>
            </a:r>
            <a:r>
              <a:rPr lang="fr-FR" sz="2000" dirty="0"/>
              <a:t>)</a:t>
            </a:r>
          </a:p>
        </p:txBody>
      </p:sp>
      <p:sp>
        <p:nvSpPr>
          <p:cNvPr id="641044" name="Text Box 20"/>
          <p:cNvSpPr txBox="1">
            <a:spLocks noChangeArrowheads="1"/>
          </p:cNvSpPr>
          <p:nvPr/>
        </p:nvSpPr>
        <p:spPr bwMode="auto">
          <a:xfrm>
            <a:off x="1752600" y="1773239"/>
            <a:ext cx="19671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dirty="0"/>
              <a:t>Mortalité</a:t>
            </a:r>
          </a:p>
          <a:p>
            <a:pPr algn="ctr"/>
            <a:r>
              <a:rPr lang="fr-FR" sz="2000" dirty="0"/>
              <a:t>/</a:t>
            </a:r>
          </a:p>
          <a:p>
            <a:pPr algn="ctr"/>
            <a:r>
              <a:rPr lang="fr-FR" sz="2000" dirty="0"/>
              <a:t>Hospitalisations</a:t>
            </a:r>
          </a:p>
        </p:txBody>
      </p:sp>
      <p:sp>
        <p:nvSpPr>
          <p:cNvPr id="20" name="Text Box 19"/>
          <p:cNvSpPr txBox="1">
            <a:spLocks noChangeArrowheads="1"/>
          </p:cNvSpPr>
          <p:nvPr/>
        </p:nvSpPr>
        <p:spPr bwMode="auto">
          <a:xfrm>
            <a:off x="7772591" y="2762305"/>
            <a:ext cx="2952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dirty="0"/>
              <a:t>Fonction concentration-risque </a:t>
            </a:r>
            <a:r>
              <a:rPr lang="fr-FR" sz="2000" dirty="0" smtClean="0"/>
              <a:t>(FCR) </a:t>
            </a:r>
            <a:endParaRPr lang="fr-FR" sz="2000" dirty="0"/>
          </a:p>
        </p:txBody>
      </p:sp>
      <p:grpSp>
        <p:nvGrpSpPr>
          <p:cNvPr id="6" name="Groupe 5"/>
          <p:cNvGrpSpPr/>
          <p:nvPr/>
        </p:nvGrpSpPr>
        <p:grpSpPr>
          <a:xfrm>
            <a:off x="2566989" y="5679018"/>
            <a:ext cx="6911975" cy="140220"/>
            <a:chOff x="1042988" y="5679018"/>
            <a:chExt cx="6911975" cy="140220"/>
          </a:xfrm>
        </p:grpSpPr>
        <p:sp>
          <p:nvSpPr>
            <p:cNvPr id="641028" name="Line 4"/>
            <p:cNvSpPr>
              <a:spLocks noChangeShapeType="1"/>
            </p:cNvSpPr>
            <p:nvPr/>
          </p:nvSpPr>
          <p:spPr bwMode="auto">
            <a:xfrm>
              <a:off x="1042988" y="5753790"/>
              <a:ext cx="69119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Organigramme : Connecteur 24"/>
            <p:cNvSpPr/>
            <p:nvPr/>
          </p:nvSpPr>
          <p:spPr>
            <a:xfrm>
              <a:off x="3707531" y="5699717"/>
              <a:ext cx="144611" cy="11463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2767028" y="5679018"/>
              <a:ext cx="170703" cy="140220"/>
            </a:xfrm>
            <a:prstGeom prst="rect">
              <a:avLst/>
            </a:prstGeom>
          </p:spPr>
        </p:pic>
      </p:grpSp>
      <p:sp>
        <p:nvSpPr>
          <p:cNvPr id="3" name="Rectangle 2"/>
          <p:cNvSpPr/>
          <p:nvPr/>
        </p:nvSpPr>
        <p:spPr>
          <a:xfrm>
            <a:off x="802640" y="825000"/>
            <a:ext cx="10292080" cy="923330"/>
          </a:xfrm>
          <a:prstGeom prst="rect">
            <a:avLst/>
          </a:prstGeom>
        </p:spPr>
        <p:txBody>
          <a:bodyPr wrap="square">
            <a:spAutoFit/>
          </a:bodyPr>
          <a:lstStyle/>
          <a:p>
            <a:r>
              <a:rPr lang="fr-FR" sz="2700" dirty="0" smtClean="0">
                <a:latin typeface="Arial" panose="020B0604020202020204" pitchFamily="34" charset="0"/>
                <a:cs typeface="Arial" panose="020B0604020202020204" pitchFamily="34" charset="0"/>
              </a:rPr>
              <a:t>LES ÉVALUATIONS QUANTITATIVES D’IMPACT SUR LA SANTÉ</a:t>
            </a:r>
            <a:br>
              <a:rPr lang="fr-FR" sz="2700" dirty="0" smtClean="0">
                <a:latin typeface="Arial" panose="020B0604020202020204" pitchFamily="34" charset="0"/>
                <a:cs typeface="Arial" panose="020B0604020202020204" pitchFamily="34" charset="0"/>
              </a:rPr>
            </a:br>
            <a:r>
              <a:rPr lang="fr-FR" sz="2700" dirty="0" smtClean="0">
                <a:solidFill>
                  <a:schemeClr val="tx2"/>
                </a:solidFill>
                <a:latin typeface="Arial" panose="020B0604020202020204" pitchFamily="34" charset="0"/>
                <a:cs typeface="Arial" panose="020B0604020202020204" pitchFamily="34" charset="0"/>
              </a:rPr>
              <a:t>MÉTHODOLOGIE</a:t>
            </a:r>
            <a:endParaRPr lang="fr-FR"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2051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body" idx="1"/>
          </p:nvPr>
        </p:nvSpPr>
        <p:spPr>
          <a:xfrm>
            <a:off x="746083" y="2015355"/>
            <a:ext cx="10775357" cy="4248472"/>
          </a:xfrm>
        </p:spPr>
        <p:txBody>
          <a:bodyPr>
            <a:noAutofit/>
          </a:bodyPr>
          <a:lstStyle/>
          <a:p>
            <a:pPr marL="530225" lvl="1" indent="-530225" algn="just">
              <a:spcBef>
                <a:spcPts val="1200"/>
              </a:spcBef>
              <a:buClr>
                <a:srgbClr val="00B0F0"/>
              </a:buClr>
              <a:buFont typeface="Wingdings" panose="05000000000000000000" pitchFamily="2" charset="2"/>
              <a:buChar char="q"/>
            </a:pPr>
            <a:r>
              <a:rPr lang="fr-FR" sz="2400" dirty="0" smtClean="0">
                <a:latin typeface="Arial (corps)"/>
              </a:rPr>
              <a:t>La mise en œuvre d’une EQIS-PA est restreinte aux polluants/effets pour lesquels :</a:t>
            </a:r>
          </a:p>
          <a:p>
            <a:pPr marL="530225" lvl="1" indent="-347663" algn="just">
              <a:buClr>
                <a:srgbClr val="00B0F0"/>
              </a:buClr>
              <a:buFont typeface="Wingdings" panose="05000000000000000000" pitchFamily="2" charset="2"/>
              <a:buChar char="§"/>
            </a:pPr>
            <a:r>
              <a:rPr lang="fr-FR" sz="2000" dirty="0" smtClean="0">
                <a:latin typeface="Arial (corps)"/>
              </a:rPr>
              <a:t>la nature </a:t>
            </a:r>
            <a:r>
              <a:rPr lang="fr-FR" sz="2000" dirty="0" smtClean="0">
                <a:solidFill>
                  <a:schemeClr val="accent1"/>
                </a:solidFill>
                <a:latin typeface="Arial (corps)"/>
              </a:rPr>
              <a:t>causale</a:t>
            </a:r>
            <a:r>
              <a:rPr lang="fr-FR" sz="2000" dirty="0" smtClean="0">
                <a:latin typeface="Arial (corps)"/>
              </a:rPr>
              <a:t> de la relation a été établie (souvent avis OMS)</a:t>
            </a:r>
          </a:p>
          <a:p>
            <a:pPr marL="530225" lvl="1" indent="-347663" algn="just">
              <a:buClr>
                <a:srgbClr val="00B0F0"/>
              </a:buClr>
              <a:buFont typeface="Wingdings" panose="05000000000000000000" pitchFamily="2" charset="2"/>
              <a:buChar char="§"/>
            </a:pPr>
            <a:r>
              <a:rPr lang="fr-FR" sz="2000" dirty="0" smtClean="0">
                <a:latin typeface="Arial (corps)"/>
              </a:rPr>
              <a:t>il existe des </a:t>
            </a:r>
            <a:r>
              <a:rPr lang="fr-FR" sz="2000" dirty="0" smtClean="0">
                <a:solidFill>
                  <a:schemeClr val="accent1"/>
                </a:solidFill>
                <a:latin typeface="Arial (corps)"/>
              </a:rPr>
              <a:t>relations</a:t>
            </a:r>
            <a:r>
              <a:rPr lang="fr-FR" sz="2000" dirty="0" smtClean="0">
                <a:latin typeface="Arial (corps)"/>
              </a:rPr>
              <a:t> concentration-risque (FCR) suffisamment robustes et applicables à la zone d’étude (Europe), et des </a:t>
            </a:r>
            <a:r>
              <a:rPr lang="fr-FR" sz="2000" dirty="0" smtClean="0">
                <a:solidFill>
                  <a:schemeClr val="accent1"/>
                </a:solidFill>
                <a:latin typeface="Arial (corps)"/>
              </a:rPr>
              <a:t>données</a:t>
            </a:r>
            <a:r>
              <a:rPr lang="fr-FR" sz="2000" dirty="0" smtClean="0">
                <a:latin typeface="Arial (corps)"/>
              </a:rPr>
              <a:t> de </a:t>
            </a:r>
            <a:r>
              <a:rPr lang="fr-FR" sz="2000" dirty="0" smtClean="0">
                <a:solidFill>
                  <a:schemeClr val="accent1"/>
                </a:solidFill>
                <a:latin typeface="Arial (corps)"/>
              </a:rPr>
              <a:t>surveillance de la pollution </a:t>
            </a:r>
            <a:r>
              <a:rPr lang="fr-FR" sz="2000" dirty="0" smtClean="0">
                <a:latin typeface="Arial (corps)"/>
              </a:rPr>
              <a:t>et des </a:t>
            </a:r>
            <a:r>
              <a:rPr lang="fr-FR" sz="2000" dirty="0" smtClean="0">
                <a:solidFill>
                  <a:schemeClr val="accent1"/>
                </a:solidFill>
                <a:latin typeface="Arial (corps)"/>
              </a:rPr>
              <a:t>effets</a:t>
            </a:r>
            <a:r>
              <a:rPr lang="fr-FR" sz="2000" dirty="0" smtClean="0">
                <a:latin typeface="Arial (corps)"/>
              </a:rPr>
              <a:t> sur la santé</a:t>
            </a:r>
          </a:p>
          <a:p>
            <a:pPr marL="713105" lvl="2" indent="-347663" algn="just">
              <a:buClr>
                <a:srgbClr val="00B0F0"/>
              </a:buClr>
              <a:buFont typeface="Wingdings" panose="05000000000000000000" pitchFamily="2" charset="2"/>
              <a:buChar char="§"/>
            </a:pPr>
            <a:r>
              <a:rPr lang="fr-FR" sz="1600" dirty="0" smtClean="0">
                <a:latin typeface="Arial (corps)"/>
              </a:rPr>
              <a:t>Méta analyse (« moyenne ») de nombreuses études épidémiologiques : </a:t>
            </a:r>
            <a:endParaRPr lang="fr-FR" sz="1600" dirty="0">
              <a:latin typeface="Arial (corps)"/>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Méthodologie</a:t>
            </a:r>
            <a:endParaRPr lang="fr-FR" sz="28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1944" y="4615780"/>
            <a:ext cx="4032447" cy="146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1018982" y="4338296"/>
            <a:ext cx="4403852" cy="1829275"/>
            <a:chOff x="4356100" y="3860800"/>
            <a:chExt cx="4787900" cy="2130425"/>
          </a:xfrm>
        </p:grpSpPr>
        <p:pic>
          <p:nvPicPr>
            <p:cNvPr id="9" name="Picture 3"/>
            <p:cNvPicPr>
              <a:picLocks noChangeAspect="1" noChangeArrowheads="1"/>
            </p:cNvPicPr>
            <p:nvPr/>
          </p:nvPicPr>
          <p:blipFill>
            <a:blip r:embed="rId4" cstate="print"/>
            <a:srcRect/>
            <a:stretch>
              <a:fillRect/>
            </a:stretch>
          </p:blipFill>
          <p:spPr bwMode="auto">
            <a:xfrm>
              <a:off x="4643438" y="4581525"/>
              <a:ext cx="4198937" cy="1409700"/>
            </a:xfrm>
            <a:prstGeom prst="rect">
              <a:avLst/>
            </a:prstGeom>
            <a:noFill/>
            <a:ln w="9525">
              <a:noFill/>
              <a:miter lim="800000"/>
              <a:headEnd/>
              <a:tailEnd/>
            </a:ln>
          </p:spPr>
        </p:pic>
        <p:sp>
          <p:nvSpPr>
            <p:cNvPr id="10" name="Text Box 22"/>
            <p:cNvSpPr txBox="1">
              <a:spLocks noChangeArrowheads="1"/>
            </p:cNvSpPr>
            <p:nvPr/>
          </p:nvSpPr>
          <p:spPr bwMode="auto">
            <a:xfrm>
              <a:off x="4356100" y="3860800"/>
              <a:ext cx="4787900" cy="646331"/>
            </a:xfrm>
            <a:prstGeom prst="rect">
              <a:avLst/>
            </a:prstGeom>
            <a:noFill/>
            <a:ln w="9525">
              <a:noFill/>
              <a:miter lim="800000"/>
              <a:headEnd/>
              <a:tailEnd/>
            </a:ln>
          </p:spPr>
          <p:txBody>
            <a:bodyPr>
              <a:spAutoFit/>
            </a:bodyPr>
            <a:lstStyle/>
            <a:p>
              <a:pPr algn="ctr"/>
              <a:r>
                <a:rPr lang="fr-FR" sz="1200" dirty="0">
                  <a:solidFill>
                    <a:srgbClr val="008080"/>
                  </a:solidFill>
                </a:rPr>
                <a:t>Nombre journalier d’événements sanitaires : </a:t>
              </a:r>
            </a:p>
            <a:p>
              <a:pPr algn="ctr"/>
              <a:r>
                <a:rPr lang="fr-FR" sz="1200" dirty="0">
                  <a:solidFill>
                    <a:srgbClr val="008080"/>
                  </a:solidFill>
                </a:rPr>
                <a:t>d</a:t>
              </a:r>
              <a:r>
                <a:rPr lang="fr-FR" sz="1200" dirty="0" smtClean="0">
                  <a:solidFill>
                    <a:srgbClr val="008080"/>
                  </a:solidFill>
                </a:rPr>
                <a:t>écès</a:t>
              </a:r>
              <a:r>
                <a:rPr lang="fr-FR" sz="1200" dirty="0">
                  <a:solidFill>
                    <a:srgbClr val="008080"/>
                  </a:solidFill>
                </a:rPr>
                <a:t>, hospitalisations toutes causes, respiratoires  , cardiovasculaires</a:t>
              </a:r>
            </a:p>
          </p:txBody>
        </p:sp>
      </p:grpSp>
      <p:sp>
        <p:nvSpPr>
          <p:cNvPr id="2" name="Rectangle 1"/>
          <p:cNvSpPr/>
          <p:nvPr/>
        </p:nvSpPr>
        <p:spPr>
          <a:xfrm>
            <a:off x="2088200" y="6101371"/>
            <a:ext cx="2560316" cy="369332"/>
          </a:xfrm>
          <a:prstGeom prst="rect">
            <a:avLst/>
          </a:prstGeom>
        </p:spPr>
        <p:txBody>
          <a:bodyPr wrap="none">
            <a:spAutoFit/>
          </a:bodyPr>
          <a:lstStyle/>
          <a:p>
            <a:r>
              <a:rPr lang="fr-FR" dirty="0"/>
              <a:t>étude de série temporelle</a:t>
            </a:r>
          </a:p>
        </p:txBody>
      </p:sp>
      <p:sp>
        <p:nvSpPr>
          <p:cNvPr id="11" name="Rectangle 10"/>
          <p:cNvSpPr/>
          <p:nvPr/>
        </p:nvSpPr>
        <p:spPr>
          <a:xfrm>
            <a:off x="7053263" y="5997933"/>
            <a:ext cx="1755417" cy="369332"/>
          </a:xfrm>
          <a:prstGeom prst="rect">
            <a:avLst/>
          </a:prstGeom>
        </p:spPr>
        <p:txBody>
          <a:bodyPr wrap="none">
            <a:spAutoFit/>
          </a:bodyPr>
          <a:lstStyle/>
          <a:p>
            <a:r>
              <a:rPr lang="fr-FR" dirty="0"/>
              <a:t>étude de </a:t>
            </a:r>
            <a:r>
              <a:rPr lang="fr-FR" dirty="0" smtClean="0"/>
              <a:t>cohorte</a:t>
            </a:r>
            <a:endParaRPr lang="fr-FR" dirty="0"/>
          </a:p>
        </p:txBody>
      </p:sp>
    </p:spTree>
    <p:extLst>
      <p:ext uri="{BB962C8B-B14F-4D97-AF65-F5344CB8AC3E}">
        <p14:creationId xmlns:p14="http://schemas.microsoft.com/office/powerpoint/2010/main" val="6156648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objectifs et limites</a:t>
            </a:r>
            <a:endParaRPr lang="fr-FR" sz="28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graphicFrame>
        <p:nvGraphicFramePr>
          <p:cNvPr id="7" name="Tableau 6"/>
          <p:cNvGraphicFramePr>
            <a:graphicFrameLocks noGrp="1"/>
          </p:cNvGraphicFramePr>
          <p:nvPr>
            <p:extLst>
              <p:ext uri="{D42A27DB-BD31-4B8C-83A1-F6EECF244321}">
                <p14:modId xmlns:p14="http://schemas.microsoft.com/office/powerpoint/2010/main" val="3517465883"/>
              </p:ext>
            </p:extLst>
          </p:nvPr>
        </p:nvGraphicFramePr>
        <p:xfrm>
          <a:off x="884224" y="1771317"/>
          <a:ext cx="11033456" cy="4973706"/>
        </p:xfrm>
        <a:graphic>
          <a:graphicData uri="http://schemas.openxmlformats.org/drawingml/2006/table">
            <a:tbl>
              <a:tblPr firstRow="1" bandRow="1">
                <a:tableStyleId>{5C22544A-7EE6-4342-B048-85BDC9FD1C3A}</a:tableStyleId>
              </a:tblPr>
              <a:tblGrid>
                <a:gridCol w="3896447">
                  <a:extLst>
                    <a:ext uri="{9D8B030D-6E8A-4147-A177-3AD203B41FA5}">
                      <a16:colId xmlns:a16="http://schemas.microsoft.com/office/drawing/2014/main" val="805970367"/>
                    </a:ext>
                  </a:extLst>
                </a:gridCol>
                <a:gridCol w="7137009">
                  <a:extLst>
                    <a:ext uri="{9D8B030D-6E8A-4147-A177-3AD203B41FA5}">
                      <a16:colId xmlns:a16="http://schemas.microsoft.com/office/drawing/2014/main" val="112560078"/>
                    </a:ext>
                  </a:extLst>
                </a:gridCol>
              </a:tblGrid>
              <a:tr h="352289">
                <a:tc>
                  <a:txBody>
                    <a:bodyPr/>
                    <a:lstStyle/>
                    <a:p>
                      <a:r>
                        <a:rPr lang="fr-FR" sz="2400" dirty="0" smtClean="0"/>
                        <a:t>PERMET</a:t>
                      </a:r>
                      <a:r>
                        <a:rPr lang="fr-FR" sz="2400" baseline="0" dirty="0" smtClean="0"/>
                        <a:t> DE…</a:t>
                      </a:r>
                      <a:endParaRPr lang="fr-FR" sz="2400" dirty="0"/>
                    </a:p>
                  </a:txBody>
                  <a:tcPr/>
                </a:tc>
                <a:tc>
                  <a:txBody>
                    <a:bodyPr/>
                    <a:lstStyle/>
                    <a:p>
                      <a:r>
                        <a:rPr lang="fr-FR" sz="2400" dirty="0" smtClean="0"/>
                        <a:t>NE PERMET</a:t>
                      </a:r>
                      <a:r>
                        <a:rPr lang="fr-FR" sz="2400" baseline="0" dirty="0" smtClean="0"/>
                        <a:t> PAS DE…</a:t>
                      </a:r>
                      <a:endParaRPr lang="fr-FR" sz="2400" dirty="0"/>
                    </a:p>
                  </a:txBody>
                  <a:tcPr/>
                </a:tc>
                <a:extLst>
                  <a:ext uri="{0D108BD9-81ED-4DB2-BD59-A6C34878D82A}">
                    <a16:rowId xmlns:a16="http://schemas.microsoft.com/office/drawing/2014/main" val="3080323562"/>
                  </a:ext>
                </a:extLst>
              </a:tr>
              <a:tr h="682542">
                <a:tc>
                  <a:txBody>
                    <a:bodyPr/>
                    <a:lstStyle/>
                    <a:p>
                      <a:r>
                        <a:rPr lang="fr-FR" sz="1800" baseline="0" dirty="0" smtClean="0"/>
                        <a:t>Sensibiliser une population, des élus à la problématique de la pollution de l’air.</a:t>
                      </a:r>
                      <a:endParaRPr lang="fr-FR" sz="1800" dirty="0"/>
                    </a:p>
                  </a:txBody>
                  <a:tcPr/>
                </a:tc>
                <a:tc>
                  <a:txBody>
                    <a:bodyPr/>
                    <a:lstStyle/>
                    <a:p>
                      <a:r>
                        <a:rPr lang="fr-FR" sz="1800" b="0" i="0" u="none" strike="noStrike" kern="1200" baseline="0" dirty="0" smtClean="0">
                          <a:solidFill>
                            <a:schemeClr val="dk1"/>
                          </a:solidFill>
                          <a:latin typeface="+mn-lt"/>
                          <a:ea typeface="+mn-ea"/>
                          <a:cs typeface="+mn-cs"/>
                        </a:rPr>
                        <a:t>De démontrer que la pollution de l’air a un impact sur la santé.</a:t>
                      </a:r>
                    </a:p>
                    <a:p>
                      <a:endParaRPr lang="fr-FR" sz="1800" dirty="0"/>
                    </a:p>
                  </a:txBody>
                  <a:tcPr/>
                </a:tc>
                <a:extLst>
                  <a:ext uri="{0D108BD9-81ED-4DB2-BD59-A6C34878D82A}">
                    <a16:rowId xmlns:a16="http://schemas.microsoft.com/office/drawing/2014/main" val="3762145330"/>
                  </a:ext>
                </a:extLst>
              </a:tr>
              <a:tr h="499076">
                <a:tc>
                  <a:txBody>
                    <a:bodyPr/>
                    <a:lstStyle/>
                    <a:p>
                      <a:r>
                        <a:rPr lang="fr-FR" sz="1800" dirty="0" smtClean="0"/>
                        <a:t>Connaitre</a:t>
                      </a:r>
                      <a:r>
                        <a:rPr lang="fr-FR" sz="1800" baseline="0" dirty="0" smtClean="0"/>
                        <a:t> les bénéfices pour la santé associées à une réduction des émissions.</a:t>
                      </a:r>
                      <a:endParaRPr lang="fr-FR" sz="1800" dirty="0"/>
                    </a:p>
                  </a:txBody>
                  <a:tcPr/>
                </a:tc>
                <a:tc>
                  <a:txBody>
                    <a:bodyPr/>
                    <a:lstStyle/>
                    <a:p>
                      <a:r>
                        <a:rPr lang="fr-FR" sz="1800" b="0" i="0" u="none" strike="noStrike" kern="1200" baseline="0" dirty="0" smtClean="0">
                          <a:solidFill>
                            <a:schemeClr val="dk1"/>
                          </a:solidFill>
                          <a:latin typeface="+mn-lt"/>
                          <a:ea typeface="+mn-ea"/>
                          <a:cs typeface="+mn-cs"/>
                        </a:rPr>
                        <a:t>Savoir quel est l’impact sur la santé d’une source ponctuelle comme par exemple une source industrielle.</a:t>
                      </a:r>
                    </a:p>
                  </a:txBody>
                  <a:tcPr/>
                </a:tc>
                <a:extLst>
                  <a:ext uri="{0D108BD9-81ED-4DB2-BD59-A6C34878D82A}">
                    <a16:rowId xmlns:a16="http://schemas.microsoft.com/office/drawing/2014/main" val="485751856"/>
                  </a:ext>
                </a:extLst>
              </a:tr>
              <a:tr h="881617">
                <a:tc>
                  <a:txBody>
                    <a:bodyPr/>
                    <a:lstStyle/>
                    <a:p>
                      <a:r>
                        <a:rPr lang="fr-FR" sz="1800" dirty="0" smtClean="0"/>
                        <a:t>Donner des résultats</a:t>
                      </a:r>
                      <a:r>
                        <a:rPr lang="fr-FR" sz="1800" baseline="0" dirty="0" smtClean="0"/>
                        <a:t> qui doivent être considérer comme des ordres de grandeur.</a:t>
                      </a:r>
                      <a:endParaRPr lang="fr-FR" sz="1800" dirty="0"/>
                    </a:p>
                  </a:txBody>
                  <a:tcPr/>
                </a:tc>
                <a:tc>
                  <a:txBody>
                    <a:bodyPr/>
                    <a:lstStyle/>
                    <a:p>
                      <a:r>
                        <a:rPr lang="fr-FR" sz="1800" b="0" i="0" u="none" strike="noStrike" kern="1200" baseline="0" dirty="0" smtClean="0">
                          <a:solidFill>
                            <a:schemeClr val="dk1"/>
                          </a:solidFill>
                          <a:latin typeface="+mn-lt"/>
                          <a:ea typeface="+mn-ea"/>
                          <a:cs typeface="+mn-cs"/>
                        </a:rPr>
                        <a:t>Savoir sur quelle source je dois agir pour diminuer l’impact de la pollution de l’air ? Sous-entendu, quelle source a l’impact le plus grand ? ou quelle source est la plus dangereuse ? </a:t>
                      </a:r>
                    </a:p>
                  </a:txBody>
                  <a:tcPr/>
                </a:tc>
                <a:extLst>
                  <a:ext uri="{0D108BD9-81ED-4DB2-BD59-A6C34878D82A}">
                    <a16:rowId xmlns:a16="http://schemas.microsoft.com/office/drawing/2014/main" val="483547768"/>
                  </a:ext>
                </a:extLst>
              </a:tr>
              <a:tr h="881617">
                <a:tc>
                  <a:txBody>
                    <a:bodyPr/>
                    <a:lstStyle/>
                    <a:p>
                      <a:endParaRPr lang="fr-FR"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Donner des résultats à l’échelle d’un quartier ou d’une petite commune. Le guide </a:t>
                      </a:r>
                      <a:r>
                        <a:rPr lang="fr-FR" sz="1800" b="0" i="0" u="none" strike="noStrike" kern="1200" baseline="0" dirty="0" err="1" smtClean="0">
                          <a:solidFill>
                            <a:schemeClr val="dk1"/>
                          </a:solidFill>
                          <a:latin typeface="+mn-lt"/>
                          <a:ea typeface="+mn-ea"/>
                          <a:cs typeface="+mn-cs"/>
                        </a:rPr>
                        <a:t>SpF</a:t>
                      </a:r>
                      <a:r>
                        <a:rPr lang="fr-FR" sz="1800" b="0" i="0" u="none" strike="noStrike" kern="1200" baseline="0" dirty="0" smtClean="0">
                          <a:solidFill>
                            <a:schemeClr val="dk1"/>
                          </a:solidFill>
                          <a:latin typeface="+mn-lt"/>
                          <a:ea typeface="+mn-ea"/>
                          <a:cs typeface="+mn-cs"/>
                        </a:rPr>
                        <a:t> considère que les résultats sont interprétables pour une population d’au moins 20 000 habitants.</a:t>
                      </a:r>
                    </a:p>
                  </a:txBody>
                  <a:tcPr/>
                </a:tc>
                <a:extLst>
                  <a:ext uri="{0D108BD9-81ED-4DB2-BD59-A6C34878D82A}">
                    <a16:rowId xmlns:a16="http://schemas.microsoft.com/office/drawing/2014/main" val="2538403480"/>
                  </a:ext>
                </a:extLst>
              </a:tr>
              <a:tr h="682542">
                <a:tc>
                  <a:txBody>
                    <a:bodyPr/>
                    <a:lstStyle/>
                    <a:p>
                      <a:endParaRPr lang="fr-FR"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Donner des résultats sur des polluants (ou indicateurs de pollution) qui ne sont pas suivis et/ou il n’existe pas de FCR robuste.</a:t>
                      </a:r>
                    </a:p>
                  </a:txBody>
                  <a:tcPr/>
                </a:tc>
                <a:extLst>
                  <a:ext uri="{0D108BD9-81ED-4DB2-BD59-A6C34878D82A}">
                    <a16:rowId xmlns:a16="http://schemas.microsoft.com/office/drawing/2014/main" val="2106784745"/>
                  </a:ext>
                </a:extLst>
              </a:tr>
              <a:tr h="682542">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Donner des résultats sur une population spécifique différente de la population de l’étude épidémiologique source.</a:t>
                      </a:r>
                    </a:p>
                  </a:txBody>
                  <a:tcPr/>
                </a:tc>
                <a:extLst>
                  <a:ext uri="{0D108BD9-81ED-4DB2-BD59-A6C34878D82A}">
                    <a16:rowId xmlns:a16="http://schemas.microsoft.com/office/drawing/2014/main" val="3651909966"/>
                  </a:ext>
                </a:extLst>
              </a:tr>
            </a:tbl>
          </a:graphicData>
        </a:graphic>
      </p:graphicFrame>
    </p:spTree>
    <p:extLst>
      <p:ext uri="{BB962C8B-B14F-4D97-AF65-F5344CB8AC3E}">
        <p14:creationId xmlns:p14="http://schemas.microsoft.com/office/powerpoint/2010/main" val="27363482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596072" y="2042160"/>
            <a:ext cx="7049985" cy="4162108"/>
          </a:xfrm>
        </p:spPr>
        <p:txBody>
          <a:bodyPr>
            <a:normAutofit lnSpcReduction="10000"/>
          </a:bodyPr>
          <a:lstStyle/>
          <a:p>
            <a:pPr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400" dirty="0">
                <a:latin typeface="Arial (corps)"/>
              </a:rPr>
              <a:t>Guides </a:t>
            </a:r>
            <a:r>
              <a:rPr lang="fr-FR" sz="2400" dirty="0" smtClean="0">
                <a:latin typeface="Arial (corps)"/>
              </a:rPr>
              <a:t>détaillant </a:t>
            </a:r>
            <a:r>
              <a:rPr lang="fr-FR" sz="2400" dirty="0">
                <a:latin typeface="Arial (corps)"/>
              </a:rPr>
              <a:t>la méthodologique de chaque type d’EQIS-PA</a:t>
            </a:r>
          </a:p>
          <a:p>
            <a:pPr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400" dirty="0" smtClean="0">
                <a:latin typeface="Arial (corps)"/>
              </a:rPr>
              <a:t> outil de calcul </a:t>
            </a:r>
            <a:r>
              <a:rPr lang="fr-FR" sz="2400" dirty="0" err="1" smtClean="0">
                <a:latin typeface="Arial (corps)"/>
              </a:rPr>
              <a:t>AirQ</a:t>
            </a:r>
            <a:r>
              <a:rPr lang="fr-FR" sz="2400" dirty="0" smtClean="0">
                <a:latin typeface="Arial (corps)"/>
              </a:rPr>
              <a:t>+ conçu </a:t>
            </a:r>
            <a:r>
              <a:rPr lang="fr-FR" sz="2400" dirty="0">
                <a:latin typeface="Arial (corps)"/>
              </a:rPr>
              <a:t>par l’OMS pour calculer l'ampleur du fardeau et des impacts de la pollution atmosphérique sur la santé au sein d’une population donnée, dans n’importe quelle région du monde</a:t>
            </a:r>
          </a:p>
          <a:p>
            <a:pPr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400" dirty="0" smtClean="0">
                <a:latin typeface="Arial (corps)"/>
              </a:rPr>
              <a:t>Formation </a:t>
            </a:r>
            <a:r>
              <a:rPr lang="fr-FR" sz="2400" dirty="0">
                <a:latin typeface="Arial (corps)"/>
              </a:rPr>
              <a:t>EQIS-PA par l’EHESP en collaboration avec </a:t>
            </a:r>
            <a:r>
              <a:rPr lang="fr-FR" sz="2400" dirty="0" err="1" smtClean="0">
                <a:latin typeface="Arial (corps)"/>
              </a:rPr>
              <a:t>SpF</a:t>
            </a:r>
            <a:r>
              <a:rPr lang="fr-FR" sz="2400" dirty="0">
                <a:latin typeface="Arial (corps)"/>
              </a:rPr>
              <a:t>, soutien de l’</a:t>
            </a:r>
            <a:r>
              <a:rPr lang="fr-FR" sz="2400" dirty="0" err="1">
                <a:latin typeface="Arial (corps)"/>
              </a:rPr>
              <a:t>Ademe</a:t>
            </a:r>
            <a:r>
              <a:rPr lang="fr-FR" sz="2400" dirty="0">
                <a:latin typeface="Arial (corps)"/>
              </a:rPr>
              <a:t>, et la participation des ministères de l’environnement et de la santé</a:t>
            </a:r>
          </a:p>
          <a:p>
            <a:pPr marL="0" indent="0" algn="just" fontAlgn="base">
              <a:spcBef>
                <a:spcPct val="0"/>
              </a:spcBef>
              <a:spcAft>
                <a:spcPct val="0"/>
              </a:spcAft>
              <a:buNone/>
            </a:pPr>
            <a:endParaRPr lang="fr-FR" dirty="0" smtClean="0">
              <a:latin typeface="Arial (corps)"/>
            </a:endParaRPr>
          </a:p>
          <a:p>
            <a:pPr algn="just" fontAlgn="base">
              <a:spcBef>
                <a:spcPct val="0"/>
              </a:spcBef>
              <a:spcAft>
                <a:spcPct val="0"/>
              </a:spcAft>
            </a:pPr>
            <a:endParaRPr lang="fr-FR" dirty="0">
              <a:latin typeface="Arial (corps)"/>
            </a:endParaRPr>
          </a:p>
          <a:p>
            <a:pPr marL="0" indent="0" fontAlgn="base">
              <a:spcBef>
                <a:spcPct val="0"/>
              </a:spcBef>
              <a:spcAft>
                <a:spcPct val="0"/>
              </a:spcAft>
              <a:buNone/>
            </a:pPr>
            <a:endParaRPr lang="fr-FR" dirty="0">
              <a:latin typeface="Arial (corps)"/>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400" dirty="0" smtClean="0">
                <a:solidFill>
                  <a:schemeClr val="tx2"/>
                </a:solidFill>
              </a:rPr>
              <a:t>Méthodologie : guide et outil AIRQ+</a:t>
            </a:r>
            <a:endParaRPr lang="fr-FR" sz="24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7793661" y="3837017"/>
            <a:ext cx="1846299" cy="2286883"/>
          </a:xfrm>
          <a:prstGeom prst="rect">
            <a:avLst/>
          </a:prstGeom>
          <a:noFill/>
          <a:ln>
            <a:noFill/>
          </a:ln>
        </p:spPr>
      </p:pic>
      <p:pic>
        <p:nvPicPr>
          <p:cNvPr id="8" name="Image 7"/>
          <p:cNvPicPr>
            <a:picLocks noChangeAspect="1"/>
          </p:cNvPicPr>
          <p:nvPr/>
        </p:nvPicPr>
        <p:blipFill>
          <a:blip r:embed="rId4"/>
          <a:stretch>
            <a:fillRect/>
          </a:stretch>
        </p:blipFill>
        <p:spPr>
          <a:xfrm>
            <a:off x="9969097" y="3890589"/>
            <a:ext cx="1550587" cy="2199198"/>
          </a:xfrm>
          <a:prstGeom prst="rect">
            <a:avLst/>
          </a:prstGeom>
        </p:spPr>
      </p:pic>
      <p:pic>
        <p:nvPicPr>
          <p:cNvPr id="9" name="Image 8"/>
          <p:cNvPicPr>
            <a:picLocks noChangeAspect="1"/>
          </p:cNvPicPr>
          <p:nvPr/>
        </p:nvPicPr>
        <p:blipFill>
          <a:blip r:embed="rId5"/>
          <a:stretch>
            <a:fillRect/>
          </a:stretch>
        </p:blipFill>
        <p:spPr>
          <a:xfrm>
            <a:off x="7873412" y="1627993"/>
            <a:ext cx="1349906" cy="1895133"/>
          </a:xfrm>
          <a:prstGeom prst="rect">
            <a:avLst/>
          </a:prstGeom>
        </p:spPr>
      </p:pic>
      <p:pic>
        <p:nvPicPr>
          <p:cNvPr id="10" name="Image 9"/>
          <p:cNvPicPr>
            <a:picLocks noChangeAspect="1"/>
          </p:cNvPicPr>
          <p:nvPr/>
        </p:nvPicPr>
        <p:blipFill>
          <a:blip r:embed="rId6"/>
          <a:stretch>
            <a:fillRect/>
          </a:stretch>
        </p:blipFill>
        <p:spPr>
          <a:xfrm>
            <a:off x="9223318" y="1607820"/>
            <a:ext cx="1309972" cy="1848280"/>
          </a:xfrm>
          <a:prstGeom prst="rect">
            <a:avLst/>
          </a:prstGeom>
        </p:spPr>
      </p:pic>
      <p:pic>
        <p:nvPicPr>
          <p:cNvPr id="11" name="Image 10"/>
          <p:cNvPicPr>
            <a:picLocks noChangeAspect="1"/>
          </p:cNvPicPr>
          <p:nvPr/>
        </p:nvPicPr>
        <p:blipFill>
          <a:blip r:embed="rId7"/>
          <a:stretch>
            <a:fillRect/>
          </a:stretch>
        </p:blipFill>
        <p:spPr>
          <a:xfrm>
            <a:off x="10573224" y="1528472"/>
            <a:ext cx="1385695" cy="1981200"/>
          </a:xfrm>
          <a:prstGeom prst="rect">
            <a:avLst/>
          </a:prstGeom>
        </p:spPr>
      </p:pic>
    </p:spTree>
    <p:extLst>
      <p:ext uri="{BB962C8B-B14F-4D97-AF65-F5344CB8AC3E}">
        <p14:creationId xmlns:p14="http://schemas.microsoft.com/office/powerpoint/2010/main" val="2006895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418" y="2130715"/>
            <a:ext cx="10415582" cy="4215000"/>
          </a:xfrm>
          <a:prstGeom prst="rect">
            <a:avLst/>
          </a:prstGeom>
        </p:spPr>
        <p:txBody>
          <a:bodyPr wrap="square">
            <a:spAutoFit/>
          </a:bodyPr>
          <a:lstStyle/>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Définir un </a:t>
            </a:r>
            <a:r>
              <a:rPr lang="fr-FR" sz="2100" dirty="0" smtClean="0">
                <a:solidFill>
                  <a:schemeClr val="accent2"/>
                </a:solidFill>
                <a:latin typeface="Arial (corps)"/>
                <a:cs typeface="Arial" panose="020B0604020202020204" pitchFamily="34" charset="0"/>
              </a:rPr>
              <a:t>objectif </a:t>
            </a:r>
            <a:r>
              <a:rPr lang="fr-FR" sz="2100" dirty="0">
                <a:latin typeface="Arial (corps)"/>
                <a:cs typeface="Arial" panose="020B0604020202020204" pitchFamily="34" charset="0"/>
              </a:rPr>
              <a:t>(choix du guide à suivre)</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Définir la/les </a:t>
            </a:r>
            <a:r>
              <a:rPr lang="fr-FR" sz="2100" dirty="0" smtClean="0">
                <a:solidFill>
                  <a:schemeClr val="accent2"/>
                </a:solidFill>
                <a:latin typeface="Arial (corps)"/>
                <a:cs typeface="Arial" panose="020B0604020202020204" pitchFamily="34" charset="0"/>
              </a:rPr>
              <a:t>zone/s d’étude </a:t>
            </a:r>
            <a:r>
              <a:rPr lang="fr-FR" sz="2100" dirty="0" smtClean="0">
                <a:latin typeface="Arial (corps)"/>
                <a:cs typeface="Arial" panose="020B0604020202020204" pitchFamily="34" charset="0"/>
              </a:rPr>
              <a:t>(tenant compte de la densité de population, des trajets domicile travail, de la présence de station de mesure de la PA, des niveaux mesurés etc. )</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556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a:latin typeface="Arial (corps)"/>
                <a:cs typeface="Arial" panose="020B0604020202020204" pitchFamily="34" charset="0"/>
              </a:rPr>
              <a:t>Obtenir </a:t>
            </a:r>
            <a:r>
              <a:rPr lang="fr-FR" sz="2100" dirty="0" smtClean="0">
                <a:latin typeface="Arial (corps)"/>
                <a:cs typeface="Arial" panose="020B0604020202020204" pitchFamily="34" charset="0"/>
              </a:rPr>
              <a:t>les </a:t>
            </a:r>
            <a:r>
              <a:rPr lang="fr-FR" sz="2100" dirty="0" smtClean="0">
                <a:solidFill>
                  <a:schemeClr val="accent2"/>
                </a:solidFill>
                <a:latin typeface="Arial (corps)"/>
                <a:cs typeface="Arial" panose="020B0604020202020204" pitchFamily="34" charset="0"/>
              </a:rPr>
              <a:t>données d’exposition </a:t>
            </a:r>
            <a:r>
              <a:rPr lang="fr-FR" sz="2100" dirty="0" smtClean="0">
                <a:latin typeface="Arial (corps)"/>
                <a:cs typeface="Arial" panose="020B0604020202020204" pitchFamily="34" charset="0"/>
              </a:rPr>
              <a:t>: fournies par les AASQA (Atmo Normandie)</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Obtenir les </a:t>
            </a:r>
            <a:r>
              <a:rPr lang="fr-FR" sz="2100" dirty="0" smtClean="0">
                <a:solidFill>
                  <a:schemeClr val="accent2"/>
                </a:solidFill>
                <a:latin typeface="Arial (corps)"/>
                <a:cs typeface="Arial" panose="020B0604020202020204" pitchFamily="34" charset="0"/>
              </a:rPr>
              <a:t>données sanitaires </a:t>
            </a:r>
            <a:r>
              <a:rPr lang="fr-FR" sz="2100" dirty="0" smtClean="0">
                <a:latin typeface="Arial (corps)"/>
                <a:cs typeface="Arial" panose="020B0604020202020204" pitchFamily="34" charset="0"/>
              </a:rPr>
              <a:t>(mortalité, admissions hospitalières, etc. )</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Choisir les </a:t>
            </a:r>
            <a:r>
              <a:rPr lang="fr-FR" sz="2100" dirty="0">
                <a:solidFill>
                  <a:schemeClr val="accent2"/>
                </a:solidFill>
                <a:latin typeface="Arial (corps)"/>
                <a:cs typeface="Arial" panose="020B0604020202020204" pitchFamily="34" charset="0"/>
              </a:rPr>
              <a:t>scénarios</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Réaliser </a:t>
            </a:r>
            <a:r>
              <a:rPr lang="fr-FR" sz="2100" dirty="0" smtClean="0">
                <a:solidFill>
                  <a:schemeClr val="accent2"/>
                </a:solidFill>
                <a:latin typeface="Arial (corps)"/>
                <a:cs typeface="Arial" panose="020B0604020202020204" pitchFamily="34" charset="0"/>
              </a:rPr>
              <a:t>les calculs statistiques </a:t>
            </a:r>
            <a:r>
              <a:rPr lang="fr-FR" sz="2100" dirty="0" smtClean="0">
                <a:latin typeface="Arial (corps)"/>
                <a:cs typeface="Arial" panose="020B0604020202020204" pitchFamily="34" charset="0"/>
              </a:rPr>
              <a:t>: logiciel AIR Q+</a:t>
            </a:r>
          </a:p>
          <a:p>
            <a:pPr marL="342900"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100" dirty="0" smtClean="0">
                <a:latin typeface="Arial (corps)"/>
                <a:cs typeface="Arial" panose="020B0604020202020204" pitchFamily="34" charset="0"/>
              </a:rPr>
              <a:t>Bien </a:t>
            </a:r>
            <a:r>
              <a:rPr lang="fr-FR" sz="2100" dirty="0" smtClean="0">
                <a:solidFill>
                  <a:schemeClr val="accent2"/>
                </a:solidFill>
                <a:latin typeface="Arial (corps)"/>
                <a:cs typeface="Arial" panose="020B0604020202020204" pitchFamily="34" charset="0"/>
              </a:rPr>
              <a:t>discuter et vulgariser </a:t>
            </a:r>
            <a:r>
              <a:rPr lang="fr-FR" sz="2100" dirty="0" smtClean="0">
                <a:latin typeface="Arial (corps)"/>
                <a:cs typeface="Arial" panose="020B0604020202020204" pitchFamily="34" charset="0"/>
              </a:rPr>
              <a:t>les résultats</a:t>
            </a:r>
            <a:endParaRPr lang="fr-FR" sz="2100" dirty="0">
              <a:latin typeface="Arial (corps)"/>
              <a:cs typeface="Arial" panose="020B0604020202020204" pitchFamily="34" charset="0"/>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Méthodologie</a:t>
            </a:r>
            <a:endParaRPr lang="fr-FR" sz="2800" dirty="0">
              <a:solidFill>
                <a:schemeClr val="tx2"/>
              </a:solidFill>
            </a:endParaRPr>
          </a:p>
        </p:txBody>
      </p:sp>
      <p:sp>
        <p:nvSpPr>
          <p:cNvPr id="4"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156637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646872" y="1808479"/>
            <a:ext cx="10945688" cy="4815841"/>
          </a:xfrm>
        </p:spPr>
        <p:txBody>
          <a:bodyPr>
            <a:normAutofit/>
          </a:bodyPr>
          <a:lstStyle/>
          <a:p>
            <a:pPr>
              <a:buFont typeface="Wingdings" panose="05000000000000000000" pitchFamily="2" charset="2"/>
              <a:buChar char="q"/>
            </a:pPr>
            <a:r>
              <a:rPr lang="fr-FR" dirty="0" smtClean="0">
                <a:latin typeface="Arial (corps)"/>
              </a:rPr>
              <a:t> </a:t>
            </a:r>
            <a:r>
              <a:rPr lang="fr-FR" sz="2100" dirty="0" smtClean="0">
                <a:latin typeface="Arial (corps)"/>
              </a:rPr>
              <a:t>Les </a:t>
            </a:r>
            <a:r>
              <a:rPr lang="fr-FR" sz="2100" dirty="0">
                <a:latin typeface="Arial (corps)"/>
              </a:rPr>
              <a:t>résultats des EQIS-PA peuvent s’exprimer en :  </a:t>
            </a:r>
          </a:p>
          <a:p>
            <a:pPr lvl="1" algn="just">
              <a:buClr>
                <a:srgbClr val="00B0F0"/>
              </a:buClr>
              <a:buFont typeface="Wingdings" panose="05000000000000000000" pitchFamily="2" charset="2"/>
              <a:buChar char="§"/>
            </a:pPr>
            <a:r>
              <a:rPr lang="fr-FR" sz="2200" dirty="0">
                <a:solidFill>
                  <a:schemeClr val="tx1"/>
                </a:solidFill>
                <a:latin typeface="Arial (corps)"/>
              </a:rPr>
              <a:t> </a:t>
            </a:r>
            <a:r>
              <a:rPr lang="fr-FR" sz="1900" dirty="0">
                <a:solidFill>
                  <a:schemeClr val="accent2"/>
                </a:solidFill>
                <a:latin typeface="Arial (corps)"/>
              </a:rPr>
              <a:t>Nombre de cas évitables ou attribuables </a:t>
            </a:r>
            <a:r>
              <a:rPr lang="fr-FR" sz="1900" dirty="0">
                <a:solidFill>
                  <a:schemeClr val="tx1"/>
                </a:solidFill>
                <a:latin typeface="Arial (corps)"/>
              </a:rPr>
              <a:t>: </a:t>
            </a:r>
            <a:r>
              <a:rPr lang="fr-FR" sz="1900" dirty="0" smtClean="0">
                <a:solidFill>
                  <a:schemeClr val="tx1"/>
                </a:solidFill>
                <a:latin typeface="Arial (corps)"/>
              </a:rPr>
              <a:t>écart </a:t>
            </a:r>
            <a:r>
              <a:rPr lang="fr-FR" sz="1900" dirty="0">
                <a:solidFill>
                  <a:schemeClr val="tx1"/>
                </a:solidFill>
                <a:latin typeface="Arial (corps)"/>
              </a:rPr>
              <a:t>entre le nombre de cas observé dans la population au niveau  actuel de pollution et le nombre de cas attendus à un niveau inférieur (ou supérieur) de pollution</a:t>
            </a:r>
          </a:p>
          <a:p>
            <a:pPr lvl="1" algn="just">
              <a:buClr>
                <a:srgbClr val="00B0F0"/>
              </a:buClr>
              <a:buFont typeface="Wingdings" panose="05000000000000000000" pitchFamily="2" charset="2"/>
              <a:buChar char="§"/>
            </a:pPr>
            <a:r>
              <a:rPr lang="fr-FR" sz="1900" dirty="0">
                <a:solidFill>
                  <a:schemeClr val="tx1"/>
                </a:solidFill>
                <a:latin typeface="Arial (corps)"/>
              </a:rPr>
              <a:t> </a:t>
            </a:r>
            <a:r>
              <a:rPr lang="fr-FR" sz="1900" dirty="0">
                <a:solidFill>
                  <a:schemeClr val="accent2"/>
                </a:solidFill>
                <a:latin typeface="Arial (corps)"/>
              </a:rPr>
              <a:t>Gain ou perte d’espérance de </a:t>
            </a:r>
            <a:r>
              <a:rPr lang="fr-FR" sz="1900" dirty="0" smtClean="0">
                <a:solidFill>
                  <a:schemeClr val="accent2"/>
                </a:solidFill>
                <a:latin typeface="Arial (corps)"/>
              </a:rPr>
              <a:t>vie </a:t>
            </a:r>
            <a:r>
              <a:rPr lang="fr-FR" sz="1900" dirty="0">
                <a:solidFill>
                  <a:schemeClr val="tx1"/>
                </a:solidFill>
                <a:latin typeface="Arial (corps)"/>
              </a:rPr>
              <a:t>: Différence  entre l’espérance de vie obtenue à partir de la mortalité observée et celle obtenue à partir de la mortalité qui serait observée si le niveau de PA était différent</a:t>
            </a:r>
          </a:p>
          <a:p>
            <a:pPr lvl="1" algn="just">
              <a:buClr>
                <a:srgbClr val="00B0F0"/>
              </a:buClr>
              <a:buFont typeface="Wingdings" panose="05000000000000000000" pitchFamily="2" charset="2"/>
              <a:buChar char="§"/>
            </a:pPr>
            <a:r>
              <a:rPr lang="fr-FR" sz="1900" dirty="0">
                <a:solidFill>
                  <a:schemeClr val="tx1"/>
                </a:solidFill>
                <a:latin typeface="Arial (corps)"/>
              </a:rPr>
              <a:t> </a:t>
            </a:r>
            <a:r>
              <a:rPr lang="fr-FR" sz="1900" dirty="0">
                <a:solidFill>
                  <a:schemeClr val="accent2"/>
                </a:solidFill>
                <a:latin typeface="Arial (corps)"/>
              </a:rPr>
              <a:t>Nombre d’années de vie gagnées ou perdues </a:t>
            </a:r>
            <a:r>
              <a:rPr lang="fr-FR" sz="1900" dirty="0">
                <a:solidFill>
                  <a:schemeClr val="tx1"/>
                </a:solidFill>
                <a:latin typeface="Arial (corps)"/>
              </a:rPr>
              <a:t>: produit du gain en espérance de vie par la taille de la population</a:t>
            </a:r>
          </a:p>
          <a:p>
            <a:pPr lvl="1" algn="just">
              <a:buClr>
                <a:srgbClr val="00B0F0"/>
              </a:buClr>
              <a:buFont typeface="Wingdings" panose="05000000000000000000" pitchFamily="2" charset="2"/>
              <a:buChar char="§"/>
            </a:pPr>
            <a:r>
              <a:rPr lang="fr-FR" sz="1900" dirty="0">
                <a:solidFill>
                  <a:schemeClr val="tx1"/>
                </a:solidFill>
                <a:latin typeface="Arial (corps)"/>
              </a:rPr>
              <a:t> </a:t>
            </a:r>
            <a:r>
              <a:rPr lang="fr-FR" sz="1900" dirty="0">
                <a:solidFill>
                  <a:schemeClr val="accent2"/>
                </a:solidFill>
                <a:latin typeface="Arial (corps)"/>
              </a:rPr>
              <a:t>Baisse de x % </a:t>
            </a:r>
            <a:r>
              <a:rPr lang="fr-FR" sz="1900" dirty="0">
                <a:solidFill>
                  <a:schemeClr val="tx1"/>
                </a:solidFill>
                <a:latin typeface="Arial (corps)"/>
              </a:rPr>
              <a:t>souhaitée pour l’indicateur de santé </a:t>
            </a:r>
          </a:p>
          <a:p>
            <a:pPr lvl="1" algn="just">
              <a:buClr>
                <a:srgbClr val="00B0F0"/>
              </a:buClr>
              <a:buFont typeface="Wingdings" panose="05000000000000000000" pitchFamily="2" charset="2"/>
              <a:buChar char="§"/>
            </a:pPr>
            <a:r>
              <a:rPr lang="fr-FR" sz="1900" dirty="0">
                <a:solidFill>
                  <a:schemeClr val="tx1"/>
                </a:solidFill>
                <a:latin typeface="Arial (corps)"/>
              </a:rPr>
              <a:t> </a:t>
            </a:r>
            <a:r>
              <a:rPr lang="fr-FR" sz="1900" dirty="0">
                <a:solidFill>
                  <a:schemeClr val="accent2"/>
                </a:solidFill>
                <a:latin typeface="Arial (corps)"/>
              </a:rPr>
              <a:t>Baisse de concentration nécessaire </a:t>
            </a:r>
            <a:r>
              <a:rPr lang="fr-FR" sz="1900" dirty="0">
                <a:solidFill>
                  <a:schemeClr val="tx1"/>
                </a:solidFill>
                <a:latin typeface="Arial (corps)"/>
              </a:rPr>
              <a:t>pour atteindre un objectif de santé</a:t>
            </a:r>
          </a:p>
          <a:p>
            <a:pPr lvl="1">
              <a:buClr>
                <a:schemeClr val="tx2"/>
              </a:buClr>
            </a:pPr>
            <a:endParaRPr lang="fr-FR" sz="1600" dirty="0">
              <a:solidFill>
                <a:schemeClr val="tx1"/>
              </a:solidFill>
              <a:latin typeface="Arial (corps)"/>
            </a:endParaRPr>
          </a:p>
          <a:p>
            <a:pPr lvl="1" algn="just">
              <a:buClr>
                <a:srgbClr val="00B0F0"/>
              </a:buClr>
              <a:buFont typeface="Wingdings" panose="05000000000000000000" pitchFamily="2" charset="2"/>
              <a:buChar char="q"/>
            </a:pPr>
            <a:r>
              <a:rPr lang="fr-FR" sz="2200" dirty="0" smtClean="0">
                <a:solidFill>
                  <a:schemeClr val="tx1"/>
                </a:solidFill>
                <a:latin typeface="Arial (corps)"/>
              </a:rPr>
              <a:t> </a:t>
            </a:r>
            <a:r>
              <a:rPr lang="fr-FR" sz="2100" dirty="0" smtClean="0">
                <a:solidFill>
                  <a:schemeClr val="tx1"/>
                </a:solidFill>
                <a:latin typeface="Arial (corps)"/>
              </a:rPr>
              <a:t>Les </a:t>
            </a:r>
            <a:r>
              <a:rPr lang="fr-FR" sz="2100" dirty="0">
                <a:solidFill>
                  <a:schemeClr val="tx1"/>
                </a:solidFill>
                <a:latin typeface="Arial (corps)"/>
              </a:rPr>
              <a:t>résultats doivent être présentés de façon simple et facilement compréhensible par le public auquel ils s’adressent, mais les limites méthodologiques et les incertitudes associées aux résultats des EQIS doivent également être </a:t>
            </a:r>
            <a:r>
              <a:rPr lang="fr-FR" sz="2100" dirty="0" smtClean="0">
                <a:solidFill>
                  <a:schemeClr val="tx1"/>
                </a:solidFill>
                <a:latin typeface="Arial (corps)"/>
              </a:rPr>
              <a:t>discutées</a:t>
            </a:r>
            <a:endParaRPr lang="fr-FR" sz="2100" dirty="0">
              <a:solidFill>
                <a:schemeClr val="tx1"/>
              </a:solidFill>
              <a:latin typeface="Arial (corps)"/>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400" dirty="0" smtClean="0">
                <a:solidFill>
                  <a:schemeClr val="tx2"/>
                </a:solidFill>
              </a:rPr>
              <a:t>Méthodologie : présentation des résultats</a:t>
            </a:r>
            <a:endParaRPr lang="fr-FR" sz="24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407213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408985" y="1851320"/>
            <a:ext cx="7794489" cy="4619383"/>
          </a:xfrm>
        </p:spPr>
        <p:txBody>
          <a:bodyPr>
            <a:normAutofit fontScale="92500" lnSpcReduction="10000"/>
          </a:bodyPr>
          <a:lstStyle/>
          <a:p>
            <a:pPr marL="342900" lvl="1" indent="-342900">
              <a:buClr>
                <a:srgbClr val="00B0F0"/>
              </a:buClr>
              <a:buFont typeface="Wingdings" panose="05000000000000000000" pitchFamily="2" charset="2"/>
              <a:buChar char="q"/>
            </a:pPr>
            <a:r>
              <a:rPr lang="fr-FR" sz="2000" dirty="0" smtClean="0">
                <a:solidFill>
                  <a:schemeClr val="tx1"/>
                </a:solidFill>
                <a:latin typeface="Arial (corps)"/>
              </a:rPr>
              <a:t>résultats = ordres </a:t>
            </a:r>
            <a:r>
              <a:rPr lang="fr-FR" sz="2000" dirty="0">
                <a:solidFill>
                  <a:schemeClr val="tx1"/>
                </a:solidFill>
                <a:latin typeface="Arial (corps)"/>
              </a:rPr>
              <a:t>de grandeur avec des intervalles de </a:t>
            </a:r>
            <a:r>
              <a:rPr lang="fr-FR" sz="2000" dirty="0" smtClean="0">
                <a:solidFill>
                  <a:schemeClr val="tx1"/>
                </a:solidFill>
                <a:latin typeface="Arial (corps)"/>
              </a:rPr>
              <a:t>confiance</a:t>
            </a:r>
          </a:p>
          <a:p>
            <a:pPr marL="0" lvl="1" indent="0">
              <a:buClr>
                <a:srgbClr val="00B0F0"/>
              </a:buClr>
              <a:buNone/>
            </a:pPr>
            <a:endParaRPr lang="fr-FR" sz="2200" dirty="0" smtClean="0">
              <a:solidFill>
                <a:schemeClr val="tx1"/>
              </a:solidFill>
              <a:latin typeface="Arial (corps)"/>
            </a:endParaRPr>
          </a:p>
          <a:p>
            <a:pPr marL="342900" lvl="1" indent="-342900">
              <a:buClr>
                <a:srgbClr val="00B0F0"/>
              </a:buClr>
              <a:buFont typeface="Wingdings" panose="05000000000000000000" pitchFamily="2" charset="2"/>
              <a:buChar char="q"/>
            </a:pPr>
            <a:r>
              <a:rPr lang="fr-FR" sz="2000" dirty="0" smtClean="0">
                <a:solidFill>
                  <a:schemeClr val="tx1"/>
                </a:solidFill>
                <a:latin typeface="Arial (corps)"/>
              </a:rPr>
              <a:t>Avec des incertitudes</a:t>
            </a:r>
          </a:p>
          <a:p>
            <a:pPr marL="285750" lvl="1" indent="-285750">
              <a:buClr>
                <a:srgbClr val="00B0F0"/>
              </a:buClr>
              <a:buFont typeface="Wingdings" panose="05000000000000000000" pitchFamily="2" charset="2"/>
              <a:buChar char="§"/>
            </a:pPr>
            <a:r>
              <a:rPr lang="fr-FR" dirty="0" smtClean="0"/>
              <a:t>en amont de l’étude : incertitude dans les études épidémiologiques lors de l’estimation des fonctions concentration-risque</a:t>
            </a:r>
          </a:p>
          <a:p>
            <a:pPr marL="285750" lvl="1" indent="-285750">
              <a:buClr>
                <a:srgbClr val="00B0F0"/>
              </a:buClr>
              <a:buFont typeface="Wingdings" panose="05000000000000000000" pitchFamily="2" charset="2"/>
              <a:buChar char="§"/>
            </a:pPr>
            <a:r>
              <a:rPr lang="fr-FR" dirty="0" smtClean="0"/>
              <a:t>au cours de la réalisation de l’étude </a:t>
            </a:r>
            <a:r>
              <a:rPr lang="fr-FR" dirty="0"/>
              <a:t>(incertitudes dans l’estimation de </a:t>
            </a:r>
            <a:r>
              <a:rPr lang="fr-FR" dirty="0" smtClean="0"/>
              <a:t>l’exposition, dans les indicateurs de santé, différences avec l’étude épidémiologique ayant fourni le RR, …)  </a:t>
            </a:r>
          </a:p>
          <a:p>
            <a:pPr marL="95250" lvl="1" indent="0" algn="just">
              <a:buNone/>
            </a:pPr>
            <a:endParaRPr lang="fr-FR" sz="2200" dirty="0" smtClean="0">
              <a:solidFill>
                <a:schemeClr val="tx1"/>
              </a:solidFill>
            </a:endParaRPr>
          </a:p>
          <a:p>
            <a:pPr marL="285750" lvl="1" indent="-285750" algn="just">
              <a:buClr>
                <a:srgbClr val="00B0F0"/>
              </a:buClr>
              <a:buFont typeface="Wingdings" panose="05000000000000000000" pitchFamily="2" charset="2"/>
              <a:buChar char="q"/>
            </a:pPr>
            <a:r>
              <a:rPr lang="fr-FR" sz="2000" dirty="0" smtClean="0">
                <a:solidFill>
                  <a:schemeClr val="tx1"/>
                </a:solidFill>
              </a:rPr>
              <a:t>Résultats pour différents polluants ne peuvent être sommés :</a:t>
            </a:r>
            <a:endParaRPr lang="fr-FR" sz="2000" dirty="0" smtClean="0">
              <a:solidFill>
                <a:schemeClr val="accent2"/>
              </a:solidFill>
            </a:endParaRPr>
          </a:p>
          <a:p>
            <a:pPr marL="285750" lvl="1" indent="-285750">
              <a:lnSpc>
                <a:spcPct val="100000"/>
              </a:lnSpc>
              <a:buClr>
                <a:srgbClr val="00B0F0"/>
              </a:buClr>
              <a:buFont typeface="Wingdings" panose="05000000000000000000" pitchFamily="2" charset="2"/>
              <a:buChar char="§"/>
            </a:pPr>
            <a:r>
              <a:rPr lang="fr-FR" dirty="0">
                <a:solidFill>
                  <a:schemeClr val="tx1"/>
                </a:solidFill>
              </a:rPr>
              <a:t>toxicité propre, </a:t>
            </a:r>
            <a:endParaRPr lang="fr-FR" dirty="0" smtClean="0">
              <a:solidFill>
                <a:schemeClr val="accent2"/>
              </a:solidFill>
            </a:endParaRPr>
          </a:p>
          <a:p>
            <a:pPr marL="285750" lvl="1" indent="-285750">
              <a:lnSpc>
                <a:spcPct val="100000"/>
              </a:lnSpc>
              <a:buClr>
                <a:srgbClr val="00B0F0"/>
              </a:buClr>
              <a:buFont typeface="Wingdings" panose="05000000000000000000" pitchFamily="2" charset="2"/>
              <a:buChar char="§"/>
            </a:pPr>
            <a:r>
              <a:rPr lang="fr-FR" dirty="0" smtClean="0">
                <a:solidFill>
                  <a:schemeClr val="tx1"/>
                </a:solidFill>
              </a:rPr>
              <a:t>mais surtout </a:t>
            </a:r>
            <a:r>
              <a:rPr lang="fr-FR" dirty="0" smtClean="0">
                <a:solidFill>
                  <a:schemeClr val="accent2"/>
                </a:solidFill>
              </a:rPr>
              <a:t>indicateurs d’un mélange complexe  : </a:t>
            </a:r>
            <a:r>
              <a:rPr lang="fr-FR" dirty="0" smtClean="0"/>
              <a:t>effets </a:t>
            </a:r>
            <a:r>
              <a:rPr lang="fr-FR" dirty="0"/>
              <a:t>ne sont pas indépendants </a:t>
            </a:r>
            <a:r>
              <a:rPr lang="fr-FR" dirty="0" smtClean="0"/>
              <a:t>entre </a:t>
            </a:r>
            <a:r>
              <a:rPr lang="fr-FR" dirty="0"/>
              <a:t>eux, </a:t>
            </a:r>
            <a:endParaRPr lang="fr-FR" dirty="0" smtClean="0"/>
          </a:p>
          <a:p>
            <a:pPr marL="285750" lvl="1" indent="-285750">
              <a:lnSpc>
                <a:spcPct val="100000"/>
              </a:lnSpc>
              <a:buClr>
                <a:srgbClr val="00B0F0"/>
              </a:buClr>
              <a:buFont typeface="Wingdings" panose="05000000000000000000" pitchFamily="2" charset="2"/>
              <a:buChar char="§"/>
            </a:pPr>
            <a:endParaRPr lang="fr-FR" dirty="0" smtClean="0"/>
          </a:p>
          <a:p>
            <a:pPr marL="285750" lvl="1" indent="-285750" algn="just">
              <a:buClr>
                <a:srgbClr val="00B0F0"/>
              </a:buClr>
              <a:buFont typeface="Wingdings" panose="05000000000000000000" pitchFamily="2" charset="2"/>
              <a:buChar char="q"/>
            </a:pPr>
            <a:r>
              <a:rPr lang="fr-FR" sz="2100" dirty="0" smtClean="0">
                <a:solidFill>
                  <a:schemeClr val="tx1"/>
                </a:solidFill>
              </a:rPr>
              <a:t>Résultats ne </a:t>
            </a:r>
            <a:r>
              <a:rPr lang="fr-FR" sz="2100" dirty="0">
                <a:solidFill>
                  <a:schemeClr val="tx1"/>
                </a:solidFill>
              </a:rPr>
              <a:t>représentent pas tous les effets possibles de la pollution</a:t>
            </a:r>
          </a:p>
          <a:p>
            <a:pPr marL="95250" lvl="1" indent="0" algn="just"/>
            <a:endParaRPr lang="fr-FR" b="1" dirty="0">
              <a:solidFill>
                <a:schemeClr val="tx2"/>
              </a:solidFill>
            </a:endParaRPr>
          </a:p>
        </p:txBody>
      </p:sp>
      <p:sp>
        <p:nvSpPr>
          <p:cNvPr id="5" name="Titre 1"/>
          <p:cNvSpPr>
            <a:spLocks noGrp="1"/>
          </p:cNvSpPr>
          <p:nvPr>
            <p:ph type="title"/>
          </p:nvPr>
        </p:nvSpPr>
        <p:spPr>
          <a:xfrm>
            <a:off x="884224" y="755820"/>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400" dirty="0" smtClean="0">
                <a:solidFill>
                  <a:schemeClr val="tx2"/>
                </a:solidFill>
              </a:rPr>
              <a:t>Méthodologie : interprétation des résultats</a:t>
            </a:r>
            <a:endParaRPr lang="fr-FR" sz="24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grpSp>
        <p:nvGrpSpPr>
          <p:cNvPr id="7" name="Groupe 6"/>
          <p:cNvGrpSpPr/>
          <p:nvPr/>
        </p:nvGrpSpPr>
        <p:grpSpPr>
          <a:xfrm>
            <a:off x="8455631" y="2558266"/>
            <a:ext cx="3261751" cy="2902010"/>
            <a:chOff x="4716016" y="2276872"/>
            <a:chExt cx="4243843" cy="3310129"/>
          </a:xfrm>
        </p:grpSpPr>
        <p:pic>
          <p:nvPicPr>
            <p:cNvPr id="8" name="Image 7"/>
            <p:cNvPicPr>
              <a:picLocks noChangeAspect="1"/>
            </p:cNvPicPr>
            <p:nvPr/>
          </p:nvPicPr>
          <p:blipFill>
            <a:blip r:embed="rId2"/>
            <a:stretch>
              <a:fillRect/>
            </a:stretch>
          </p:blipFill>
          <p:spPr>
            <a:xfrm>
              <a:off x="4716016" y="2276872"/>
              <a:ext cx="4243843" cy="3310129"/>
            </a:xfrm>
            <a:prstGeom prst="rect">
              <a:avLst/>
            </a:prstGeom>
          </p:spPr>
        </p:pic>
        <p:sp>
          <p:nvSpPr>
            <p:cNvPr id="9" name="Rectangle 8"/>
            <p:cNvSpPr/>
            <p:nvPr/>
          </p:nvSpPr>
          <p:spPr>
            <a:xfrm>
              <a:off x="5292080" y="2276872"/>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01796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23264" y="642844"/>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travaux de </a:t>
            </a:r>
            <a:r>
              <a:rPr lang="fr-FR" sz="2800" dirty="0" err="1" smtClean="0">
                <a:solidFill>
                  <a:schemeClr val="tx2"/>
                </a:solidFill>
              </a:rPr>
              <a:t>s</a:t>
            </a:r>
            <a:r>
              <a:rPr lang="fr-FR" sz="2800" cap="none" dirty="0" err="1" smtClean="0">
                <a:solidFill>
                  <a:schemeClr val="tx2"/>
                </a:solidFill>
              </a:rPr>
              <a:t>p</a:t>
            </a:r>
            <a:r>
              <a:rPr lang="fr-FR" sz="2800" dirty="0" err="1" smtClean="0">
                <a:solidFill>
                  <a:schemeClr val="tx2"/>
                </a:solidFill>
              </a:rPr>
              <a:t>f</a:t>
            </a:r>
            <a:r>
              <a:rPr lang="fr-FR" sz="2800" dirty="0" smtClean="0">
                <a:solidFill>
                  <a:schemeClr val="tx2"/>
                </a:solidFill>
              </a:rPr>
              <a:t> sur les eqis</a:t>
            </a:r>
            <a:endParaRPr lang="fr-FR" sz="2800" dirty="0">
              <a:solidFill>
                <a:schemeClr val="tx2"/>
              </a:solidFill>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95503"/>
            <a:ext cx="8849360" cy="5049521"/>
          </a:xfrm>
          <a:prstGeom prst="rect">
            <a:avLst/>
          </a:prstGeom>
          <a:noFill/>
          <a:ln>
            <a:noFill/>
          </a:ln>
        </p:spPr>
      </p:pic>
      <p:sp>
        <p:nvSpPr>
          <p:cNvPr id="7"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42241457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20410" y="763229"/>
            <a:ext cx="9720072" cy="1051995"/>
          </a:xfrm>
        </p:spPr>
        <p:txBody>
          <a:bodyPr>
            <a:normAutofit/>
          </a:bodyPr>
          <a:lstStyle/>
          <a:p>
            <a:r>
              <a:rPr lang="fr-FR" sz="3000" dirty="0" smtClean="0"/>
              <a:t>Introduction</a:t>
            </a:r>
            <a:endParaRPr lang="fr-FR" sz="3000" dirty="0">
              <a:solidFill>
                <a:srgbClr val="FF0000"/>
              </a:solidFill>
            </a:endParaRPr>
          </a:p>
        </p:txBody>
      </p:sp>
      <p:sp>
        <p:nvSpPr>
          <p:cNvPr id="7" name="Espace réservé du contenu 6"/>
          <p:cNvSpPr>
            <a:spLocks noGrp="1"/>
          </p:cNvSpPr>
          <p:nvPr>
            <p:ph idx="1"/>
          </p:nvPr>
        </p:nvSpPr>
        <p:spPr>
          <a:xfrm>
            <a:off x="1087650" y="1928949"/>
            <a:ext cx="10244379" cy="4023360"/>
          </a:xfrm>
        </p:spPr>
        <p:txBody>
          <a:bodyPr>
            <a:normAutofit/>
          </a:bodyPr>
          <a:lstStyle/>
          <a:p>
            <a:pPr marL="0" indent="0">
              <a:buNone/>
            </a:pPr>
            <a:endParaRPr lang="fr-FR" dirty="0" smtClean="0"/>
          </a:p>
          <a:p>
            <a:pPr marL="0" indent="0">
              <a:buNone/>
            </a:pPr>
            <a:endParaRPr lang="fr-FR" dirty="0" smtClean="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3</a:t>
            </a:fld>
            <a:endParaRPr lang="en-US" dirty="0"/>
          </a:p>
        </p:txBody>
      </p:sp>
      <p:sp>
        <p:nvSpPr>
          <p:cNvPr id="8"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pic>
        <p:nvPicPr>
          <p:cNvPr id="13" name="Image 12"/>
          <p:cNvPicPr>
            <a:picLocks noChangeAspect="1"/>
          </p:cNvPicPr>
          <p:nvPr/>
        </p:nvPicPr>
        <p:blipFill>
          <a:blip r:embed="rId3"/>
          <a:stretch>
            <a:fillRect/>
          </a:stretch>
        </p:blipFill>
        <p:spPr>
          <a:xfrm>
            <a:off x="920410" y="2331955"/>
            <a:ext cx="10310981" cy="4428309"/>
          </a:xfrm>
          <a:prstGeom prst="rect">
            <a:avLst/>
          </a:prstGeom>
        </p:spPr>
      </p:pic>
      <p:sp>
        <p:nvSpPr>
          <p:cNvPr id="9" name="Espace réservé du contenu 6"/>
          <p:cNvSpPr txBox="1">
            <a:spLocks/>
          </p:cNvSpPr>
          <p:nvPr/>
        </p:nvSpPr>
        <p:spPr>
          <a:xfrm>
            <a:off x="819772" y="1815224"/>
            <a:ext cx="1024437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2D2C68"/>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Wingdings" panose="05000000000000000000" pitchFamily="2" charset="2"/>
              <a:buChar char="q"/>
            </a:pPr>
            <a:r>
              <a:rPr lang="fr-FR" dirty="0" smtClean="0"/>
              <a:t> Quelques jalons dans l’histoire de la pollution atmosphérique…</a:t>
            </a:r>
          </a:p>
          <a:p>
            <a:pPr marL="0" indent="0">
              <a:buFont typeface="Tw Cen MT" panose="020B0602020104020603" pitchFamily="34" charset="0"/>
              <a:buNone/>
            </a:pPr>
            <a:endParaRPr lang="fr-FR" dirty="0" smtClean="0"/>
          </a:p>
          <a:p>
            <a:pPr marL="0" indent="0">
              <a:buFont typeface="Tw Cen MT" panose="020B0602020104020603" pitchFamily="34" charset="0"/>
              <a:buNone/>
            </a:pPr>
            <a:endParaRPr lang="fr-FR" dirty="0" smtClean="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1680266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23264" y="642844"/>
            <a:ext cx="11033456" cy="1052659"/>
          </a:xfrm>
        </p:spPr>
        <p:txBody>
          <a:bodyPr>
            <a:normAutofit fontScale="90000"/>
          </a:bodyPr>
          <a:lstStyle/>
          <a:p>
            <a:pPr>
              <a:lnSpc>
                <a:spcPct val="90000"/>
              </a:lnSpc>
            </a:pPr>
            <a:r>
              <a:rPr lang="fr-FR" sz="3000" dirty="0"/>
              <a:t>Les évaluations quantitatives d’impact sur la </a:t>
            </a:r>
            <a:r>
              <a:rPr lang="fr-FR" sz="3000" dirty="0" smtClean="0"/>
              <a:t>santé</a:t>
            </a:r>
            <a:br>
              <a:rPr lang="fr-FR" sz="3000" dirty="0" smtClean="0"/>
            </a:br>
            <a:r>
              <a:rPr lang="fr-FR" sz="2800" dirty="0" smtClean="0">
                <a:solidFill>
                  <a:schemeClr val="tx2"/>
                </a:solidFill>
              </a:rPr>
              <a:t>travaux de </a:t>
            </a:r>
            <a:r>
              <a:rPr lang="fr-FR" sz="2800" dirty="0" err="1" smtClean="0">
                <a:solidFill>
                  <a:schemeClr val="tx2"/>
                </a:solidFill>
              </a:rPr>
              <a:t>s</a:t>
            </a:r>
            <a:r>
              <a:rPr lang="fr-FR" sz="2800" cap="none" dirty="0" err="1" smtClean="0">
                <a:solidFill>
                  <a:schemeClr val="tx2"/>
                </a:solidFill>
              </a:rPr>
              <a:t>p</a:t>
            </a:r>
            <a:r>
              <a:rPr lang="fr-FR" sz="2800" dirty="0" err="1" smtClean="0">
                <a:solidFill>
                  <a:schemeClr val="tx2"/>
                </a:solidFill>
              </a:rPr>
              <a:t>f</a:t>
            </a:r>
            <a:r>
              <a:rPr lang="fr-FR" sz="2800" dirty="0" smtClean="0">
                <a:solidFill>
                  <a:schemeClr val="tx2"/>
                </a:solidFill>
              </a:rPr>
              <a:t> sur les eqis</a:t>
            </a:r>
            <a:endParaRPr lang="fr-FR" sz="2800" dirty="0">
              <a:solidFill>
                <a:schemeClr val="tx2"/>
              </a:solidFill>
            </a:endParaRPr>
          </a:p>
        </p:txBody>
      </p:sp>
      <p:sp>
        <p:nvSpPr>
          <p:cNvPr id="7"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pic>
        <p:nvPicPr>
          <p:cNvPr id="8" name="Image 7" descr="Q:\Air et santé_GT\Covid-19\EQIS\Protocole_Rapport_Article\Relecture Guillaume 1er Pack\Rapport\resultats_baisse_morta_PM25_PTot.jpg"/>
          <p:cNvPicPr>
            <a:picLocks noChangeAspect="1"/>
          </p:cNvPicPr>
          <p:nvPr/>
        </p:nvPicPr>
        <p:blipFill rotWithShape="1">
          <a:blip r:embed="rId2" cstate="print">
            <a:extLst>
              <a:ext uri="{28A0092B-C50C-407E-A947-70E740481C1C}">
                <a14:useLocalDpi xmlns:a14="http://schemas.microsoft.com/office/drawing/2010/main" val="0"/>
              </a:ext>
            </a:extLst>
          </a:blip>
          <a:srcRect t="20472" b="19416"/>
          <a:stretch/>
        </p:blipFill>
        <p:spPr bwMode="auto">
          <a:xfrm>
            <a:off x="706435" y="2112362"/>
            <a:ext cx="2836391" cy="2408338"/>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3"/>
          <a:stretch>
            <a:fillRect/>
          </a:stretch>
        </p:blipFill>
        <p:spPr>
          <a:xfrm>
            <a:off x="4060612" y="1861880"/>
            <a:ext cx="2677697" cy="2658820"/>
          </a:xfrm>
          <a:prstGeom prst="rect">
            <a:avLst/>
          </a:prstGeom>
        </p:spPr>
      </p:pic>
      <p:pic>
        <p:nvPicPr>
          <p:cNvPr id="3" name="Image 2"/>
          <p:cNvPicPr>
            <a:picLocks noChangeAspect="1"/>
          </p:cNvPicPr>
          <p:nvPr/>
        </p:nvPicPr>
        <p:blipFill>
          <a:blip r:embed="rId4"/>
          <a:stretch>
            <a:fillRect/>
          </a:stretch>
        </p:blipFill>
        <p:spPr>
          <a:xfrm>
            <a:off x="7643073" y="1689209"/>
            <a:ext cx="4142527" cy="2933812"/>
          </a:xfrm>
          <a:prstGeom prst="rect">
            <a:avLst/>
          </a:prstGeom>
        </p:spPr>
      </p:pic>
      <p:pic>
        <p:nvPicPr>
          <p:cNvPr id="4" name="Image 3"/>
          <p:cNvPicPr>
            <a:picLocks noChangeAspect="1"/>
          </p:cNvPicPr>
          <p:nvPr/>
        </p:nvPicPr>
        <p:blipFill>
          <a:blip r:embed="rId5"/>
          <a:stretch>
            <a:fillRect/>
          </a:stretch>
        </p:blipFill>
        <p:spPr>
          <a:xfrm>
            <a:off x="1015238" y="4903725"/>
            <a:ext cx="7217717" cy="1464658"/>
          </a:xfrm>
          <a:prstGeom prst="rect">
            <a:avLst/>
          </a:prstGeom>
        </p:spPr>
      </p:pic>
    </p:spTree>
    <p:extLst>
      <p:ext uri="{BB962C8B-B14F-4D97-AF65-F5344CB8AC3E}">
        <p14:creationId xmlns:p14="http://schemas.microsoft.com/office/powerpoint/2010/main" val="24492734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body" idx="1"/>
          </p:nvPr>
        </p:nvSpPr>
        <p:spPr>
          <a:xfrm>
            <a:off x="670560" y="1884720"/>
            <a:ext cx="11247120" cy="4585984"/>
          </a:xfrm>
        </p:spPr>
        <p:txBody>
          <a:bodyPr>
            <a:normAutofit fontScale="85000" lnSpcReduction="10000"/>
          </a:bodyPr>
          <a:lstStyle/>
          <a:p>
            <a:pPr algn="just">
              <a:buFont typeface="Wingdings" panose="05000000000000000000" pitchFamily="2" charset="2"/>
              <a:buChar char="q"/>
            </a:pPr>
            <a:r>
              <a:rPr lang="fr-FR" sz="2400" dirty="0" smtClean="0">
                <a:latin typeface="Arial (corps)"/>
              </a:rPr>
              <a:t> EQIS-PA = outils de sensibilisation et d’aide </a:t>
            </a:r>
            <a:r>
              <a:rPr lang="fr-FR" sz="2400" dirty="0">
                <a:latin typeface="Arial (corps)"/>
              </a:rPr>
              <a:t>à la décision dans le processus de planification, </a:t>
            </a:r>
          </a:p>
          <a:p>
            <a:pPr>
              <a:buFont typeface="Wingdings" panose="05000000000000000000" pitchFamily="2" charset="2"/>
              <a:buChar char="q"/>
            </a:pPr>
            <a:r>
              <a:rPr lang="fr-FR" sz="2400" dirty="0" smtClean="0">
                <a:latin typeface="Arial (corps)"/>
              </a:rPr>
              <a:t> </a:t>
            </a:r>
            <a:r>
              <a:rPr lang="fr-FR" sz="2400" b="1" dirty="0" smtClean="0">
                <a:latin typeface="Arial (corps)"/>
              </a:rPr>
              <a:t>EQIS </a:t>
            </a:r>
            <a:r>
              <a:rPr lang="fr-FR" sz="2400" b="1" dirty="0">
                <a:latin typeface="Arial (corps)"/>
              </a:rPr>
              <a:t>à distinguer des EIS </a:t>
            </a:r>
            <a:r>
              <a:rPr lang="fr-FR" sz="2400" dirty="0">
                <a:latin typeface="Arial (corps)"/>
              </a:rPr>
              <a:t>(évaluations d’impacts en santé</a:t>
            </a:r>
            <a:r>
              <a:rPr lang="fr-FR" sz="2400" dirty="0" smtClean="0">
                <a:latin typeface="Arial (corps)"/>
              </a:rPr>
              <a:t>) qui sont </a:t>
            </a:r>
            <a:r>
              <a:rPr lang="fr-FR" dirty="0" smtClean="0">
                <a:latin typeface="Arial (corps)"/>
              </a:rPr>
              <a:t>: </a:t>
            </a:r>
          </a:p>
          <a:p>
            <a:pPr>
              <a:buFont typeface="Wingdings" panose="05000000000000000000" pitchFamily="2" charset="2"/>
              <a:buChar char="§"/>
            </a:pPr>
            <a:r>
              <a:rPr lang="fr-FR" sz="1900" dirty="0" smtClean="0">
                <a:latin typeface="Arial (corps)"/>
              </a:rPr>
              <a:t> </a:t>
            </a:r>
            <a:r>
              <a:rPr lang="fr-FR" sz="1900" dirty="0" smtClean="0">
                <a:solidFill>
                  <a:schemeClr val="tx2"/>
                </a:solidFill>
                <a:latin typeface="Arial (corps)"/>
              </a:rPr>
              <a:t>approche </a:t>
            </a:r>
            <a:r>
              <a:rPr lang="fr-FR" sz="1900" dirty="0">
                <a:solidFill>
                  <a:schemeClr val="tx2"/>
                </a:solidFill>
                <a:latin typeface="Arial (corps)"/>
              </a:rPr>
              <a:t>scientifique et participative </a:t>
            </a:r>
            <a:r>
              <a:rPr lang="fr-FR" sz="1900" dirty="0">
                <a:latin typeface="Arial (corps)"/>
              </a:rPr>
              <a:t>mettant en relation décideurs politiques, acteurs de santé publique et personnes concernées </a:t>
            </a:r>
            <a:endParaRPr lang="fr-FR" sz="1900" dirty="0" smtClean="0">
              <a:latin typeface="Arial (corps)"/>
            </a:endParaRPr>
          </a:p>
          <a:p>
            <a:pPr>
              <a:buFont typeface="Wingdings" panose="05000000000000000000" pitchFamily="2" charset="2"/>
              <a:buChar char="§"/>
            </a:pPr>
            <a:r>
              <a:rPr lang="fr-FR" sz="1900" dirty="0" smtClean="0">
                <a:solidFill>
                  <a:schemeClr val="tx2"/>
                </a:solidFill>
                <a:latin typeface="Arial (corps)"/>
              </a:rPr>
              <a:t> ensemble </a:t>
            </a:r>
            <a:r>
              <a:rPr lang="fr-FR" sz="1900" dirty="0">
                <a:solidFill>
                  <a:schemeClr val="tx2"/>
                </a:solidFill>
                <a:latin typeface="Arial (corps)"/>
              </a:rPr>
              <a:t>de procédures, méthodes et outils </a:t>
            </a:r>
            <a:r>
              <a:rPr lang="fr-FR" sz="1900" dirty="0" smtClean="0">
                <a:latin typeface="Arial (corps)"/>
              </a:rPr>
              <a:t> pour </a:t>
            </a:r>
            <a:r>
              <a:rPr lang="fr-FR" sz="1900" dirty="0">
                <a:latin typeface="Arial (corps)"/>
              </a:rPr>
              <a:t>identifier, </a:t>
            </a:r>
            <a:r>
              <a:rPr lang="fr-FR" sz="1900" dirty="0" smtClean="0">
                <a:latin typeface="Arial (corps)"/>
              </a:rPr>
              <a:t>des </a:t>
            </a:r>
            <a:r>
              <a:rPr lang="fr-FR" sz="1900" dirty="0">
                <a:latin typeface="Arial (corps)"/>
              </a:rPr>
              <a:t>impacts positifs ou négatifs d’une politique (ou programme) sur la santé des populations </a:t>
            </a:r>
            <a:r>
              <a:rPr lang="fr-FR" sz="1900" dirty="0" smtClean="0">
                <a:latin typeface="Arial (corps)"/>
              </a:rPr>
              <a:t>ET produire </a:t>
            </a:r>
            <a:r>
              <a:rPr lang="fr-FR" sz="1900" dirty="0">
                <a:latin typeface="Arial (corps)"/>
              </a:rPr>
              <a:t>des recommandations pour infléchir le projet ou programme dans le sens d’une augmentation des impacts potentiels positifs et d’une diminution des impacts potentiels négatifs. </a:t>
            </a:r>
            <a:endParaRPr lang="fr-FR" sz="1900" dirty="0" smtClean="0">
              <a:latin typeface="Arial (corps)"/>
            </a:endParaRPr>
          </a:p>
          <a:p>
            <a:pPr>
              <a:buFont typeface="Wingdings" panose="05000000000000000000" pitchFamily="2" charset="2"/>
              <a:buChar char="§"/>
            </a:pPr>
            <a:r>
              <a:rPr lang="fr-FR" sz="1900" dirty="0">
                <a:latin typeface="Arial (corps)"/>
              </a:rPr>
              <a:t> </a:t>
            </a:r>
            <a:r>
              <a:rPr lang="fr-FR" sz="1900" dirty="0" smtClean="0">
                <a:solidFill>
                  <a:schemeClr val="tx2"/>
                </a:solidFill>
                <a:latin typeface="Arial (corps)"/>
              </a:rPr>
              <a:t>Non quantitatives </a:t>
            </a:r>
            <a:r>
              <a:rPr lang="fr-FR" sz="1900" dirty="0" smtClean="0">
                <a:latin typeface="Arial (corps)"/>
              </a:rPr>
              <a:t>: intégration possible de déterminants sans relation concentration/risque, VTR etc. Ex : impact végétalisation/pollen</a:t>
            </a:r>
            <a:endParaRPr lang="fr-FR" sz="1900" dirty="0">
              <a:latin typeface="Arial (corps)"/>
            </a:endParaRPr>
          </a:p>
          <a:p>
            <a:pPr lvl="0">
              <a:buFont typeface="Wingdings" panose="05000000000000000000" pitchFamily="2" charset="2"/>
              <a:buChar char="q"/>
            </a:pPr>
            <a:r>
              <a:rPr lang="fr-FR" sz="2100" dirty="0">
                <a:latin typeface="Arial (corps)"/>
              </a:rPr>
              <a:t> </a:t>
            </a:r>
            <a:r>
              <a:rPr lang="fr-FR" sz="2400" b="1" dirty="0" smtClean="0">
                <a:latin typeface="Arial (corps)"/>
              </a:rPr>
              <a:t>EQIS </a:t>
            </a:r>
            <a:r>
              <a:rPr lang="fr-FR" sz="2400" b="1" dirty="0">
                <a:latin typeface="Arial (corps)"/>
              </a:rPr>
              <a:t>à distinguer des EQRS </a:t>
            </a:r>
            <a:r>
              <a:rPr lang="fr-FR" sz="2400" dirty="0">
                <a:latin typeface="Arial (corps)"/>
              </a:rPr>
              <a:t>(évaluations quantitatives des risques sanitaires</a:t>
            </a:r>
            <a:r>
              <a:rPr lang="fr-FR" sz="2400" dirty="0" smtClean="0">
                <a:latin typeface="Arial (corps)"/>
              </a:rPr>
              <a:t>) qui : </a:t>
            </a:r>
          </a:p>
          <a:p>
            <a:pPr>
              <a:buFont typeface="Wingdings" panose="05000000000000000000" pitchFamily="2" charset="2"/>
              <a:buChar char="§"/>
            </a:pPr>
            <a:r>
              <a:rPr lang="fr-FR" sz="2000" dirty="0">
                <a:latin typeface="Arial (corps)"/>
              </a:rPr>
              <a:t> </a:t>
            </a:r>
            <a:r>
              <a:rPr lang="fr-FR" sz="1900" dirty="0">
                <a:latin typeface="Arial (corps)"/>
              </a:rPr>
              <a:t>est un outil d’aide à la décision permettant de statuer sur le bien-fondé d’un risque sanitaire dans les situations incertaines</a:t>
            </a:r>
          </a:p>
          <a:p>
            <a:pPr>
              <a:buFont typeface="Wingdings" panose="05000000000000000000" pitchFamily="2" charset="2"/>
              <a:buChar char="§"/>
            </a:pPr>
            <a:r>
              <a:rPr lang="fr-FR" sz="1900" dirty="0">
                <a:latin typeface="Arial (corps)"/>
              </a:rPr>
              <a:t> permet la quantification d’indicateurs de risque ERI (excès de risque individuel), QD (quotient de danger)</a:t>
            </a:r>
          </a:p>
          <a:p>
            <a:pPr>
              <a:buFont typeface="Wingdings" panose="05000000000000000000" pitchFamily="2" charset="2"/>
              <a:buChar char="§"/>
            </a:pPr>
            <a:r>
              <a:rPr lang="fr-FR" sz="1900" dirty="0">
                <a:latin typeface="Arial (corps)"/>
              </a:rPr>
              <a:t> est basée sur l’utilisation de VTR (dose-effet/ dose-réponse) et d’une </a:t>
            </a:r>
            <a:r>
              <a:rPr lang="fr-FR" sz="1900" dirty="0" smtClean="0">
                <a:latin typeface="Arial (corps)"/>
              </a:rPr>
              <a:t>DJE</a:t>
            </a:r>
            <a:endParaRPr lang="fr-FR" sz="1900" dirty="0">
              <a:latin typeface="Arial (corps)"/>
            </a:endParaRPr>
          </a:p>
        </p:txBody>
      </p:sp>
      <p:sp>
        <p:nvSpPr>
          <p:cNvPr id="5" name="Titre 1"/>
          <p:cNvSpPr>
            <a:spLocks noGrp="1"/>
          </p:cNvSpPr>
          <p:nvPr>
            <p:ph type="title"/>
          </p:nvPr>
        </p:nvSpPr>
        <p:spPr>
          <a:xfrm>
            <a:off x="884224" y="755820"/>
            <a:ext cx="11033456" cy="1052659"/>
          </a:xfrm>
        </p:spPr>
        <p:txBody>
          <a:bodyPr>
            <a:normAutofit/>
          </a:bodyPr>
          <a:lstStyle/>
          <a:p>
            <a:pPr>
              <a:lnSpc>
                <a:spcPct val="90000"/>
              </a:lnSpc>
            </a:pPr>
            <a:r>
              <a:rPr lang="fr-FR" sz="3000" dirty="0" smtClean="0"/>
              <a:t>Autres outils d’évaluation</a:t>
            </a:r>
            <a:endParaRPr lang="fr-FR" sz="2800" dirty="0">
              <a:solidFill>
                <a:schemeClr val="tx2"/>
              </a:solidFill>
            </a:endParaRPr>
          </a:p>
        </p:txBody>
      </p:sp>
      <p:sp>
        <p:nvSpPr>
          <p:cNvPr id="6"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312863417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58664" y="2135342"/>
            <a:ext cx="10723735" cy="1499616"/>
          </a:xfrm>
        </p:spPr>
        <p:txBody>
          <a:bodyPr>
            <a:noAutofit/>
          </a:bodyPr>
          <a:lstStyle/>
          <a:p>
            <a:pPr algn="ctr"/>
            <a:r>
              <a:rPr lang="fr-FR" sz="3200" dirty="0" smtClean="0"/>
              <a:t>Effets indirects sur la santé d’actions en faveur de la </a:t>
            </a:r>
            <a:r>
              <a:rPr lang="fr-FR" sz="3200" dirty="0" err="1" smtClean="0"/>
              <a:t>qae</a:t>
            </a:r>
            <a:endParaRPr lang="fr-FR" sz="30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32</a:t>
            </a:fld>
            <a:endParaRPr lang="en-US" dirty="0"/>
          </a:p>
        </p:txBody>
      </p:sp>
      <p:sp>
        <p:nvSpPr>
          <p:cNvPr id="7" name="Espace réservé du pied de page 3"/>
          <p:cNvSpPr txBox="1">
            <a:spLocks/>
          </p:cNvSpPr>
          <p:nvPr/>
        </p:nvSpPr>
        <p:spPr>
          <a:xfrm>
            <a:off x="4842932" y="6470704"/>
            <a:ext cx="5901459"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cap="all" dirty="0">
                <a:solidFill>
                  <a:schemeClr val="bg1">
                    <a:lumMod val="50000"/>
                  </a:schemeClr>
                </a:solidFill>
                <a:latin typeface="Arial" panose="020B0604020202020204" pitchFamily="34" charset="0"/>
                <a:cs typeface="Arial" panose="020B0604020202020204" pitchFamily="34" charset="0"/>
              </a:rPr>
              <a:t>CTT Qualité de l’air extérieur : les clés pour comprendre et agir </a:t>
            </a:r>
          </a:p>
        </p:txBody>
      </p:sp>
    </p:spTree>
    <p:extLst>
      <p:ext uri="{BB962C8B-B14F-4D97-AF65-F5344CB8AC3E}">
        <p14:creationId xmlns:p14="http://schemas.microsoft.com/office/powerpoint/2010/main" val="838255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619760" y="1899740"/>
            <a:ext cx="5737497" cy="4570964"/>
          </a:xfrm>
        </p:spPr>
        <p:txBody>
          <a:bodyPr>
            <a:normAutofit fontScale="85000" lnSpcReduction="20000"/>
          </a:bodyPr>
          <a:lstStyle/>
          <a:p>
            <a:pPr marL="342900" lvl="2"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smtClean="0"/>
              <a:t>Actions sur : </a:t>
            </a:r>
          </a:p>
          <a:p>
            <a:pPr marL="342900" lvl="2" indent="-342900" algn="just">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900" dirty="0" smtClean="0"/>
              <a:t>Infrastructures de transports</a:t>
            </a:r>
          </a:p>
          <a:p>
            <a:pPr marL="342900" lvl="2" indent="-342900" algn="just">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900" dirty="0" smtClean="0"/>
              <a:t>Aménagements</a:t>
            </a:r>
          </a:p>
          <a:p>
            <a:pPr marL="342900" lvl="2" indent="-342900" algn="just">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900" dirty="0" smtClean="0"/>
              <a:t>Logements </a:t>
            </a:r>
          </a:p>
          <a:p>
            <a:pPr marL="342900" lvl="2" indent="-342900" algn="just">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900" dirty="0" smtClean="0"/>
              <a:t>Végétalisation</a:t>
            </a:r>
          </a:p>
          <a:p>
            <a:pPr marL="342900" lvl="2" indent="-342900" algn="just">
              <a:lnSpc>
                <a:spcPct val="110000"/>
              </a:lnSpc>
              <a:spcBef>
                <a:spcPts val="600"/>
              </a:spcBef>
              <a:spcAft>
                <a:spcPts val="600"/>
              </a:spcAft>
              <a:buClr>
                <a:srgbClr val="00B0F0"/>
              </a:buClr>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1900" dirty="0" smtClean="0"/>
              <a:t>(…)</a:t>
            </a:r>
            <a:endParaRPr lang="fr-FR" sz="1900" dirty="0"/>
          </a:p>
          <a:p>
            <a:pPr marL="342900" lvl="2"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smtClean="0"/>
              <a:t>Co-bénéfices </a:t>
            </a:r>
            <a:r>
              <a:rPr lang="fr-FR" sz="2200" dirty="0"/>
              <a:t>conséquents sur d’autres déterminants de la santé (bruit, îlots de chaleurs, lien social, activité physique, </a:t>
            </a:r>
            <a:r>
              <a:rPr lang="fr-FR" sz="2200" dirty="0" smtClean="0"/>
              <a:t>…)</a:t>
            </a:r>
          </a:p>
          <a:p>
            <a:pPr marL="342900" lvl="2"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a:t>Vers un urbanisme favorable à la santé</a:t>
            </a:r>
          </a:p>
          <a:p>
            <a:pPr marL="342900" lvl="2" indent="-342900" algn="just">
              <a:lnSpc>
                <a:spcPct val="110000"/>
              </a:lnSpc>
              <a:spcBef>
                <a:spcPts val="600"/>
              </a:spcBef>
              <a:spcAft>
                <a:spcPts val="600"/>
              </a:spcAft>
              <a:buClr>
                <a:srgbClr val="00B0F0"/>
              </a:buClr>
              <a:buFont typeface="Wingdings" panose="05000000000000000000" pitchFamily="2" charset="2"/>
              <a:buChar char="q"/>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fr-FR" sz="2200" dirty="0" smtClean="0"/>
              <a:t>Attention aux antagonismes (ex des végétaux allergisants)</a:t>
            </a:r>
            <a:endParaRPr lang="fr-FR" sz="1800" dirty="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0" lvl="2" indent="0">
              <a:lnSpc>
                <a:spcPct val="110000"/>
              </a:lnSpc>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800" dirty="0" smtClean="0"/>
          </a:p>
          <a:p>
            <a:pPr marL="0" lvl="2" indent="0">
              <a:spcBef>
                <a:spcPts val="600"/>
              </a:spcBef>
              <a:spcAft>
                <a:spcPts val="600"/>
              </a:spcAft>
              <a:buClr>
                <a:srgbClr val="00B0F0"/>
              </a:buClr>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fr-FR" sz="16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33</a:t>
            </a:fld>
            <a:endParaRPr lang="en-US" dirty="0"/>
          </a:p>
        </p:txBody>
      </p:sp>
      <p:sp>
        <p:nvSpPr>
          <p:cNvPr id="10"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20266" t="5249" r="-2898" b="-362"/>
          <a:stretch/>
        </p:blipFill>
        <p:spPr>
          <a:xfrm>
            <a:off x="6624927" y="1478080"/>
            <a:ext cx="5272434" cy="4626630"/>
          </a:xfrm>
          <a:prstGeom prst="rect">
            <a:avLst/>
          </a:prstGeom>
        </p:spPr>
      </p:pic>
      <p:sp>
        <p:nvSpPr>
          <p:cNvPr id="11" name="Titre 5"/>
          <p:cNvSpPr txBox="1">
            <a:spLocks/>
          </p:cNvSpPr>
          <p:nvPr/>
        </p:nvSpPr>
        <p:spPr>
          <a:xfrm>
            <a:off x="794860" y="765545"/>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2800" dirty="0" smtClean="0"/>
              <a:t>Co bénéfices d’actions en faveur de la </a:t>
            </a:r>
            <a:r>
              <a:rPr lang="fr-FR" sz="2800" dirty="0" err="1" smtClean="0"/>
              <a:t>qae</a:t>
            </a:r>
            <a:endParaRPr lang="fr-FR" sz="2800" dirty="0" smtClean="0"/>
          </a:p>
        </p:txBody>
      </p:sp>
    </p:spTree>
    <p:extLst>
      <p:ext uri="{BB962C8B-B14F-4D97-AF65-F5344CB8AC3E}">
        <p14:creationId xmlns:p14="http://schemas.microsoft.com/office/powerpoint/2010/main" val="1167102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8F63A3B-78C7-47BE-AE5E-E10140E04643}" type="slidenum">
              <a:rPr lang="en-US" smtClean="0"/>
              <a:t>34</a:t>
            </a:fld>
            <a:endParaRPr lang="en-US" dirty="0"/>
          </a:p>
        </p:txBody>
      </p:sp>
      <p:sp>
        <p:nvSpPr>
          <p:cNvPr id="3" name="Espace réservé du contenu 2"/>
          <p:cNvSpPr>
            <a:spLocks noGrp="1"/>
          </p:cNvSpPr>
          <p:nvPr>
            <p:ph idx="1"/>
          </p:nvPr>
        </p:nvSpPr>
        <p:spPr>
          <a:xfrm>
            <a:off x="535282" y="2190308"/>
            <a:ext cx="5961212" cy="3839018"/>
          </a:xfrm>
        </p:spPr>
        <p:txBody>
          <a:bodyPr>
            <a:normAutofit/>
          </a:bodyPr>
          <a:lstStyle/>
          <a:p>
            <a:pPr marL="342900" lvl="2" indent="-342900" algn="just">
              <a:spcBef>
                <a:spcPts val="600"/>
              </a:spcBef>
              <a:spcAft>
                <a:spcPts val="600"/>
              </a:spcAft>
              <a:buClr>
                <a:srgbClr val="00B0F0"/>
              </a:buClr>
              <a:buFont typeface="Wingdings" panose="05000000000000000000" pitchFamily="2" charset="2"/>
              <a:buChar char="q"/>
              <a:defRPr/>
            </a:pPr>
            <a:r>
              <a:rPr lang="fr-FR" sz="2200" dirty="0" smtClean="0"/>
              <a:t>Toute </a:t>
            </a:r>
            <a:r>
              <a:rPr lang="fr-FR" sz="2200" dirty="0"/>
              <a:t>réduction de pollution permettra un gain sanitaire pour la population y compris dans des zones moins </a:t>
            </a:r>
            <a:r>
              <a:rPr lang="fr-FR" sz="2200" dirty="0" smtClean="0"/>
              <a:t>exposées</a:t>
            </a:r>
          </a:p>
          <a:p>
            <a:pPr marL="342900" lvl="2" indent="-342900" algn="just">
              <a:spcBef>
                <a:spcPts val="600"/>
              </a:spcBef>
              <a:spcAft>
                <a:spcPts val="600"/>
              </a:spcAft>
              <a:buClr>
                <a:srgbClr val="00B0F0"/>
              </a:buClr>
              <a:buFont typeface="Wingdings" panose="05000000000000000000" pitchFamily="2" charset="2"/>
              <a:buChar char="q"/>
              <a:defRPr/>
            </a:pPr>
            <a:r>
              <a:rPr lang="fr-FR" sz="2200" dirty="0" smtClean="0">
                <a:sym typeface="Wingdings" panose="05000000000000000000" pitchFamily="2" charset="2"/>
              </a:rPr>
              <a:t>E</a:t>
            </a:r>
            <a:r>
              <a:rPr lang="fr-FR" sz="2200" dirty="0" smtClean="0"/>
              <a:t>fforts </a:t>
            </a:r>
            <a:r>
              <a:rPr lang="fr-FR" sz="2200" dirty="0"/>
              <a:t>de réduction de la pollution de l’air ambiant doivent être poursuivis sur </a:t>
            </a:r>
            <a:r>
              <a:rPr lang="fr-FR" sz="2200" dirty="0" smtClean="0"/>
              <a:t>l’ensemble </a:t>
            </a:r>
            <a:r>
              <a:rPr lang="fr-FR" sz="2200" dirty="0"/>
              <a:t>de la région et </a:t>
            </a:r>
            <a:r>
              <a:rPr lang="fr-FR" sz="2200" dirty="0" smtClean="0"/>
              <a:t>sur toutes </a:t>
            </a:r>
            <a:r>
              <a:rPr lang="fr-FR" sz="2200" dirty="0"/>
              <a:t>les sources </a:t>
            </a:r>
            <a:r>
              <a:rPr lang="fr-FR" sz="2200" dirty="0" smtClean="0"/>
              <a:t>de pollution</a:t>
            </a:r>
            <a:endParaRPr lang="fr-FR" sz="2200" dirty="0"/>
          </a:p>
          <a:p>
            <a:pPr marL="355600" indent="-355600" algn="just">
              <a:buFont typeface="Wingdings" panose="05000000000000000000" pitchFamily="2" charset="2"/>
              <a:buChar char="q"/>
            </a:pPr>
            <a:r>
              <a:rPr lang="fr-FR" dirty="0" smtClean="0"/>
              <a:t>Intégration </a:t>
            </a:r>
            <a:r>
              <a:rPr lang="fr-FR" dirty="0"/>
              <a:t>des enjeux sanitaires dans les   politiques  publiques </a:t>
            </a:r>
          </a:p>
          <a:p>
            <a:pPr>
              <a:buFont typeface="Wingdings" panose="05000000000000000000" pitchFamily="2" charset="2"/>
              <a:buChar char="q"/>
            </a:pPr>
            <a:endParaRPr lang="fr-FR" dirty="0"/>
          </a:p>
        </p:txBody>
      </p:sp>
      <p:sp>
        <p:nvSpPr>
          <p:cNvPr id="10"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
        <p:nvSpPr>
          <p:cNvPr id="11" name="Titre 5"/>
          <p:cNvSpPr txBox="1">
            <a:spLocks/>
          </p:cNvSpPr>
          <p:nvPr/>
        </p:nvSpPr>
        <p:spPr>
          <a:xfrm>
            <a:off x="971841" y="784043"/>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2700" dirty="0" smtClean="0"/>
              <a:t>les </a:t>
            </a:r>
            <a:r>
              <a:rPr lang="fr-FR" sz="2700" dirty="0"/>
              <a:t>impacts </a:t>
            </a:r>
            <a:r>
              <a:rPr lang="fr-FR" sz="2700" dirty="0" smtClean="0"/>
              <a:t>sanitaires dans </a:t>
            </a:r>
            <a:r>
              <a:rPr lang="fr-FR" sz="2700" dirty="0"/>
              <a:t>les </a:t>
            </a:r>
            <a:r>
              <a:rPr lang="fr-FR" sz="2700" dirty="0" smtClean="0"/>
              <a:t>décisions et politiques publiques</a:t>
            </a:r>
            <a:endParaRPr lang="fr-FR" sz="2700" dirty="0">
              <a:solidFill>
                <a:schemeClr val="tx2"/>
              </a:solidFill>
            </a:endParaRPr>
          </a:p>
        </p:txBody>
      </p:sp>
      <p:pic>
        <p:nvPicPr>
          <p:cNvPr id="6" name="Image 5"/>
          <p:cNvPicPr>
            <a:picLocks noChangeAspect="1"/>
          </p:cNvPicPr>
          <p:nvPr/>
        </p:nvPicPr>
        <p:blipFill>
          <a:blip r:embed="rId3"/>
          <a:stretch>
            <a:fillRect/>
          </a:stretch>
        </p:blipFill>
        <p:spPr>
          <a:xfrm>
            <a:off x="7123814" y="1357844"/>
            <a:ext cx="4296662" cy="5351120"/>
          </a:xfrm>
          <a:prstGeom prst="rect">
            <a:avLst/>
          </a:prstGeom>
          <a:ln>
            <a:solidFill>
              <a:srgbClr val="5CA179"/>
            </a:solidFill>
          </a:ln>
        </p:spPr>
      </p:pic>
    </p:spTree>
    <p:extLst>
      <p:ext uri="{BB962C8B-B14F-4D97-AF65-F5344CB8AC3E}">
        <p14:creationId xmlns:p14="http://schemas.microsoft.com/office/powerpoint/2010/main" val="1551004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8F63A3B-78C7-47BE-AE5E-E10140E04643}" type="slidenum">
              <a:rPr lang="en-US" smtClean="0"/>
              <a:t>35</a:t>
            </a:fld>
            <a:endParaRPr lang="en-US" dirty="0"/>
          </a:p>
        </p:txBody>
      </p:sp>
      <p:sp>
        <p:nvSpPr>
          <p:cNvPr id="8" name="Titre 5"/>
          <p:cNvSpPr txBox="1">
            <a:spLocks/>
          </p:cNvSpPr>
          <p:nvPr/>
        </p:nvSpPr>
        <p:spPr>
          <a:xfrm>
            <a:off x="814033" y="731732"/>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Conclusion</a:t>
            </a:r>
          </a:p>
        </p:txBody>
      </p:sp>
      <p:sp>
        <p:nvSpPr>
          <p:cNvPr id="2" name="Espace réservé du contenu 1"/>
          <p:cNvSpPr>
            <a:spLocks noGrp="1"/>
          </p:cNvSpPr>
          <p:nvPr>
            <p:ph idx="1"/>
          </p:nvPr>
        </p:nvSpPr>
        <p:spPr>
          <a:xfrm>
            <a:off x="668164" y="2003034"/>
            <a:ext cx="11167871" cy="4023360"/>
          </a:xfrm>
        </p:spPr>
        <p:txBody>
          <a:bodyPr>
            <a:normAutofit/>
          </a:bodyPr>
          <a:lstStyle/>
          <a:p>
            <a:pPr>
              <a:buFont typeface="Wingdings" panose="05000000000000000000" pitchFamily="2" charset="2"/>
              <a:buChar char="q"/>
            </a:pPr>
            <a:r>
              <a:rPr lang="fr-FR" dirty="0" smtClean="0"/>
              <a:t> Les impacts sanitaires associés à une dégradation de la qualité de l’air extérieur sont démontrés</a:t>
            </a:r>
          </a:p>
          <a:p>
            <a:pPr marL="0" indent="0">
              <a:buNone/>
            </a:pPr>
            <a:endParaRPr lang="fr-FR" sz="700" dirty="0" smtClean="0"/>
          </a:p>
          <a:p>
            <a:pPr>
              <a:buFont typeface="Wingdings" panose="05000000000000000000" pitchFamily="2" charset="2"/>
              <a:buChar char="q"/>
            </a:pPr>
            <a:r>
              <a:rPr lang="fr-FR" dirty="0" smtClean="0"/>
              <a:t> Nous sommes tous concernés</a:t>
            </a:r>
          </a:p>
          <a:p>
            <a:pPr marL="0" indent="0">
              <a:buNone/>
            </a:pPr>
            <a:endParaRPr lang="fr-FR" sz="700" dirty="0" smtClean="0"/>
          </a:p>
          <a:p>
            <a:pPr>
              <a:buFont typeface="Wingdings" panose="05000000000000000000" pitchFamily="2" charset="2"/>
              <a:buChar char="q"/>
            </a:pPr>
            <a:r>
              <a:rPr lang="fr-FR" dirty="0" smtClean="0"/>
              <a:t> Les </a:t>
            </a:r>
            <a:r>
              <a:rPr lang="fr-FR" dirty="0"/>
              <a:t>liens entre pollution de l’air, climat et santé </a:t>
            </a:r>
            <a:r>
              <a:rPr lang="fr-FR" dirty="0" smtClean="0"/>
              <a:t>incitent à </a:t>
            </a:r>
            <a:r>
              <a:rPr lang="fr-FR" dirty="0"/>
              <a:t>développer des stratégies ambitieuses et </a:t>
            </a:r>
            <a:r>
              <a:rPr lang="fr-FR" dirty="0" smtClean="0"/>
              <a:t>coordonnées</a:t>
            </a:r>
          </a:p>
          <a:p>
            <a:pPr marL="0" indent="0">
              <a:buNone/>
            </a:pPr>
            <a:endParaRPr lang="fr-FR" sz="700" dirty="0" smtClean="0"/>
          </a:p>
          <a:p>
            <a:pPr>
              <a:buFont typeface="Wingdings" panose="05000000000000000000" pitchFamily="2" charset="2"/>
              <a:buChar char="q"/>
            </a:pPr>
            <a:r>
              <a:rPr lang="fr-FR" dirty="0" smtClean="0"/>
              <a:t> Travail partenarial, concerné et coordonné</a:t>
            </a:r>
          </a:p>
          <a:p>
            <a:pPr marL="0" indent="0">
              <a:buNone/>
            </a:pPr>
            <a:endParaRPr lang="fr-FR" sz="700" dirty="0" smtClean="0"/>
          </a:p>
          <a:p>
            <a:pPr>
              <a:buFont typeface="Wingdings" panose="05000000000000000000" pitchFamily="2" charset="2"/>
              <a:buChar char="q"/>
            </a:pPr>
            <a:r>
              <a:rPr lang="fr-FR" dirty="0" smtClean="0"/>
              <a:t> Appui ARS, </a:t>
            </a:r>
            <a:r>
              <a:rPr lang="fr-FR" dirty="0" err="1" smtClean="0"/>
              <a:t>SpF</a:t>
            </a:r>
            <a:r>
              <a:rPr lang="fr-FR" dirty="0" smtClean="0"/>
              <a:t> dans réflexion démarches, formation etc. </a:t>
            </a:r>
          </a:p>
        </p:txBody>
      </p:sp>
      <p:sp>
        <p:nvSpPr>
          <p:cNvPr id="9"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2444696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63414" y="2783042"/>
            <a:ext cx="10723735" cy="1499616"/>
          </a:xfrm>
        </p:spPr>
        <p:txBody>
          <a:bodyPr>
            <a:noAutofit/>
          </a:bodyPr>
          <a:lstStyle/>
          <a:p>
            <a:pPr algn="ctr"/>
            <a:r>
              <a:rPr lang="fr-FR" sz="5000" dirty="0" smtClean="0"/>
              <a:t>Merci de votre attention!</a:t>
            </a:r>
            <a:endParaRPr lang="fr-FR" sz="30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36</a:t>
            </a:fld>
            <a:endParaRPr lang="en-US" dirty="0"/>
          </a:p>
        </p:txBody>
      </p:sp>
      <p:sp>
        <p:nvSpPr>
          <p:cNvPr id="8" name="Titre 5"/>
          <p:cNvSpPr txBox="1">
            <a:spLocks/>
          </p:cNvSpPr>
          <p:nvPr/>
        </p:nvSpPr>
        <p:spPr>
          <a:xfrm>
            <a:off x="66676" y="5624721"/>
            <a:ext cx="11515724" cy="84598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pPr algn="ctr"/>
            <a:r>
              <a:rPr lang="fr-FR" sz="2200" dirty="0" smtClean="0">
                <a:hlinkClick r:id="rId2"/>
              </a:rPr>
              <a:t>https</a:t>
            </a:r>
            <a:r>
              <a:rPr lang="fr-FR" sz="2200" dirty="0">
                <a:hlinkClick r:id="rId2"/>
              </a:rPr>
              <a:t>://</a:t>
            </a:r>
            <a:r>
              <a:rPr lang="fr-FR" sz="2200" dirty="0" smtClean="0">
                <a:hlinkClick r:id="rId2"/>
              </a:rPr>
              <a:t>breathelife2030.org</a:t>
            </a:r>
            <a:r>
              <a:rPr lang="fr-FR" sz="2200" dirty="0" smtClean="0"/>
              <a:t> </a:t>
            </a:r>
            <a:endParaRPr lang="fr-FR" sz="2200" dirty="0"/>
          </a:p>
        </p:txBody>
      </p:sp>
      <p:pic>
        <p:nvPicPr>
          <p:cNvPr id="2" name="Image 1"/>
          <p:cNvPicPr>
            <a:picLocks noChangeAspect="1"/>
          </p:cNvPicPr>
          <p:nvPr/>
        </p:nvPicPr>
        <p:blipFill>
          <a:blip r:embed="rId3"/>
          <a:stretch>
            <a:fillRect/>
          </a:stretch>
        </p:blipFill>
        <p:spPr>
          <a:xfrm>
            <a:off x="258586" y="5035981"/>
            <a:ext cx="3213539" cy="588740"/>
          </a:xfrm>
          <a:prstGeom prst="rect">
            <a:avLst/>
          </a:prstGeom>
        </p:spPr>
      </p:pic>
      <p:pic>
        <p:nvPicPr>
          <p:cNvPr id="3" name="Image 2"/>
          <p:cNvPicPr>
            <a:picLocks noChangeAspect="1"/>
          </p:cNvPicPr>
          <p:nvPr/>
        </p:nvPicPr>
        <p:blipFill>
          <a:blip r:embed="rId4"/>
          <a:stretch>
            <a:fillRect/>
          </a:stretch>
        </p:blipFill>
        <p:spPr>
          <a:xfrm>
            <a:off x="8363216" y="6276557"/>
            <a:ext cx="3571609" cy="410654"/>
          </a:xfrm>
          <a:prstGeom prst="rect">
            <a:avLst/>
          </a:prstGeom>
        </p:spPr>
      </p:pic>
    </p:spTree>
    <p:extLst>
      <p:ext uri="{BB962C8B-B14F-4D97-AF65-F5344CB8AC3E}">
        <p14:creationId xmlns:p14="http://schemas.microsoft.com/office/powerpoint/2010/main" val="25781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20410" y="763229"/>
            <a:ext cx="9720072" cy="1051995"/>
          </a:xfrm>
        </p:spPr>
        <p:txBody>
          <a:bodyPr>
            <a:normAutofit/>
          </a:bodyPr>
          <a:lstStyle/>
          <a:p>
            <a:r>
              <a:rPr lang="fr-FR" sz="3000" dirty="0" smtClean="0"/>
              <a:t>Introduction</a:t>
            </a:r>
            <a:endParaRPr lang="fr-FR" sz="3000" dirty="0">
              <a:solidFill>
                <a:srgbClr val="FF0000"/>
              </a:solidFill>
            </a:endParaRPr>
          </a:p>
        </p:txBody>
      </p:sp>
      <p:sp>
        <p:nvSpPr>
          <p:cNvPr id="7" name="Espace réservé du contenu 6"/>
          <p:cNvSpPr>
            <a:spLocks noGrp="1"/>
          </p:cNvSpPr>
          <p:nvPr>
            <p:ph idx="1"/>
          </p:nvPr>
        </p:nvSpPr>
        <p:spPr>
          <a:xfrm>
            <a:off x="1087650" y="1928949"/>
            <a:ext cx="10244379" cy="4023360"/>
          </a:xfrm>
        </p:spPr>
        <p:txBody>
          <a:bodyPr>
            <a:normAutofit/>
          </a:bodyPr>
          <a:lstStyle/>
          <a:p>
            <a:pPr marL="0" indent="0">
              <a:buNone/>
            </a:pPr>
            <a:endParaRPr lang="fr-FR" dirty="0" smtClean="0"/>
          </a:p>
          <a:p>
            <a:pPr marL="0" indent="0">
              <a:buNone/>
            </a:pPr>
            <a:endParaRPr lang="fr-FR" dirty="0" smtClean="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4</a:t>
            </a:fld>
            <a:endParaRPr lang="en-US" dirty="0"/>
          </a:p>
        </p:txBody>
      </p:sp>
      <p:sp>
        <p:nvSpPr>
          <p:cNvPr id="8"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
        <p:nvSpPr>
          <p:cNvPr id="23" name="Espace réservé du contenu 6"/>
          <p:cNvSpPr txBox="1">
            <a:spLocks/>
          </p:cNvSpPr>
          <p:nvPr/>
        </p:nvSpPr>
        <p:spPr>
          <a:xfrm>
            <a:off x="501502" y="2158409"/>
            <a:ext cx="11152744" cy="379390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rgbClr val="2D2C68"/>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rgbClr val="2D2C68"/>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Wingdings" panose="05000000000000000000" pitchFamily="2" charset="2"/>
              <a:buChar char="q"/>
            </a:pPr>
            <a:r>
              <a:rPr lang="fr-FR" sz="2000" dirty="0" smtClean="0"/>
              <a:t> En France, la loi n°96-1236 du 30 décembre 1996 sur l'air et l'utilisation rationnelle de l'énergie (dite LAURE) reconnaît à chacun « </a:t>
            </a:r>
            <a:r>
              <a:rPr lang="fr-FR" sz="2000" i="1" dirty="0" smtClean="0"/>
              <a:t>le droit de respirer un air qui ne nuise pas à sa santé et le code de l’environnement prévoit une surveillance de la qualité de l’air sur l’ensemble du territoire</a:t>
            </a:r>
            <a:r>
              <a:rPr lang="fr-FR" sz="2000" dirty="0" smtClean="0"/>
              <a:t> »</a:t>
            </a:r>
          </a:p>
          <a:p>
            <a:pPr marL="0" indent="0" algn="just">
              <a:buNone/>
            </a:pPr>
            <a:endParaRPr lang="fr-FR" sz="700" dirty="0" smtClean="0"/>
          </a:p>
          <a:p>
            <a:pPr algn="just">
              <a:buFont typeface="Wingdings" panose="05000000000000000000" pitchFamily="2" charset="2"/>
              <a:buChar char="q"/>
            </a:pPr>
            <a:r>
              <a:rPr lang="fr-FR" sz="2000" dirty="0" smtClean="0"/>
              <a:t> Plus </a:t>
            </a:r>
            <a:r>
              <a:rPr lang="fr-FR" sz="2000" dirty="0"/>
              <a:t>de 80 % des Européens sont exposés à </a:t>
            </a:r>
            <a:r>
              <a:rPr lang="fr-FR" sz="2000" dirty="0" smtClean="0"/>
              <a:t>des </a:t>
            </a:r>
            <a:r>
              <a:rPr lang="fr-FR" sz="2000" dirty="0"/>
              <a:t>niveaux de particules supérieurs à ceux préconisés par les lignes directrices sur la qualité de l'air </a:t>
            </a:r>
            <a:r>
              <a:rPr lang="fr-FR" sz="2000" dirty="0" smtClean="0"/>
              <a:t>émises par l’OMS </a:t>
            </a:r>
          </a:p>
          <a:p>
            <a:pPr marL="0" indent="0" algn="just">
              <a:buNone/>
            </a:pPr>
            <a:endParaRPr lang="fr-FR" sz="700" dirty="0" smtClean="0"/>
          </a:p>
          <a:p>
            <a:pPr algn="just">
              <a:buFont typeface="Wingdings" panose="05000000000000000000" pitchFamily="2" charset="2"/>
              <a:buChar char="q"/>
            </a:pPr>
            <a:r>
              <a:rPr lang="fr-FR" sz="2000" dirty="0" smtClean="0"/>
              <a:t> Au </a:t>
            </a:r>
            <a:r>
              <a:rPr lang="fr-FR" sz="2000" dirty="0"/>
              <a:t>moins </a:t>
            </a:r>
            <a:r>
              <a:rPr lang="fr-FR" sz="2000" dirty="0" smtClean="0"/>
              <a:t>40 </a:t>
            </a:r>
            <a:r>
              <a:rPr lang="fr-FR" sz="2000" dirty="0"/>
              <a:t>000 décès prématurés par an en France (Santé publique </a:t>
            </a:r>
            <a:r>
              <a:rPr lang="fr-FR" sz="2000" dirty="0" smtClean="0"/>
              <a:t>France, 2021) </a:t>
            </a:r>
          </a:p>
          <a:p>
            <a:pPr algn="just">
              <a:buFont typeface="Wingdings" panose="05000000000000000000" pitchFamily="2" charset="2"/>
              <a:buChar char="q"/>
            </a:pPr>
            <a:endParaRPr lang="fr-FR" sz="2000" dirty="0" smtClean="0"/>
          </a:p>
          <a:p>
            <a:pPr algn="just">
              <a:buFont typeface="Wingdings" panose="05000000000000000000" pitchFamily="2" charset="2"/>
              <a:buChar char="q"/>
            </a:pPr>
            <a:r>
              <a:rPr lang="fr-FR" sz="2000" dirty="0">
                <a:latin typeface="Arial (corps)"/>
              </a:rPr>
              <a:t>La pollution de l’air ambiant : enjeu de santé publique en France et dans le monde </a:t>
            </a:r>
          </a:p>
          <a:p>
            <a:pPr algn="just">
              <a:buFont typeface="Wingdings" panose="05000000000000000000" pitchFamily="2" charset="2"/>
              <a:buChar char="q"/>
            </a:pPr>
            <a:endParaRPr lang="fr-FR" sz="2000" dirty="0" smtClean="0"/>
          </a:p>
          <a:p>
            <a:pPr marL="0" indent="0" algn="just">
              <a:buNone/>
            </a:pPr>
            <a:endParaRPr lang="fr-FR" dirty="0" smtClean="0"/>
          </a:p>
          <a:p>
            <a:pPr marL="0" indent="0" algn="just">
              <a:buFont typeface="Tw Cen MT" panose="020B0602020104020603" pitchFamily="34" charset="0"/>
              <a:buNone/>
            </a:pPr>
            <a:endParaRPr lang="fr-FR" dirty="0" smtClean="0"/>
          </a:p>
          <a:p>
            <a:pPr marL="0" indent="0">
              <a:buFont typeface="Tw Cen MT" panose="020B0602020104020603" pitchFamily="34" charset="0"/>
              <a:buNone/>
            </a:pPr>
            <a:endParaRPr lang="fr-FR" dirty="0" smtClean="0"/>
          </a:p>
          <a:p>
            <a:pPr marL="0" indent="0">
              <a:buFont typeface="Tw Cen MT" panose="020B0602020104020603" pitchFamily="34" charset="0"/>
              <a:buNone/>
            </a:pPr>
            <a:endParaRPr lang="fr-FR" dirty="0" smtClean="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11132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58664" y="2135342"/>
            <a:ext cx="10723735" cy="1499616"/>
          </a:xfrm>
        </p:spPr>
        <p:txBody>
          <a:bodyPr>
            <a:noAutofit/>
          </a:bodyPr>
          <a:lstStyle/>
          <a:p>
            <a:pPr algn="ctr"/>
            <a:r>
              <a:rPr lang="fr-FR" sz="3000" dirty="0"/>
              <a:t>Risques sanitaires et </a:t>
            </a:r>
            <a:r>
              <a:rPr lang="fr-FR" sz="3000" dirty="0" smtClean="0"/>
              <a:t>impacts</a:t>
            </a:r>
            <a:endParaRPr lang="fr-FR" sz="30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5</a:t>
            </a:fld>
            <a:endParaRPr lang="en-US" dirty="0"/>
          </a:p>
        </p:txBody>
      </p:sp>
      <p:sp>
        <p:nvSpPr>
          <p:cNvPr id="8"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2425882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24127" y="585216"/>
            <a:ext cx="10723735" cy="1499616"/>
          </a:xfrm>
        </p:spPr>
        <p:txBody>
          <a:bodyPr>
            <a:noAutofit/>
          </a:bodyPr>
          <a:lstStyle/>
          <a:p>
            <a:r>
              <a:rPr lang="fr-FR" sz="3000" dirty="0" smtClean="0"/>
              <a:t>Quels composants ? </a:t>
            </a:r>
            <a:endParaRPr lang="fr-FR" sz="3000" dirty="0"/>
          </a:p>
        </p:txBody>
      </p:sp>
      <p:sp>
        <p:nvSpPr>
          <p:cNvPr id="7" name="Espace réservé du contenu 6"/>
          <p:cNvSpPr>
            <a:spLocks noGrp="1"/>
          </p:cNvSpPr>
          <p:nvPr>
            <p:ph idx="1"/>
          </p:nvPr>
        </p:nvSpPr>
        <p:spPr>
          <a:xfrm>
            <a:off x="542780" y="1950025"/>
            <a:ext cx="11385984" cy="4315333"/>
          </a:xfrm>
        </p:spPr>
        <p:txBody>
          <a:bodyPr>
            <a:normAutofit fontScale="92500" lnSpcReduction="20000"/>
          </a:bodyPr>
          <a:lstStyle/>
          <a:p>
            <a:pPr algn="just">
              <a:buFont typeface="Wingdings" panose="05000000000000000000" pitchFamily="2" charset="2"/>
              <a:buChar char="q"/>
            </a:pPr>
            <a:r>
              <a:rPr lang="fr-FR" sz="2000" b="1" cap="all" dirty="0" smtClean="0">
                <a:solidFill>
                  <a:schemeClr val="tx2"/>
                </a:solidFill>
              </a:rPr>
              <a:t> Les polluants </a:t>
            </a:r>
          </a:p>
          <a:p>
            <a:pPr algn="just">
              <a:buFont typeface="Arial" panose="020B0604020202020204" pitchFamily="34" charset="0"/>
              <a:buChar char="•"/>
            </a:pPr>
            <a:r>
              <a:rPr lang="fr-FR" dirty="0"/>
              <a:t> </a:t>
            </a:r>
            <a:r>
              <a:rPr lang="fr-FR" dirty="0" smtClean="0"/>
              <a:t>La pollution </a:t>
            </a:r>
            <a:r>
              <a:rPr lang="fr-FR" dirty="0"/>
              <a:t>de l’air se définit comme la </a:t>
            </a:r>
            <a:r>
              <a:rPr lang="fr-FR" dirty="0" smtClean="0"/>
              <a:t>«contamination </a:t>
            </a:r>
            <a:r>
              <a:rPr lang="fr-FR" dirty="0"/>
              <a:t>de l’environnement intérieur ou extérieur par un agent chimique, physique ou biologique qui modifie les caractéristiques naturelles de l’atmosphère </a:t>
            </a:r>
            <a:r>
              <a:rPr lang="fr-FR" dirty="0" smtClean="0"/>
              <a:t>» (</a:t>
            </a:r>
            <a:r>
              <a:rPr lang="fr-FR" dirty="0"/>
              <a:t>définition OMS</a:t>
            </a:r>
            <a:r>
              <a:rPr lang="fr-FR" dirty="0" smtClean="0"/>
              <a:t>) : </a:t>
            </a:r>
          </a:p>
          <a:p>
            <a:pPr marL="0" indent="0" algn="just">
              <a:buNone/>
            </a:pPr>
            <a:endParaRPr lang="fr-FR" sz="1300" dirty="0" smtClean="0"/>
          </a:p>
          <a:p>
            <a:pPr lvl="1" algn="just">
              <a:buFont typeface="Arial" panose="020B0604020202020204" pitchFamily="34" charset="0"/>
              <a:buChar char="•"/>
            </a:pPr>
            <a:r>
              <a:rPr lang="fr-FR" dirty="0" smtClean="0"/>
              <a:t> Polluants d’origine anthropique  : </a:t>
            </a:r>
            <a:r>
              <a:rPr lang="fr-FR" dirty="0" err="1" smtClean="0"/>
              <a:t>NOx</a:t>
            </a:r>
            <a:r>
              <a:rPr lang="fr-FR" dirty="0" smtClean="0"/>
              <a:t>, particules, SO2, O3, HAP, COV, pesticides (transport routier, chauffage, industrie, agriculture etc. )</a:t>
            </a:r>
          </a:p>
          <a:p>
            <a:pPr lvl="1" algn="just">
              <a:buFont typeface="Arial" panose="020B0604020202020204" pitchFamily="34" charset="0"/>
              <a:buChar char="•"/>
            </a:pPr>
            <a:endParaRPr lang="fr-FR" sz="500" dirty="0"/>
          </a:p>
          <a:p>
            <a:pPr lvl="1" algn="just">
              <a:buFont typeface="Arial" panose="020B0604020202020204" pitchFamily="34" charset="0"/>
              <a:buChar char="•"/>
            </a:pPr>
            <a:r>
              <a:rPr lang="fr-FR" dirty="0"/>
              <a:t> </a:t>
            </a:r>
            <a:r>
              <a:rPr lang="fr-FR" dirty="0" smtClean="0"/>
              <a:t>Polluants </a:t>
            </a:r>
            <a:r>
              <a:rPr lang="fr-FR" dirty="0"/>
              <a:t>d’origine naturelle : particules fines (feux de forêt, éruptions volcaniques</a:t>
            </a:r>
            <a:r>
              <a:rPr lang="fr-FR" dirty="0" smtClean="0"/>
              <a:t>), sables, radon etc.</a:t>
            </a:r>
          </a:p>
          <a:p>
            <a:pPr algn="just">
              <a:buFont typeface="Arial" panose="020B0604020202020204" pitchFamily="34" charset="0"/>
              <a:buChar char="•"/>
            </a:pPr>
            <a:r>
              <a:rPr lang="fr-FR" sz="2000" dirty="0"/>
              <a:t> </a:t>
            </a:r>
            <a:r>
              <a:rPr lang="fr-FR" sz="2000" dirty="0" smtClean="0"/>
              <a:t>Notion de polluants </a:t>
            </a:r>
            <a:r>
              <a:rPr lang="fr-FR" sz="2000" dirty="0"/>
              <a:t>primaires, secondaires </a:t>
            </a:r>
            <a:endParaRPr lang="fr-FR" sz="2000" dirty="0" smtClean="0"/>
          </a:p>
          <a:p>
            <a:pPr marL="0" indent="-45720" algn="just">
              <a:buNone/>
            </a:pPr>
            <a:endParaRPr lang="fr-FR" sz="2000" dirty="0"/>
          </a:p>
          <a:p>
            <a:pPr algn="just">
              <a:buFont typeface="Wingdings" panose="05000000000000000000" pitchFamily="2" charset="2"/>
              <a:buChar char="q"/>
            </a:pPr>
            <a:r>
              <a:rPr lang="fr-FR" sz="2000" b="1" cap="all" dirty="0">
                <a:solidFill>
                  <a:schemeClr val="tx2"/>
                </a:solidFill>
              </a:rPr>
              <a:t> </a:t>
            </a:r>
            <a:r>
              <a:rPr lang="fr-FR" sz="2000" b="1" cap="all" dirty="0" smtClean="0">
                <a:solidFill>
                  <a:schemeClr val="tx2"/>
                </a:solidFill>
              </a:rPr>
              <a:t>Les </a:t>
            </a:r>
            <a:r>
              <a:rPr lang="fr-FR" sz="2000" b="1" cap="all" dirty="0">
                <a:solidFill>
                  <a:schemeClr val="tx2"/>
                </a:solidFill>
              </a:rPr>
              <a:t>composants naturels de l’air</a:t>
            </a:r>
          </a:p>
          <a:p>
            <a:pPr marL="0" indent="0" algn="just">
              <a:buNone/>
            </a:pPr>
            <a:r>
              <a:rPr lang="fr-FR" dirty="0" smtClean="0"/>
              <a:t>Les pollens : issus de diverses essences végétales, émis à diverses périodes de l’année et chaque année</a:t>
            </a:r>
          </a:p>
          <a:p>
            <a:pPr marL="0" indent="0" algn="just">
              <a:buNone/>
            </a:pPr>
            <a:endParaRPr lang="fr-FR" sz="2000" dirty="0" smtClean="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6</a:t>
            </a:fld>
            <a:endParaRPr lang="en-US" dirty="0"/>
          </a:p>
        </p:txBody>
      </p:sp>
      <p:sp>
        <p:nvSpPr>
          <p:cNvPr id="8"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4256185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Imag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612" y="2181496"/>
            <a:ext cx="4357504" cy="344400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idx="1"/>
          </p:nvPr>
        </p:nvSpPr>
        <p:spPr>
          <a:xfrm>
            <a:off x="876082" y="2155371"/>
            <a:ext cx="10934918" cy="4023360"/>
          </a:xfrm>
        </p:spPr>
        <p:txBody>
          <a:bodyPr>
            <a:normAutofit/>
          </a:bodyPr>
          <a:lstStyle/>
          <a:p>
            <a:pPr algn="just">
              <a:buFont typeface="Wingdings" panose="05000000000000000000" pitchFamily="2" charset="2"/>
              <a:buChar char="q"/>
            </a:pPr>
            <a:r>
              <a:rPr lang="fr-FR" dirty="0" smtClean="0"/>
              <a:t> Pénétration principale dans les voies respiratoires</a:t>
            </a:r>
          </a:p>
          <a:p>
            <a:pPr marL="0" indent="0" algn="just">
              <a:buNone/>
            </a:pPr>
            <a:endParaRPr lang="fr-FR" dirty="0" smtClean="0"/>
          </a:p>
          <a:p>
            <a:pPr algn="just">
              <a:buFont typeface="Wingdings" panose="05000000000000000000" pitchFamily="2" charset="2"/>
              <a:buChar char="q"/>
            </a:pPr>
            <a:r>
              <a:rPr lang="fr-FR" dirty="0" smtClean="0"/>
              <a:t> Diffusion dans l’organisme :</a:t>
            </a:r>
          </a:p>
          <a:p>
            <a:pPr algn="just">
              <a:buFont typeface="Arial" panose="020B0604020202020204" pitchFamily="34" charset="0"/>
              <a:buChar char="•"/>
            </a:pPr>
            <a:r>
              <a:rPr lang="fr-FR" dirty="0" smtClean="0"/>
              <a:t> réaction </a:t>
            </a:r>
            <a:r>
              <a:rPr lang="fr-FR" dirty="0"/>
              <a:t>inflammatoire </a:t>
            </a:r>
            <a:r>
              <a:rPr lang="fr-FR" dirty="0" smtClean="0"/>
              <a:t>des tissus (« alarme chimique »)</a:t>
            </a:r>
            <a:endParaRPr lang="fr-FR" dirty="0"/>
          </a:p>
          <a:p>
            <a:pPr algn="just">
              <a:buFont typeface="Arial" panose="020B0604020202020204" pitchFamily="34" charset="0"/>
              <a:buChar char="•"/>
            </a:pPr>
            <a:r>
              <a:rPr lang="fr-FR" dirty="0" smtClean="0"/>
              <a:t> passage </a:t>
            </a:r>
            <a:r>
              <a:rPr lang="fr-FR" dirty="0"/>
              <a:t>de la barrière pulmonaire </a:t>
            </a:r>
          </a:p>
          <a:p>
            <a:pPr algn="just">
              <a:buFont typeface="Arial" panose="020B0604020202020204" pitchFamily="34" charset="0"/>
              <a:buChar char="•"/>
            </a:pPr>
            <a:r>
              <a:rPr lang="fr-FR" dirty="0" smtClean="0"/>
              <a:t> passage dans la circulation sanguine</a:t>
            </a:r>
          </a:p>
          <a:p>
            <a:pPr algn="just">
              <a:buFont typeface="Arial" panose="020B0604020202020204" pitchFamily="34" charset="0"/>
              <a:buChar char="•"/>
            </a:pPr>
            <a:r>
              <a:rPr lang="fr-FR" dirty="0" smtClean="0"/>
              <a:t> diffusion de molécules toxiques</a:t>
            </a:r>
            <a:endParaRPr lang="fr-FR" dirty="0"/>
          </a:p>
          <a:p>
            <a:pPr algn="just">
              <a:buFont typeface="Wingdings" panose="05000000000000000000" pitchFamily="2" charset="2"/>
              <a:buChar char="§"/>
            </a:pPr>
            <a:endParaRPr lang="fr-FR" dirty="0"/>
          </a:p>
          <a:p>
            <a:pPr marL="0" indent="0" algn="just">
              <a:buNone/>
            </a:pPr>
            <a:endParaRPr lang="fr-FR" sz="20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7</a:t>
            </a:fld>
            <a:endParaRPr lang="en-US" dirty="0"/>
          </a:p>
        </p:txBody>
      </p:sp>
      <p:sp>
        <p:nvSpPr>
          <p:cNvPr id="10" name="Titre 5"/>
          <p:cNvSpPr>
            <a:spLocks noGrp="1"/>
          </p:cNvSpPr>
          <p:nvPr>
            <p:ph type="title"/>
          </p:nvPr>
        </p:nvSpPr>
        <p:spPr>
          <a:xfrm>
            <a:off x="981673" y="737616"/>
            <a:ext cx="10723735" cy="1049147"/>
          </a:xfrm>
        </p:spPr>
        <p:txBody>
          <a:bodyPr>
            <a:noAutofit/>
          </a:bodyPr>
          <a:lstStyle/>
          <a:p>
            <a:r>
              <a:rPr lang="fr-FR" sz="3000" dirty="0" smtClean="0"/>
              <a:t>Quels mécanismes ? </a:t>
            </a:r>
            <a:br>
              <a:rPr lang="fr-FR" sz="3000" dirty="0" smtClean="0"/>
            </a:br>
            <a:r>
              <a:rPr lang="fr-FR" sz="2500" dirty="0">
                <a:solidFill>
                  <a:schemeClr val="tx2"/>
                </a:solidFill>
                <a:ea typeface="+mn-ea"/>
              </a:rPr>
              <a:t>Les </a:t>
            </a:r>
            <a:r>
              <a:rPr lang="fr-FR" sz="2500" dirty="0" smtClean="0">
                <a:solidFill>
                  <a:schemeClr val="tx2"/>
                </a:solidFill>
                <a:ea typeface="+mn-ea"/>
              </a:rPr>
              <a:t>polluants de l’air</a:t>
            </a:r>
            <a:endParaRPr lang="fr-FR" sz="2500" dirty="0">
              <a:solidFill>
                <a:schemeClr val="tx2"/>
              </a:solidFill>
              <a:ea typeface="+mn-ea"/>
            </a:endParaRPr>
          </a:p>
        </p:txBody>
      </p:sp>
      <p:sp>
        <p:nvSpPr>
          <p:cNvPr id="11" name="Titre 5"/>
          <p:cNvSpPr txBox="1">
            <a:spLocks/>
          </p:cNvSpPr>
          <p:nvPr/>
        </p:nvSpPr>
        <p:spPr>
          <a:xfrm>
            <a:off x="1176527" y="737616"/>
            <a:ext cx="10723735"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fr-FR" sz="3000" dirty="0"/>
          </a:p>
        </p:txBody>
      </p:sp>
      <p:sp>
        <p:nvSpPr>
          <p:cNvPr id="12"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3718007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794438" y="1764527"/>
            <a:ext cx="11016562" cy="4595633"/>
          </a:xfrm>
        </p:spPr>
        <p:txBody>
          <a:bodyPr>
            <a:noAutofit/>
          </a:bodyPr>
          <a:lstStyle/>
          <a:p>
            <a:pPr algn="just">
              <a:spcBef>
                <a:spcPct val="50000"/>
              </a:spcBef>
              <a:buClr>
                <a:srgbClr val="00B0F0"/>
              </a:buClr>
              <a:buFont typeface="Wingdings" panose="05000000000000000000" pitchFamily="2" charset="2"/>
              <a:buChar char="q"/>
            </a:pPr>
            <a:r>
              <a:rPr lang="fr-FR" dirty="0" smtClean="0"/>
              <a:t> Impact du/des polluants considérés et de sa capacité de pénétration dans l’organisme</a:t>
            </a:r>
          </a:p>
          <a:p>
            <a:pPr algn="just">
              <a:spcBef>
                <a:spcPct val="50000"/>
              </a:spcBef>
              <a:buClr>
                <a:srgbClr val="00B0F0"/>
              </a:buClr>
              <a:buFont typeface="Wingdings" panose="05000000000000000000" pitchFamily="2" charset="2"/>
              <a:buChar char="q"/>
            </a:pPr>
            <a:r>
              <a:rPr lang="fr-FR" dirty="0"/>
              <a:t> </a:t>
            </a:r>
            <a:r>
              <a:rPr lang="fr-FR" dirty="0" smtClean="0"/>
              <a:t>Impact de la durée d’exposition : </a:t>
            </a:r>
          </a:p>
          <a:p>
            <a:pPr algn="just">
              <a:spcBef>
                <a:spcPct val="50000"/>
              </a:spcBef>
              <a:buClr>
                <a:srgbClr val="00B0F0"/>
              </a:buClr>
              <a:buFont typeface="Wingdings" panose="05000000000000000000" pitchFamily="2" charset="2"/>
              <a:buChar char="§"/>
            </a:pPr>
            <a:r>
              <a:rPr lang="fr-FR" dirty="0" smtClean="0"/>
              <a:t> </a:t>
            </a:r>
            <a:r>
              <a:rPr lang="fr-FR" sz="1900" dirty="0" smtClean="0">
                <a:solidFill>
                  <a:schemeClr val="accent1"/>
                </a:solidFill>
              </a:rPr>
              <a:t>Exposition aiguë </a:t>
            </a:r>
            <a:r>
              <a:rPr lang="fr-FR" sz="1900" dirty="0" smtClean="0"/>
              <a:t>: court terme (quelques </a:t>
            </a:r>
            <a:r>
              <a:rPr lang="fr-FR" sz="1900" dirty="0"/>
              <a:t>jours à quelques </a:t>
            </a:r>
            <a:r>
              <a:rPr lang="fr-FR" sz="1900" dirty="0" smtClean="0"/>
              <a:t>semaines) : essentiellement aggravation de </a:t>
            </a:r>
            <a:r>
              <a:rPr lang="fr-FR" sz="1900" dirty="0"/>
              <a:t>pathologies </a:t>
            </a:r>
            <a:r>
              <a:rPr lang="fr-FR" sz="1900" dirty="0" smtClean="0"/>
              <a:t>préexistantes (asthme, bronchite), infarctus du myocarde, </a:t>
            </a:r>
            <a:r>
              <a:rPr lang="fr-FR" sz="1900" dirty="0"/>
              <a:t>pouvant conduire au décès dans les cas les plus graves</a:t>
            </a:r>
          </a:p>
          <a:p>
            <a:pPr algn="just">
              <a:spcBef>
                <a:spcPct val="50000"/>
              </a:spcBef>
              <a:buClr>
                <a:srgbClr val="00B0F0"/>
              </a:buClr>
              <a:buFont typeface="Wingdings" panose="05000000000000000000" pitchFamily="2" charset="2"/>
              <a:buChar char="§"/>
            </a:pPr>
            <a:r>
              <a:rPr lang="fr-FR" sz="1900" dirty="0" smtClean="0"/>
              <a:t> </a:t>
            </a:r>
            <a:r>
              <a:rPr lang="fr-FR" sz="1900" dirty="0" smtClean="0">
                <a:solidFill>
                  <a:schemeClr val="accent1"/>
                </a:solidFill>
              </a:rPr>
              <a:t>Exposition chronique </a:t>
            </a:r>
            <a:r>
              <a:rPr lang="fr-FR" sz="1900" dirty="0" smtClean="0"/>
              <a:t>: long terme (des années) : contribue </a:t>
            </a:r>
            <a:r>
              <a:rPr lang="fr-FR" sz="1900" dirty="0"/>
              <a:t>au développement de maladies </a:t>
            </a:r>
            <a:r>
              <a:rPr lang="fr-FR" sz="1900" dirty="0" smtClean="0"/>
              <a:t>chroniques (directement ou indirectement), pouvant conduire au décès dans les cas les plus graves</a:t>
            </a:r>
            <a:endParaRPr lang="fr-FR" sz="1900" dirty="0"/>
          </a:p>
          <a:p>
            <a:pPr algn="just">
              <a:spcBef>
                <a:spcPct val="50000"/>
              </a:spcBef>
              <a:buClr>
                <a:srgbClr val="00B0F0"/>
              </a:buClr>
              <a:buFont typeface="Wingdings" panose="05000000000000000000" pitchFamily="2" charset="2"/>
              <a:buChar char="q"/>
            </a:pPr>
            <a:r>
              <a:rPr lang="fr-FR" dirty="0" smtClean="0"/>
              <a:t> Impact de facteurs individuels : </a:t>
            </a:r>
          </a:p>
          <a:p>
            <a:pPr algn="just">
              <a:spcBef>
                <a:spcPct val="50000"/>
              </a:spcBef>
              <a:buClr>
                <a:srgbClr val="00B0F0"/>
              </a:buClr>
              <a:buFont typeface="Wingdings" panose="05000000000000000000" pitchFamily="2" charset="2"/>
              <a:buChar char="§"/>
            </a:pPr>
            <a:r>
              <a:rPr lang="fr-FR" dirty="0"/>
              <a:t> </a:t>
            </a:r>
            <a:r>
              <a:rPr lang="fr-FR" sz="1900" dirty="0" smtClean="0"/>
              <a:t>Age, sexe etc. </a:t>
            </a:r>
          </a:p>
          <a:p>
            <a:pPr algn="just">
              <a:spcBef>
                <a:spcPct val="50000"/>
              </a:spcBef>
              <a:buClr>
                <a:srgbClr val="00B0F0"/>
              </a:buClr>
              <a:buFont typeface="Wingdings" panose="05000000000000000000" pitchFamily="2" charset="2"/>
              <a:buChar char="§"/>
            </a:pPr>
            <a:r>
              <a:rPr lang="fr-FR" sz="1900" dirty="0" smtClean="0"/>
              <a:t> Etat : maladie chronique, grossesse, etc. </a:t>
            </a:r>
          </a:p>
          <a:p>
            <a:pPr algn="just">
              <a:spcBef>
                <a:spcPct val="50000"/>
              </a:spcBef>
              <a:buClr>
                <a:srgbClr val="00B0F0"/>
              </a:buClr>
              <a:buFont typeface="Wingdings" panose="05000000000000000000" pitchFamily="2" charset="2"/>
              <a:buChar char="§"/>
            </a:pPr>
            <a:r>
              <a:rPr lang="fr-FR" sz="1900" dirty="0"/>
              <a:t> </a:t>
            </a:r>
            <a:r>
              <a:rPr lang="fr-FR" sz="1900" dirty="0" smtClean="0"/>
              <a:t>Habitudes de vie : addictions, pratique sportive etc. </a:t>
            </a:r>
            <a:endParaRPr lang="fr-FR" sz="1900" dirty="0"/>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8</a:t>
            </a:fld>
            <a:endParaRPr lang="en-US" dirty="0"/>
          </a:p>
        </p:txBody>
      </p:sp>
      <p:sp>
        <p:nvSpPr>
          <p:cNvPr id="8"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a:solidFill>
                  <a:schemeClr val="tx2"/>
                </a:solidFill>
              </a:rPr>
              <a:t>Les </a:t>
            </a:r>
            <a:r>
              <a:rPr lang="fr-FR" sz="2500" dirty="0" smtClean="0">
                <a:solidFill>
                  <a:schemeClr val="tx2"/>
                </a:solidFill>
              </a:rPr>
              <a:t>POLLUANTS de l’air</a:t>
            </a:r>
            <a:endParaRPr lang="fr-FR" sz="2500" dirty="0">
              <a:solidFill>
                <a:schemeClr val="tx2"/>
              </a:solidFill>
              <a:ea typeface="+mn-ea"/>
            </a:endParaRPr>
          </a:p>
        </p:txBody>
      </p:sp>
      <p:sp>
        <p:nvSpPr>
          <p:cNvPr id="9" name="Espace réservé du pied de page 3"/>
          <p:cNvSpPr>
            <a:spLocks noGrp="1"/>
          </p:cNvSpPr>
          <p:nvPr>
            <p:ph type="ftr" sz="quarter" idx="11"/>
          </p:nvPr>
        </p:nvSpPr>
        <p:spPr>
          <a:xfrm>
            <a:off x="4751388" y="6470650"/>
            <a:ext cx="5902325" cy="274638"/>
          </a:xfrm>
        </p:spPr>
        <p:txBody>
          <a:bodyPr/>
          <a:lstStyle/>
          <a:p>
            <a:r>
              <a:rPr lang="en-US" dirty="0" smtClean="0"/>
              <a:t>CTT Qualité de l’air extérieur : les clés pour comprendre et agir </a:t>
            </a:r>
            <a:endParaRPr lang="en-US" dirty="0"/>
          </a:p>
        </p:txBody>
      </p:sp>
    </p:spTree>
    <p:extLst>
      <p:ext uri="{BB962C8B-B14F-4D97-AF65-F5344CB8AC3E}">
        <p14:creationId xmlns:p14="http://schemas.microsoft.com/office/powerpoint/2010/main" val="821223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04253" y="2028285"/>
            <a:ext cx="5390491" cy="4517988"/>
          </a:xfrm>
        </p:spPr>
        <p:txBody>
          <a:bodyPr>
            <a:normAutofit fontScale="92500" lnSpcReduction="10000"/>
          </a:bodyPr>
          <a:lstStyle/>
          <a:p>
            <a:pPr lvl="2">
              <a:spcBef>
                <a:spcPts val="600"/>
              </a:spcBef>
              <a:buClr>
                <a:srgbClr val="00B0F0"/>
              </a:buClr>
              <a:buFont typeface="Wingdings" panose="05000000000000000000" pitchFamily="2" charset="2"/>
              <a:buChar char="q"/>
            </a:pPr>
            <a:r>
              <a:rPr lang="fr-FR" sz="2200" dirty="0" smtClean="0"/>
              <a:t> De </a:t>
            </a:r>
            <a:r>
              <a:rPr lang="fr-FR" sz="2200" dirty="0"/>
              <a:t>nombreuses études montrent que la PA est à l’origine ou </a:t>
            </a:r>
            <a:r>
              <a:rPr lang="fr-FR" sz="2200" dirty="0" smtClean="0"/>
              <a:t>aggrave de nombreuses pathologies : respiratoire, cardiovasculaire, neurologique</a:t>
            </a:r>
            <a:r>
              <a:rPr lang="fr-FR" sz="2200" dirty="0"/>
              <a:t>, </a:t>
            </a:r>
            <a:r>
              <a:rPr lang="fr-FR" sz="2200" dirty="0" smtClean="0"/>
              <a:t>endocriniennes…</a:t>
            </a:r>
            <a:endParaRPr lang="fr-FR" dirty="0">
              <a:solidFill>
                <a:srgbClr val="002060"/>
              </a:solidFill>
            </a:endParaRPr>
          </a:p>
          <a:p>
            <a:pPr marL="310896" lvl="2" indent="0" algn="just">
              <a:spcBef>
                <a:spcPts val="600"/>
              </a:spcBef>
              <a:buClr>
                <a:srgbClr val="00B0F0"/>
              </a:buClr>
              <a:buNone/>
            </a:pPr>
            <a:endParaRPr lang="fr-FR" sz="1800" dirty="0" smtClean="0"/>
          </a:p>
          <a:p>
            <a:pPr lvl="2">
              <a:lnSpc>
                <a:spcPct val="100000"/>
              </a:lnSpc>
              <a:spcBef>
                <a:spcPts val="600"/>
              </a:spcBef>
              <a:buClr>
                <a:srgbClr val="00B0F0"/>
              </a:buClr>
              <a:buFont typeface="Wingdings" panose="05000000000000000000" pitchFamily="2" charset="2"/>
              <a:buChar char="q"/>
            </a:pPr>
            <a:r>
              <a:rPr lang="fr-FR" sz="2200" dirty="0"/>
              <a:t>L’ exposition pendant la grossesse peut conduire, entre autres, à des faibles poids à la naissance ou à des naissances prématurées</a:t>
            </a:r>
          </a:p>
          <a:p>
            <a:pPr lvl="2">
              <a:lnSpc>
                <a:spcPct val="100000"/>
              </a:lnSpc>
              <a:spcBef>
                <a:spcPts val="600"/>
              </a:spcBef>
              <a:buClr>
                <a:srgbClr val="00B0F0"/>
              </a:buClr>
              <a:buFont typeface="Wingdings" panose="05000000000000000000" pitchFamily="2" charset="2"/>
              <a:buChar char="q"/>
            </a:pPr>
            <a:endParaRPr lang="fr-FR" sz="2200" dirty="0"/>
          </a:p>
          <a:p>
            <a:pPr lvl="2">
              <a:lnSpc>
                <a:spcPct val="100000"/>
              </a:lnSpc>
              <a:spcBef>
                <a:spcPts val="600"/>
              </a:spcBef>
              <a:buClr>
                <a:srgbClr val="00B0F0"/>
              </a:buClr>
              <a:buFont typeface="Wingdings" panose="05000000000000000000" pitchFamily="2" charset="2"/>
              <a:buChar char="q"/>
            </a:pPr>
            <a:r>
              <a:rPr lang="fr-FR" sz="2200" dirty="0" smtClean="0"/>
              <a:t>Dans </a:t>
            </a:r>
            <a:r>
              <a:rPr lang="fr-FR" sz="2200" dirty="0"/>
              <a:t>les cas les plus graves, la pollution de l’air peut réduire l’espérance de vie et conduire au décès.</a:t>
            </a:r>
          </a:p>
        </p:txBody>
      </p:sp>
      <p:sp>
        <p:nvSpPr>
          <p:cNvPr id="5" name="Espace réservé du numéro de diapositive 4"/>
          <p:cNvSpPr>
            <a:spLocks noGrp="1"/>
          </p:cNvSpPr>
          <p:nvPr>
            <p:ph type="sldNum" sz="quarter" idx="12"/>
          </p:nvPr>
        </p:nvSpPr>
        <p:spPr/>
        <p:txBody>
          <a:bodyPr/>
          <a:lstStyle/>
          <a:p>
            <a:fld id="{48F63A3B-78C7-47BE-AE5E-E10140E04643}" type="slidenum">
              <a:rPr lang="en-US" smtClean="0"/>
              <a:t>9</a:t>
            </a:fld>
            <a:endParaRPr lang="en-US" dirty="0"/>
          </a:p>
        </p:txBody>
      </p:sp>
      <p:sp>
        <p:nvSpPr>
          <p:cNvPr id="11" name="Titre 5"/>
          <p:cNvSpPr txBox="1">
            <a:spLocks/>
          </p:cNvSpPr>
          <p:nvPr/>
        </p:nvSpPr>
        <p:spPr>
          <a:xfrm>
            <a:off x="981673" y="737616"/>
            <a:ext cx="10723735" cy="104914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a:lstStyle>
          <a:p>
            <a:r>
              <a:rPr lang="fr-FR" sz="3000" dirty="0" smtClean="0"/>
              <a:t>Quels Effets sur l’homme ?</a:t>
            </a:r>
          </a:p>
          <a:p>
            <a:r>
              <a:rPr lang="fr-FR" sz="2500" dirty="0">
                <a:solidFill>
                  <a:schemeClr val="tx2"/>
                </a:solidFill>
              </a:rPr>
              <a:t>Les </a:t>
            </a:r>
            <a:r>
              <a:rPr lang="fr-FR" sz="2500" dirty="0" smtClean="0">
                <a:solidFill>
                  <a:schemeClr val="tx2"/>
                </a:solidFill>
              </a:rPr>
              <a:t>POLLUANTS de l’air</a:t>
            </a:r>
            <a:endParaRPr lang="fr-FR" sz="2500" dirty="0">
              <a:solidFill>
                <a:schemeClr val="tx2"/>
              </a:solidFill>
              <a:ea typeface="+mn-ea"/>
            </a:endParaRPr>
          </a:p>
        </p:txBody>
      </p:sp>
      <p:sp>
        <p:nvSpPr>
          <p:cNvPr id="12" name="Espace réservé du pied de page 3"/>
          <p:cNvSpPr>
            <a:spLocks noGrp="1"/>
          </p:cNvSpPr>
          <p:nvPr>
            <p:ph type="ftr" sz="quarter" idx="11"/>
          </p:nvPr>
        </p:nvSpPr>
        <p:spPr>
          <a:xfrm>
            <a:off x="4842932" y="6470704"/>
            <a:ext cx="5901459" cy="274320"/>
          </a:xfrm>
        </p:spPr>
        <p:txBody>
          <a:bodyPr/>
          <a:lstStyle/>
          <a:p>
            <a:r>
              <a:rPr lang="en-US" dirty="0" smtClean="0"/>
              <a:t>CTT Qualité de l’air extérieur : les clés pour comprendre et agir </a:t>
            </a:r>
            <a:endParaRPr lang="en-US" dirty="0"/>
          </a:p>
        </p:txBody>
      </p:sp>
      <p:pic>
        <p:nvPicPr>
          <p:cNvPr id="6" name="Image 5"/>
          <p:cNvPicPr>
            <a:picLocks noChangeAspect="1"/>
          </p:cNvPicPr>
          <p:nvPr/>
        </p:nvPicPr>
        <p:blipFill>
          <a:blip r:embed="rId3"/>
          <a:stretch>
            <a:fillRect/>
          </a:stretch>
        </p:blipFill>
        <p:spPr>
          <a:xfrm>
            <a:off x="6025401" y="1621507"/>
            <a:ext cx="5680008" cy="4417785"/>
          </a:xfrm>
          <a:prstGeom prst="rect">
            <a:avLst/>
          </a:prstGeom>
          <a:ln w="28575">
            <a:solidFill>
              <a:schemeClr val="accent6">
                <a:lumMod val="60000"/>
                <a:lumOff val="40000"/>
              </a:schemeClr>
            </a:solidFill>
          </a:ln>
        </p:spPr>
      </p:pic>
    </p:spTree>
    <p:extLst>
      <p:ext uri="{BB962C8B-B14F-4D97-AF65-F5344CB8AC3E}">
        <p14:creationId xmlns:p14="http://schemas.microsoft.com/office/powerpoint/2010/main" val="1574449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8282</TotalTime>
  <Words>3524</Words>
  <Application>Microsoft Office PowerPoint</Application>
  <PresentationFormat>Grand écran</PresentationFormat>
  <Paragraphs>359</Paragraphs>
  <Slides>36</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Arial (corps)</vt:lpstr>
      <vt:lpstr>Calibri</vt:lpstr>
      <vt:lpstr>Times New Roman</vt:lpstr>
      <vt:lpstr>Tw Cen MT</vt:lpstr>
      <vt:lpstr>Wingdings</vt:lpstr>
      <vt:lpstr>Wingdings 3</vt:lpstr>
      <vt:lpstr>Intégral</vt:lpstr>
      <vt:lpstr>Qualité de l’air : enjeux sanitaires</vt:lpstr>
      <vt:lpstr>PLAN de l’intervention</vt:lpstr>
      <vt:lpstr>Introduction</vt:lpstr>
      <vt:lpstr>Introduction</vt:lpstr>
      <vt:lpstr>Risques sanitaires et impacts</vt:lpstr>
      <vt:lpstr>Quels composants ? </vt:lpstr>
      <vt:lpstr>Quels mécanismes ?  Les polluants de l’air</vt:lpstr>
      <vt:lpstr>Présentation PowerPoint</vt:lpstr>
      <vt:lpstr>Présentation PowerPoint</vt:lpstr>
      <vt:lpstr>Présentation PowerPoint</vt:lpstr>
      <vt:lpstr>Présentation PowerPoint</vt:lpstr>
      <vt:lpstr>Quels mécanismes ?  Les pollens</vt:lpstr>
      <vt:lpstr>Présentation PowerPoint</vt:lpstr>
      <vt:lpstr>Présentation PowerPoint</vt:lpstr>
      <vt:lpstr>Présentation PowerPoint</vt:lpstr>
      <vt:lpstr>Présentation PowerPoint</vt:lpstr>
      <vt:lpstr>Evaluation de l’impact de la pollution de l’air sur la santé</vt:lpstr>
      <vt:lpstr>Historique</vt:lpstr>
      <vt:lpstr>Présentation PowerPoint</vt:lpstr>
      <vt:lpstr>Les évaluations quantitatives d’impact sur la santé objectifs</vt:lpstr>
      <vt:lpstr>Les évaluations quantitatives d’impact sur la santé Méthodologie</vt:lpstr>
      <vt:lpstr>Présentation PowerPoint</vt:lpstr>
      <vt:lpstr>Les évaluations quantitatives d’impact sur la santé Méthodologie</vt:lpstr>
      <vt:lpstr>Les évaluations quantitatives d’impact sur la santé objectifs et limites</vt:lpstr>
      <vt:lpstr>Les évaluations quantitatives d’impact sur la santé Méthodologie : guide et outil AIRQ+</vt:lpstr>
      <vt:lpstr>Les évaluations quantitatives d’impact sur la santé Méthodologie</vt:lpstr>
      <vt:lpstr>Les évaluations quantitatives d’impact sur la santé Méthodologie : présentation des résultats</vt:lpstr>
      <vt:lpstr>Les évaluations quantitatives d’impact sur la santé Méthodologie : interprétation des résultats</vt:lpstr>
      <vt:lpstr>Les évaluations quantitatives d’impact sur la santé travaux de spf sur les eqis</vt:lpstr>
      <vt:lpstr>Les évaluations quantitatives d’impact sur la santé travaux de spf sur les eqis</vt:lpstr>
      <vt:lpstr>Autres outils d’évaluation</vt:lpstr>
      <vt:lpstr>Effets indirects sur la santé d’actions en faveur de la qae</vt:lpstr>
      <vt:lpstr>Présentation PowerPoint</vt:lpstr>
      <vt:lpstr>Présentation PowerPoint</vt:lpstr>
      <vt:lpstr>Présentation PowerPoint</vt:lpstr>
      <vt:lpstr>Merci de votre attention!</vt:lpstr>
    </vt:vector>
  </TitlesOfParts>
  <Company>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VERMEULEN, Emilie</dc:creator>
  <cp:lastModifiedBy>FAURE, Morgane (ARS-NORMANDIE/DSP/SE)</cp:lastModifiedBy>
  <cp:revision>224</cp:revision>
  <dcterms:created xsi:type="dcterms:W3CDTF">2021-03-24T15:24:54Z</dcterms:created>
  <dcterms:modified xsi:type="dcterms:W3CDTF">2023-05-03T09:02:11Z</dcterms:modified>
</cp:coreProperties>
</file>