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2.xml" ContentType="application/vnd.openxmlformats-officedocument.presentationml.notesSlide+xml"/>
  <Override PartName="/ppt/charts/chart1.xml" ContentType="application/vnd.openxmlformats-officedocument.drawingml.chart+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3.xml" ContentType="application/vnd.openxmlformats-officedocument.presentationml.notesSlide+xml"/>
  <Override PartName="/ppt/charts/chart2.xml" ContentType="application/vnd.openxmlformats-officedocument.drawingml.chart+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1"/>
  </p:notesMasterIdLst>
  <p:sldIdLst>
    <p:sldId id="256" r:id="rId2"/>
    <p:sldId id="257" r:id="rId3"/>
    <p:sldId id="258" r:id="rId4"/>
    <p:sldId id="259" r:id="rId5"/>
    <p:sldId id="260" r:id="rId6"/>
    <p:sldId id="261" r:id="rId7"/>
    <p:sldId id="262" r:id="rId8"/>
    <p:sldId id="404" r:id="rId9"/>
    <p:sldId id="402" r:id="rId10"/>
    <p:sldId id="403" r:id="rId11"/>
    <p:sldId id="379"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380" r:id="rId49"/>
    <p:sldId id="299" r:id="rId50"/>
    <p:sldId id="300" r:id="rId51"/>
    <p:sldId id="405" r:id="rId52"/>
    <p:sldId id="406" r:id="rId53"/>
    <p:sldId id="407" r:id="rId54"/>
    <p:sldId id="301" r:id="rId55"/>
    <p:sldId id="302" r:id="rId56"/>
    <p:sldId id="303" r:id="rId57"/>
    <p:sldId id="304" r:id="rId58"/>
    <p:sldId id="385" r:id="rId59"/>
    <p:sldId id="386" r:id="rId60"/>
    <p:sldId id="387" r:id="rId61"/>
    <p:sldId id="388" r:id="rId62"/>
    <p:sldId id="305" r:id="rId63"/>
    <p:sldId id="306" r:id="rId64"/>
    <p:sldId id="389" r:id="rId65"/>
    <p:sldId id="390" r:id="rId66"/>
    <p:sldId id="391" r:id="rId67"/>
    <p:sldId id="392" r:id="rId68"/>
    <p:sldId id="393" r:id="rId69"/>
    <p:sldId id="394" r:id="rId70"/>
    <p:sldId id="307" r:id="rId71"/>
    <p:sldId id="381" r:id="rId72"/>
    <p:sldId id="308" r:id="rId73"/>
    <p:sldId id="309" r:id="rId74"/>
    <p:sldId id="310" r:id="rId75"/>
    <p:sldId id="311" r:id="rId76"/>
    <p:sldId id="312" r:id="rId77"/>
    <p:sldId id="313" r:id="rId78"/>
    <p:sldId id="314" r:id="rId79"/>
    <p:sldId id="315" r:id="rId80"/>
    <p:sldId id="316" r:id="rId81"/>
    <p:sldId id="317" r:id="rId82"/>
    <p:sldId id="318" r:id="rId83"/>
    <p:sldId id="319" r:id="rId84"/>
    <p:sldId id="320" r:id="rId85"/>
    <p:sldId id="321" r:id="rId86"/>
    <p:sldId id="322" r:id="rId87"/>
    <p:sldId id="323" r:id="rId88"/>
    <p:sldId id="395" r:id="rId89"/>
    <p:sldId id="396" r:id="rId90"/>
    <p:sldId id="397" r:id="rId91"/>
    <p:sldId id="398" r:id="rId92"/>
    <p:sldId id="324" r:id="rId93"/>
    <p:sldId id="325" r:id="rId94"/>
    <p:sldId id="326" r:id="rId95"/>
    <p:sldId id="327" r:id="rId96"/>
    <p:sldId id="328" r:id="rId97"/>
    <p:sldId id="329" r:id="rId98"/>
    <p:sldId id="330" r:id="rId99"/>
    <p:sldId id="331" r:id="rId100"/>
    <p:sldId id="332" r:id="rId101"/>
    <p:sldId id="333" r:id="rId102"/>
    <p:sldId id="334" r:id="rId103"/>
    <p:sldId id="335" r:id="rId104"/>
    <p:sldId id="336" r:id="rId105"/>
    <p:sldId id="337" r:id="rId106"/>
    <p:sldId id="338" r:id="rId107"/>
    <p:sldId id="339" r:id="rId108"/>
    <p:sldId id="340" r:id="rId109"/>
    <p:sldId id="341" r:id="rId110"/>
    <p:sldId id="342" r:id="rId111"/>
    <p:sldId id="343" r:id="rId112"/>
    <p:sldId id="344" r:id="rId113"/>
    <p:sldId id="399" r:id="rId114"/>
    <p:sldId id="400" r:id="rId115"/>
    <p:sldId id="345" r:id="rId116"/>
    <p:sldId id="346" r:id="rId117"/>
    <p:sldId id="347" r:id="rId118"/>
    <p:sldId id="382" r:id="rId119"/>
    <p:sldId id="349" r:id="rId120"/>
    <p:sldId id="350" r:id="rId121"/>
    <p:sldId id="351" r:id="rId122"/>
    <p:sldId id="352" r:id="rId123"/>
    <p:sldId id="353" r:id="rId124"/>
    <p:sldId id="354" r:id="rId125"/>
    <p:sldId id="355" r:id="rId126"/>
    <p:sldId id="356" r:id="rId127"/>
    <p:sldId id="357" r:id="rId128"/>
    <p:sldId id="358" r:id="rId129"/>
    <p:sldId id="359" r:id="rId130"/>
    <p:sldId id="401" r:id="rId131"/>
    <p:sldId id="360" r:id="rId132"/>
    <p:sldId id="361" r:id="rId133"/>
    <p:sldId id="362" r:id="rId134"/>
    <p:sldId id="363" r:id="rId135"/>
    <p:sldId id="364" r:id="rId136"/>
    <p:sldId id="365" r:id="rId137"/>
    <p:sldId id="366" r:id="rId138"/>
    <p:sldId id="367" r:id="rId139"/>
    <p:sldId id="368" r:id="rId140"/>
    <p:sldId id="369" r:id="rId141"/>
    <p:sldId id="370" r:id="rId142"/>
    <p:sldId id="371" r:id="rId143"/>
    <p:sldId id="372" r:id="rId144"/>
    <p:sldId id="373" r:id="rId145"/>
    <p:sldId id="374" r:id="rId146"/>
    <p:sldId id="375" r:id="rId147"/>
    <p:sldId id="376" r:id="rId148"/>
    <p:sldId id="377" r:id="rId149"/>
    <p:sldId id="378" r:id="rId150"/>
  </p:sldIdLst>
  <p:sldSz cx="9144000" cy="5143500" type="screen16x9"/>
  <p:notesSz cx="6858000" cy="9144000"/>
  <p:defaultTextStyle>
    <a:defPPr>
      <a:defRPr lang="fr-FR"/>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ncent.lapeyre" initials="v" lastIdx="18" clrIdx="0">
    <p:extLst>
      <p:ext uri="{19B8F6BF-5375-455C-9EA6-DF929625EA0E}">
        <p15:presenceInfo xmlns:p15="http://schemas.microsoft.com/office/powerpoint/2012/main" userId="S-1-5-21-4276358278-3772456312-481434233-81413" providerId="AD"/>
      </p:ext>
    </p:extLst>
  </p:cmAuthor>
  <p:cmAuthor id="2" name="Sylvain PRADELLE (DHUP)" initials="SP" lastIdx="20" clrIdx="1">
    <p:extLst>
      <p:ext uri="{19B8F6BF-5375-455C-9EA6-DF929625EA0E}">
        <p15:presenceInfo xmlns:p15="http://schemas.microsoft.com/office/powerpoint/2012/main" userId="Sylvain PRADELLE (DHUP)" providerId="None"/>
      </p:ext>
    </p:extLst>
  </p:cmAuthor>
  <p:cmAuthor id="3" name="M. Louis BOURRU" initials="MLB" lastIdx="10" clrIdx="2">
    <p:extLst>
      <p:ext uri="{19B8F6BF-5375-455C-9EA6-DF929625EA0E}">
        <p15:presenceInfo xmlns:p15="http://schemas.microsoft.com/office/powerpoint/2012/main" userId="S-1-5-21-1400669940-2874269118-2294255063-3161" providerId="AD"/>
      </p:ext>
    </p:extLst>
  </p:cmAuthor>
  <p:cmAuthor id="4" name="M. Laurent HERLIN" initials="MLH" lastIdx="2" clrIdx="3">
    <p:extLst>
      <p:ext uri="{19B8F6BF-5375-455C-9EA6-DF929625EA0E}">
        <p15:presenceInfo xmlns:p15="http://schemas.microsoft.com/office/powerpoint/2012/main" userId="S-1-5-21-1400669940-2874269118-2294255063-7080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prstClr val="black"/>
        </a:fontRef>
        <a:schemeClr val="dk1"/>
      </a:tcTxStyle>
      <a:tcStyle>
        <a:tcBdr>
          <a:left>
            <a:ln w="12700">
              <a:solidFill>
                <a:schemeClr val="dk1"/>
              </a:solidFill>
            </a:ln>
          </a:left>
          <a:right>
            <a:ln w="12700">
              <a:solidFill>
                <a:schemeClr val="dk1"/>
              </a:solidFill>
            </a:ln>
          </a:right>
          <a:top>
            <a:ln w="12700">
              <a:solidFill>
                <a:schemeClr val="dk1"/>
              </a:solidFill>
            </a:ln>
          </a:top>
          <a:bottom>
            <a:ln w="12700">
              <a:solidFill>
                <a:schemeClr val="dk1"/>
              </a:solidFill>
            </a:ln>
          </a:bottom>
          <a:insideH>
            <a:ln w="12700">
              <a:solidFill>
                <a:schemeClr val="dk1"/>
              </a:solidFill>
            </a:ln>
          </a:insideH>
          <a:insideV>
            <a:ln w="12700">
              <a:solidFill>
                <a:schemeClr val="dk1"/>
              </a:solidFill>
            </a:ln>
          </a:insideV>
        </a:tcBdr>
        <a:fill>
          <a:solidFill>
            <a:schemeClr val="lt1"/>
          </a:solidFill>
        </a:fill>
      </a:tcStyle>
    </a:wholeTbl>
    <a:band1H>
      <a:tcStyle>
        <a:tcBdr/>
        <a:fill>
          <a:solidFill>
            <a:schemeClr val="lt1"/>
          </a:solidFill>
        </a:fill>
      </a:tcStyle>
    </a:band1H>
    <a:band2H>
      <a:tcStyle>
        <a:tcBdr/>
      </a:tcStyle>
    </a:band2H>
    <a:band1V>
      <a:tcStyle>
        <a:tcBdr/>
        <a:fill>
          <a:solidFill>
            <a:schemeClr val="lt1"/>
          </a:solidFill>
        </a:fill>
      </a:tcStyle>
    </a:band1V>
    <a:band2V>
      <a:tcStyle>
        <a:tcBdr/>
        <a:fill>
          <a:solidFill>
            <a:schemeClr val="lt1"/>
          </a:solidFill>
        </a:fill>
      </a:tcStyle>
    </a:band2V>
    <a:lastCol>
      <a:tcTxStyle b="on">
        <a:fontRef idx="minor">
          <a:prstClr val="black"/>
        </a:fontRef>
        <a:schemeClr val="dk1"/>
      </a:tcTxStyle>
      <a:tcStyle>
        <a:tcBdr/>
        <a:fill>
          <a:solidFill>
            <a:schemeClr val="lt1"/>
          </a:solidFill>
        </a:fill>
      </a:tcStyle>
    </a:lastCol>
    <a:firstCol>
      <a:tcTxStyle b="on">
        <a:fontRef idx="minor">
          <a:prstClr val="black"/>
        </a:fontRef>
        <a:schemeClr val="dk1"/>
      </a:tcTxStyle>
      <a:tcStyle>
        <a:tcBdr/>
        <a:fill>
          <a:solidFill>
            <a:schemeClr val="lt1"/>
          </a:solidFill>
        </a:fill>
      </a:tcStyle>
    </a:firstCol>
    <a:lastRow>
      <a:tcTxStyle b="on">
        <a:fontRef idx="minor">
          <a:prstClr val="black"/>
        </a:fontRef>
        <a:schemeClr val="dk1"/>
      </a:tcTxStyle>
      <a:tcStyle>
        <a:tcBdr>
          <a:top>
            <a:ln w="12700">
              <a:solidFill>
                <a:schemeClr val="lt1"/>
              </a:solidFill>
            </a:ln>
          </a:top>
        </a:tcBdr>
        <a:fill>
          <a:solidFill>
            <a:schemeClr val="lt1"/>
          </a:solidFill>
        </a:fill>
      </a:tcStyle>
    </a:lastRow>
    <a:seCell>
      <a:tcStyle>
        <a:tcBdr/>
      </a:tcStyle>
    </a:seCell>
    <a:swCell>
      <a:tcStyle>
        <a:tcBdr/>
      </a:tcStyle>
    </a:swCell>
    <a:firstRow>
      <a:tcTxStyle b="on">
        <a:fontRef idx="minor">
          <a:prstClr val="black"/>
        </a:fontRef>
        <a:schemeClr val="dk1"/>
      </a:tcTxStyle>
      <a:tcStyle>
        <a:tcBdr>
          <a:bottom>
            <a:ln w="12700">
              <a:solidFill>
                <a:schemeClr val="dk1"/>
              </a:solidFill>
            </a:ln>
          </a:bottom>
        </a:tcBdr>
        <a:fill>
          <a:solidFill>
            <a:schemeClr val="lt1"/>
          </a:solidFill>
        </a:fill>
      </a:tcStyle>
    </a:firstRow>
    <a:neCell>
      <a:tcStyle>
        <a:tcBdr/>
      </a:tcStyle>
    </a:neCell>
    <a:nwCell>
      <a:tcStyle>
        <a:tcBdr/>
      </a:tcStyle>
    </a:nwCell>
  </a:tblStyle>
  <a:tblStyle styleId="{5A111915-BE36-4E01-A7E5-04B1672EAD32}" styleName="Light Style 2 - Accent 5">
    <a:wholeTbl>
      <a:tcTxStyle>
        <a:fontRef idx="minor">
          <a:prstClr val="black"/>
        </a:fontRef>
        <a:schemeClr val="dk1"/>
      </a:tcTxStyle>
      <a:tcStyle>
        <a:tcBdr>
          <a:left>
            <a:ln w="12700">
              <a:solidFill>
                <a:schemeClr val="accent5"/>
              </a:solidFill>
            </a:ln>
          </a:left>
          <a:right>
            <a:ln w="12700">
              <a:solidFill>
                <a:schemeClr val="accent5"/>
              </a:solidFill>
            </a:ln>
          </a:right>
          <a:top>
            <a:ln w="12700">
              <a:solidFill>
                <a:schemeClr val="accent5"/>
              </a:solidFill>
            </a:ln>
          </a:top>
          <a:bottom>
            <a:ln w="12700">
              <a:solidFill>
                <a:schemeClr val="accent5"/>
              </a:solidFill>
            </a:ln>
          </a:bottom>
          <a:insideH>
            <a:ln w="12700">
              <a:noFill/>
            </a:ln>
          </a:insideH>
          <a:insideV>
            <a:ln w="12700">
              <a:noFill/>
            </a:ln>
          </a:insideV>
        </a:tcBdr>
        <a:fill>
          <a:solidFill>
            <a:schemeClr val="lt1"/>
          </a:solidFill>
        </a:fill>
      </a:tcStyle>
    </a:wholeTbl>
    <a:band1H>
      <a:tcStyle>
        <a:tcBdr>
          <a:top>
            <a:ln w="12700">
              <a:solidFill>
                <a:schemeClr val="accent5"/>
              </a:solidFill>
            </a:ln>
          </a:top>
          <a:bottom>
            <a:ln w="12700">
              <a:solidFill>
                <a:schemeClr val="accent5"/>
              </a:solidFill>
            </a:ln>
          </a:bottom>
        </a:tcBdr>
        <a:fill>
          <a:solidFill>
            <a:schemeClr val="lt1"/>
          </a:solidFill>
        </a:fill>
      </a:tcStyle>
    </a:band1H>
    <a:band2H>
      <a:tcStyle>
        <a:tcBdr/>
      </a:tcStyle>
    </a:band2H>
    <a:band1V>
      <a:tcStyle>
        <a:tcBdr>
          <a:left>
            <a:ln w="12700">
              <a:solidFill>
                <a:schemeClr val="accent5"/>
              </a:solidFill>
            </a:ln>
          </a:left>
          <a:right>
            <a:ln w="12700">
              <a:solidFill>
                <a:schemeClr val="accent5"/>
              </a:solidFill>
            </a:ln>
          </a:right>
        </a:tcBdr>
      </a:tcStyle>
    </a:band1V>
    <a:band2V>
      <a:tcStyle>
        <a:tcBdr>
          <a:left>
            <a:ln w="12700">
              <a:solidFill>
                <a:schemeClr val="accent5"/>
              </a:solidFill>
            </a:ln>
          </a:left>
          <a:right>
            <a:ln w="12700">
              <a:solidFill>
                <a:schemeClr val="accent5"/>
              </a:solidFill>
            </a:ln>
          </a:right>
        </a:tcBdr>
      </a:tcStyle>
    </a:band2V>
    <a:lastCol>
      <a:tcTxStyle b="on">
        <a:fontRef idx="minor">
          <a:prstClr val="black"/>
        </a:fontRef>
        <a:schemeClr val="dk1"/>
      </a:tcTxStyle>
      <a:tcStyle>
        <a:tcBdr/>
      </a:tcStyle>
    </a:lastCol>
    <a:firstCol>
      <a:tcTxStyle b="on">
        <a:fontRef idx="minor">
          <a:prstClr val="black"/>
        </a:fontRef>
        <a:schemeClr val="dk1"/>
      </a:tcTxStyle>
      <a:tcStyle>
        <a:tcBdr/>
      </a:tcStyle>
    </a:firstCol>
    <a:lastRow>
      <a:tcTxStyle b="on">
        <a:fontRef idx="minor">
          <a:prstClr val="black"/>
        </a:fontRef>
        <a:schemeClr val="dk1"/>
      </a:tcTxStyle>
      <a:tcStyle>
        <a:tcBdr>
          <a:top>
            <a:ln w="38100">
              <a:solidFill>
                <a:schemeClr val="accent5"/>
              </a:solidFill>
            </a:ln>
          </a:top>
        </a:tcBdr>
        <a:fill>
          <a:solidFill>
            <a:schemeClr val="lt1"/>
          </a:solidFill>
        </a:fill>
      </a:tcStyle>
    </a:lastRow>
    <a:seCell>
      <a:tcStyle>
        <a:tcBdr/>
      </a:tcStyle>
    </a:seCell>
    <a:swCell>
      <a:tcStyle>
        <a:tcBdr/>
      </a:tcStyle>
    </a:swCell>
    <a:firstRow>
      <a:tcTxStyle b="on">
        <a:fontRef idx="minor">
          <a:prstClr val="black"/>
        </a:fontRef>
        <a:schemeClr val="lt1"/>
      </a:tcTxStyle>
      <a:tcStyle>
        <a:tcBdr>
          <a:bottom>
            <a:ln w="12700">
              <a:solidFill>
                <a:schemeClr val="accent5"/>
              </a:solidFill>
            </a:ln>
          </a:bottom>
        </a:tcBdr>
        <a:fill>
          <a:solidFill>
            <a:schemeClr val="accent5"/>
          </a:solidFill>
        </a:fill>
      </a:tcStyle>
    </a:firstRow>
    <a:neCell>
      <a:tcStyle>
        <a:tcBdr/>
      </a:tcStyle>
    </a:neCell>
    <a:nwCell>
      <a:tcStyle>
        <a:tcBdr/>
      </a:tcStyle>
    </a:nwCell>
  </a:tblStyle>
  <a:tblStyle styleId="{5C22544A-7EE6-4342-B048-85BDC9FD1C3A}" styleName="Style moyen 2 - Accentuation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 styleId="{68D230F3-CF80-4859-8CE7-A43EE81993B5}" styleName="Light Style 1 - Accent 6">
    <a:wholeTbl>
      <a:tcTxStyle>
        <a:fontRef idx="minor">
          <a:prstClr val="black"/>
        </a:fontRef>
        <a:schemeClr val="dk1"/>
      </a:tcTxStyle>
      <a:tcStyle>
        <a:tcBdr>
          <a:left>
            <a:ln w="12700">
              <a:noFill/>
            </a:ln>
          </a:left>
          <a:right>
            <a:ln w="12700">
              <a:noFill/>
            </a:ln>
          </a:right>
          <a:top>
            <a:ln w="12700">
              <a:solidFill>
                <a:schemeClr val="accent6"/>
              </a:solidFill>
            </a:ln>
          </a:top>
          <a:bottom>
            <a:ln w="12700">
              <a:solidFill>
                <a:schemeClr val="accent6"/>
              </a:solidFill>
            </a:ln>
          </a:bottom>
          <a:insideH>
            <a:ln w="12700">
              <a:noFill/>
            </a:ln>
          </a:insideH>
          <a:insideV>
            <a:ln w="12700">
              <a:noFill/>
            </a:ln>
          </a:insideV>
        </a:tcBdr>
        <a:fill>
          <a:solidFill>
            <a:schemeClr val="lt1"/>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fill>
          <a:solidFill>
            <a:schemeClr val="accent6">
              <a:tint val="40000"/>
            </a:schemeClr>
          </a:solidFill>
        </a:fill>
      </a:tcStyle>
    </a:band2V>
    <a:lastCol>
      <a:tcTxStyle b="on">
        <a:fontRef idx="minor">
          <a:prstClr val="black"/>
        </a:fontRef>
        <a:schemeClr val="dk1"/>
      </a:tcTxStyle>
      <a:tcStyle>
        <a:tcBdr/>
      </a:tcStyle>
    </a:lastCol>
    <a:firstCol>
      <a:tcTxStyle b="on">
        <a:fontRef idx="minor">
          <a:prstClr val="black"/>
        </a:fontRef>
        <a:schemeClr val="dk1"/>
      </a:tcTxStyle>
      <a:tcStyle>
        <a:tcBdr/>
      </a:tcStyle>
    </a:firstCol>
    <a:lastRow>
      <a:tcTxStyle b="on">
        <a:fontRef idx="minor">
          <a:prstClr val="black"/>
        </a:fontRef>
        <a:schemeClr val="dk1"/>
      </a:tcTxStyle>
      <a:tcStyle>
        <a:tcBdr>
          <a:top>
            <a:ln w="12700">
              <a:solidFill>
                <a:schemeClr val="accent6"/>
              </a:solidFill>
            </a:ln>
          </a:top>
        </a:tcBdr>
      </a:tcStyle>
    </a:lastRow>
    <a:seCell>
      <a:tcStyle>
        <a:tcBdr/>
      </a:tcStyle>
    </a:seCell>
    <a:swCell>
      <a:tcStyle>
        <a:tcBdr/>
      </a:tcStyle>
    </a:swCell>
    <a:firstRow>
      <a:tcTxStyle b="on">
        <a:fontRef idx="minor">
          <a:prstClr val="black"/>
        </a:fontRef>
        <a:schemeClr val="dk1"/>
      </a:tcTxStyle>
      <a:tcStyle>
        <a:tcBdr>
          <a:bottom>
            <a:ln w="12700">
              <a:solidFill>
                <a:schemeClr val="accent6"/>
              </a:solidFill>
            </a:ln>
          </a:bottom>
        </a:tcBdr>
        <a:fill>
          <a:solidFill>
            <a:schemeClr val="lt1"/>
          </a:solidFill>
        </a:fill>
      </a:tcStyle>
    </a:firstRow>
    <a:neCell>
      <a:tcStyle>
        <a:tcBdr/>
      </a:tcStyle>
    </a:neCell>
    <a:nwCell>
      <a:tcStyle>
        <a:tcBdr/>
      </a:tcStyle>
    </a:nwCell>
  </a:tblStyle>
  <a:tblStyle styleId="{69012ECD-51FC-41F1-AA8D-1B2483CD663E}" styleName="Light Style 2 - Accent 1">
    <a:wholeTbl>
      <a:tcTxStyle>
        <a:fontRef idx="minor">
          <a:prstClr val="black"/>
        </a:fontRef>
        <a:schemeClr val="dk1"/>
      </a:tcTxStyle>
      <a:tcStyle>
        <a:tcBdr>
          <a:left>
            <a:ln w="12700">
              <a:solidFill>
                <a:schemeClr val="accent1"/>
              </a:solidFill>
            </a:ln>
          </a:left>
          <a:right>
            <a:ln w="12700">
              <a:solidFill>
                <a:schemeClr val="accent1"/>
              </a:solidFill>
            </a:ln>
          </a:right>
          <a:top>
            <a:ln w="12700">
              <a:solidFill>
                <a:schemeClr val="accent1"/>
              </a:solidFill>
            </a:ln>
          </a:top>
          <a:bottom>
            <a:ln w="12700">
              <a:solidFill>
                <a:schemeClr val="accent1"/>
              </a:solidFill>
            </a:ln>
          </a:bottom>
          <a:insideH>
            <a:ln w="12700">
              <a:noFill/>
            </a:ln>
          </a:insideH>
          <a:insideV>
            <a:ln w="12700">
              <a:noFill/>
            </a:ln>
          </a:insideV>
        </a:tcBdr>
        <a:fill>
          <a:solidFill>
            <a:schemeClr val="lt1"/>
          </a:solidFill>
        </a:fill>
      </a:tcStyle>
    </a:wholeTbl>
    <a:band1H>
      <a:tcStyle>
        <a:tcBdr>
          <a:top>
            <a:ln w="12700">
              <a:solidFill>
                <a:schemeClr val="accent1"/>
              </a:solidFill>
            </a:ln>
          </a:top>
          <a:bottom>
            <a:ln w="12700">
              <a:solidFill>
                <a:schemeClr val="accent1"/>
              </a:solidFill>
            </a:ln>
          </a:bottom>
        </a:tcBdr>
        <a:fill>
          <a:solidFill>
            <a:schemeClr val="lt1"/>
          </a:solidFill>
        </a:fill>
      </a:tcStyle>
    </a:band1H>
    <a:band2H>
      <a:tcStyle>
        <a:tcBdr/>
      </a:tcStyle>
    </a:band2H>
    <a:band1V>
      <a:tcStyle>
        <a:tcBdr>
          <a:left>
            <a:ln w="12700">
              <a:solidFill>
                <a:schemeClr val="accent1"/>
              </a:solidFill>
            </a:ln>
          </a:left>
          <a:right>
            <a:ln w="12700">
              <a:solidFill>
                <a:schemeClr val="accent1"/>
              </a:solidFill>
            </a:ln>
          </a:right>
        </a:tcBdr>
      </a:tcStyle>
    </a:band1V>
    <a:band2V>
      <a:tcStyle>
        <a:tcBdr>
          <a:left>
            <a:ln w="12700">
              <a:solidFill>
                <a:schemeClr val="accent1"/>
              </a:solidFill>
            </a:ln>
          </a:left>
          <a:right>
            <a:ln w="12700">
              <a:solidFill>
                <a:schemeClr val="accent1"/>
              </a:solidFill>
            </a:ln>
          </a:right>
        </a:tcBdr>
      </a:tcStyle>
    </a:band2V>
    <a:lastCol>
      <a:tcTxStyle b="on">
        <a:fontRef idx="minor">
          <a:prstClr val="black"/>
        </a:fontRef>
        <a:schemeClr val="dk1"/>
      </a:tcTxStyle>
      <a:tcStyle>
        <a:tcBdr/>
      </a:tcStyle>
    </a:lastCol>
    <a:firstCol>
      <a:tcTxStyle b="on">
        <a:fontRef idx="minor">
          <a:prstClr val="black"/>
        </a:fontRef>
        <a:schemeClr val="dk1"/>
      </a:tcTxStyle>
      <a:tcStyle>
        <a:tcBdr/>
      </a:tcStyle>
    </a:firstCol>
    <a:lastRow>
      <a:tcTxStyle b="on">
        <a:fontRef idx="minor">
          <a:prstClr val="black"/>
        </a:fontRef>
        <a:schemeClr val="dk1"/>
      </a:tcTxStyle>
      <a:tcStyle>
        <a:tcBdr>
          <a:top>
            <a:ln w="38100">
              <a:solidFill>
                <a:schemeClr val="accent1"/>
              </a:solidFill>
            </a:ln>
          </a:top>
        </a:tcBdr>
        <a:fill>
          <a:solidFill>
            <a:schemeClr val="lt1"/>
          </a:solidFill>
        </a:fill>
      </a:tcStyle>
    </a:lastRow>
    <a:seCell>
      <a:tcStyle>
        <a:tcBdr/>
      </a:tcStyle>
    </a:seCell>
    <a:swCell>
      <a:tcStyle>
        <a:tcBdr/>
      </a:tcStyle>
    </a:swCell>
    <a:firstRow>
      <a:tcTxStyle b="on">
        <a:fontRef idx="minor">
          <a:prstClr val="black"/>
        </a:fontRef>
        <a:schemeClr val="lt1"/>
      </a:tcTxStyle>
      <a:tcStyle>
        <a:tcBdr>
          <a:bottom>
            <a:ln w="12700">
              <a:solidFill>
                <a:schemeClr val="accen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741" autoAdjust="0"/>
  </p:normalViewPr>
  <p:slideViewPr>
    <p:cSldViewPr showGuides="1">
      <p:cViewPr varScale="1">
        <p:scale>
          <a:sx n="112" d="100"/>
          <a:sy n="112" d="100"/>
        </p:scale>
        <p:origin x="114" y="102"/>
      </p:cViewPr>
      <p:guideLst>
        <p:guide orient="horz" pos="1620"/>
        <p:guide orient="horz" pos="191"/>
        <p:guide orient="horz" pos="854"/>
        <p:guide orient="horz" pos="821"/>
        <p:guide orient="horz" pos="3049"/>
        <p:guide orient="horz" pos="3151"/>
        <p:guide pos="2880"/>
        <p:guide pos="476"/>
        <p:guide pos="5193"/>
        <p:guide pos="546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notesMaster" Target="notesMasters/notesMaster1.xml"/><Relationship Id="rId156"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Feuil3!$D$2</c:f>
              <c:strCache>
                <c:ptCount val="1"/>
                <c:pt idx="0">
                  <c:v>Impact carbone de l'énergie</c:v>
                </c:pt>
              </c:strCache>
            </c:strRef>
          </c:tx>
          <c:spPr>
            <a:prstGeom prst="rect">
              <a:avLst/>
            </a:prstGeom>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baseline="0">
                    <a:solidFill>
                      <a:schemeClr val="tx1"/>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multiLvlStrRef>
              <c:f>Feuil3!$B$3:$C$12</c:f>
              <c:multiLvlStrCache>
                <c:ptCount val="10"/>
                <c:lvl>
                  <c:pt idx="0">
                    <c:v>plaquettes</c:v>
                  </c:pt>
                  <c:pt idx="1">
                    <c:v>pellets</c:v>
                  </c:pt>
                  <c:pt idx="2">
                    <c:v>buche</c:v>
                  </c:pt>
                  <c:pt idx="3">
                    <c:v>chauffage</c:v>
                  </c:pt>
                  <c:pt idx="4">
                    <c:v>Refroidissement</c:v>
                  </c:pt>
                  <c:pt idx="5">
                    <c:v>ECS</c:v>
                  </c:pt>
                  <c:pt idx="6">
                    <c:v>éclairage tertiaire</c:v>
                  </c:pt>
                  <c:pt idx="7">
                    <c:v>éclairage habitation</c:v>
                  </c:pt>
                  <c:pt idx="8">
                    <c:v>autres usages</c:v>
                  </c:pt>
                  <c:pt idx="9">
                    <c:v>naturel</c:v>
                  </c:pt>
                </c:lvl>
                <c:lvl>
                  <c:pt idx="0">
                    <c:v>Bois</c:v>
                  </c:pt>
                  <c:pt idx="3">
                    <c:v>électricté</c:v>
                  </c:pt>
                  <c:pt idx="9">
                    <c:v>Gaz</c:v>
                  </c:pt>
                </c:lvl>
              </c:multiLvlStrCache>
            </c:multiLvlStrRef>
          </c:cat>
          <c:val>
            <c:numRef>
              <c:f>Feuil3!$D$3:$D$12</c:f>
              <c:numCache>
                <c:formatCode>General</c:formatCode>
                <c:ptCount val="10"/>
                <c:pt idx="0">
                  <c:v>2.4E-2</c:v>
                </c:pt>
                <c:pt idx="1">
                  <c:v>0.03</c:v>
                </c:pt>
                <c:pt idx="2">
                  <c:v>0.03</c:v>
                </c:pt>
                <c:pt idx="3">
                  <c:v>7.9000000000000001E-2</c:v>
                </c:pt>
                <c:pt idx="4">
                  <c:v>6.4000000000000001E-2</c:v>
                </c:pt>
                <c:pt idx="5">
                  <c:v>6.5000000000000002E-2</c:v>
                </c:pt>
                <c:pt idx="6">
                  <c:v>6.4000000000000001E-2</c:v>
                </c:pt>
                <c:pt idx="7">
                  <c:v>6.9000000000000006E-2</c:v>
                </c:pt>
                <c:pt idx="8">
                  <c:v>6.4000000000000001E-2</c:v>
                </c:pt>
                <c:pt idx="9">
                  <c:v>0.22700000000000001</c:v>
                </c:pt>
              </c:numCache>
            </c:numRef>
          </c:val>
          <c:extLst>
            <c:ext xmlns:c16="http://schemas.microsoft.com/office/drawing/2014/chart" uri="{C3380CC4-5D6E-409C-BE32-E72D297353CC}">
              <c16:uniqueId val="{00000000-511A-4FD1-8AE6-721475E2BA54}"/>
            </c:ext>
          </c:extLst>
        </c:ser>
        <c:dLbls>
          <c:showLegendKey val="0"/>
          <c:showVal val="0"/>
          <c:showCatName val="0"/>
          <c:showSerName val="0"/>
          <c:showPercent val="0"/>
          <c:showBubbleSize val="0"/>
        </c:dLbls>
        <c:gapWidth val="219"/>
        <c:axId val="1238660767"/>
        <c:axId val="1238661183"/>
      </c:barChart>
      <c:catAx>
        <c:axId val="1238660767"/>
        <c:scaling>
          <c:orientation val="minMax"/>
        </c:scaling>
        <c:delete val="0"/>
        <c:axPos val="l"/>
        <c:numFmt formatCode="General" sourceLinked="1"/>
        <c:majorTickMark val="none"/>
        <c:minorTickMark val="none"/>
        <c:tickLblPos val="nextTo"/>
        <c:spPr>
          <a:prstGeom prst="rect">
            <a:avLst/>
          </a:prstGeom>
          <a:noFill/>
          <a:ln w="9525" cap="flat" cmpd="sng" algn="ctr">
            <a:solidFill>
              <a:schemeClr val="tx1"/>
            </a:solidFill>
            <a:round/>
          </a:ln>
          <a:effectLst/>
        </c:spPr>
        <c:txPr>
          <a:bodyPr rot="-60000000" spcFirstLastPara="1" vertOverflow="ellipsis" vert="horz" wrap="square" anchor="ctr" anchorCtr="1"/>
          <a:lstStyle/>
          <a:p>
            <a:pPr>
              <a:defRPr sz="1200" b="0" i="0" u="none" strike="noStrike" baseline="0">
                <a:solidFill>
                  <a:schemeClr val="tx1"/>
                </a:solidFill>
                <a:latin typeface="+mn-lt"/>
                <a:ea typeface="+mn-ea"/>
                <a:cs typeface="+mn-cs"/>
              </a:defRPr>
            </a:pPr>
            <a:endParaRPr lang="fr-FR"/>
          </a:p>
        </c:txPr>
        <c:crossAx val="1238661183"/>
        <c:crosses val="autoZero"/>
        <c:auto val="1"/>
        <c:lblAlgn val="ctr"/>
        <c:lblOffset val="100"/>
        <c:noMultiLvlLbl val="0"/>
      </c:catAx>
      <c:valAx>
        <c:axId val="1238661183"/>
        <c:scaling>
          <c:orientation val="minMax"/>
        </c:scaling>
        <c:delete val="0"/>
        <c:axPos val="b"/>
        <c:majorGridlines>
          <c:spPr>
            <a:prstGeom prst="rect">
              <a:avLst/>
            </a:prstGeom>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200" b="0" i="0" u="none" strike="noStrike" baseline="0">
                    <a:solidFill>
                      <a:schemeClr val="tx1"/>
                    </a:solidFill>
                    <a:latin typeface="+mn-lt"/>
                    <a:ea typeface="+mn-ea"/>
                    <a:cs typeface="+mn-cs"/>
                  </a:defRPr>
                </a:pPr>
                <a:r>
                  <a:rPr lang="fr-FR"/>
                  <a:t>kg eq. CO2 /kWhef PCI</a:t>
                </a:r>
              </a:p>
            </c:rich>
          </c:tx>
          <c:overlay val="0"/>
          <c:spPr>
            <a:prstGeom prst="rect">
              <a:avLst/>
            </a:prstGeom>
            <a:noFill/>
            <a:ln>
              <a:noFill/>
            </a:ln>
            <a:effectLst/>
          </c:spPr>
        </c:title>
        <c:numFmt formatCode="General" sourceLinked="1"/>
        <c:majorTickMark val="out"/>
        <c:minorTickMark val="none"/>
        <c:tickLblPos val="nextTo"/>
        <c:spPr>
          <a:prstGeom prst="rect">
            <a:avLst/>
          </a:prstGeom>
          <a:noFill/>
          <a:ln>
            <a:solidFill>
              <a:schemeClr val="tx1"/>
            </a:solidFill>
          </a:ln>
          <a:effectLst/>
        </c:spPr>
        <c:txPr>
          <a:bodyPr rot="-60000000" spcFirstLastPara="1" vertOverflow="ellipsis" vert="horz" wrap="square" anchor="ctr" anchorCtr="1"/>
          <a:lstStyle/>
          <a:p>
            <a:pPr>
              <a:defRPr sz="1200" b="0" i="0" u="none" strike="noStrike" baseline="0">
                <a:solidFill>
                  <a:schemeClr val="tx1"/>
                </a:solidFill>
                <a:latin typeface="+mn-lt"/>
                <a:ea typeface="+mn-ea"/>
                <a:cs typeface="+mn-cs"/>
              </a:defRPr>
            </a:pPr>
            <a:endParaRPr lang="fr-FR"/>
          </a:p>
        </c:txPr>
        <c:crossAx val="1238660767"/>
        <c:crosses val="autoZero"/>
        <c:crossBetween val="between"/>
        <c:majorUnit val="2.5000000000000001E-2"/>
      </c:valAx>
      <c:spPr>
        <a:prstGeom prst="rect">
          <a:avLst/>
        </a:prstGeom>
        <a:noFill/>
        <a:ln>
          <a:noFill/>
        </a:ln>
        <a:effectLst/>
      </c:spPr>
    </c:plotArea>
    <c:plotVisOnly val="1"/>
    <c:dispBlanksAs val="gap"/>
    <c:showDLblsOverMax val="0"/>
  </c:chart>
  <c:spPr>
    <a:xfrm>
      <a:off x="772942" y="1563638"/>
      <a:ext cx="6463354" cy="3384376"/>
    </a:xfrm>
    <a:prstGeom prst="rect">
      <a:avLst/>
    </a:prstGeom>
    <a:noFill/>
    <a:ln w="9525" cap="flat" cmpd="sng" algn="ctr">
      <a:noFill/>
      <a:round/>
    </a:ln>
    <a:effectLst/>
  </c:spPr>
  <c:txPr>
    <a:bodyPr/>
    <a:lstStyle/>
    <a:p>
      <a:pPr>
        <a:defRPr sz="1200">
          <a:solidFill>
            <a:schemeClr val="tx1"/>
          </a:solidFill>
        </a:defRPr>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Feuil3!$D$2</c:f>
              <c:strCache>
                <c:ptCount val="1"/>
                <c:pt idx="0">
                  <c:v>Impact carbone de l'énergie</c:v>
                </c:pt>
              </c:strCache>
            </c:strRef>
          </c:tx>
          <c:spPr>
            <a:prstGeom prst="rect">
              <a:avLst/>
            </a:prstGeom>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baseline="0">
                    <a:solidFill>
                      <a:schemeClr val="tx1"/>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multiLvlStrRef>
              <c:f>Feuil3!$B$3:$C$12</c:f>
              <c:multiLvlStrCache>
                <c:ptCount val="10"/>
                <c:lvl>
                  <c:pt idx="0">
                    <c:v>plaquettes</c:v>
                  </c:pt>
                  <c:pt idx="1">
                    <c:v>pellets</c:v>
                  </c:pt>
                  <c:pt idx="2">
                    <c:v>buche</c:v>
                  </c:pt>
                  <c:pt idx="3">
                    <c:v>chauffage</c:v>
                  </c:pt>
                  <c:pt idx="4">
                    <c:v>Refroidissement</c:v>
                  </c:pt>
                  <c:pt idx="5">
                    <c:v>ECS</c:v>
                  </c:pt>
                  <c:pt idx="6">
                    <c:v>éclairage tertiaire</c:v>
                  </c:pt>
                  <c:pt idx="7">
                    <c:v>éclairage habitation</c:v>
                  </c:pt>
                  <c:pt idx="8">
                    <c:v>autres usages</c:v>
                  </c:pt>
                  <c:pt idx="9">
                    <c:v>naturel</c:v>
                  </c:pt>
                </c:lvl>
                <c:lvl>
                  <c:pt idx="0">
                    <c:v>Bois</c:v>
                  </c:pt>
                  <c:pt idx="3">
                    <c:v>électricté</c:v>
                  </c:pt>
                  <c:pt idx="9">
                    <c:v>Gaz</c:v>
                  </c:pt>
                </c:lvl>
              </c:multiLvlStrCache>
            </c:multiLvlStrRef>
          </c:cat>
          <c:val>
            <c:numRef>
              <c:f>Feuil3!$D$3:$D$12</c:f>
              <c:numCache>
                <c:formatCode>General</c:formatCode>
                <c:ptCount val="10"/>
                <c:pt idx="0">
                  <c:v>2.4E-2</c:v>
                </c:pt>
                <c:pt idx="1">
                  <c:v>0.03</c:v>
                </c:pt>
                <c:pt idx="2">
                  <c:v>0.03</c:v>
                </c:pt>
                <c:pt idx="3">
                  <c:v>7.9000000000000001E-2</c:v>
                </c:pt>
                <c:pt idx="4">
                  <c:v>6.4000000000000001E-2</c:v>
                </c:pt>
                <c:pt idx="5">
                  <c:v>6.5000000000000002E-2</c:v>
                </c:pt>
                <c:pt idx="6">
                  <c:v>6.4000000000000001E-2</c:v>
                </c:pt>
                <c:pt idx="7">
                  <c:v>6.9000000000000006E-2</c:v>
                </c:pt>
                <c:pt idx="8">
                  <c:v>6.4000000000000001E-2</c:v>
                </c:pt>
                <c:pt idx="9">
                  <c:v>0.22700000000000001</c:v>
                </c:pt>
              </c:numCache>
            </c:numRef>
          </c:val>
          <c:extLst>
            <c:ext xmlns:c16="http://schemas.microsoft.com/office/drawing/2014/chart" uri="{C3380CC4-5D6E-409C-BE32-E72D297353CC}">
              <c16:uniqueId val="{00000000-4898-401C-A29D-A94F8A15E6E6}"/>
            </c:ext>
          </c:extLst>
        </c:ser>
        <c:dLbls>
          <c:showLegendKey val="0"/>
          <c:showVal val="0"/>
          <c:showCatName val="0"/>
          <c:showSerName val="0"/>
          <c:showPercent val="0"/>
          <c:showBubbleSize val="0"/>
        </c:dLbls>
        <c:gapWidth val="219"/>
        <c:axId val="1238660767"/>
        <c:axId val="1238661183"/>
      </c:barChart>
      <c:catAx>
        <c:axId val="1238660767"/>
        <c:scaling>
          <c:orientation val="minMax"/>
        </c:scaling>
        <c:delete val="0"/>
        <c:axPos val="l"/>
        <c:numFmt formatCode="General" sourceLinked="1"/>
        <c:majorTickMark val="none"/>
        <c:minorTickMark val="none"/>
        <c:tickLblPos val="nextTo"/>
        <c:spPr>
          <a:prstGeom prst="rect">
            <a:avLst/>
          </a:prstGeom>
          <a:noFill/>
          <a:ln w="9525" cap="flat" cmpd="sng" algn="ctr">
            <a:solidFill>
              <a:schemeClr val="tx1"/>
            </a:solidFill>
            <a:round/>
          </a:ln>
          <a:effectLst/>
        </c:spPr>
        <c:txPr>
          <a:bodyPr rot="-60000000" spcFirstLastPara="1" vertOverflow="ellipsis" vert="horz" wrap="square" anchor="ctr" anchorCtr="1"/>
          <a:lstStyle/>
          <a:p>
            <a:pPr>
              <a:defRPr sz="1200" b="0" i="0" u="none" strike="noStrike" baseline="0">
                <a:solidFill>
                  <a:schemeClr val="tx1"/>
                </a:solidFill>
                <a:latin typeface="+mn-lt"/>
                <a:ea typeface="+mn-ea"/>
                <a:cs typeface="+mn-cs"/>
              </a:defRPr>
            </a:pPr>
            <a:endParaRPr lang="fr-FR"/>
          </a:p>
        </c:txPr>
        <c:crossAx val="1238661183"/>
        <c:crosses val="autoZero"/>
        <c:auto val="1"/>
        <c:lblAlgn val="ctr"/>
        <c:lblOffset val="100"/>
        <c:noMultiLvlLbl val="0"/>
      </c:catAx>
      <c:valAx>
        <c:axId val="1238661183"/>
        <c:scaling>
          <c:orientation val="minMax"/>
        </c:scaling>
        <c:delete val="0"/>
        <c:axPos val="b"/>
        <c:majorGridlines>
          <c:spPr>
            <a:prstGeom prst="rect">
              <a:avLst/>
            </a:prstGeom>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200" b="0" i="0" u="none" strike="noStrike" baseline="0">
                    <a:solidFill>
                      <a:schemeClr val="tx1"/>
                    </a:solidFill>
                    <a:latin typeface="+mn-lt"/>
                    <a:ea typeface="+mn-ea"/>
                    <a:cs typeface="+mn-cs"/>
                  </a:defRPr>
                </a:pPr>
                <a:r>
                  <a:rPr lang="fr-FR"/>
                  <a:t>kg eq. CO2 /kWhef PCI</a:t>
                </a:r>
              </a:p>
            </c:rich>
          </c:tx>
          <c:overlay val="0"/>
          <c:spPr>
            <a:prstGeom prst="rect">
              <a:avLst/>
            </a:prstGeom>
            <a:noFill/>
            <a:ln>
              <a:noFill/>
            </a:ln>
            <a:effectLst/>
          </c:spPr>
        </c:title>
        <c:numFmt formatCode="General" sourceLinked="1"/>
        <c:majorTickMark val="out"/>
        <c:minorTickMark val="none"/>
        <c:tickLblPos val="nextTo"/>
        <c:spPr>
          <a:prstGeom prst="rect">
            <a:avLst/>
          </a:prstGeom>
          <a:noFill/>
          <a:ln>
            <a:solidFill>
              <a:schemeClr val="tx1"/>
            </a:solidFill>
          </a:ln>
          <a:effectLst/>
        </c:spPr>
        <c:txPr>
          <a:bodyPr rot="-60000000" spcFirstLastPara="1" vertOverflow="ellipsis" vert="horz" wrap="square" anchor="ctr" anchorCtr="1"/>
          <a:lstStyle/>
          <a:p>
            <a:pPr>
              <a:defRPr sz="1200" b="0" i="0" u="none" strike="noStrike" baseline="0">
                <a:solidFill>
                  <a:schemeClr val="tx1"/>
                </a:solidFill>
                <a:latin typeface="+mn-lt"/>
                <a:ea typeface="+mn-ea"/>
                <a:cs typeface="+mn-cs"/>
              </a:defRPr>
            </a:pPr>
            <a:endParaRPr lang="fr-FR"/>
          </a:p>
        </c:txPr>
        <c:crossAx val="1238660767"/>
        <c:crosses val="autoZero"/>
        <c:crossBetween val="between"/>
        <c:majorUnit val="2.5000000000000001E-2"/>
      </c:valAx>
      <c:spPr>
        <a:prstGeom prst="rect">
          <a:avLst/>
        </a:prstGeom>
        <a:noFill/>
        <a:ln>
          <a:noFill/>
        </a:ln>
        <a:effectLst/>
      </c:spPr>
    </c:plotArea>
    <c:plotVisOnly val="1"/>
    <c:dispBlanksAs val="gap"/>
    <c:showDLblsOverMax val="0"/>
  </c:chart>
  <c:spPr>
    <a:xfrm>
      <a:off x="772942" y="1563638"/>
      <a:ext cx="6463354" cy="3384376"/>
    </a:xfrm>
    <a:prstGeom prst="rect">
      <a:avLst/>
    </a:prstGeom>
    <a:noFill/>
    <a:ln w="9525" cap="flat" cmpd="sng" algn="ctr">
      <a:noFill/>
      <a:round/>
    </a:ln>
    <a:effectLst/>
  </c:spPr>
  <c:txPr>
    <a:bodyPr/>
    <a:lstStyle/>
    <a:p>
      <a:pPr>
        <a:defRPr sz="1200">
          <a:solidFill>
            <a:schemeClr val="tx1"/>
          </a:solidFill>
        </a:defRPr>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spc="0" baseline="0">
                <a:solidFill>
                  <a:schemeClr val="tx1"/>
                </a:solidFill>
                <a:latin typeface="+mn-lt"/>
                <a:ea typeface="+mn-ea"/>
                <a:cs typeface="+mn-cs"/>
              </a:defRPr>
            </a:pPr>
            <a:r>
              <a:rPr lang="fr-FR"/>
              <a:t>Coefficients de pondération utilisés en fonction de la date d’émission</a:t>
            </a:r>
          </a:p>
        </c:rich>
      </c:tx>
      <c:layout>
        <c:manualLayout>
          <c:xMode val="edge"/>
          <c:yMode val="edge"/>
          <c:x val="0.10992300000000001"/>
          <c:y val="0"/>
        </c:manualLayout>
      </c:layout>
      <c:overlay val="0"/>
      <c:spPr>
        <a:prstGeom prst="rect">
          <a:avLst/>
        </a:prstGeom>
        <a:noFill/>
        <a:ln>
          <a:noFill/>
        </a:ln>
        <a:effectLst/>
      </c:spPr>
    </c:title>
    <c:autoTitleDeleted val="0"/>
    <c:plotArea>
      <c:layout/>
      <c:scatterChart>
        <c:scatterStyle val="smoothMarker"/>
        <c:varyColors val="0"/>
        <c:ser>
          <c:idx val="0"/>
          <c:order val="0"/>
          <c:tx>
            <c:strRef>
              <c:f>Coeff!$B$3</c:f>
              <c:strCache>
                <c:ptCount val="1"/>
                <c:pt idx="0">
                  <c:v>f(C02)</c:v>
                </c:pt>
              </c:strCache>
            </c:strRef>
          </c:tx>
          <c:spPr>
            <a:prstGeom prst="rect">
              <a:avLst/>
            </a:prstGeom>
            <a:ln w="19050" cap="rnd">
              <a:solidFill>
                <a:schemeClr val="accent1"/>
              </a:solidFill>
              <a:round/>
            </a:ln>
            <a:effectLst/>
          </c:spPr>
          <c:marker>
            <c:symbol val="none"/>
          </c:marker>
          <c:dLbls>
            <c:dLbl>
              <c:idx val="50"/>
              <c:layout>
                <c:manualLayout>
                  <c:x val="-6.2771999999999994E-2"/>
                  <c:y val="4.83470000000000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25F-4EB6-9FB3-63670EB3E071}"/>
                </c:ext>
              </c:extLst>
            </c:dLbl>
            <c:spPr>
              <a:noFill/>
              <a:ln>
                <a:noFill/>
              </a:ln>
              <a:effectLst/>
            </c:spPr>
            <c:txPr>
              <a:bodyPr rot="0" spcFirstLastPara="1" vertOverflow="ellipsis" vert="horz" wrap="square" anchor="ctr" anchorCtr="1"/>
              <a:lstStyle/>
              <a:p>
                <a:pPr>
                  <a:defRPr sz="1000" b="0" i="0" u="none" strike="noStrike" baseline="0">
                    <a:solidFill>
                      <a:schemeClr val="tx1"/>
                    </a:solidFill>
                    <a:latin typeface="+mn-lt"/>
                    <a:ea typeface="+mn-ea"/>
                    <a:cs typeface="+mn-cs"/>
                  </a:defRPr>
                </a:pPr>
                <a:endParaRPr lang="fr-FR"/>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LeaderLines val="0"/>
              </c:ext>
            </c:extLst>
          </c:dLbls>
          <c:xVal>
            <c:numRef>
              <c:f>Coeff!$A$4:$A$54</c:f>
              <c:numCache>
                <c:formatCode>General</c:formatCode>
                <c:ptCount val="5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numCache>
            </c:numRef>
          </c:xVal>
          <c:yVal>
            <c:numRef>
              <c:f>Coeff!$B$4:$B$54</c:f>
              <c:numCache>
                <c:formatCode>0.00</c:formatCode>
                <c:ptCount val="51"/>
                <c:pt idx="0" formatCode="#,##0">
                  <c:v>1</c:v>
                </c:pt>
                <c:pt idx="1">
                  <c:v>0.99199999999999999</c:v>
                </c:pt>
                <c:pt idx="2">
                  <c:v>0.98399999999999999</c:v>
                </c:pt>
                <c:pt idx="3">
                  <c:v>0.97599999999999998</c:v>
                </c:pt>
                <c:pt idx="4">
                  <c:v>0.96899999999999997</c:v>
                </c:pt>
                <c:pt idx="5">
                  <c:v>0.96099999999999997</c:v>
                </c:pt>
                <c:pt idx="6">
                  <c:v>0.95299999999999996</c:v>
                </c:pt>
                <c:pt idx="7">
                  <c:v>0.94499999999999995</c:v>
                </c:pt>
                <c:pt idx="8">
                  <c:v>0.93700000000000006</c:v>
                </c:pt>
                <c:pt idx="9">
                  <c:v>0.92900000000000005</c:v>
                </c:pt>
                <c:pt idx="10">
                  <c:v>0.92100000000000004</c:v>
                </c:pt>
                <c:pt idx="11">
                  <c:v>0.91300000000000003</c:v>
                </c:pt>
                <c:pt idx="12">
                  <c:v>0.90500000000000003</c:v>
                </c:pt>
                <c:pt idx="13">
                  <c:v>0.89700000000000002</c:v>
                </c:pt>
                <c:pt idx="14">
                  <c:v>0.88900000000000001</c:v>
                </c:pt>
                <c:pt idx="15">
                  <c:v>0.88</c:v>
                </c:pt>
                <c:pt idx="16">
                  <c:v>0.872</c:v>
                </c:pt>
                <c:pt idx="17">
                  <c:v>0.86399999999999999</c:v>
                </c:pt>
                <c:pt idx="18">
                  <c:v>0.85599999999999998</c:v>
                </c:pt>
                <c:pt idx="19">
                  <c:v>0.84799999999999998</c:v>
                </c:pt>
                <c:pt idx="20">
                  <c:v>0.84</c:v>
                </c:pt>
                <c:pt idx="21">
                  <c:v>0.83099999999999996</c:v>
                </c:pt>
                <c:pt idx="22">
                  <c:v>0.82299999999999995</c:v>
                </c:pt>
                <c:pt idx="23">
                  <c:v>0.81499999999999995</c:v>
                </c:pt>
                <c:pt idx="24">
                  <c:v>0.80600000000000005</c:v>
                </c:pt>
                <c:pt idx="25">
                  <c:v>0.79800000000000004</c:v>
                </c:pt>
                <c:pt idx="26">
                  <c:v>0.79</c:v>
                </c:pt>
                <c:pt idx="27">
                  <c:v>0.78100000000000003</c:v>
                </c:pt>
                <c:pt idx="28">
                  <c:v>0.77300000000000002</c:v>
                </c:pt>
                <c:pt idx="29">
                  <c:v>0.76400000000000001</c:v>
                </c:pt>
                <c:pt idx="30">
                  <c:v>0.75600000000000001</c:v>
                </c:pt>
                <c:pt idx="31">
                  <c:v>0.747</c:v>
                </c:pt>
                <c:pt idx="32">
                  <c:v>0.73899999999999999</c:v>
                </c:pt>
                <c:pt idx="33">
                  <c:v>0.73</c:v>
                </c:pt>
                <c:pt idx="34">
                  <c:v>0.72099999999999997</c:v>
                </c:pt>
                <c:pt idx="35">
                  <c:v>0.71299999999999997</c:v>
                </c:pt>
                <c:pt idx="36">
                  <c:v>0.70399999999999996</c:v>
                </c:pt>
                <c:pt idx="37">
                  <c:v>0.69499999999999995</c:v>
                </c:pt>
                <c:pt idx="38">
                  <c:v>0.68600000000000005</c:v>
                </c:pt>
                <c:pt idx="39">
                  <c:v>0.67800000000000005</c:v>
                </c:pt>
                <c:pt idx="40">
                  <c:v>0.66900000000000004</c:v>
                </c:pt>
                <c:pt idx="41">
                  <c:v>0.66</c:v>
                </c:pt>
                <c:pt idx="42">
                  <c:v>0.65100000000000002</c:v>
                </c:pt>
                <c:pt idx="43">
                  <c:v>0.64200000000000002</c:v>
                </c:pt>
                <c:pt idx="44">
                  <c:v>0.63300000000000001</c:v>
                </c:pt>
                <c:pt idx="45">
                  <c:v>0.624</c:v>
                </c:pt>
                <c:pt idx="46">
                  <c:v>0.61499999999999999</c:v>
                </c:pt>
                <c:pt idx="47">
                  <c:v>0.60599999999999998</c:v>
                </c:pt>
                <c:pt idx="48">
                  <c:v>0.59699999999999998</c:v>
                </c:pt>
                <c:pt idx="49">
                  <c:v>0.58699999999999997</c:v>
                </c:pt>
                <c:pt idx="50">
                  <c:v>0.57799999999999996</c:v>
                </c:pt>
              </c:numCache>
            </c:numRef>
          </c:yVal>
          <c:smooth val="1"/>
          <c:extLst>
            <c:ext xmlns:c16="http://schemas.microsoft.com/office/drawing/2014/chart" uri="{C3380CC4-5D6E-409C-BE32-E72D297353CC}">
              <c16:uniqueId val="{00000001-125F-4EB6-9FB3-63670EB3E071}"/>
            </c:ext>
          </c:extLst>
        </c:ser>
        <c:ser>
          <c:idx val="1"/>
          <c:order val="1"/>
          <c:tx>
            <c:strRef>
              <c:f>Coeff!$C$3</c:f>
              <c:strCache>
                <c:ptCount val="1"/>
                <c:pt idx="0">
                  <c:v>f(fluide_frigo)</c:v>
                </c:pt>
              </c:strCache>
            </c:strRef>
          </c:tx>
          <c:spPr>
            <a:prstGeom prst="rect">
              <a:avLst/>
            </a:prstGeom>
            <a:ln w="19050" cap="rnd">
              <a:solidFill>
                <a:schemeClr val="accent2"/>
              </a:solidFill>
              <a:round/>
            </a:ln>
            <a:effectLst/>
          </c:spPr>
          <c:marker>
            <c:symbol val="none"/>
          </c:marker>
          <c:dLbls>
            <c:dLbl>
              <c:idx val="50"/>
              <c:layout>
                <c:manualLayout>
                  <c:x val="-6.2771999999999994E-2"/>
                  <c:y val="4.83470000000000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25F-4EB6-9FB3-63670EB3E071}"/>
                </c:ext>
              </c:extLst>
            </c:dLbl>
            <c:spPr>
              <a:noFill/>
              <a:ln>
                <a:noFill/>
              </a:ln>
              <a:effectLst/>
            </c:spPr>
            <c:txPr>
              <a:bodyPr rot="0" spcFirstLastPara="1" vertOverflow="ellipsis" vert="horz" wrap="square" anchor="ctr" anchorCtr="1"/>
              <a:lstStyle/>
              <a:p>
                <a:pPr>
                  <a:defRPr sz="1000" b="0" i="0" u="none" strike="noStrike" baseline="0">
                    <a:solidFill>
                      <a:schemeClr val="tx1"/>
                    </a:solidFill>
                    <a:latin typeface="+mn-lt"/>
                    <a:ea typeface="+mn-ea"/>
                    <a:cs typeface="+mn-cs"/>
                  </a:defRPr>
                </a:pPr>
                <a:endParaRPr lang="fr-FR"/>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LeaderLines val="0"/>
              </c:ext>
            </c:extLst>
          </c:dLbls>
          <c:xVal>
            <c:numRef>
              <c:f>Coeff!$A$4:$A$54</c:f>
              <c:numCache>
                <c:formatCode>General</c:formatCode>
                <c:ptCount val="5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numCache>
            </c:numRef>
          </c:xVal>
          <c:yVal>
            <c:numRef>
              <c:f>Coeff!$C$4:$C$54</c:f>
              <c:numCache>
                <c:formatCode>0.00</c:formatCode>
                <c:ptCount val="51"/>
                <c:pt idx="0" formatCode="#,##0">
                  <c:v>1</c:v>
                </c:pt>
                <c:pt idx="1">
                  <c:v>0.999</c:v>
                </c:pt>
                <c:pt idx="2">
                  <c:v>0.998</c:v>
                </c:pt>
                <c:pt idx="3">
                  <c:v>0.997</c:v>
                </c:pt>
                <c:pt idx="4">
                  <c:v>0.996</c:v>
                </c:pt>
                <c:pt idx="5">
                  <c:v>0.995</c:v>
                </c:pt>
                <c:pt idx="6">
                  <c:v>0.99399999999999999</c:v>
                </c:pt>
                <c:pt idx="7">
                  <c:v>0.99299999999999999</c:v>
                </c:pt>
                <c:pt idx="8">
                  <c:v>0.99199999999999999</c:v>
                </c:pt>
                <c:pt idx="9">
                  <c:v>0.99099999999999999</c:v>
                </c:pt>
                <c:pt idx="10">
                  <c:v>0.99</c:v>
                </c:pt>
                <c:pt idx="11">
                  <c:v>0.98799999999999999</c:v>
                </c:pt>
                <c:pt idx="12">
                  <c:v>0.98699999999999999</c:v>
                </c:pt>
                <c:pt idx="13">
                  <c:v>0.98599999999999999</c:v>
                </c:pt>
                <c:pt idx="14">
                  <c:v>0.98399999999999999</c:v>
                </c:pt>
                <c:pt idx="15">
                  <c:v>0.98299999999999998</c:v>
                </c:pt>
                <c:pt idx="16">
                  <c:v>0.98099999999999998</c:v>
                </c:pt>
                <c:pt idx="17">
                  <c:v>0.98</c:v>
                </c:pt>
                <c:pt idx="18">
                  <c:v>0.97799999999999998</c:v>
                </c:pt>
                <c:pt idx="19">
                  <c:v>0.97599999999999998</c:v>
                </c:pt>
                <c:pt idx="20">
                  <c:v>0.97499999999999998</c:v>
                </c:pt>
                <c:pt idx="21">
                  <c:v>0.97299999999999998</c:v>
                </c:pt>
                <c:pt idx="22">
                  <c:v>0.97099999999999997</c:v>
                </c:pt>
                <c:pt idx="23">
                  <c:v>0.96899999999999997</c:v>
                </c:pt>
                <c:pt idx="24">
                  <c:v>0.96699999999999997</c:v>
                </c:pt>
                <c:pt idx="25">
                  <c:v>0.96499999999999997</c:v>
                </c:pt>
                <c:pt idx="26">
                  <c:v>0.96299999999999997</c:v>
                </c:pt>
                <c:pt idx="27">
                  <c:v>0.96099999999999997</c:v>
                </c:pt>
                <c:pt idx="28">
                  <c:v>0.95799999999999996</c:v>
                </c:pt>
                <c:pt idx="29">
                  <c:v>0.95599999999999996</c:v>
                </c:pt>
                <c:pt idx="30">
                  <c:v>0.95399999999999996</c:v>
                </c:pt>
                <c:pt idx="31">
                  <c:v>0.95099999999999996</c:v>
                </c:pt>
                <c:pt idx="32">
                  <c:v>0.94799999999999995</c:v>
                </c:pt>
                <c:pt idx="33">
                  <c:v>0.94599999999999995</c:v>
                </c:pt>
                <c:pt idx="34">
                  <c:v>0.94299999999999995</c:v>
                </c:pt>
                <c:pt idx="35">
                  <c:v>0.94</c:v>
                </c:pt>
                <c:pt idx="36">
                  <c:v>0.93700000000000006</c:v>
                </c:pt>
                <c:pt idx="37">
                  <c:v>0.93400000000000005</c:v>
                </c:pt>
                <c:pt idx="38">
                  <c:v>0.93</c:v>
                </c:pt>
                <c:pt idx="39">
                  <c:v>0.92700000000000005</c:v>
                </c:pt>
                <c:pt idx="40">
                  <c:v>0.92300000000000004</c:v>
                </c:pt>
                <c:pt idx="41">
                  <c:v>0.92</c:v>
                </c:pt>
                <c:pt idx="42">
                  <c:v>0.91600000000000004</c:v>
                </c:pt>
                <c:pt idx="43">
                  <c:v>0.91200000000000003</c:v>
                </c:pt>
                <c:pt idx="44">
                  <c:v>0.90800000000000003</c:v>
                </c:pt>
                <c:pt idx="45">
                  <c:v>0.90400000000000003</c:v>
                </c:pt>
                <c:pt idx="46">
                  <c:v>0.89900000000000002</c:v>
                </c:pt>
                <c:pt idx="47">
                  <c:v>0.89500000000000002</c:v>
                </c:pt>
                <c:pt idx="48">
                  <c:v>0.89</c:v>
                </c:pt>
                <c:pt idx="49">
                  <c:v>0.88500000000000001</c:v>
                </c:pt>
                <c:pt idx="50">
                  <c:v>0.88</c:v>
                </c:pt>
              </c:numCache>
            </c:numRef>
          </c:yVal>
          <c:smooth val="1"/>
          <c:extLst>
            <c:ext xmlns:c16="http://schemas.microsoft.com/office/drawing/2014/chart" uri="{C3380CC4-5D6E-409C-BE32-E72D297353CC}">
              <c16:uniqueId val="{00000003-125F-4EB6-9FB3-63670EB3E071}"/>
            </c:ext>
          </c:extLst>
        </c:ser>
        <c:dLbls>
          <c:showLegendKey val="0"/>
          <c:showVal val="0"/>
          <c:showCatName val="0"/>
          <c:showSerName val="0"/>
          <c:showPercent val="0"/>
          <c:showBubbleSize val="0"/>
        </c:dLbls>
        <c:axId val="473245056"/>
        <c:axId val="473247680"/>
      </c:scatterChart>
      <c:valAx>
        <c:axId val="473245056"/>
        <c:scaling>
          <c:orientation val="minMax"/>
          <c:max val="50"/>
        </c:scaling>
        <c:delete val="0"/>
        <c:axPos val="b"/>
        <c:majorGridlines>
          <c:spPr>
            <a:prstGeom prst="rect">
              <a:avLst/>
            </a:prstGeom>
            <a:ln w="9525" cap="flat" cmpd="sng" algn="ctr">
              <a:solidFill>
                <a:schemeClr val="tx1">
                  <a:lumMod val="15000"/>
                  <a:lumOff val="85000"/>
                </a:schemeClr>
              </a:solidFill>
              <a:round/>
            </a:ln>
            <a:effectLst/>
          </c:spPr>
        </c:majorGridlines>
        <c:minorGridlines>
          <c:spPr>
            <a:prstGeom prst="rect">
              <a:avLst/>
            </a:prstGeom>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000" b="0" i="0" u="none" strike="noStrike" baseline="0">
                    <a:solidFill>
                      <a:schemeClr val="tx1"/>
                    </a:solidFill>
                    <a:latin typeface="+mn-lt"/>
                    <a:ea typeface="+mn-ea"/>
                    <a:cs typeface="+mn-cs"/>
                  </a:defRPr>
                </a:pPr>
                <a:r>
                  <a:rPr lang="fr-FR"/>
                  <a:t>Année de l'émission</a:t>
                </a:r>
              </a:p>
            </c:rich>
          </c:tx>
          <c:overlay val="0"/>
          <c:spPr>
            <a:prstGeom prst="rect">
              <a:avLst/>
            </a:prstGeom>
            <a:noFill/>
            <a:ln>
              <a:noFill/>
            </a:ln>
            <a:effectLst/>
          </c:spPr>
        </c:title>
        <c:numFmt formatCode="General" sourceLinked="1"/>
        <c:majorTickMark val="out"/>
        <c:minorTickMark val="none"/>
        <c:tickLblPos val="nextTo"/>
        <c:spPr>
          <a:prstGeom prst="rect">
            <a:avLst/>
          </a:prstGeom>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baseline="0">
                <a:solidFill>
                  <a:schemeClr val="tx1"/>
                </a:solidFill>
                <a:latin typeface="+mn-lt"/>
                <a:ea typeface="+mn-ea"/>
                <a:cs typeface="+mn-cs"/>
              </a:defRPr>
            </a:pPr>
            <a:endParaRPr lang="fr-FR"/>
          </a:p>
        </c:txPr>
        <c:crossAx val="473247680"/>
        <c:crosses val="autoZero"/>
        <c:crossBetween val="midCat"/>
      </c:valAx>
      <c:valAx>
        <c:axId val="473247680"/>
        <c:scaling>
          <c:orientation val="minMax"/>
          <c:max val="1"/>
        </c:scaling>
        <c:delete val="0"/>
        <c:axPos val="l"/>
        <c:majorGridlines>
          <c:spPr>
            <a:prstGeom prst="rect">
              <a:avLst/>
            </a:prstGeom>
            <a:ln w="9525" cap="flat" cmpd="sng" algn="ctr">
              <a:solidFill>
                <a:schemeClr val="tx1">
                  <a:lumMod val="15000"/>
                  <a:lumOff val="85000"/>
                </a:schemeClr>
              </a:solidFill>
              <a:round/>
            </a:ln>
            <a:effectLst/>
          </c:spPr>
        </c:majorGridlines>
        <c:minorGridlines>
          <c:spPr>
            <a:prstGeom prst="rect">
              <a:avLst/>
            </a:prstGeom>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000" b="0" i="0" u="none" strike="noStrike" baseline="0">
                    <a:solidFill>
                      <a:schemeClr val="tx1"/>
                    </a:solidFill>
                    <a:latin typeface="+mn-lt"/>
                    <a:ea typeface="+mn-ea"/>
                    <a:cs typeface="+mn-cs"/>
                  </a:defRPr>
                </a:pPr>
                <a:r>
                  <a:rPr lang="fr-FR"/>
                  <a:t>Coefficient de pondération</a:t>
                </a:r>
              </a:p>
            </c:rich>
          </c:tx>
          <c:overlay val="0"/>
          <c:spPr>
            <a:prstGeom prst="rect">
              <a:avLst/>
            </a:prstGeom>
            <a:noFill/>
            <a:ln>
              <a:noFill/>
            </a:ln>
            <a:effectLst/>
          </c:spPr>
        </c:title>
        <c:numFmt formatCode="#,##0.0" sourceLinked="0"/>
        <c:majorTickMark val="out"/>
        <c:minorTickMark val="none"/>
        <c:tickLblPos val="nextTo"/>
        <c:spPr>
          <a:prstGeom prst="rect">
            <a:avLst/>
          </a:prstGeom>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baseline="0">
                <a:solidFill>
                  <a:schemeClr val="tx1"/>
                </a:solidFill>
                <a:latin typeface="+mn-lt"/>
                <a:ea typeface="+mn-ea"/>
                <a:cs typeface="+mn-cs"/>
              </a:defRPr>
            </a:pPr>
            <a:endParaRPr lang="fr-FR"/>
          </a:p>
        </c:txPr>
        <c:crossAx val="473245056"/>
        <c:crosses val="autoZero"/>
        <c:crossBetween val="midCat"/>
      </c:valAx>
      <c:spPr>
        <a:prstGeom prst="rect">
          <a:avLst/>
        </a:prstGeom>
        <a:noFill/>
        <a:ln>
          <a:noFill/>
        </a:ln>
        <a:effectLst/>
      </c:spPr>
    </c:plotArea>
    <c:legend>
      <c:legendPos val="b"/>
      <c:overlay val="0"/>
      <c:spPr>
        <a:prstGeom prst="rect">
          <a:avLst/>
        </a:prstGeom>
        <a:noFill/>
        <a:ln>
          <a:noFill/>
        </a:ln>
        <a:effectLst/>
      </c:spPr>
      <c:txPr>
        <a:bodyPr rot="0" spcFirstLastPara="1" vertOverflow="ellipsis" vert="horz" wrap="square" anchor="ctr" anchorCtr="1"/>
        <a:lstStyle/>
        <a:p>
          <a:pPr>
            <a:defRPr sz="1000" b="0" i="0" u="none" strike="noStrike" baseline="0">
              <a:solidFill>
                <a:schemeClr val="tx1"/>
              </a:solidFill>
              <a:latin typeface="+mn-lt"/>
              <a:ea typeface="+mn-ea"/>
              <a:cs typeface="+mn-cs"/>
            </a:defRPr>
          </a:pPr>
          <a:endParaRPr lang="fr-FR"/>
        </a:p>
      </c:txPr>
    </c:legend>
    <c:plotVisOnly val="1"/>
    <c:dispBlanksAs val="gap"/>
    <c:showDLblsOverMax val="0"/>
  </c:chart>
  <c:spPr>
    <a:xfrm>
      <a:off x="6005130" y="1548907"/>
      <a:ext cx="3200694" cy="2985471"/>
    </a:xfrm>
    <a:prstGeom prst="rect">
      <a:avLst/>
    </a:prstGeom>
    <a:noFill/>
    <a:ln w="9525" cap="flat" cmpd="sng" algn="ctr">
      <a:noFill/>
      <a:round/>
    </a:ln>
    <a:effectLst/>
  </c:spPr>
  <c:txPr>
    <a:bodyPr/>
    <a:lstStyle/>
    <a:p>
      <a:pPr>
        <a:defRPr sz="1000">
          <a:solidFill>
            <a:schemeClr val="tx1"/>
          </a:solidFill>
        </a:defRPr>
      </a:pPr>
      <a:endParaRPr lang="fr-FR"/>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63867F-CECD-4B1A-AEE6-7B702AED8551}" type="doc">
      <dgm:prSet loTypeId="urn:microsoft.com/office/officeart/2005/8/layout/lProcess2" loCatId="list" qsTypeId="urn:microsoft.com/office/officeart/2005/8/quickstyle/simple1" qsCatId="simple" csTypeId="urn:microsoft.com/office/officeart/2005/8/colors/colorful1" csCatId="colorful" phldr="1"/>
      <dgm:spPr bwMode="auto"/>
      <dgm:t>
        <a:bodyPr/>
        <a:lstStyle/>
        <a:p>
          <a:pPr>
            <a:defRPr/>
          </a:pPr>
          <a:endParaRPr lang="fr-FR"/>
        </a:p>
      </dgm:t>
    </dgm:pt>
    <dgm:pt modelId="{5F022D9F-7F42-4383-8254-FAE5637C2D7B}">
      <dgm:prSet phldrT="[Texte]" custT="1"/>
      <dgm:spPr bwMode="auto">
        <a:xfrm>
          <a:off x="70075" y="38289"/>
          <a:ext cx="1380166" cy="2004232"/>
        </a:xfrm>
        <a:prstGeom prst="roundRect">
          <a:avLst>
            <a:gd name="adj" fmla="val 10000"/>
          </a:avLst>
        </a:prstGeom>
        <a:solidFill>
          <a:srgbClr val="E1CD83"/>
        </a:solidFill>
        <a:ln>
          <a:noFill/>
        </a:ln>
        <a:effectLst/>
      </dgm:spPr>
      <dgm:t>
        <a:bodyPr/>
        <a:lstStyle/>
        <a:p>
          <a:pPr>
            <a:buNone/>
            <a:defRPr/>
          </a:pPr>
          <a:r>
            <a:rPr lang="fr-FR" sz="1200" b="1">
              <a:solidFill>
                <a:sysClr val="windowText" lastClr="000000">
                  <a:hueOff val="0"/>
                  <a:satOff val="0"/>
                  <a:lumOff val="0"/>
                  <a:alphaOff val="0"/>
                </a:sysClr>
              </a:solidFill>
              <a:latin typeface="Calibri"/>
              <a:ea typeface="+mn-ea"/>
              <a:cs typeface="+mn-cs"/>
            </a:rPr>
            <a:t>Vecteur énergétique</a:t>
          </a:r>
          <a:endParaRPr/>
        </a:p>
        <a:p>
          <a:pPr>
            <a:buNone/>
            <a:defRPr/>
          </a:pPr>
          <a:endParaRPr lang="fr-FR" sz="1200">
            <a:solidFill>
              <a:sysClr val="windowText" lastClr="000000">
                <a:hueOff val="0"/>
                <a:satOff val="0"/>
                <a:lumOff val="0"/>
                <a:alphaOff val="0"/>
              </a:sysClr>
            </a:solidFill>
            <a:latin typeface="Calibri"/>
            <a:ea typeface="+mn-ea"/>
            <a:cs typeface="+mn-cs"/>
          </a:endParaRPr>
        </a:p>
      </dgm:t>
    </dgm:pt>
    <dgm:pt modelId="{C2D7238D-3429-441A-83BF-21042958F93E}" type="parTrans" cxnId="{92A3A0D1-CCDA-498E-AB3F-3A60FFD87FD7}">
      <dgm:prSet/>
      <dgm:spPr bwMode="auto"/>
      <dgm:t>
        <a:bodyPr/>
        <a:lstStyle/>
        <a:p>
          <a:pPr>
            <a:defRPr/>
          </a:pPr>
          <a:endParaRPr lang="fr-FR"/>
        </a:p>
      </dgm:t>
    </dgm:pt>
    <dgm:pt modelId="{F12A911D-54F0-4553-A3AE-407B5C518BEC}" type="sibTrans" cxnId="{92A3A0D1-CCDA-498E-AB3F-3A60FFD87FD7}">
      <dgm:prSet/>
      <dgm:spPr bwMode="auto"/>
      <dgm:t>
        <a:bodyPr/>
        <a:lstStyle/>
        <a:p>
          <a:pPr>
            <a:defRPr/>
          </a:pPr>
          <a:endParaRPr lang="fr-FR"/>
        </a:p>
      </dgm:t>
    </dgm:pt>
    <dgm:pt modelId="{F8B12B66-5C41-4770-9651-039D0664CD32}">
      <dgm:prSet phldrT="[Texte]" custT="1"/>
      <dgm:spPr bwMode="auto">
        <a:xfrm>
          <a:off x="208014" y="414720"/>
          <a:ext cx="1104132" cy="335093"/>
        </a:xfrm>
        <a:prstGeom prst="roundRect">
          <a:avLst>
            <a:gd name="adj" fmla="val 10000"/>
          </a:avLst>
        </a:prstGeom>
        <a:solidFill>
          <a:schemeClr val="bg1">
            <a:lumMod val="65000"/>
          </a:schemeClr>
        </a:solidFill>
        <a:ln w="25400" cap="flat" cmpd="sng" algn="ctr">
          <a:noFill/>
          <a:prstDash val="solid"/>
        </a:ln>
        <a:effectLst/>
      </dgm:spPr>
      <dgm:t>
        <a:bodyPr/>
        <a:lstStyle/>
        <a:p>
          <a:pPr>
            <a:buNone/>
            <a:defRPr/>
          </a:pPr>
          <a:r>
            <a:rPr lang="fr-FR" sz="1000">
              <a:solidFill>
                <a:schemeClr val="tx1"/>
              </a:solidFill>
              <a:latin typeface="Calibri"/>
              <a:ea typeface="+mn-ea"/>
              <a:cs typeface="+mn-cs"/>
            </a:rPr>
            <a:t>Electricité du réseau national</a:t>
          </a:r>
          <a:endParaRPr/>
        </a:p>
      </dgm:t>
    </dgm:pt>
    <dgm:pt modelId="{DA7B883A-6D46-4AD3-9007-DEED3A55916D}" type="parTrans" cxnId="{D84129EC-1640-41A1-B3F4-A7EBEA4A65DE}">
      <dgm:prSet/>
      <dgm:spPr bwMode="auto"/>
      <dgm:t>
        <a:bodyPr/>
        <a:lstStyle/>
        <a:p>
          <a:pPr>
            <a:defRPr/>
          </a:pPr>
          <a:endParaRPr lang="fr-FR"/>
        </a:p>
      </dgm:t>
    </dgm:pt>
    <dgm:pt modelId="{92F47DD6-810F-4725-A7BD-5C1EF2046619}" type="sibTrans" cxnId="{D84129EC-1640-41A1-B3F4-A7EBEA4A65DE}">
      <dgm:prSet/>
      <dgm:spPr bwMode="auto"/>
      <dgm:t>
        <a:bodyPr/>
        <a:lstStyle/>
        <a:p>
          <a:pPr>
            <a:defRPr/>
          </a:pPr>
          <a:endParaRPr lang="fr-FR"/>
        </a:p>
      </dgm:t>
    </dgm:pt>
    <dgm:pt modelId="{E88CEC92-3AE7-42CA-9957-6A662D7A70DA}">
      <dgm:prSet phldrT="[Texte]" custT="1">
        <dgm:style>
          <a:lnRef idx="3">
            <a:schemeClr val="lt1"/>
          </a:lnRef>
          <a:fillRef idx="1">
            <a:schemeClr val="accent6"/>
          </a:fillRef>
          <a:effectRef idx="1">
            <a:schemeClr val="accent6"/>
          </a:effectRef>
          <a:fontRef idx="minor">
            <a:schemeClr val="lt1"/>
          </a:fontRef>
        </dgm:style>
      </dgm:prSet>
      <dgm:spPr bwMode="auto">
        <a:xfrm>
          <a:off x="208014" y="815443"/>
          <a:ext cx="1104132" cy="335093"/>
        </a:xfrm>
        <a:prstGeom prst="roundRect">
          <a:avLst>
            <a:gd name="adj" fmla="val 10000"/>
          </a:avLst>
        </a:prstGeom>
        <a:solidFill>
          <a:schemeClr val="bg1">
            <a:lumMod val="65000"/>
          </a:schemeClr>
        </a:solidFill>
        <a:ln w="25400" cap="flat" cmpd="sng" algn="ctr">
          <a:noFill/>
          <a:prstDash val="solid"/>
        </a:ln>
        <a:effectLst>
          <a:outerShdw blurRad="40000" dist="20000" dir="5400000" rotWithShape="0">
            <a:srgbClr val="000000">
              <a:alpha val="38000"/>
            </a:srgbClr>
          </a:outerShdw>
        </a:effectLst>
      </dgm:spPr>
      <dgm:t>
        <a:bodyPr/>
        <a:lstStyle/>
        <a:p>
          <a:pPr>
            <a:buNone/>
            <a:defRPr/>
          </a:pPr>
          <a:r>
            <a:rPr lang="fr-FR" sz="1000">
              <a:solidFill>
                <a:schemeClr val="tx1"/>
              </a:solidFill>
              <a:latin typeface="Calibri"/>
              <a:ea typeface="+mn-ea"/>
              <a:cs typeface="+mn-cs"/>
            </a:rPr>
            <a:t>Gaz, charbon, produits pétroliers</a:t>
          </a:r>
          <a:endParaRPr/>
        </a:p>
      </dgm:t>
    </dgm:pt>
    <dgm:pt modelId="{69199676-069F-4BF1-BCE7-76C0BC27F5D9}" type="parTrans" cxnId="{D9982FC2-936F-4938-9CE7-1A53D12452CD}">
      <dgm:prSet/>
      <dgm:spPr bwMode="auto"/>
      <dgm:t>
        <a:bodyPr/>
        <a:lstStyle/>
        <a:p>
          <a:pPr>
            <a:defRPr/>
          </a:pPr>
          <a:endParaRPr lang="fr-FR"/>
        </a:p>
      </dgm:t>
    </dgm:pt>
    <dgm:pt modelId="{26C2BEB1-7458-43E3-B0E2-75D0DF9B0973}" type="sibTrans" cxnId="{D9982FC2-936F-4938-9CE7-1A53D12452CD}">
      <dgm:prSet/>
      <dgm:spPr bwMode="auto"/>
      <dgm:t>
        <a:bodyPr/>
        <a:lstStyle/>
        <a:p>
          <a:pPr>
            <a:defRPr/>
          </a:pPr>
          <a:endParaRPr lang="fr-FR"/>
        </a:p>
      </dgm:t>
    </dgm:pt>
    <dgm:pt modelId="{8B8D03F8-831E-46D1-858D-F53BA8F8CF9E}">
      <dgm:prSet phldrT="[Texte]" custT="1"/>
      <dgm:spPr bwMode="auto">
        <a:xfrm>
          <a:off x="1518691" y="38289"/>
          <a:ext cx="888138" cy="2004232"/>
        </a:xfrm>
        <a:prstGeom prst="roundRect">
          <a:avLst>
            <a:gd name="adj" fmla="val 10000"/>
          </a:avLst>
        </a:prstGeom>
        <a:solidFill>
          <a:srgbClr val="E1CD83"/>
        </a:solidFill>
        <a:ln>
          <a:noFill/>
        </a:ln>
        <a:effectLst/>
      </dgm:spPr>
      <dgm:t>
        <a:bodyPr/>
        <a:lstStyle/>
        <a:p>
          <a:pPr>
            <a:buNone/>
            <a:defRPr/>
          </a:pPr>
          <a:r>
            <a:rPr lang="fr-FR" sz="1200" b="1">
              <a:solidFill>
                <a:srgbClr val="00B050"/>
              </a:solidFill>
              <a:latin typeface="Calibri"/>
              <a:ea typeface="+mn-ea"/>
              <a:cs typeface="+mn-cs"/>
            </a:rPr>
            <a:t>Coef Cep,nr</a:t>
          </a:r>
        </a:p>
        <a:p>
          <a:pPr>
            <a:buNone/>
            <a:defRPr/>
          </a:pPr>
          <a:endParaRPr lang="fr-FR" sz="1200">
            <a:solidFill>
              <a:sysClr val="windowText" lastClr="000000">
                <a:hueOff val="0"/>
                <a:satOff val="0"/>
                <a:lumOff val="0"/>
                <a:alphaOff val="0"/>
              </a:sysClr>
            </a:solidFill>
            <a:latin typeface="Calibri"/>
            <a:ea typeface="+mn-ea"/>
            <a:cs typeface="+mn-cs"/>
          </a:endParaRPr>
        </a:p>
      </dgm:t>
    </dgm:pt>
    <dgm:pt modelId="{A77EA21D-D8A3-4D88-B56D-F948CC4A2393}" type="parTrans" cxnId="{5109D7D1-10CF-45B2-AFD7-E4EEAAF8C294}">
      <dgm:prSet/>
      <dgm:spPr bwMode="auto"/>
      <dgm:t>
        <a:bodyPr/>
        <a:lstStyle/>
        <a:p>
          <a:pPr>
            <a:defRPr/>
          </a:pPr>
          <a:endParaRPr lang="fr-FR"/>
        </a:p>
      </dgm:t>
    </dgm:pt>
    <dgm:pt modelId="{BC777300-3066-48F2-9732-9B27FB923D08}" type="sibTrans" cxnId="{5109D7D1-10CF-45B2-AFD7-E4EEAAF8C294}">
      <dgm:prSet/>
      <dgm:spPr bwMode="auto"/>
      <dgm:t>
        <a:bodyPr/>
        <a:lstStyle/>
        <a:p>
          <a:pPr>
            <a:defRPr/>
          </a:pPr>
          <a:endParaRPr lang="fr-FR"/>
        </a:p>
      </dgm:t>
    </dgm:pt>
    <dgm:pt modelId="{35A6A8B3-79E0-43B2-B112-97EDD585D07F}">
      <dgm:prSet phldrT="[Texte]" custT="1">
        <dgm:style>
          <a:lnRef idx="3">
            <a:schemeClr val="lt1"/>
          </a:lnRef>
          <a:fillRef idx="1">
            <a:schemeClr val="accent2"/>
          </a:fillRef>
          <a:effectRef idx="1">
            <a:schemeClr val="accent2"/>
          </a:effectRef>
          <a:fontRef idx="minor">
            <a:schemeClr val="lt1"/>
          </a:fontRef>
        </dgm:style>
      </dgm:prSet>
      <dgm:spPr bwMode="auto">
        <a:xfrm>
          <a:off x="1607477" y="424245"/>
          <a:ext cx="710499" cy="335093"/>
        </a:xfrm>
        <a:prstGeom prst="roundRect">
          <a:avLst>
            <a:gd name="adj" fmla="val 10000"/>
          </a:avLst>
        </a:prstGeom>
        <a:solidFill>
          <a:srgbClr val="43A5FF"/>
        </a:solidFill>
        <a:ln w="25400" cap="flat" cmpd="sng" algn="ctr">
          <a:noFill/>
          <a:prstDash val="solid"/>
        </a:ln>
        <a:effectLst>
          <a:outerShdw blurRad="40000" dist="20000" dir="5400000" rotWithShape="0">
            <a:srgbClr val="000000">
              <a:alpha val="38000"/>
            </a:srgbClr>
          </a:outerShdw>
        </a:effectLst>
      </dgm:spPr>
      <dgm:t>
        <a:bodyPr/>
        <a:lstStyle/>
        <a:p>
          <a:pPr>
            <a:buNone/>
            <a:defRPr/>
          </a:pPr>
          <a:r>
            <a:rPr lang="fr-FR" sz="1000" b="1">
              <a:solidFill>
                <a:sysClr val="window" lastClr="FFFFFF"/>
              </a:solidFill>
              <a:latin typeface="Calibri"/>
              <a:ea typeface="+mn-ea"/>
              <a:cs typeface="+mn-cs"/>
            </a:rPr>
            <a:t>2,3</a:t>
          </a:r>
          <a:endParaRPr/>
        </a:p>
      </dgm:t>
    </dgm:pt>
    <dgm:pt modelId="{B727E20C-E7FF-4E66-B8AB-0C0F77F45530}" type="parTrans" cxnId="{5D9DAB40-71F3-4CA0-B7DF-683F600ADF45}">
      <dgm:prSet/>
      <dgm:spPr bwMode="auto"/>
      <dgm:t>
        <a:bodyPr/>
        <a:lstStyle/>
        <a:p>
          <a:pPr>
            <a:defRPr/>
          </a:pPr>
          <a:endParaRPr lang="fr-FR"/>
        </a:p>
      </dgm:t>
    </dgm:pt>
    <dgm:pt modelId="{E8B7A4A9-598C-4F91-9590-435A4E6713E8}" type="sibTrans" cxnId="{5D9DAB40-71F3-4CA0-B7DF-683F600ADF45}">
      <dgm:prSet/>
      <dgm:spPr bwMode="auto"/>
      <dgm:t>
        <a:bodyPr/>
        <a:lstStyle/>
        <a:p>
          <a:pPr>
            <a:defRPr/>
          </a:pPr>
          <a:endParaRPr lang="fr-FR"/>
        </a:p>
      </dgm:t>
    </dgm:pt>
    <dgm:pt modelId="{14290165-76B7-41EA-98FC-BFC102D62C81}">
      <dgm:prSet phldrT="[Texte]" custT="1">
        <dgm:style>
          <a:lnRef idx="3">
            <a:schemeClr val="lt1"/>
          </a:lnRef>
          <a:fillRef idx="1">
            <a:schemeClr val="accent3"/>
          </a:fillRef>
          <a:effectRef idx="1">
            <a:schemeClr val="accent3"/>
          </a:effectRef>
          <a:fontRef idx="minor">
            <a:schemeClr val="lt1"/>
          </a:fontRef>
        </dgm:style>
      </dgm:prSet>
      <dgm:spPr bwMode="auto">
        <a:xfrm>
          <a:off x="1607477" y="1597839"/>
          <a:ext cx="710499" cy="335093"/>
        </a:xfrm>
        <a:prstGeom prst="roundRect">
          <a:avLst>
            <a:gd name="adj" fmla="val 10000"/>
          </a:avLst>
        </a:prstGeom>
        <a:solidFill>
          <a:srgbClr val="43A5FF"/>
        </a:solidFill>
        <a:ln w="25400" cap="flat" cmpd="sng" algn="ctr">
          <a:noFill/>
          <a:prstDash val="solid"/>
        </a:ln>
        <a:effectLst>
          <a:outerShdw blurRad="40000" dist="20000" dir="5400000" rotWithShape="0">
            <a:srgbClr val="000000">
              <a:alpha val="38000"/>
            </a:srgbClr>
          </a:outerShdw>
        </a:effectLst>
      </dgm:spPr>
      <dgm:t>
        <a:bodyPr/>
        <a:lstStyle/>
        <a:p>
          <a:pPr>
            <a:buNone/>
            <a:defRPr/>
          </a:pPr>
          <a:r>
            <a:rPr lang="fr-FR" sz="1000" b="1">
              <a:solidFill>
                <a:sysClr val="window" lastClr="FFFFFF"/>
              </a:solidFill>
              <a:latin typeface="Calibri"/>
              <a:ea typeface="+mn-ea"/>
              <a:cs typeface="+mn-cs"/>
            </a:rPr>
            <a:t>0</a:t>
          </a:r>
          <a:endParaRPr/>
        </a:p>
      </dgm:t>
    </dgm:pt>
    <dgm:pt modelId="{4E0B023D-A4E9-4A96-ADD6-E8A0A5AC6335}" type="parTrans" cxnId="{699EFC22-74AC-476C-A5A4-3C89A7C5D804}">
      <dgm:prSet/>
      <dgm:spPr bwMode="auto"/>
      <dgm:t>
        <a:bodyPr/>
        <a:lstStyle/>
        <a:p>
          <a:pPr>
            <a:defRPr/>
          </a:pPr>
          <a:endParaRPr lang="fr-FR"/>
        </a:p>
      </dgm:t>
    </dgm:pt>
    <dgm:pt modelId="{D48206AD-FC44-4696-9AC9-74CC4663D2D1}" type="sibTrans" cxnId="{699EFC22-74AC-476C-A5A4-3C89A7C5D804}">
      <dgm:prSet/>
      <dgm:spPr bwMode="auto"/>
      <dgm:t>
        <a:bodyPr/>
        <a:lstStyle/>
        <a:p>
          <a:pPr>
            <a:defRPr/>
          </a:pPr>
          <a:endParaRPr lang="fr-FR"/>
        </a:p>
      </dgm:t>
    </dgm:pt>
    <dgm:pt modelId="{725BD592-430C-4E53-B09A-068E11C2300B}">
      <dgm:prSet phldrT="[Texte]" custT="1"/>
      <dgm:spPr bwMode="auto">
        <a:xfrm>
          <a:off x="2483048" y="38289"/>
          <a:ext cx="888138" cy="2004232"/>
        </a:xfrm>
        <a:prstGeom prst="roundRect">
          <a:avLst>
            <a:gd name="adj" fmla="val 10000"/>
          </a:avLst>
        </a:prstGeom>
        <a:solidFill>
          <a:srgbClr val="E1CD83"/>
        </a:solidFill>
        <a:ln>
          <a:noFill/>
        </a:ln>
        <a:effectLst/>
      </dgm:spPr>
      <dgm:t>
        <a:bodyPr/>
        <a:lstStyle/>
        <a:p>
          <a:pPr>
            <a:buNone/>
            <a:defRPr/>
          </a:pPr>
          <a:r>
            <a:rPr lang="fr-FR" sz="1200" b="1">
              <a:solidFill>
                <a:sysClr val="windowText" lastClr="000000">
                  <a:hueOff val="0"/>
                  <a:satOff val="0"/>
                  <a:lumOff val="0"/>
                  <a:alphaOff val="0"/>
                </a:sysClr>
              </a:solidFill>
              <a:latin typeface="Calibri"/>
              <a:ea typeface="+mn-ea"/>
              <a:cs typeface="+mn-cs"/>
            </a:rPr>
            <a:t>Coef Cep</a:t>
          </a:r>
          <a:endParaRPr/>
        </a:p>
        <a:p>
          <a:pPr>
            <a:buNone/>
            <a:defRPr/>
          </a:pPr>
          <a:endParaRPr lang="fr-FR" sz="1200">
            <a:solidFill>
              <a:sysClr val="windowText" lastClr="000000">
                <a:hueOff val="0"/>
                <a:satOff val="0"/>
                <a:lumOff val="0"/>
                <a:alphaOff val="0"/>
              </a:sysClr>
            </a:solidFill>
            <a:latin typeface="Calibri"/>
            <a:ea typeface="+mn-ea"/>
            <a:cs typeface="+mn-cs"/>
          </a:endParaRPr>
        </a:p>
      </dgm:t>
    </dgm:pt>
    <dgm:pt modelId="{5300FE95-F96D-4A7D-8F4F-56D8C1523991}" type="parTrans" cxnId="{3D900285-D0DF-43D3-9775-743C47316346}">
      <dgm:prSet/>
      <dgm:spPr bwMode="auto"/>
      <dgm:t>
        <a:bodyPr/>
        <a:lstStyle/>
        <a:p>
          <a:pPr>
            <a:defRPr/>
          </a:pPr>
          <a:endParaRPr lang="fr-FR"/>
        </a:p>
      </dgm:t>
    </dgm:pt>
    <dgm:pt modelId="{DB6BC650-9E4B-4B22-9BB7-039062430FC8}" type="sibTrans" cxnId="{3D900285-D0DF-43D3-9775-743C47316346}">
      <dgm:prSet/>
      <dgm:spPr bwMode="auto"/>
      <dgm:t>
        <a:bodyPr/>
        <a:lstStyle/>
        <a:p>
          <a:pPr>
            <a:defRPr/>
          </a:pPr>
          <a:endParaRPr lang="fr-FR"/>
        </a:p>
      </dgm:t>
    </dgm:pt>
    <dgm:pt modelId="{8669FAD0-C7F1-4160-903F-0F55AA767AD5}">
      <dgm:prSet phldrT="[Texte]" custT="1">
        <dgm:style>
          <a:lnRef idx="3">
            <a:schemeClr val="lt1"/>
          </a:lnRef>
          <a:fillRef idx="1">
            <a:schemeClr val="accent2"/>
          </a:fillRef>
          <a:effectRef idx="1">
            <a:schemeClr val="accent2"/>
          </a:effectRef>
          <a:fontRef idx="minor">
            <a:schemeClr val="lt1"/>
          </a:fontRef>
        </dgm:style>
      </dgm:prSet>
      <dgm:spPr bwMode="auto">
        <a:xfrm>
          <a:off x="2571868" y="424245"/>
          <a:ext cx="710499" cy="335093"/>
        </a:xfrm>
        <a:prstGeom prst="roundRect">
          <a:avLst>
            <a:gd name="adj" fmla="val 10000"/>
          </a:avLst>
        </a:prstGeom>
        <a:solidFill>
          <a:srgbClr val="43A5FF"/>
        </a:solidFill>
        <a:ln w="25400" cap="flat" cmpd="sng" algn="ctr">
          <a:noFill/>
          <a:prstDash val="solid"/>
        </a:ln>
        <a:effectLst>
          <a:outerShdw blurRad="40000" dist="20000" dir="5400000" rotWithShape="0">
            <a:srgbClr val="000000">
              <a:alpha val="38000"/>
            </a:srgbClr>
          </a:outerShdw>
        </a:effectLst>
      </dgm:spPr>
      <dgm:t>
        <a:bodyPr/>
        <a:lstStyle/>
        <a:p>
          <a:pPr>
            <a:buNone/>
            <a:defRPr/>
          </a:pPr>
          <a:r>
            <a:rPr lang="fr-FR" sz="1000" b="1">
              <a:solidFill>
                <a:sysClr val="window" lastClr="FFFFFF"/>
              </a:solidFill>
              <a:latin typeface="Calibri"/>
              <a:ea typeface="+mn-ea"/>
              <a:cs typeface="+mn-cs"/>
            </a:rPr>
            <a:t>2,3</a:t>
          </a:r>
          <a:endParaRPr/>
        </a:p>
      </dgm:t>
    </dgm:pt>
    <dgm:pt modelId="{F65507F4-50C9-4248-A686-0B40D230FD27}" type="parTrans" cxnId="{C503CC6A-A06D-4735-BDBF-72069FC7D6A8}">
      <dgm:prSet/>
      <dgm:spPr bwMode="auto"/>
      <dgm:t>
        <a:bodyPr/>
        <a:lstStyle/>
        <a:p>
          <a:pPr>
            <a:defRPr/>
          </a:pPr>
          <a:endParaRPr lang="fr-FR"/>
        </a:p>
      </dgm:t>
    </dgm:pt>
    <dgm:pt modelId="{E75E68CE-D4D7-4FDF-8B29-D3E2317CA4D0}" type="sibTrans" cxnId="{C503CC6A-A06D-4735-BDBF-72069FC7D6A8}">
      <dgm:prSet/>
      <dgm:spPr bwMode="auto"/>
      <dgm:t>
        <a:bodyPr/>
        <a:lstStyle/>
        <a:p>
          <a:pPr>
            <a:defRPr/>
          </a:pPr>
          <a:endParaRPr lang="fr-FR"/>
        </a:p>
      </dgm:t>
    </dgm:pt>
    <dgm:pt modelId="{C98497FD-A5D7-4789-804C-1F802F27DEB0}">
      <dgm:prSet phldrT="[Texte]" custT="1"/>
      <dgm:spPr bwMode="auto">
        <a:xfrm>
          <a:off x="208014" y="1206641"/>
          <a:ext cx="1104132" cy="335093"/>
        </a:xfrm>
        <a:prstGeom prst="roundRect">
          <a:avLst>
            <a:gd name="adj" fmla="val 10000"/>
          </a:avLst>
        </a:prstGeom>
        <a:solidFill>
          <a:schemeClr val="bg1">
            <a:lumMod val="65000"/>
          </a:schemeClr>
        </a:solidFill>
        <a:ln w="25400" cap="flat" cmpd="sng" algn="ctr">
          <a:noFill/>
          <a:prstDash val="solid"/>
        </a:ln>
        <a:effectLst/>
      </dgm:spPr>
      <dgm:t>
        <a:bodyPr/>
        <a:lstStyle/>
        <a:p>
          <a:pPr>
            <a:buNone/>
            <a:defRPr/>
          </a:pPr>
          <a:r>
            <a:rPr lang="fr-FR" sz="1000">
              <a:solidFill>
                <a:schemeClr val="tx1"/>
              </a:solidFill>
              <a:latin typeface="Calibri"/>
              <a:ea typeface="+mn-ea"/>
              <a:cs typeface="+mn-cs"/>
            </a:rPr>
            <a:t>Réseau de chaleur</a:t>
          </a:r>
          <a:endParaRPr/>
        </a:p>
      </dgm:t>
    </dgm:pt>
    <dgm:pt modelId="{BC7C8837-EB03-4433-AC20-ABA7B01832C5}" type="parTrans" cxnId="{737F68DE-4BD7-4D46-ABDB-80CA7D28457B}">
      <dgm:prSet/>
      <dgm:spPr bwMode="auto"/>
      <dgm:t>
        <a:bodyPr/>
        <a:lstStyle/>
        <a:p>
          <a:pPr>
            <a:defRPr/>
          </a:pPr>
          <a:endParaRPr lang="fr-FR"/>
        </a:p>
      </dgm:t>
    </dgm:pt>
    <dgm:pt modelId="{59EC2E95-62CA-4E32-97A5-940502D8AF97}" type="sibTrans" cxnId="{737F68DE-4BD7-4D46-ABDB-80CA7D28457B}">
      <dgm:prSet/>
      <dgm:spPr bwMode="auto"/>
      <dgm:t>
        <a:bodyPr/>
        <a:lstStyle/>
        <a:p>
          <a:pPr>
            <a:defRPr/>
          </a:pPr>
          <a:endParaRPr lang="fr-FR"/>
        </a:p>
      </dgm:t>
    </dgm:pt>
    <dgm:pt modelId="{605A7AA3-085B-45E7-820B-009132D39E1C}">
      <dgm:prSet phldrT="[Texte]" custT="1">
        <dgm:style>
          <a:lnRef idx="3">
            <a:schemeClr val="lt1"/>
          </a:lnRef>
          <a:fillRef idx="1">
            <a:schemeClr val="accent3"/>
          </a:fillRef>
          <a:effectRef idx="1">
            <a:schemeClr val="accent3"/>
          </a:effectRef>
          <a:fontRef idx="minor">
            <a:schemeClr val="lt1"/>
          </a:fontRef>
        </dgm:style>
      </dgm:prSet>
      <dgm:spPr bwMode="auto">
        <a:xfrm>
          <a:off x="208014" y="1597839"/>
          <a:ext cx="1104132" cy="335093"/>
        </a:xfrm>
        <a:prstGeom prst="roundRect">
          <a:avLst>
            <a:gd name="adj" fmla="val 10000"/>
          </a:avLst>
        </a:prstGeom>
        <a:solidFill>
          <a:schemeClr val="bg1">
            <a:lumMod val="65000"/>
          </a:schemeClr>
        </a:solidFill>
        <a:ln w="25400" cap="flat" cmpd="sng" algn="ctr">
          <a:noFill/>
          <a:prstDash val="solid"/>
        </a:ln>
        <a:effectLst>
          <a:outerShdw blurRad="40000" dist="20000" dir="5400000" rotWithShape="0">
            <a:srgbClr val="000000">
              <a:alpha val="38000"/>
            </a:srgbClr>
          </a:outerShdw>
        </a:effectLst>
      </dgm:spPr>
      <dgm:t>
        <a:bodyPr/>
        <a:lstStyle/>
        <a:p>
          <a:pPr>
            <a:buNone/>
            <a:defRPr/>
          </a:pPr>
          <a:r>
            <a:rPr lang="fr-FR" sz="1000">
              <a:solidFill>
                <a:schemeClr val="tx1"/>
              </a:solidFill>
              <a:latin typeface="Calibri"/>
              <a:ea typeface="+mn-ea"/>
              <a:cs typeface="+mn-cs"/>
            </a:rPr>
            <a:t>Biomasse</a:t>
          </a:r>
          <a:endParaRPr lang="fr-FR" sz="900">
            <a:solidFill>
              <a:schemeClr val="tx1"/>
            </a:solidFill>
            <a:latin typeface="Calibri"/>
            <a:ea typeface="+mn-ea"/>
            <a:cs typeface="+mn-cs"/>
          </a:endParaRPr>
        </a:p>
      </dgm:t>
    </dgm:pt>
    <dgm:pt modelId="{92981B29-5C44-492F-85E9-FBB3E85674DE}" type="parTrans" cxnId="{F49EBC75-1D5E-4039-AA99-CFF8E0C3707B}">
      <dgm:prSet/>
      <dgm:spPr bwMode="auto"/>
      <dgm:t>
        <a:bodyPr/>
        <a:lstStyle/>
        <a:p>
          <a:pPr>
            <a:defRPr/>
          </a:pPr>
          <a:endParaRPr lang="fr-FR"/>
        </a:p>
      </dgm:t>
    </dgm:pt>
    <dgm:pt modelId="{A3EB05A1-17E0-4B77-BE67-7473CA825313}" type="sibTrans" cxnId="{F49EBC75-1D5E-4039-AA99-CFF8E0C3707B}">
      <dgm:prSet/>
      <dgm:spPr bwMode="auto"/>
      <dgm:t>
        <a:bodyPr/>
        <a:lstStyle/>
        <a:p>
          <a:pPr>
            <a:defRPr/>
          </a:pPr>
          <a:endParaRPr lang="fr-FR"/>
        </a:p>
      </dgm:t>
    </dgm:pt>
    <dgm:pt modelId="{C38FAD5A-08D0-4825-9C13-619E4A50526C}">
      <dgm:prSet phldrT="[Texte]" custT="1">
        <dgm:style>
          <a:lnRef idx="3">
            <a:schemeClr val="lt1"/>
          </a:lnRef>
          <a:fillRef idx="1">
            <a:schemeClr val="accent6"/>
          </a:fillRef>
          <a:effectRef idx="1">
            <a:schemeClr val="accent6"/>
          </a:effectRef>
          <a:fontRef idx="minor">
            <a:schemeClr val="lt1"/>
          </a:fontRef>
        </dgm:style>
      </dgm:prSet>
      <dgm:spPr bwMode="auto">
        <a:xfrm>
          <a:off x="1607477" y="815443"/>
          <a:ext cx="710499" cy="335093"/>
        </a:xfrm>
        <a:prstGeom prst="roundRect">
          <a:avLst>
            <a:gd name="adj" fmla="val 10000"/>
          </a:avLst>
        </a:prstGeom>
        <a:solidFill>
          <a:srgbClr val="43A5FF"/>
        </a:solidFill>
        <a:ln w="25400" cap="flat" cmpd="sng" algn="ctr">
          <a:noFill/>
          <a:prstDash val="solid"/>
        </a:ln>
        <a:effectLst>
          <a:outerShdw blurRad="40000" dist="20000" dir="5400000" rotWithShape="0">
            <a:srgbClr val="000000">
              <a:alpha val="38000"/>
            </a:srgbClr>
          </a:outerShdw>
        </a:effectLst>
      </dgm:spPr>
      <dgm:t>
        <a:bodyPr/>
        <a:lstStyle/>
        <a:p>
          <a:pPr>
            <a:buNone/>
            <a:defRPr/>
          </a:pPr>
          <a:r>
            <a:rPr lang="fr-FR" sz="1000" b="1">
              <a:solidFill>
                <a:sysClr val="window" lastClr="FFFFFF"/>
              </a:solidFill>
              <a:latin typeface="Calibri"/>
              <a:ea typeface="+mn-ea"/>
              <a:cs typeface="+mn-cs"/>
            </a:rPr>
            <a:t>1</a:t>
          </a:r>
          <a:endParaRPr/>
        </a:p>
      </dgm:t>
    </dgm:pt>
    <dgm:pt modelId="{AB9080C9-D6FE-48EC-BB4F-ABFA9DF9F21A}" type="parTrans" cxnId="{BAF0D370-FF16-4193-8616-F661C0C91BE2}">
      <dgm:prSet/>
      <dgm:spPr bwMode="auto"/>
      <dgm:t>
        <a:bodyPr/>
        <a:lstStyle/>
        <a:p>
          <a:pPr>
            <a:defRPr/>
          </a:pPr>
          <a:endParaRPr lang="fr-FR"/>
        </a:p>
      </dgm:t>
    </dgm:pt>
    <dgm:pt modelId="{AABA4A84-57C6-4E9D-9441-0AE8BCF4DA29}" type="sibTrans" cxnId="{BAF0D370-FF16-4193-8616-F661C0C91BE2}">
      <dgm:prSet/>
      <dgm:spPr bwMode="auto"/>
      <dgm:t>
        <a:bodyPr/>
        <a:lstStyle/>
        <a:p>
          <a:pPr>
            <a:defRPr/>
          </a:pPr>
          <a:endParaRPr lang="fr-FR"/>
        </a:p>
      </dgm:t>
    </dgm:pt>
    <dgm:pt modelId="{E01D464E-ED87-4169-8BF7-0FB011F32957}">
      <dgm:prSet phldrT="[Texte]" custT="1">
        <dgm:style>
          <a:lnRef idx="3">
            <a:schemeClr val="lt1"/>
          </a:lnRef>
          <a:fillRef idx="1">
            <a:schemeClr val="accent6"/>
          </a:fillRef>
          <a:effectRef idx="1">
            <a:schemeClr val="accent6"/>
          </a:effectRef>
          <a:fontRef idx="minor">
            <a:schemeClr val="lt1"/>
          </a:fontRef>
        </dgm:style>
      </dgm:prSet>
      <dgm:spPr bwMode="auto">
        <a:xfrm>
          <a:off x="2571868" y="815443"/>
          <a:ext cx="710499" cy="335093"/>
        </a:xfrm>
        <a:prstGeom prst="roundRect">
          <a:avLst>
            <a:gd name="adj" fmla="val 10000"/>
          </a:avLst>
        </a:prstGeom>
        <a:solidFill>
          <a:srgbClr val="43A5FF"/>
        </a:solidFill>
        <a:ln w="25400" cap="flat" cmpd="sng" algn="ctr">
          <a:noFill/>
          <a:prstDash val="solid"/>
        </a:ln>
        <a:effectLst>
          <a:outerShdw blurRad="40000" dist="20000" dir="5400000" rotWithShape="0">
            <a:srgbClr val="000000">
              <a:alpha val="38000"/>
            </a:srgbClr>
          </a:outerShdw>
        </a:effectLst>
      </dgm:spPr>
      <dgm:t>
        <a:bodyPr/>
        <a:lstStyle/>
        <a:p>
          <a:pPr>
            <a:buNone/>
            <a:defRPr/>
          </a:pPr>
          <a:r>
            <a:rPr lang="fr-FR" sz="1000" b="1">
              <a:solidFill>
                <a:sysClr val="window" lastClr="FFFFFF"/>
              </a:solidFill>
              <a:latin typeface="Calibri"/>
              <a:ea typeface="+mn-ea"/>
              <a:cs typeface="+mn-cs"/>
            </a:rPr>
            <a:t>1</a:t>
          </a:r>
          <a:endParaRPr/>
        </a:p>
      </dgm:t>
    </dgm:pt>
    <dgm:pt modelId="{9DDE933D-F298-4AA9-A20F-9448A4AD47FB}" type="parTrans" cxnId="{53837852-E0B2-44C6-BCCB-91C27ED7E29E}">
      <dgm:prSet/>
      <dgm:spPr bwMode="auto"/>
      <dgm:t>
        <a:bodyPr/>
        <a:lstStyle/>
        <a:p>
          <a:pPr>
            <a:defRPr/>
          </a:pPr>
          <a:endParaRPr lang="fr-FR"/>
        </a:p>
      </dgm:t>
    </dgm:pt>
    <dgm:pt modelId="{0AA7C03D-2B74-4419-A15F-9B17D5C62262}" type="sibTrans" cxnId="{53837852-E0B2-44C6-BCCB-91C27ED7E29E}">
      <dgm:prSet/>
      <dgm:spPr bwMode="auto"/>
      <dgm:t>
        <a:bodyPr/>
        <a:lstStyle/>
        <a:p>
          <a:pPr>
            <a:defRPr/>
          </a:pPr>
          <a:endParaRPr lang="fr-FR"/>
        </a:p>
      </dgm:t>
    </dgm:pt>
    <dgm:pt modelId="{D03D15DA-1FAB-413D-9FE5-260F032513B8}">
      <dgm:prSet phldrT="[Texte]" custT="1">
        <dgm:style>
          <a:lnRef idx="3">
            <a:schemeClr val="lt1"/>
          </a:lnRef>
          <a:fillRef idx="1">
            <a:schemeClr val="accent4"/>
          </a:fillRef>
          <a:effectRef idx="1">
            <a:schemeClr val="accent4"/>
          </a:effectRef>
          <a:fontRef idx="minor">
            <a:schemeClr val="lt1"/>
          </a:fontRef>
        </dgm:style>
      </dgm:prSet>
      <dgm:spPr bwMode="auto">
        <a:xfrm>
          <a:off x="2571868" y="1206641"/>
          <a:ext cx="710499" cy="335093"/>
        </a:xfrm>
        <a:prstGeom prst="roundRect">
          <a:avLst>
            <a:gd name="adj" fmla="val 10000"/>
          </a:avLst>
        </a:prstGeom>
        <a:solidFill>
          <a:srgbClr val="43A5FF"/>
        </a:solidFill>
        <a:ln w="25400" cap="flat" cmpd="sng" algn="ctr">
          <a:noFill/>
          <a:prstDash val="solid"/>
        </a:ln>
        <a:effectLst>
          <a:outerShdw blurRad="40000" dist="20000" dir="5400000" rotWithShape="0">
            <a:srgbClr val="000000">
              <a:alpha val="38000"/>
            </a:srgbClr>
          </a:outerShdw>
        </a:effectLst>
      </dgm:spPr>
      <dgm:t>
        <a:bodyPr/>
        <a:lstStyle/>
        <a:p>
          <a:pPr>
            <a:buNone/>
            <a:defRPr/>
          </a:pPr>
          <a:r>
            <a:rPr lang="fr-FR" sz="1000" b="1">
              <a:solidFill>
                <a:sysClr val="window" lastClr="FFFFFF"/>
              </a:solidFill>
              <a:latin typeface="Calibri"/>
              <a:ea typeface="+mn-ea"/>
              <a:cs typeface="+mn-cs"/>
            </a:rPr>
            <a:t>1</a:t>
          </a:r>
          <a:endParaRPr/>
        </a:p>
      </dgm:t>
    </dgm:pt>
    <dgm:pt modelId="{81CD6F9F-625F-4E17-9908-821CE4D75DD4}" type="parTrans" cxnId="{BA25CFE8-28E1-40E0-8311-DA5E23733440}">
      <dgm:prSet/>
      <dgm:spPr bwMode="auto"/>
      <dgm:t>
        <a:bodyPr/>
        <a:lstStyle/>
        <a:p>
          <a:pPr>
            <a:defRPr/>
          </a:pPr>
          <a:endParaRPr lang="fr-FR"/>
        </a:p>
      </dgm:t>
    </dgm:pt>
    <dgm:pt modelId="{1417022F-13CE-4328-BFB7-8F37CB6D40EA}" type="sibTrans" cxnId="{BA25CFE8-28E1-40E0-8311-DA5E23733440}">
      <dgm:prSet/>
      <dgm:spPr bwMode="auto"/>
      <dgm:t>
        <a:bodyPr/>
        <a:lstStyle/>
        <a:p>
          <a:pPr>
            <a:defRPr/>
          </a:pPr>
          <a:endParaRPr lang="fr-FR"/>
        </a:p>
      </dgm:t>
    </dgm:pt>
    <dgm:pt modelId="{65555A5A-3A38-473C-B1F3-9B2AA3E2223B}">
      <dgm:prSet phldrT="[Texte]" custT="1">
        <dgm:style>
          <a:lnRef idx="3">
            <a:schemeClr val="lt1"/>
          </a:lnRef>
          <a:fillRef idx="1">
            <a:schemeClr val="accent3"/>
          </a:fillRef>
          <a:effectRef idx="1">
            <a:schemeClr val="accent3"/>
          </a:effectRef>
          <a:fontRef idx="minor">
            <a:schemeClr val="lt1"/>
          </a:fontRef>
        </dgm:style>
      </dgm:prSet>
      <dgm:spPr bwMode="auto">
        <a:xfrm>
          <a:off x="2571868" y="1597839"/>
          <a:ext cx="710499" cy="335093"/>
        </a:xfrm>
        <a:prstGeom prst="roundRect">
          <a:avLst>
            <a:gd name="adj" fmla="val 10000"/>
          </a:avLst>
        </a:prstGeom>
        <a:solidFill>
          <a:srgbClr val="43A5FF"/>
        </a:solidFill>
        <a:ln w="25400" cap="flat" cmpd="sng" algn="ctr">
          <a:noFill/>
          <a:prstDash val="solid"/>
        </a:ln>
        <a:effectLst>
          <a:outerShdw blurRad="40000" dist="20000" dir="5400000" rotWithShape="0">
            <a:srgbClr val="000000">
              <a:alpha val="38000"/>
            </a:srgbClr>
          </a:outerShdw>
        </a:effectLst>
      </dgm:spPr>
      <dgm:t>
        <a:bodyPr/>
        <a:lstStyle/>
        <a:p>
          <a:pPr>
            <a:buNone/>
            <a:defRPr/>
          </a:pPr>
          <a:r>
            <a:rPr lang="fr-FR" sz="1000" b="1">
              <a:solidFill>
                <a:sysClr val="window" lastClr="FFFFFF"/>
              </a:solidFill>
              <a:latin typeface="Calibri"/>
              <a:ea typeface="+mn-ea"/>
              <a:cs typeface="+mn-cs"/>
            </a:rPr>
            <a:t>1</a:t>
          </a:r>
          <a:endParaRPr/>
        </a:p>
      </dgm:t>
    </dgm:pt>
    <dgm:pt modelId="{6810988E-7A9A-46B0-9511-B65068866349}" type="parTrans" cxnId="{79DB91BF-E27E-424B-A948-FD0788FB0CD3}">
      <dgm:prSet/>
      <dgm:spPr bwMode="auto"/>
      <dgm:t>
        <a:bodyPr/>
        <a:lstStyle/>
        <a:p>
          <a:pPr>
            <a:defRPr/>
          </a:pPr>
          <a:endParaRPr lang="fr-FR"/>
        </a:p>
      </dgm:t>
    </dgm:pt>
    <dgm:pt modelId="{F1351157-0E77-4598-BE22-92F6C5968FC0}" type="sibTrans" cxnId="{79DB91BF-E27E-424B-A948-FD0788FB0CD3}">
      <dgm:prSet/>
      <dgm:spPr bwMode="auto"/>
      <dgm:t>
        <a:bodyPr/>
        <a:lstStyle/>
        <a:p>
          <a:pPr>
            <a:defRPr/>
          </a:pPr>
          <a:endParaRPr lang="fr-FR"/>
        </a:p>
      </dgm:t>
    </dgm:pt>
    <dgm:pt modelId="{249D8F01-5EC8-48D6-A462-9323BEF8AC13}">
      <dgm:prSet phldrT="[Texte]" custT="1">
        <dgm:style>
          <a:lnRef idx="3">
            <a:schemeClr val="lt1"/>
          </a:lnRef>
          <a:fillRef idx="1">
            <a:schemeClr val="accent4"/>
          </a:fillRef>
          <a:effectRef idx="1">
            <a:schemeClr val="accent4"/>
          </a:effectRef>
          <a:fontRef idx="minor">
            <a:schemeClr val="lt1"/>
          </a:fontRef>
        </dgm:style>
      </dgm:prSet>
      <dgm:spPr bwMode="auto">
        <a:xfrm>
          <a:off x="1607477" y="1206641"/>
          <a:ext cx="710499" cy="335093"/>
        </a:xfrm>
        <a:prstGeom prst="roundRect">
          <a:avLst>
            <a:gd name="adj" fmla="val 10000"/>
          </a:avLst>
        </a:prstGeom>
        <a:solidFill>
          <a:srgbClr val="43A5FF"/>
        </a:solidFill>
        <a:ln w="25400" cap="flat" cmpd="sng" algn="ctr">
          <a:noFill/>
          <a:prstDash val="solid"/>
        </a:ln>
        <a:effectLst>
          <a:outerShdw blurRad="40000" dist="20000" dir="5400000" rotWithShape="0">
            <a:srgbClr val="000000">
              <a:alpha val="38000"/>
            </a:srgbClr>
          </a:outerShdw>
        </a:effectLst>
      </dgm:spPr>
      <dgm:t>
        <a:bodyPr/>
        <a:lstStyle/>
        <a:p>
          <a:pPr algn="ctr">
            <a:spcAft>
              <a:spcPts val="0"/>
            </a:spcAft>
            <a:buNone/>
            <a:defRPr/>
          </a:pPr>
          <a:r>
            <a:rPr lang="fr-FR" sz="1000" b="1">
              <a:solidFill>
                <a:sysClr val="window" lastClr="FFFFFF"/>
              </a:solidFill>
              <a:latin typeface="Calibri"/>
              <a:ea typeface="+mn-ea"/>
              <a:cs typeface="+mn-cs"/>
            </a:rPr>
            <a:t>1- %EnR&amp;R</a:t>
          </a:r>
          <a:endParaRPr/>
        </a:p>
      </dgm:t>
    </dgm:pt>
    <dgm:pt modelId="{161F5688-3F71-4408-986E-B8B28A8B6E19}" type="sibTrans" cxnId="{45DA13D1-9602-4650-A2D2-58D29FC6249E}">
      <dgm:prSet/>
      <dgm:spPr bwMode="auto"/>
      <dgm:t>
        <a:bodyPr/>
        <a:lstStyle/>
        <a:p>
          <a:pPr>
            <a:defRPr/>
          </a:pPr>
          <a:endParaRPr lang="fr-FR"/>
        </a:p>
      </dgm:t>
    </dgm:pt>
    <dgm:pt modelId="{2F3863E0-ADCF-4054-98B7-A4B04CE8EB87}" type="parTrans" cxnId="{45DA13D1-9602-4650-A2D2-58D29FC6249E}">
      <dgm:prSet/>
      <dgm:spPr bwMode="auto"/>
      <dgm:t>
        <a:bodyPr/>
        <a:lstStyle/>
        <a:p>
          <a:pPr>
            <a:defRPr/>
          </a:pPr>
          <a:endParaRPr lang="fr-FR"/>
        </a:p>
      </dgm:t>
    </dgm:pt>
    <dgm:pt modelId="{F7790B53-4092-4916-8B83-6BD8C6A5C0B9}">
      <dgm:prSet phldrT="[Texte]" custT="1">
        <dgm:style>
          <a:lnRef idx="3">
            <a:schemeClr val="lt1"/>
          </a:lnRef>
          <a:fillRef idx="1">
            <a:schemeClr val="accent3"/>
          </a:fillRef>
          <a:effectRef idx="1">
            <a:schemeClr val="accent3"/>
          </a:effectRef>
          <a:fontRef idx="minor">
            <a:schemeClr val="lt1"/>
          </a:fontRef>
        </dgm:style>
      </dgm:prSet>
      <dgm:spPr bwMode="auto">
        <a:xfrm>
          <a:off x="208014" y="1597839"/>
          <a:ext cx="1104132" cy="335093"/>
        </a:xfrm>
        <a:solidFill>
          <a:schemeClr val="bg1">
            <a:lumMod val="65000"/>
          </a:schemeClr>
        </a:solidFill>
        <a:ln w="25400" cap="flat" cmpd="sng" algn="ctr">
          <a:noFill/>
          <a:prstDash val="solid"/>
        </a:ln>
        <a:effectLst>
          <a:outerShdw blurRad="40000" dist="20000" dir="5400000" rotWithShape="0">
            <a:srgbClr val="000000">
              <a:alpha val="38000"/>
            </a:srgbClr>
          </a:outerShdw>
        </a:effectLst>
      </dgm:spPr>
      <dgm:t>
        <a:bodyPr/>
        <a:lstStyle/>
        <a:p>
          <a:pPr>
            <a:buNone/>
            <a:defRPr/>
          </a:pPr>
          <a:r>
            <a:rPr lang="fr-FR" sz="1000">
              <a:solidFill>
                <a:schemeClr val="tx1"/>
              </a:solidFill>
              <a:latin typeface="Calibri"/>
              <a:ea typeface="+mn-ea"/>
              <a:cs typeface="+mn-cs"/>
            </a:rPr>
            <a:t>Energie renouvelable captée sur le bâtiment ou la parcelle</a:t>
          </a:r>
          <a:endParaRPr/>
        </a:p>
      </dgm:t>
    </dgm:pt>
    <dgm:pt modelId="{D7E869C2-CCC4-4B39-ACC7-885885070C08}" type="parTrans" cxnId="{C6B3BB0E-D4E8-47D2-937B-AEE4C95D4D87}">
      <dgm:prSet/>
      <dgm:spPr bwMode="auto"/>
      <dgm:t>
        <a:bodyPr/>
        <a:lstStyle/>
        <a:p>
          <a:pPr>
            <a:defRPr/>
          </a:pPr>
          <a:endParaRPr lang="fr-FR"/>
        </a:p>
      </dgm:t>
    </dgm:pt>
    <dgm:pt modelId="{CE591E55-F564-42E3-9E18-948FE27061F8}" type="sibTrans" cxnId="{C6B3BB0E-D4E8-47D2-937B-AEE4C95D4D87}">
      <dgm:prSet/>
      <dgm:spPr bwMode="auto"/>
      <dgm:t>
        <a:bodyPr/>
        <a:lstStyle/>
        <a:p>
          <a:pPr>
            <a:defRPr/>
          </a:pPr>
          <a:endParaRPr lang="fr-FR"/>
        </a:p>
      </dgm:t>
    </dgm:pt>
    <dgm:pt modelId="{2FD64871-C8A3-42E7-B335-8EAEC55A5BC9}">
      <dgm:prSet phldrT="[Texte]" custT="1">
        <dgm:style>
          <a:lnRef idx="3">
            <a:schemeClr val="lt1"/>
          </a:lnRef>
          <a:fillRef idx="1">
            <a:schemeClr val="accent3"/>
          </a:fillRef>
          <a:effectRef idx="1">
            <a:schemeClr val="accent3"/>
          </a:effectRef>
          <a:fontRef idx="minor">
            <a:schemeClr val="lt1"/>
          </a:fontRef>
        </dgm:style>
      </dgm:prSet>
      <dgm:spPr bwMode="auto">
        <a:xfrm>
          <a:off x="1607477" y="1597839"/>
          <a:ext cx="710499" cy="335093"/>
        </a:xfrm>
        <a:solidFill>
          <a:srgbClr val="43A5FF"/>
        </a:solidFill>
        <a:ln w="25400" cap="flat" cmpd="sng" algn="ctr">
          <a:noFill/>
          <a:prstDash val="solid"/>
        </a:ln>
        <a:effectLst>
          <a:outerShdw blurRad="40000" dist="20000" dir="5400000" rotWithShape="0">
            <a:srgbClr val="000000">
              <a:alpha val="38000"/>
            </a:srgbClr>
          </a:outerShdw>
        </a:effectLst>
      </dgm:spPr>
      <dgm:t>
        <a:bodyPr/>
        <a:lstStyle/>
        <a:p>
          <a:pPr>
            <a:buNone/>
            <a:defRPr/>
          </a:pPr>
          <a:r>
            <a:rPr lang="fr-FR" sz="1000" b="1">
              <a:solidFill>
                <a:sysClr val="window" lastClr="FFFFFF"/>
              </a:solidFill>
              <a:latin typeface="Calibri"/>
              <a:ea typeface="+mn-ea"/>
              <a:cs typeface="+mn-cs"/>
            </a:rPr>
            <a:t>0</a:t>
          </a:r>
          <a:endParaRPr/>
        </a:p>
      </dgm:t>
    </dgm:pt>
    <dgm:pt modelId="{1610A896-31AD-412F-B5BD-7963F68C922D}" type="parTrans" cxnId="{E31C7B71-DBC7-42D8-9742-8B0BA17F4044}">
      <dgm:prSet/>
      <dgm:spPr bwMode="auto"/>
      <dgm:t>
        <a:bodyPr/>
        <a:lstStyle/>
        <a:p>
          <a:pPr>
            <a:defRPr/>
          </a:pPr>
          <a:endParaRPr lang="fr-FR"/>
        </a:p>
      </dgm:t>
    </dgm:pt>
    <dgm:pt modelId="{6F58813C-015A-4650-BFA0-FC871124B372}" type="sibTrans" cxnId="{E31C7B71-DBC7-42D8-9742-8B0BA17F4044}">
      <dgm:prSet/>
      <dgm:spPr bwMode="auto"/>
      <dgm:t>
        <a:bodyPr/>
        <a:lstStyle/>
        <a:p>
          <a:pPr>
            <a:defRPr/>
          </a:pPr>
          <a:endParaRPr lang="fr-FR"/>
        </a:p>
      </dgm:t>
    </dgm:pt>
    <dgm:pt modelId="{A63CF1DA-BD2F-4DE2-9435-2B6E61F31A0C}">
      <dgm:prSet phldrT="[Texte]" custT="1">
        <dgm:style>
          <a:lnRef idx="3">
            <a:schemeClr val="lt1"/>
          </a:lnRef>
          <a:fillRef idx="1">
            <a:schemeClr val="accent3"/>
          </a:fillRef>
          <a:effectRef idx="1">
            <a:schemeClr val="accent3"/>
          </a:effectRef>
          <a:fontRef idx="minor">
            <a:schemeClr val="lt1"/>
          </a:fontRef>
        </dgm:style>
      </dgm:prSet>
      <dgm:spPr bwMode="auto">
        <a:xfrm>
          <a:off x="2571868" y="1597839"/>
          <a:ext cx="710499" cy="335093"/>
        </a:xfrm>
        <a:solidFill>
          <a:srgbClr val="43A5FF"/>
        </a:solidFill>
        <a:ln w="25400" cap="flat" cmpd="sng" algn="ctr">
          <a:noFill/>
          <a:prstDash val="solid"/>
        </a:ln>
        <a:effectLst>
          <a:outerShdw blurRad="40000" dist="20000" dir="5400000" rotWithShape="0">
            <a:srgbClr val="000000">
              <a:alpha val="38000"/>
            </a:srgbClr>
          </a:outerShdw>
        </a:effectLst>
      </dgm:spPr>
      <dgm:t>
        <a:bodyPr/>
        <a:lstStyle/>
        <a:p>
          <a:pPr>
            <a:buNone/>
            <a:defRPr/>
          </a:pPr>
          <a:r>
            <a:rPr lang="fr-FR" sz="1000" b="1">
              <a:solidFill>
                <a:sysClr val="window" lastClr="FFFFFF"/>
              </a:solidFill>
              <a:latin typeface="Calibri"/>
              <a:ea typeface="+mn-ea"/>
              <a:cs typeface="+mn-cs"/>
            </a:rPr>
            <a:t>0</a:t>
          </a:r>
          <a:endParaRPr/>
        </a:p>
      </dgm:t>
    </dgm:pt>
    <dgm:pt modelId="{7F7B102D-B7D6-4F71-8637-31B9CBC955D6}" type="parTrans" cxnId="{AADCF0BA-567D-40AB-90E4-B04841177667}">
      <dgm:prSet/>
      <dgm:spPr bwMode="auto"/>
      <dgm:t>
        <a:bodyPr/>
        <a:lstStyle/>
        <a:p>
          <a:pPr>
            <a:defRPr/>
          </a:pPr>
          <a:endParaRPr lang="fr-FR"/>
        </a:p>
      </dgm:t>
    </dgm:pt>
    <dgm:pt modelId="{E9322766-9207-40CB-A3B8-A214490B2C8B}" type="sibTrans" cxnId="{AADCF0BA-567D-40AB-90E4-B04841177667}">
      <dgm:prSet/>
      <dgm:spPr bwMode="auto"/>
      <dgm:t>
        <a:bodyPr/>
        <a:lstStyle/>
        <a:p>
          <a:pPr>
            <a:defRPr/>
          </a:pPr>
          <a:endParaRPr lang="fr-FR"/>
        </a:p>
      </dgm:t>
    </dgm:pt>
    <dgm:pt modelId="{E3C6E4C5-A1D2-4E46-87EC-FAF958536B72}" type="pres">
      <dgm:prSet presAssocID="{5463867F-CECD-4B1A-AEE6-7B702AED8551}" presName="theList" presStyleCnt="0">
        <dgm:presLayoutVars>
          <dgm:dir/>
          <dgm:animLvl val="lvl"/>
          <dgm:resizeHandles val="exact"/>
        </dgm:presLayoutVars>
      </dgm:prSet>
      <dgm:spPr bwMode="auto"/>
    </dgm:pt>
    <dgm:pt modelId="{7B8E79D8-DDD4-4506-A5B5-7326202480FC}" type="pres">
      <dgm:prSet presAssocID="{5F022D9F-7F42-4383-8254-FAE5637C2D7B}" presName="compNode" presStyleCnt="0"/>
      <dgm:spPr bwMode="auto"/>
    </dgm:pt>
    <dgm:pt modelId="{88DD7537-1B3E-42E2-B983-1FF4F516C284}" type="pres">
      <dgm:prSet presAssocID="{5F022D9F-7F42-4383-8254-FAE5637C2D7B}" presName="aNode" presStyleLbl="bgShp" presStyleIdx="0" presStyleCnt="3" custScaleX="96480" custScaleY="95878" custLinFactNeighborX="4887" custLinFactNeighborY="-1387"/>
      <dgm:spPr bwMode="auto"/>
    </dgm:pt>
    <dgm:pt modelId="{41D4D130-B6EB-4C8C-B39C-C609E18BBEBC}" type="pres">
      <dgm:prSet presAssocID="{5F022D9F-7F42-4383-8254-FAE5637C2D7B}" presName="textNode" presStyleLbl="bgShp" presStyleIdx="0" presStyleCnt="3"/>
      <dgm:spPr bwMode="auto"/>
    </dgm:pt>
    <dgm:pt modelId="{5B9EACD4-729F-4BE0-82A7-6B4B1E74A804}" type="pres">
      <dgm:prSet presAssocID="{5F022D9F-7F42-4383-8254-FAE5637C2D7B}" presName="compChildNode" presStyleCnt="0"/>
      <dgm:spPr bwMode="auto"/>
    </dgm:pt>
    <dgm:pt modelId="{989C0C53-FD14-46C6-B1FA-E7B158C4D650}" type="pres">
      <dgm:prSet presAssocID="{5F022D9F-7F42-4383-8254-FAE5637C2D7B}" presName="theInnerList" presStyleCnt="0"/>
      <dgm:spPr bwMode="auto"/>
    </dgm:pt>
    <dgm:pt modelId="{7FAD2309-1904-48EA-828C-5DD368A46C5B}" type="pres">
      <dgm:prSet presAssocID="{F8B12B66-5C41-4770-9651-039D0664CD32}" presName="childNode" presStyleLbl="node1" presStyleIdx="0" presStyleCnt="15" custScaleX="96510" custScaleY="512502" custLinFactY="-385450" custLinFactNeighborX="5349" custLinFactNeighborY="-400000">
        <dgm:presLayoutVars>
          <dgm:bulletEnabled val="1"/>
        </dgm:presLayoutVars>
      </dgm:prSet>
      <dgm:spPr bwMode="auto"/>
    </dgm:pt>
    <dgm:pt modelId="{AD457DD0-C4D7-4ED6-89FF-69A845DBF870}" type="pres">
      <dgm:prSet presAssocID="{F8B12B66-5C41-4770-9651-039D0664CD32}" presName="aSpace2" presStyleCnt="0"/>
      <dgm:spPr bwMode="auto"/>
    </dgm:pt>
    <dgm:pt modelId="{F1E60598-DCDF-4CB4-A6D9-4B334EFAC303}" type="pres">
      <dgm:prSet presAssocID="{E88CEC92-3AE7-42CA-9957-6A662D7A70DA}" presName="childNode" presStyleLbl="node1" presStyleIdx="1" presStyleCnt="15" custScaleX="96480" custScaleY="504697" custLinFactY="-328115" custLinFactNeighborX="5655" custLinFactNeighborY="-400000">
        <dgm:presLayoutVars>
          <dgm:bulletEnabled val="1"/>
        </dgm:presLayoutVars>
      </dgm:prSet>
      <dgm:spPr bwMode="auto"/>
    </dgm:pt>
    <dgm:pt modelId="{B453BC9D-8E5E-4241-BC64-4B7A99A0154A}" type="pres">
      <dgm:prSet presAssocID="{E88CEC92-3AE7-42CA-9957-6A662D7A70DA}" presName="aSpace2" presStyleCnt="0"/>
      <dgm:spPr bwMode="auto"/>
    </dgm:pt>
    <dgm:pt modelId="{96E10B8A-CB38-4097-BAC6-2823459039C8}" type="pres">
      <dgm:prSet presAssocID="{C98497FD-A5D7-4789-804C-1F802F27DEB0}" presName="childNode" presStyleLbl="node1" presStyleIdx="2" presStyleCnt="15" custScaleX="96480" custScaleY="491165" custLinFactY="-258674" custLinFactNeighborX="5780" custLinFactNeighborY="-300000">
        <dgm:presLayoutVars>
          <dgm:bulletEnabled val="1"/>
        </dgm:presLayoutVars>
      </dgm:prSet>
      <dgm:spPr bwMode="auto"/>
    </dgm:pt>
    <dgm:pt modelId="{F804DA82-3250-4201-90A8-00C80270367D}" type="pres">
      <dgm:prSet presAssocID="{C98497FD-A5D7-4789-804C-1F802F27DEB0}" presName="aSpace2" presStyleCnt="0"/>
      <dgm:spPr bwMode="auto"/>
    </dgm:pt>
    <dgm:pt modelId="{57CC8370-05B8-4B28-8D42-EBEA71B1C095}" type="pres">
      <dgm:prSet presAssocID="{605A7AA3-085B-45E7-820B-009132D39E1C}" presName="childNode" presStyleLbl="node1" presStyleIdx="3" presStyleCnt="15" custScaleX="96480" custScaleY="405591" custLinFactY="-200000" custLinFactNeighborX="5334" custLinFactNeighborY="-278129">
        <dgm:presLayoutVars>
          <dgm:bulletEnabled val="1"/>
        </dgm:presLayoutVars>
      </dgm:prSet>
      <dgm:spPr bwMode="auto"/>
    </dgm:pt>
    <dgm:pt modelId="{CBABC70E-8C76-4C4A-A2A5-6B0976476D1C}" type="pres">
      <dgm:prSet presAssocID="{605A7AA3-085B-45E7-820B-009132D39E1C}" presName="aSpace2" presStyleCnt="0"/>
      <dgm:spPr bwMode="auto"/>
    </dgm:pt>
    <dgm:pt modelId="{E62F8281-4F89-4F5E-9277-8C41309DAF22}" type="pres">
      <dgm:prSet presAssocID="{F7790B53-4092-4916-8B83-6BD8C6A5C0B9}" presName="childNode" presStyleLbl="node1" presStyleIdx="4" presStyleCnt="15" custScaleX="106783" custScaleY="655079" custLinFactY="-86528" custLinFactNeighborX="5471" custLinFactNeighborY="-100000">
        <dgm:presLayoutVars>
          <dgm:bulletEnabled val="1"/>
        </dgm:presLayoutVars>
      </dgm:prSet>
      <dgm:spPr bwMode="auto"/>
    </dgm:pt>
    <dgm:pt modelId="{7FE7FDF4-9D86-41F7-8354-10F8BC82EA1A}" type="pres">
      <dgm:prSet presAssocID="{5F022D9F-7F42-4383-8254-FAE5637C2D7B}" presName="aSpace" presStyleCnt="0"/>
      <dgm:spPr bwMode="auto"/>
    </dgm:pt>
    <dgm:pt modelId="{B5B61B8E-4B7E-4DCB-917A-5C66C7AAFEFB}" type="pres">
      <dgm:prSet presAssocID="{8B8D03F8-831E-46D1-858D-F53BA8F8CF9E}" presName="compNode" presStyleCnt="0"/>
      <dgm:spPr bwMode="auto"/>
    </dgm:pt>
    <dgm:pt modelId="{B6F4AB05-12D4-4122-A224-B4BB4BD67933}" type="pres">
      <dgm:prSet presAssocID="{8B8D03F8-831E-46D1-858D-F53BA8F8CF9E}" presName="aNode" presStyleLbl="bgShp" presStyleIdx="1" presStyleCnt="3" custScaleX="64027" custScaleY="96576" custLinFactNeighborX="1657" custLinFactNeighborY="296"/>
      <dgm:spPr bwMode="auto"/>
    </dgm:pt>
    <dgm:pt modelId="{9412C0CE-F343-44CA-9C55-C07FE044F940}" type="pres">
      <dgm:prSet presAssocID="{8B8D03F8-831E-46D1-858D-F53BA8F8CF9E}" presName="textNode" presStyleLbl="bgShp" presStyleIdx="1" presStyleCnt="3"/>
      <dgm:spPr bwMode="auto"/>
    </dgm:pt>
    <dgm:pt modelId="{A25E56FB-2DCA-42FD-9C61-7A914695D62D}" type="pres">
      <dgm:prSet presAssocID="{8B8D03F8-831E-46D1-858D-F53BA8F8CF9E}" presName="compChildNode" presStyleCnt="0"/>
      <dgm:spPr bwMode="auto"/>
    </dgm:pt>
    <dgm:pt modelId="{7DD6E82A-2BD1-43FB-A9E9-F72B3DD5C2F0}" type="pres">
      <dgm:prSet presAssocID="{8B8D03F8-831E-46D1-858D-F53BA8F8CF9E}" presName="theInnerList" presStyleCnt="0"/>
      <dgm:spPr bwMode="auto"/>
    </dgm:pt>
    <dgm:pt modelId="{FEC4E3E9-BC70-4654-A2C7-6A4184B7DD7C}" type="pres">
      <dgm:prSet presAssocID="{35A6A8B3-79E0-43B2-B112-97EDD585D07F}" presName="childNode" presStyleLbl="node1" presStyleIdx="5" presStyleCnt="15" custScaleX="70867" custScaleY="557729" custLinFactY="-415741" custLinFactNeighborX="2078" custLinFactNeighborY="-500000">
        <dgm:presLayoutVars>
          <dgm:bulletEnabled val="1"/>
        </dgm:presLayoutVars>
      </dgm:prSet>
      <dgm:spPr bwMode="auto"/>
    </dgm:pt>
    <dgm:pt modelId="{C10AC12B-17A8-4E0F-BEAE-E8D9A44EA5A8}" type="pres">
      <dgm:prSet presAssocID="{35A6A8B3-79E0-43B2-B112-97EDD585D07F}" presName="aSpace2" presStyleCnt="0"/>
      <dgm:spPr bwMode="auto"/>
    </dgm:pt>
    <dgm:pt modelId="{FB4FC0E5-7573-4CF3-928D-4865B10ECCC8}" type="pres">
      <dgm:prSet presAssocID="{C38FAD5A-08D0-4825-9C13-619E4A50526C}" presName="childNode" presStyleLbl="node1" presStyleIdx="6" presStyleCnt="15" custScaleX="69580" custScaleY="512076" custLinFactY="-338974" custLinFactNeighborX="2390" custLinFactNeighborY="-400000">
        <dgm:presLayoutVars>
          <dgm:bulletEnabled val="1"/>
        </dgm:presLayoutVars>
      </dgm:prSet>
      <dgm:spPr bwMode="auto"/>
    </dgm:pt>
    <dgm:pt modelId="{5833BC86-79B5-490A-9B69-A20F5308DAE6}" type="pres">
      <dgm:prSet presAssocID="{C38FAD5A-08D0-4825-9C13-619E4A50526C}" presName="aSpace2" presStyleCnt="0"/>
      <dgm:spPr bwMode="auto"/>
    </dgm:pt>
    <dgm:pt modelId="{E269F160-0CC5-44A4-8F0D-FB26D52AFF94}" type="pres">
      <dgm:prSet presAssocID="{249D8F01-5EC8-48D6-A462-9323BEF8AC13}" presName="childNode" presStyleLbl="node1" presStyleIdx="7" presStyleCnt="15" custScaleX="71647" custScaleY="534502" custLinFactY="-255318" custLinFactNeighborX="1748" custLinFactNeighborY="-300000">
        <dgm:presLayoutVars>
          <dgm:bulletEnabled val="1"/>
        </dgm:presLayoutVars>
      </dgm:prSet>
      <dgm:spPr bwMode="auto"/>
    </dgm:pt>
    <dgm:pt modelId="{DCA4B0F1-1B56-435D-BF65-6236AB809286}" type="pres">
      <dgm:prSet presAssocID="{249D8F01-5EC8-48D6-A462-9323BEF8AC13}" presName="aSpace2" presStyleCnt="0"/>
      <dgm:spPr bwMode="auto"/>
    </dgm:pt>
    <dgm:pt modelId="{95590902-C323-4805-854E-11E848CBEC1A}" type="pres">
      <dgm:prSet presAssocID="{14290165-76B7-41EA-98FC-BFC102D62C81}" presName="childNode" presStyleLbl="node1" presStyleIdx="8" presStyleCnt="15" custScaleX="69509" custScaleY="441043" custLinFactY="-178745" custLinFactNeighborX="2074" custLinFactNeighborY="-200000">
        <dgm:presLayoutVars>
          <dgm:bulletEnabled val="1"/>
        </dgm:presLayoutVars>
      </dgm:prSet>
      <dgm:spPr bwMode="auto"/>
    </dgm:pt>
    <dgm:pt modelId="{D3AAA9B0-1898-4710-A106-DE90EE57383B}" type="pres">
      <dgm:prSet presAssocID="{14290165-76B7-41EA-98FC-BFC102D62C81}" presName="aSpace2" presStyleCnt="0"/>
      <dgm:spPr bwMode="auto"/>
    </dgm:pt>
    <dgm:pt modelId="{68D4FC10-D350-458D-9FAA-DC3CEF85FC4A}" type="pres">
      <dgm:prSet presAssocID="{2FD64871-C8A3-42E7-B335-8EAEC55A5BC9}" presName="childNode" presStyleLbl="node1" presStyleIdx="9" presStyleCnt="15" custScaleX="68869" custScaleY="756434" custLinFactY="-82154" custLinFactNeighborX="1595" custLinFactNeighborY="-100000">
        <dgm:presLayoutVars>
          <dgm:bulletEnabled val="1"/>
        </dgm:presLayoutVars>
      </dgm:prSet>
      <dgm:spPr bwMode="auto"/>
    </dgm:pt>
    <dgm:pt modelId="{111361B2-8316-4630-AEEA-4CF75912FB31}" type="pres">
      <dgm:prSet presAssocID="{8B8D03F8-831E-46D1-858D-F53BA8F8CF9E}" presName="aSpace" presStyleCnt="0"/>
      <dgm:spPr bwMode="auto"/>
    </dgm:pt>
    <dgm:pt modelId="{98E3FEE2-9235-4FC6-B34F-E4D3A023D5F3}" type="pres">
      <dgm:prSet presAssocID="{725BD592-430C-4E53-B09A-068E11C2300B}" presName="compNode" presStyleCnt="0"/>
      <dgm:spPr bwMode="auto"/>
    </dgm:pt>
    <dgm:pt modelId="{A2FDD6CB-091A-438C-B5EC-A1EE212B77FE}" type="pres">
      <dgm:prSet presAssocID="{725BD592-430C-4E53-B09A-068E11C2300B}" presName="aNode" presStyleLbl="bgShp" presStyleIdx="2" presStyleCnt="3" custScaleX="66787" custScaleY="96576" custLinFactNeighborY="133"/>
      <dgm:spPr bwMode="auto"/>
    </dgm:pt>
    <dgm:pt modelId="{334DCDFE-724D-4E31-B3D9-F210403B051F}" type="pres">
      <dgm:prSet presAssocID="{725BD592-430C-4E53-B09A-068E11C2300B}" presName="textNode" presStyleLbl="bgShp" presStyleIdx="2" presStyleCnt="3"/>
      <dgm:spPr bwMode="auto"/>
    </dgm:pt>
    <dgm:pt modelId="{44F317E4-100B-4191-9F27-C6D5A69AD470}" type="pres">
      <dgm:prSet presAssocID="{725BD592-430C-4E53-B09A-068E11C2300B}" presName="compChildNode" presStyleCnt="0"/>
      <dgm:spPr bwMode="auto"/>
    </dgm:pt>
    <dgm:pt modelId="{A6558021-0B99-4067-95AD-1CE65D4EA0D5}" type="pres">
      <dgm:prSet presAssocID="{725BD592-430C-4E53-B09A-068E11C2300B}" presName="theInnerList" presStyleCnt="0"/>
      <dgm:spPr bwMode="auto"/>
    </dgm:pt>
    <dgm:pt modelId="{C8C2FED0-A6FF-4ADF-A893-ABE8F0943702}" type="pres">
      <dgm:prSet presAssocID="{8669FAD0-C7F1-4160-903F-0F55AA767AD5}" presName="childNode" presStyleLbl="node1" presStyleIdx="10" presStyleCnt="15" custScaleX="62083" custScaleY="652134" custLinFactY="-500000" custLinFactNeighborX="-8" custLinFactNeighborY="-520269">
        <dgm:presLayoutVars>
          <dgm:bulletEnabled val="1"/>
        </dgm:presLayoutVars>
      </dgm:prSet>
      <dgm:spPr bwMode="auto"/>
    </dgm:pt>
    <dgm:pt modelId="{37D791AA-AEA3-494E-ABEE-F874428510E2}" type="pres">
      <dgm:prSet presAssocID="{8669FAD0-C7F1-4160-903F-0F55AA767AD5}" presName="aSpace2" presStyleCnt="0"/>
      <dgm:spPr bwMode="auto"/>
    </dgm:pt>
    <dgm:pt modelId="{C15C679B-CEF9-4E39-AF16-83E0F54ADDCD}" type="pres">
      <dgm:prSet presAssocID="{E01D464E-ED87-4169-8BF7-0FB011F32957}" presName="childNode" presStyleLbl="node1" presStyleIdx="11" presStyleCnt="15" custScaleX="62083" custScaleY="628300" custLinFactY="-400000" custLinFactNeighborX="-319" custLinFactNeighborY="-421550">
        <dgm:presLayoutVars>
          <dgm:bulletEnabled val="1"/>
        </dgm:presLayoutVars>
      </dgm:prSet>
      <dgm:spPr bwMode="auto"/>
    </dgm:pt>
    <dgm:pt modelId="{DC59FAA7-2EA9-4181-A35C-CF064B9EB33C}" type="pres">
      <dgm:prSet presAssocID="{E01D464E-ED87-4169-8BF7-0FB011F32957}" presName="aSpace2" presStyleCnt="0"/>
      <dgm:spPr bwMode="auto"/>
    </dgm:pt>
    <dgm:pt modelId="{EF21958B-415F-4845-84AB-971E767C1098}" type="pres">
      <dgm:prSet presAssocID="{D03D15DA-1FAB-413D-9FE5-260F032513B8}" presName="childNode" presStyleLbl="node1" presStyleIdx="12" presStyleCnt="15" custScaleX="62083" custScaleY="669078" custLinFactY="-300000" custLinFactNeighborX="-644" custLinFactNeighborY="-340319">
        <dgm:presLayoutVars>
          <dgm:bulletEnabled val="1"/>
        </dgm:presLayoutVars>
      </dgm:prSet>
      <dgm:spPr bwMode="auto"/>
    </dgm:pt>
    <dgm:pt modelId="{A3575CBC-D606-44F1-BB32-7720E8E7D97A}" type="pres">
      <dgm:prSet presAssocID="{D03D15DA-1FAB-413D-9FE5-260F032513B8}" presName="aSpace2" presStyleCnt="0"/>
      <dgm:spPr bwMode="auto"/>
    </dgm:pt>
    <dgm:pt modelId="{1EC0CEFD-1894-4DCB-ACFD-22AA192F1354}" type="pres">
      <dgm:prSet presAssocID="{65555A5A-3A38-473C-B1F3-9B2AA3E2223B}" presName="childNode" presStyleLbl="node1" presStyleIdx="13" presStyleCnt="15" custScaleX="62083" custScaleY="529993" custLinFactY="-201864" custLinFactNeighborX="-630" custLinFactNeighborY="-300000">
        <dgm:presLayoutVars>
          <dgm:bulletEnabled val="1"/>
        </dgm:presLayoutVars>
      </dgm:prSet>
      <dgm:spPr bwMode="auto"/>
    </dgm:pt>
    <dgm:pt modelId="{B1191F5F-3A49-446A-AF35-86AA3AB673BB}" type="pres">
      <dgm:prSet presAssocID="{65555A5A-3A38-473C-B1F3-9B2AA3E2223B}" presName="aSpace2" presStyleCnt="0"/>
      <dgm:spPr bwMode="auto"/>
    </dgm:pt>
    <dgm:pt modelId="{643CC206-FB4F-4930-B577-990384998F89}" type="pres">
      <dgm:prSet presAssocID="{A63CF1DA-BD2F-4DE2-9435-2B6E61F31A0C}" presName="childNode" presStyleLbl="node1" presStyleIdx="14" presStyleCnt="15" custScaleX="61258" custScaleY="899185" custLinFactY="-77314" custLinFactNeighborX="-630" custLinFactNeighborY="-100000">
        <dgm:presLayoutVars>
          <dgm:bulletEnabled val="1"/>
        </dgm:presLayoutVars>
      </dgm:prSet>
      <dgm:spPr bwMode="auto"/>
    </dgm:pt>
  </dgm:ptLst>
  <dgm:cxnLst>
    <dgm:cxn modelId="{BB75C005-A8CC-45B9-8628-C561EB750EB2}" type="presOf" srcId="{35A6A8B3-79E0-43B2-B112-97EDD585D07F}" destId="{FEC4E3E9-BC70-4654-A2C7-6A4184B7DD7C}" srcOrd="0" destOrd="0" presId="urn:microsoft.com/office/officeart/2005/8/layout/lProcess2"/>
    <dgm:cxn modelId="{6B79B50E-06E7-481B-B954-5BCDE1C3D627}" type="presOf" srcId="{8B8D03F8-831E-46D1-858D-F53BA8F8CF9E}" destId="{9412C0CE-F343-44CA-9C55-C07FE044F940}" srcOrd="1" destOrd="0" presId="urn:microsoft.com/office/officeart/2005/8/layout/lProcess2"/>
    <dgm:cxn modelId="{C6B3BB0E-D4E8-47D2-937B-AEE4C95D4D87}" srcId="{5F022D9F-7F42-4383-8254-FAE5637C2D7B}" destId="{F7790B53-4092-4916-8B83-6BD8C6A5C0B9}" srcOrd="4" destOrd="0" parTransId="{D7E869C2-CCC4-4B39-ACC7-885885070C08}" sibTransId="{CE591E55-F564-42E3-9E18-948FE27061F8}"/>
    <dgm:cxn modelId="{09474D10-E74E-47BC-AED4-7705CAC09843}" type="presOf" srcId="{F8B12B66-5C41-4770-9651-039D0664CD32}" destId="{7FAD2309-1904-48EA-828C-5DD368A46C5B}" srcOrd="0" destOrd="0" presId="urn:microsoft.com/office/officeart/2005/8/layout/lProcess2"/>
    <dgm:cxn modelId="{12788C22-0BDE-4085-BB5F-A6BB39D70B6B}" type="presOf" srcId="{65555A5A-3A38-473C-B1F3-9B2AA3E2223B}" destId="{1EC0CEFD-1894-4DCB-ACFD-22AA192F1354}" srcOrd="0" destOrd="0" presId="urn:microsoft.com/office/officeart/2005/8/layout/lProcess2"/>
    <dgm:cxn modelId="{699EFC22-74AC-476C-A5A4-3C89A7C5D804}" srcId="{8B8D03F8-831E-46D1-858D-F53BA8F8CF9E}" destId="{14290165-76B7-41EA-98FC-BFC102D62C81}" srcOrd="3" destOrd="0" parTransId="{4E0B023D-A4E9-4A96-ADD6-E8A0A5AC6335}" sibTransId="{D48206AD-FC44-4696-9AC9-74CC4663D2D1}"/>
    <dgm:cxn modelId="{A1BD3538-C593-45EF-B7FC-7BA9D817E987}" type="presOf" srcId="{E01D464E-ED87-4169-8BF7-0FB011F32957}" destId="{C15C679B-CEF9-4E39-AF16-83E0F54ADDCD}" srcOrd="0" destOrd="0" presId="urn:microsoft.com/office/officeart/2005/8/layout/lProcess2"/>
    <dgm:cxn modelId="{5D9DAB40-71F3-4CA0-B7DF-683F600ADF45}" srcId="{8B8D03F8-831E-46D1-858D-F53BA8F8CF9E}" destId="{35A6A8B3-79E0-43B2-B112-97EDD585D07F}" srcOrd="0" destOrd="0" parTransId="{B727E20C-E7FF-4E66-B8AB-0C0F77F45530}" sibTransId="{E8B7A4A9-598C-4F91-9590-435A4E6713E8}"/>
    <dgm:cxn modelId="{11234169-8ED5-4EC0-B9A2-00FFB3268D11}" type="presOf" srcId="{249D8F01-5EC8-48D6-A462-9323BEF8AC13}" destId="{E269F160-0CC5-44A4-8F0D-FB26D52AFF94}" srcOrd="0" destOrd="0" presId="urn:microsoft.com/office/officeart/2005/8/layout/lProcess2"/>
    <dgm:cxn modelId="{C503CC6A-A06D-4735-BDBF-72069FC7D6A8}" srcId="{725BD592-430C-4E53-B09A-068E11C2300B}" destId="{8669FAD0-C7F1-4160-903F-0F55AA767AD5}" srcOrd="0" destOrd="0" parTransId="{F65507F4-50C9-4248-A686-0B40D230FD27}" sibTransId="{E75E68CE-D4D7-4FDF-8B29-D3E2317CA4D0}"/>
    <dgm:cxn modelId="{B5B3256D-E20F-48D6-8B29-171EA8832738}" type="presOf" srcId="{14290165-76B7-41EA-98FC-BFC102D62C81}" destId="{95590902-C323-4805-854E-11E848CBEC1A}" srcOrd="0" destOrd="0" presId="urn:microsoft.com/office/officeart/2005/8/layout/lProcess2"/>
    <dgm:cxn modelId="{F3F08F4F-C0A3-44B9-B986-2944BC1D5327}" type="presOf" srcId="{8669FAD0-C7F1-4160-903F-0F55AA767AD5}" destId="{C8C2FED0-A6FF-4ADF-A893-ABE8F0943702}" srcOrd="0" destOrd="0" presId="urn:microsoft.com/office/officeart/2005/8/layout/lProcess2"/>
    <dgm:cxn modelId="{BAF0D370-FF16-4193-8616-F661C0C91BE2}" srcId="{8B8D03F8-831E-46D1-858D-F53BA8F8CF9E}" destId="{C38FAD5A-08D0-4825-9C13-619E4A50526C}" srcOrd="1" destOrd="0" parTransId="{AB9080C9-D6FE-48EC-BB4F-ABFA9DF9F21A}" sibTransId="{AABA4A84-57C6-4E9D-9441-0AE8BCF4DA29}"/>
    <dgm:cxn modelId="{E31C7B71-DBC7-42D8-9742-8B0BA17F4044}" srcId="{8B8D03F8-831E-46D1-858D-F53BA8F8CF9E}" destId="{2FD64871-C8A3-42E7-B335-8EAEC55A5BC9}" srcOrd="4" destOrd="0" parTransId="{1610A896-31AD-412F-B5BD-7963F68C922D}" sibTransId="{6F58813C-015A-4650-BFA0-FC871124B372}"/>
    <dgm:cxn modelId="{53837852-E0B2-44C6-BCCB-91C27ED7E29E}" srcId="{725BD592-430C-4E53-B09A-068E11C2300B}" destId="{E01D464E-ED87-4169-8BF7-0FB011F32957}" srcOrd="1" destOrd="0" parTransId="{9DDE933D-F298-4AA9-A20F-9448A4AD47FB}" sibTransId="{0AA7C03D-2B74-4419-A15F-9B17D5C62262}"/>
    <dgm:cxn modelId="{F49EBC75-1D5E-4039-AA99-CFF8E0C3707B}" srcId="{5F022D9F-7F42-4383-8254-FAE5637C2D7B}" destId="{605A7AA3-085B-45E7-820B-009132D39E1C}" srcOrd="3" destOrd="0" parTransId="{92981B29-5C44-492F-85E9-FBB3E85674DE}" sibTransId="{A3EB05A1-17E0-4B77-BE67-7473CA825313}"/>
    <dgm:cxn modelId="{EEC7CF77-5C4F-4039-B024-C938C3F71D10}" type="presOf" srcId="{725BD592-430C-4E53-B09A-068E11C2300B}" destId="{A2FDD6CB-091A-438C-B5EC-A1EE212B77FE}" srcOrd="0" destOrd="0" presId="urn:microsoft.com/office/officeart/2005/8/layout/lProcess2"/>
    <dgm:cxn modelId="{3D900285-D0DF-43D3-9775-743C47316346}" srcId="{5463867F-CECD-4B1A-AEE6-7B702AED8551}" destId="{725BD592-430C-4E53-B09A-068E11C2300B}" srcOrd="2" destOrd="0" parTransId="{5300FE95-F96D-4A7D-8F4F-56D8C1523991}" sibTransId="{DB6BC650-9E4B-4B22-9BB7-039062430FC8}"/>
    <dgm:cxn modelId="{3AE7EF8E-FCD5-4B7B-889C-D0D9317D247B}" type="presOf" srcId="{2FD64871-C8A3-42E7-B335-8EAEC55A5BC9}" destId="{68D4FC10-D350-458D-9FAA-DC3CEF85FC4A}" srcOrd="0" destOrd="0" presId="urn:microsoft.com/office/officeart/2005/8/layout/lProcess2"/>
    <dgm:cxn modelId="{8AA38498-5881-4359-9036-2DB3A26FE8DF}" type="presOf" srcId="{C38FAD5A-08D0-4825-9C13-619E4A50526C}" destId="{FB4FC0E5-7573-4CF3-928D-4865B10ECCC8}" srcOrd="0" destOrd="0" presId="urn:microsoft.com/office/officeart/2005/8/layout/lProcess2"/>
    <dgm:cxn modelId="{CD07B69E-75D3-4008-8584-3939C7F76673}" type="presOf" srcId="{E88CEC92-3AE7-42CA-9957-6A662D7A70DA}" destId="{F1E60598-DCDF-4CB4-A6D9-4B334EFAC303}" srcOrd="0" destOrd="0" presId="urn:microsoft.com/office/officeart/2005/8/layout/lProcess2"/>
    <dgm:cxn modelId="{931B7FA3-A93C-4B22-9913-D0BE953D938A}" type="presOf" srcId="{605A7AA3-085B-45E7-820B-009132D39E1C}" destId="{57CC8370-05B8-4B28-8D42-EBEA71B1C095}" srcOrd="0" destOrd="0" presId="urn:microsoft.com/office/officeart/2005/8/layout/lProcess2"/>
    <dgm:cxn modelId="{DC3367AA-CF37-4584-886A-2CCF2A84610F}" type="presOf" srcId="{5463867F-CECD-4B1A-AEE6-7B702AED8551}" destId="{E3C6E4C5-A1D2-4E46-87EC-FAF958536B72}" srcOrd="0" destOrd="0" presId="urn:microsoft.com/office/officeart/2005/8/layout/lProcess2"/>
    <dgm:cxn modelId="{175B48AD-F62E-459C-966A-19E419A3D64B}" type="presOf" srcId="{F7790B53-4092-4916-8B83-6BD8C6A5C0B9}" destId="{E62F8281-4F89-4F5E-9277-8C41309DAF22}" srcOrd="0" destOrd="0" presId="urn:microsoft.com/office/officeart/2005/8/layout/lProcess2"/>
    <dgm:cxn modelId="{39D7ADB4-3D6C-46E1-82D6-6A0F46220B55}" type="presOf" srcId="{D03D15DA-1FAB-413D-9FE5-260F032513B8}" destId="{EF21958B-415F-4845-84AB-971E767C1098}" srcOrd="0" destOrd="0" presId="urn:microsoft.com/office/officeart/2005/8/layout/lProcess2"/>
    <dgm:cxn modelId="{E8F1A1B6-2A26-4598-AF9B-BB9481A2DA77}" type="presOf" srcId="{5F022D9F-7F42-4383-8254-FAE5637C2D7B}" destId="{88DD7537-1B3E-42E2-B983-1FF4F516C284}" srcOrd="0" destOrd="0" presId="urn:microsoft.com/office/officeart/2005/8/layout/lProcess2"/>
    <dgm:cxn modelId="{AADCF0BA-567D-40AB-90E4-B04841177667}" srcId="{725BD592-430C-4E53-B09A-068E11C2300B}" destId="{A63CF1DA-BD2F-4DE2-9435-2B6E61F31A0C}" srcOrd="4" destOrd="0" parTransId="{7F7B102D-B7D6-4F71-8637-31B9CBC955D6}" sibTransId="{E9322766-9207-40CB-A3B8-A214490B2C8B}"/>
    <dgm:cxn modelId="{79DB91BF-E27E-424B-A948-FD0788FB0CD3}" srcId="{725BD592-430C-4E53-B09A-068E11C2300B}" destId="{65555A5A-3A38-473C-B1F3-9B2AA3E2223B}" srcOrd="3" destOrd="0" parTransId="{6810988E-7A9A-46B0-9511-B65068866349}" sibTransId="{F1351157-0E77-4598-BE22-92F6C5968FC0}"/>
    <dgm:cxn modelId="{D9982FC2-936F-4938-9CE7-1A53D12452CD}" srcId="{5F022D9F-7F42-4383-8254-FAE5637C2D7B}" destId="{E88CEC92-3AE7-42CA-9957-6A662D7A70DA}" srcOrd="1" destOrd="0" parTransId="{69199676-069F-4BF1-BCE7-76C0BC27F5D9}" sibTransId="{26C2BEB1-7458-43E3-B0E2-75D0DF9B0973}"/>
    <dgm:cxn modelId="{45DA13D1-9602-4650-A2D2-58D29FC6249E}" srcId="{8B8D03F8-831E-46D1-858D-F53BA8F8CF9E}" destId="{249D8F01-5EC8-48D6-A462-9323BEF8AC13}" srcOrd="2" destOrd="0" parTransId="{2F3863E0-ADCF-4054-98B7-A4B04CE8EB87}" sibTransId="{161F5688-3F71-4408-986E-B8B28A8B6E19}"/>
    <dgm:cxn modelId="{92A3A0D1-CCDA-498E-AB3F-3A60FFD87FD7}" srcId="{5463867F-CECD-4B1A-AEE6-7B702AED8551}" destId="{5F022D9F-7F42-4383-8254-FAE5637C2D7B}" srcOrd="0" destOrd="0" parTransId="{C2D7238D-3429-441A-83BF-21042958F93E}" sibTransId="{F12A911D-54F0-4553-A3AE-407B5C518BEC}"/>
    <dgm:cxn modelId="{5109D7D1-10CF-45B2-AFD7-E4EEAAF8C294}" srcId="{5463867F-CECD-4B1A-AEE6-7B702AED8551}" destId="{8B8D03F8-831E-46D1-858D-F53BA8F8CF9E}" srcOrd="1" destOrd="0" parTransId="{A77EA21D-D8A3-4D88-B56D-F948CC4A2393}" sibTransId="{BC777300-3066-48F2-9732-9B27FB923D08}"/>
    <dgm:cxn modelId="{DC96B0D8-3DF0-4184-A2C2-60185375D57C}" type="presOf" srcId="{5F022D9F-7F42-4383-8254-FAE5637C2D7B}" destId="{41D4D130-B6EB-4C8C-B39C-C609E18BBEBC}" srcOrd="1" destOrd="0" presId="urn:microsoft.com/office/officeart/2005/8/layout/lProcess2"/>
    <dgm:cxn modelId="{B70E0FDE-08A6-4433-AEBC-B32D712E4894}" type="presOf" srcId="{8B8D03F8-831E-46D1-858D-F53BA8F8CF9E}" destId="{B6F4AB05-12D4-4122-A224-B4BB4BD67933}" srcOrd="0" destOrd="0" presId="urn:microsoft.com/office/officeart/2005/8/layout/lProcess2"/>
    <dgm:cxn modelId="{737F68DE-4BD7-4D46-ABDB-80CA7D28457B}" srcId="{5F022D9F-7F42-4383-8254-FAE5637C2D7B}" destId="{C98497FD-A5D7-4789-804C-1F802F27DEB0}" srcOrd="2" destOrd="0" parTransId="{BC7C8837-EB03-4433-AC20-ABA7B01832C5}" sibTransId="{59EC2E95-62CA-4E32-97A5-940502D8AF97}"/>
    <dgm:cxn modelId="{1821D3DE-08F4-4B07-A218-AB1084BE8F9B}" type="presOf" srcId="{C98497FD-A5D7-4789-804C-1F802F27DEB0}" destId="{96E10B8A-CB38-4097-BAC6-2823459039C8}" srcOrd="0" destOrd="0" presId="urn:microsoft.com/office/officeart/2005/8/layout/lProcess2"/>
    <dgm:cxn modelId="{BA25CFE8-28E1-40E0-8311-DA5E23733440}" srcId="{725BD592-430C-4E53-B09A-068E11C2300B}" destId="{D03D15DA-1FAB-413D-9FE5-260F032513B8}" srcOrd="2" destOrd="0" parTransId="{81CD6F9F-625F-4E17-9908-821CE4D75DD4}" sibTransId="{1417022F-13CE-4328-BFB7-8F37CB6D40EA}"/>
    <dgm:cxn modelId="{D84129EC-1640-41A1-B3F4-A7EBEA4A65DE}" srcId="{5F022D9F-7F42-4383-8254-FAE5637C2D7B}" destId="{F8B12B66-5C41-4770-9651-039D0664CD32}" srcOrd="0" destOrd="0" parTransId="{DA7B883A-6D46-4AD3-9007-DEED3A55916D}" sibTransId="{92F47DD6-810F-4725-A7BD-5C1EF2046619}"/>
    <dgm:cxn modelId="{ED57AAF5-2D42-4862-BF3B-0CA448DBAFCE}" type="presOf" srcId="{725BD592-430C-4E53-B09A-068E11C2300B}" destId="{334DCDFE-724D-4E31-B3D9-F210403B051F}" srcOrd="1" destOrd="0" presId="urn:microsoft.com/office/officeart/2005/8/layout/lProcess2"/>
    <dgm:cxn modelId="{2873BFFA-8CA1-4070-915D-DF2954A5E28E}" type="presOf" srcId="{A63CF1DA-BD2F-4DE2-9435-2B6E61F31A0C}" destId="{643CC206-FB4F-4930-B577-990384998F89}" srcOrd="0" destOrd="0" presId="urn:microsoft.com/office/officeart/2005/8/layout/lProcess2"/>
    <dgm:cxn modelId="{843D0031-A5B0-4190-969B-2F88B7030921}" type="presParOf" srcId="{E3C6E4C5-A1D2-4E46-87EC-FAF958536B72}" destId="{7B8E79D8-DDD4-4506-A5B5-7326202480FC}" srcOrd="0" destOrd="0" presId="urn:microsoft.com/office/officeart/2005/8/layout/lProcess2"/>
    <dgm:cxn modelId="{7B81E3A7-A55F-43E3-B6E4-F8903257A59F}" type="presParOf" srcId="{7B8E79D8-DDD4-4506-A5B5-7326202480FC}" destId="{88DD7537-1B3E-42E2-B983-1FF4F516C284}" srcOrd="0" destOrd="0" presId="urn:microsoft.com/office/officeart/2005/8/layout/lProcess2"/>
    <dgm:cxn modelId="{CBD543F7-22DA-4B3C-B868-73ECB4059652}" type="presParOf" srcId="{7B8E79D8-DDD4-4506-A5B5-7326202480FC}" destId="{41D4D130-B6EB-4C8C-B39C-C609E18BBEBC}" srcOrd="1" destOrd="0" presId="urn:microsoft.com/office/officeart/2005/8/layout/lProcess2"/>
    <dgm:cxn modelId="{5BA053EE-6F46-48F2-B6E6-04A3D46C2614}" type="presParOf" srcId="{7B8E79D8-DDD4-4506-A5B5-7326202480FC}" destId="{5B9EACD4-729F-4BE0-82A7-6B4B1E74A804}" srcOrd="2" destOrd="0" presId="urn:microsoft.com/office/officeart/2005/8/layout/lProcess2"/>
    <dgm:cxn modelId="{F011CD10-0A17-4B0B-9292-043EA90631DC}" type="presParOf" srcId="{5B9EACD4-729F-4BE0-82A7-6B4B1E74A804}" destId="{989C0C53-FD14-46C6-B1FA-E7B158C4D650}" srcOrd="0" destOrd="0" presId="urn:microsoft.com/office/officeart/2005/8/layout/lProcess2"/>
    <dgm:cxn modelId="{BA44A162-29C9-46E1-B88F-12B5D036C99E}" type="presParOf" srcId="{989C0C53-FD14-46C6-B1FA-E7B158C4D650}" destId="{7FAD2309-1904-48EA-828C-5DD368A46C5B}" srcOrd="0" destOrd="0" presId="urn:microsoft.com/office/officeart/2005/8/layout/lProcess2"/>
    <dgm:cxn modelId="{9079111C-156A-4945-B4FA-34F743ACE3F4}" type="presParOf" srcId="{989C0C53-FD14-46C6-B1FA-E7B158C4D650}" destId="{AD457DD0-C4D7-4ED6-89FF-69A845DBF870}" srcOrd="1" destOrd="0" presId="urn:microsoft.com/office/officeart/2005/8/layout/lProcess2"/>
    <dgm:cxn modelId="{87DAAAC1-E591-4DE2-AF80-9C0A9815E54C}" type="presParOf" srcId="{989C0C53-FD14-46C6-B1FA-E7B158C4D650}" destId="{F1E60598-DCDF-4CB4-A6D9-4B334EFAC303}" srcOrd="2" destOrd="0" presId="urn:microsoft.com/office/officeart/2005/8/layout/lProcess2"/>
    <dgm:cxn modelId="{653B6427-E9CD-4675-9B90-702CBE9C759D}" type="presParOf" srcId="{989C0C53-FD14-46C6-B1FA-E7B158C4D650}" destId="{B453BC9D-8E5E-4241-BC64-4B7A99A0154A}" srcOrd="3" destOrd="0" presId="urn:microsoft.com/office/officeart/2005/8/layout/lProcess2"/>
    <dgm:cxn modelId="{32758433-47D8-4C31-AE46-C248BEE174F8}" type="presParOf" srcId="{989C0C53-FD14-46C6-B1FA-E7B158C4D650}" destId="{96E10B8A-CB38-4097-BAC6-2823459039C8}" srcOrd="4" destOrd="0" presId="urn:microsoft.com/office/officeart/2005/8/layout/lProcess2"/>
    <dgm:cxn modelId="{0A93BA84-907A-43D1-B857-6C8980029D76}" type="presParOf" srcId="{989C0C53-FD14-46C6-B1FA-E7B158C4D650}" destId="{F804DA82-3250-4201-90A8-00C80270367D}" srcOrd="5" destOrd="0" presId="urn:microsoft.com/office/officeart/2005/8/layout/lProcess2"/>
    <dgm:cxn modelId="{168A11D5-3481-496D-B6C4-42816F089AAE}" type="presParOf" srcId="{989C0C53-FD14-46C6-B1FA-E7B158C4D650}" destId="{57CC8370-05B8-4B28-8D42-EBEA71B1C095}" srcOrd="6" destOrd="0" presId="urn:microsoft.com/office/officeart/2005/8/layout/lProcess2"/>
    <dgm:cxn modelId="{B50EB165-324B-4B47-9F07-F573A19E563B}" type="presParOf" srcId="{989C0C53-FD14-46C6-B1FA-E7B158C4D650}" destId="{CBABC70E-8C76-4C4A-A2A5-6B0976476D1C}" srcOrd="7" destOrd="0" presId="urn:microsoft.com/office/officeart/2005/8/layout/lProcess2"/>
    <dgm:cxn modelId="{2A4C038B-F0A5-4EC0-8510-151A6D642A0E}" type="presParOf" srcId="{989C0C53-FD14-46C6-B1FA-E7B158C4D650}" destId="{E62F8281-4F89-4F5E-9277-8C41309DAF22}" srcOrd="8" destOrd="0" presId="urn:microsoft.com/office/officeart/2005/8/layout/lProcess2"/>
    <dgm:cxn modelId="{35D4484F-CB04-46B2-9E32-80E7E07C7B39}" type="presParOf" srcId="{E3C6E4C5-A1D2-4E46-87EC-FAF958536B72}" destId="{7FE7FDF4-9D86-41F7-8354-10F8BC82EA1A}" srcOrd="1" destOrd="0" presId="urn:microsoft.com/office/officeart/2005/8/layout/lProcess2"/>
    <dgm:cxn modelId="{CDFFE4AC-7747-409F-82A6-9F834E90C803}" type="presParOf" srcId="{E3C6E4C5-A1D2-4E46-87EC-FAF958536B72}" destId="{B5B61B8E-4B7E-4DCB-917A-5C66C7AAFEFB}" srcOrd="2" destOrd="0" presId="urn:microsoft.com/office/officeart/2005/8/layout/lProcess2"/>
    <dgm:cxn modelId="{66E173E1-D2A0-4EA3-B1F2-C0B635646E69}" type="presParOf" srcId="{B5B61B8E-4B7E-4DCB-917A-5C66C7AAFEFB}" destId="{B6F4AB05-12D4-4122-A224-B4BB4BD67933}" srcOrd="0" destOrd="0" presId="urn:microsoft.com/office/officeart/2005/8/layout/lProcess2"/>
    <dgm:cxn modelId="{C1C71AC1-BB61-4204-8241-CE3205B2E9AF}" type="presParOf" srcId="{B5B61B8E-4B7E-4DCB-917A-5C66C7AAFEFB}" destId="{9412C0CE-F343-44CA-9C55-C07FE044F940}" srcOrd="1" destOrd="0" presId="urn:microsoft.com/office/officeart/2005/8/layout/lProcess2"/>
    <dgm:cxn modelId="{DEC1357E-7CCD-463B-A4BC-699AD088562B}" type="presParOf" srcId="{B5B61B8E-4B7E-4DCB-917A-5C66C7AAFEFB}" destId="{A25E56FB-2DCA-42FD-9C61-7A914695D62D}" srcOrd="2" destOrd="0" presId="urn:microsoft.com/office/officeart/2005/8/layout/lProcess2"/>
    <dgm:cxn modelId="{E2B3AA0A-DF1E-4464-BBEC-EB094806A3CD}" type="presParOf" srcId="{A25E56FB-2DCA-42FD-9C61-7A914695D62D}" destId="{7DD6E82A-2BD1-43FB-A9E9-F72B3DD5C2F0}" srcOrd="0" destOrd="0" presId="urn:microsoft.com/office/officeart/2005/8/layout/lProcess2"/>
    <dgm:cxn modelId="{9B13A7C6-18B2-469F-B357-7072725F0590}" type="presParOf" srcId="{7DD6E82A-2BD1-43FB-A9E9-F72B3DD5C2F0}" destId="{FEC4E3E9-BC70-4654-A2C7-6A4184B7DD7C}" srcOrd="0" destOrd="0" presId="urn:microsoft.com/office/officeart/2005/8/layout/lProcess2"/>
    <dgm:cxn modelId="{832A5362-6C0B-4CC2-8482-D29F2DEF6712}" type="presParOf" srcId="{7DD6E82A-2BD1-43FB-A9E9-F72B3DD5C2F0}" destId="{C10AC12B-17A8-4E0F-BEAE-E8D9A44EA5A8}" srcOrd="1" destOrd="0" presId="urn:microsoft.com/office/officeart/2005/8/layout/lProcess2"/>
    <dgm:cxn modelId="{1EDE93EE-1CA5-4DC1-B8E1-85DBC80241D3}" type="presParOf" srcId="{7DD6E82A-2BD1-43FB-A9E9-F72B3DD5C2F0}" destId="{FB4FC0E5-7573-4CF3-928D-4865B10ECCC8}" srcOrd="2" destOrd="0" presId="urn:microsoft.com/office/officeart/2005/8/layout/lProcess2"/>
    <dgm:cxn modelId="{F4645968-E2A0-4237-A847-B607F31F799C}" type="presParOf" srcId="{7DD6E82A-2BD1-43FB-A9E9-F72B3DD5C2F0}" destId="{5833BC86-79B5-490A-9B69-A20F5308DAE6}" srcOrd="3" destOrd="0" presId="urn:microsoft.com/office/officeart/2005/8/layout/lProcess2"/>
    <dgm:cxn modelId="{E76B3F72-C4F3-4E28-B066-7F8B59527818}" type="presParOf" srcId="{7DD6E82A-2BD1-43FB-A9E9-F72B3DD5C2F0}" destId="{E269F160-0CC5-44A4-8F0D-FB26D52AFF94}" srcOrd="4" destOrd="0" presId="urn:microsoft.com/office/officeart/2005/8/layout/lProcess2"/>
    <dgm:cxn modelId="{ACED50E9-CC48-47B4-8E90-3A8516DEBECA}" type="presParOf" srcId="{7DD6E82A-2BD1-43FB-A9E9-F72B3DD5C2F0}" destId="{DCA4B0F1-1B56-435D-BF65-6236AB809286}" srcOrd="5" destOrd="0" presId="urn:microsoft.com/office/officeart/2005/8/layout/lProcess2"/>
    <dgm:cxn modelId="{3D552153-9AB6-48A6-A1E2-D5ABF61CB9F3}" type="presParOf" srcId="{7DD6E82A-2BD1-43FB-A9E9-F72B3DD5C2F0}" destId="{95590902-C323-4805-854E-11E848CBEC1A}" srcOrd="6" destOrd="0" presId="urn:microsoft.com/office/officeart/2005/8/layout/lProcess2"/>
    <dgm:cxn modelId="{7E2F3195-14E2-44AE-980A-B3DBAB0294FC}" type="presParOf" srcId="{7DD6E82A-2BD1-43FB-A9E9-F72B3DD5C2F0}" destId="{D3AAA9B0-1898-4710-A106-DE90EE57383B}" srcOrd="7" destOrd="0" presId="urn:microsoft.com/office/officeart/2005/8/layout/lProcess2"/>
    <dgm:cxn modelId="{9AA26970-348E-405C-A495-03B398EDF5AA}" type="presParOf" srcId="{7DD6E82A-2BD1-43FB-A9E9-F72B3DD5C2F0}" destId="{68D4FC10-D350-458D-9FAA-DC3CEF85FC4A}" srcOrd="8" destOrd="0" presId="urn:microsoft.com/office/officeart/2005/8/layout/lProcess2"/>
    <dgm:cxn modelId="{857DC873-7A43-4DE3-B7F6-FC822C1FDE3A}" type="presParOf" srcId="{E3C6E4C5-A1D2-4E46-87EC-FAF958536B72}" destId="{111361B2-8316-4630-AEEA-4CF75912FB31}" srcOrd="3" destOrd="0" presId="urn:microsoft.com/office/officeart/2005/8/layout/lProcess2"/>
    <dgm:cxn modelId="{824F093B-AFC4-495D-A0A6-FDFBA8352304}" type="presParOf" srcId="{E3C6E4C5-A1D2-4E46-87EC-FAF958536B72}" destId="{98E3FEE2-9235-4FC6-B34F-E4D3A023D5F3}" srcOrd="4" destOrd="0" presId="urn:microsoft.com/office/officeart/2005/8/layout/lProcess2"/>
    <dgm:cxn modelId="{E7CA90FD-0F19-48E2-AF6C-84A82BDCD388}" type="presParOf" srcId="{98E3FEE2-9235-4FC6-B34F-E4D3A023D5F3}" destId="{A2FDD6CB-091A-438C-B5EC-A1EE212B77FE}" srcOrd="0" destOrd="0" presId="urn:microsoft.com/office/officeart/2005/8/layout/lProcess2"/>
    <dgm:cxn modelId="{3A8FA555-5DB9-4F87-828C-B82AEC4D8EE4}" type="presParOf" srcId="{98E3FEE2-9235-4FC6-B34F-E4D3A023D5F3}" destId="{334DCDFE-724D-4E31-B3D9-F210403B051F}" srcOrd="1" destOrd="0" presId="urn:microsoft.com/office/officeart/2005/8/layout/lProcess2"/>
    <dgm:cxn modelId="{B90A206B-968C-41E9-B5B9-21A1DC5F3E7F}" type="presParOf" srcId="{98E3FEE2-9235-4FC6-B34F-E4D3A023D5F3}" destId="{44F317E4-100B-4191-9F27-C6D5A69AD470}" srcOrd="2" destOrd="0" presId="urn:microsoft.com/office/officeart/2005/8/layout/lProcess2"/>
    <dgm:cxn modelId="{046092E3-B952-4938-8682-95E705492CC5}" type="presParOf" srcId="{44F317E4-100B-4191-9F27-C6D5A69AD470}" destId="{A6558021-0B99-4067-95AD-1CE65D4EA0D5}" srcOrd="0" destOrd="0" presId="urn:microsoft.com/office/officeart/2005/8/layout/lProcess2"/>
    <dgm:cxn modelId="{D4AE5BBA-78D6-43A6-91BF-B939F7B393C6}" type="presParOf" srcId="{A6558021-0B99-4067-95AD-1CE65D4EA0D5}" destId="{C8C2FED0-A6FF-4ADF-A893-ABE8F0943702}" srcOrd="0" destOrd="0" presId="urn:microsoft.com/office/officeart/2005/8/layout/lProcess2"/>
    <dgm:cxn modelId="{004283C3-88A5-41E9-A6FD-19AFE4351FE6}" type="presParOf" srcId="{A6558021-0B99-4067-95AD-1CE65D4EA0D5}" destId="{37D791AA-AEA3-494E-ABEE-F874428510E2}" srcOrd="1" destOrd="0" presId="urn:microsoft.com/office/officeart/2005/8/layout/lProcess2"/>
    <dgm:cxn modelId="{5DBC62AC-DDC6-47B3-87E5-3450E7F0A143}" type="presParOf" srcId="{A6558021-0B99-4067-95AD-1CE65D4EA0D5}" destId="{C15C679B-CEF9-4E39-AF16-83E0F54ADDCD}" srcOrd="2" destOrd="0" presId="urn:microsoft.com/office/officeart/2005/8/layout/lProcess2"/>
    <dgm:cxn modelId="{9DA772DF-B0AE-4B24-9DB0-AE794A59FB84}" type="presParOf" srcId="{A6558021-0B99-4067-95AD-1CE65D4EA0D5}" destId="{DC59FAA7-2EA9-4181-A35C-CF064B9EB33C}" srcOrd="3" destOrd="0" presId="urn:microsoft.com/office/officeart/2005/8/layout/lProcess2"/>
    <dgm:cxn modelId="{0C22E9EC-E0CD-456A-AFBD-DEA4A55623CB}" type="presParOf" srcId="{A6558021-0B99-4067-95AD-1CE65D4EA0D5}" destId="{EF21958B-415F-4845-84AB-971E767C1098}" srcOrd="4" destOrd="0" presId="urn:microsoft.com/office/officeart/2005/8/layout/lProcess2"/>
    <dgm:cxn modelId="{E6E7EBB9-BE46-406F-97E8-D2E117DB4095}" type="presParOf" srcId="{A6558021-0B99-4067-95AD-1CE65D4EA0D5}" destId="{A3575CBC-D606-44F1-BB32-7720E8E7D97A}" srcOrd="5" destOrd="0" presId="urn:microsoft.com/office/officeart/2005/8/layout/lProcess2"/>
    <dgm:cxn modelId="{D042A66E-E8A9-430C-8843-D47D4D6BE995}" type="presParOf" srcId="{A6558021-0B99-4067-95AD-1CE65D4EA0D5}" destId="{1EC0CEFD-1894-4DCB-ACFD-22AA192F1354}" srcOrd="6" destOrd="0" presId="urn:microsoft.com/office/officeart/2005/8/layout/lProcess2"/>
    <dgm:cxn modelId="{27FF104A-92C5-4DC7-9F6F-A50B7979B453}" type="presParOf" srcId="{A6558021-0B99-4067-95AD-1CE65D4EA0D5}" destId="{B1191F5F-3A49-446A-AF35-86AA3AB673BB}" srcOrd="7" destOrd="0" presId="urn:microsoft.com/office/officeart/2005/8/layout/lProcess2"/>
    <dgm:cxn modelId="{796FC54C-BB78-4906-ABCC-EE0154D8A2B3}" type="presParOf" srcId="{A6558021-0B99-4067-95AD-1CE65D4EA0D5}" destId="{643CC206-FB4F-4930-B577-990384998F89}" srcOrd="8" destOrd="0" presId="urn:microsoft.com/office/officeart/2005/8/layout/l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92C021-42B7-483F-B464-51CB4CD74668}" type="doc">
      <dgm:prSet loTypeId="urn:microsoft.com/office/officeart/2005/8/layout/equation1" loCatId="process" qsTypeId="urn:microsoft.com/office/officeart/2005/8/quickstyle/simple1" qsCatId="simple" csTypeId="urn:microsoft.com/office/officeart/2005/8/colors/accent1_2" csCatId="accent1" phldr="1"/>
      <dgm:spPr bwMode="auto"/>
    </dgm:pt>
    <dgm:pt modelId="{39273556-DA90-48B9-BC0A-9FF3F0DA9CDE}">
      <dgm:prSet phldrT="[Texte]" custT="1"/>
      <dgm:spPr bwMode="auto">
        <a:solidFill>
          <a:schemeClr val="accent2"/>
        </a:solidFill>
      </dgm:spPr>
      <dgm:t>
        <a:bodyPr/>
        <a:lstStyle/>
        <a:p>
          <a:pPr>
            <a:defRPr/>
          </a:pPr>
          <a:r>
            <a:rPr lang="fr-FR" sz="900" b="1" i="0"/>
            <a:t>Consommation énergie</a:t>
          </a:r>
          <a:endParaRPr/>
        </a:p>
      </dgm:t>
    </dgm:pt>
    <dgm:pt modelId="{5E56AAA3-F318-4B85-A467-74580801D18A}" type="parTrans" cxnId="{C9555D27-18AF-4B88-ACF0-C0D5D5D21063}">
      <dgm:prSet/>
      <dgm:spPr bwMode="auto"/>
      <dgm:t>
        <a:bodyPr/>
        <a:lstStyle/>
        <a:p>
          <a:pPr>
            <a:defRPr/>
          </a:pPr>
          <a:endParaRPr lang="fr-FR" sz="900" b="1" i="0"/>
        </a:p>
      </dgm:t>
    </dgm:pt>
    <dgm:pt modelId="{41CE421F-CDB2-4B84-993A-0AF06E444FA4}" type="sibTrans" cxnId="{C9555D27-18AF-4B88-ACF0-C0D5D5D21063}">
      <dgm:prSet custT="1"/>
      <dgm:spPr bwMode="auto"/>
      <dgm:t>
        <a:bodyPr/>
        <a:lstStyle/>
        <a:p>
          <a:pPr>
            <a:defRPr/>
          </a:pPr>
          <a:endParaRPr lang="fr-FR" sz="900" b="1" i="0"/>
        </a:p>
      </dgm:t>
    </dgm:pt>
    <dgm:pt modelId="{BB1A6459-0FFE-4C82-9533-E128204F9687}">
      <dgm:prSet phldrT="[Texte]" custT="1"/>
      <dgm:spPr bwMode="auto">
        <a:solidFill>
          <a:schemeClr val="bg2"/>
        </a:solidFill>
      </dgm:spPr>
      <dgm:t>
        <a:bodyPr/>
        <a:lstStyle/>
        <a:p>
          <a:pPr>
            <a:defRPr/>
          </a:pPr>
          <a:r>
            <a:rPr lang="fr-FR" sz="900" b="1" i="0"/>
            <a:t>Impact carbone de l’énergie</a:t>
          </a:r>
          <a:endParaRPr/>
        </a:p>
        <a:p>
          <a:pPr>
            <a:defRPr/>
          </a:pPr>
          <a:r>
            <a:rPr lang="fr-FR" sz="900" b="1" i="0"/>
            <a:t>(DES)</a:t>
          </a:r>
          <a:endParaRPr/>
        </a:p>
      </dgm:t>
    </dgm:pt>
    <dgm:pt modelId="{1752FC0E-C763-4ACA-8E94-B57F2A998A62}" type="parTrans" cxnId="{444842B4-0EA3-4CDA-9905-775C2DCCC6D8}">
      <dgm:prSet/>
      <dgm:spPr bwMode="auto"/>
      <dgm:t>
        <a:bodyPr/>
        <a:lstStyle/>
        <a:p>
          <a:pPr>
            <a:defRPr/>
          </a:pPr>
          <a:endParaRPr lang="fr-FR" sz="900" b="1" i="0"/>
        </a:p>
      </dgm:t>
    </dgm:pt>
    <dgm:pt modelId="{028D5452-A19C-4F47-9298-B4FFCF545486}" type="sibTrans" cxnId="{444842B4-0EA3-4CDA-9905-775C2DCCC6D8}">
      <dgm:prSet custT="1"/>
      <dgm:spPr bwMode="auto"/>
      <dgm:t>
        <a:bodyPr/>
        <a:lstStyle/>
        <a:p>
          <a:pPr>
            <a:defRPr/>
          </a:pPr>
          <a:endParaRPr lang="fr-FR" sz="900" b="1" i="0"/>
        </a:p>
      </dgm:t>
    </dgm:pt>
    <dgm:pt modelId="{115BDBC9-699A-498E-ADC9-EB7265FA935E}">
      <dgm:prSet phldrT="[Texte]" custT="1"/>
      <dgm:spPr bwMode="auto">
        <a:solidFill>
          <a:schemeClr val="bg2"/>
        </a:solidFill>
      </dgm:spPr>
      <dgm:t>
        <a:bodyPr/>
        <a:lstStyle/>
        <a:p>
          <a:pPr>
            <a:defRPr/>
          </a:pPr>
          <a:r>
            <a:rPr lang="fr-FR" sz="1800" b="1" i="0"/>
            <a:t>Ic</a:t>
          </a:r>
          <a:r>
            <a:rPr lang="fr-FR" sz="1800" b="1" i="0" baseline="-25000"/>
            <a:t>énergie</a:t>
          </a:r>
        </a:p>
      </dgm:t>
    </dgm:pt>
    <dgm:pt modelId="{60295500-73CE-4E49-8FA3-A7F03D42EF08}" type="parTrans" cxnId="{59D3A6A7-6DB3-4A00-AE68-9A7DB18631FB}">
      <dgm:prSet/>
      <dgm:spPr bwMode="auto"/>
      <dgm:t>
        <a:bodyPr/>
        <a:lstStyle/>
        <a:p>
          <a:pPr>
            <a:defRPr/>
          </a:pPr>
          <a:endParaRPr lang="fr-FR" sz="900" b="1" i="0"/>
        </a:p>
      </dgm:t>
    </dgm:pt>
    <dgm:pt modelId="{A03498A5-00ED-464D-8F8C-C7D5686A527C}" type="sibTrans" cxnId="{59D3A6A7-6DB3-4A00-AE68-9A7DB18631FB}">
      <dgm:prSet/>
      <dgm:spPr bwMode="auto"/>
      <dgm:t>
        <a:bodyPr/>
        <a:lstStyle/>
        <a:p>
          <a:pPr>
            <a:defRPr/>
          </a:pPr>
          <a:endParaRPr lang="fr-FR" sz="900" b="1" i="0"/>
        </a:p>
      </dgm:t>
    </dgm:pt>
    <dgm:pt modelId="{B3ADE3AA-F69E-4223-AD2D-10F579B66138}" type="pres">
      <dgm:prSet presAssocID="{7A92C021-42B7-483F-B464-51CB4CD74668}" presName="linearFlow" presStyleCnt="0">
        <dgm:presLayoutVars>
          <dgm:dir/>
          <dgm:resizeHandles val="exact"/>
        </dgm:presLayoutVars>
      </dgm:prSet>
      <dgm:spPr bwMode="auto"/>
    </dgm:pt>
    <dgm:pt modelId="{00E572C6-BFA1-4569-AF11-8DA0C50038D8}" type="pres">
      <dgm:prSet presAssocID="{39273556-DA90-48B9-BC0A-9FF3F0DA9CDE}" presName="node" presStyleLbl="node1" presStyleIdx="0" presStyleCnt="3">
        <dgm:presLayoutVars>
          <dgm:bulletEnabled val="1"/>
        </dgm:presLayoutVars>
      </dgm:prSet>
      <dgm:spPr bwMode="auto"/>
    </dgm:pt>
    <dgm:pt modelId="{A4E3914C-8D62-4446-81C9-E62026F77CD4}" type="pres">
      <dgm:prSet presAssocID="{41CE421F-CDB2-4B84-993A-0AF06E444FA4}" presName="spacerL" presStyleCnt="0"/>
      <dgm:spPr bwMode="auto"/>
    </dgm:pt>
    <dgm:pt modelId="{BECCD26B-3ADD-4BBA-B55A-3758C2D4B1D5}" type="pres">
      <dgm:prSet presAssocID="{41CE421F-CDB2-4B84-993A-0AF06E444FA4}" presName="sibTrans" presStyleLbl="sibTrans2D1" presStyleIdx="0" presStyleCnt="2" custAng="2744247"/>
      <dgm:spPr bwMode="auto"/>
    </dgm:pt>
    <dgm:pt modelId="{EE80CD92-4A04-428B-B50B-F135E06872E8}" type="pres">
      <dgm:prSet presAssocID="{41CE421F-CDB2-4B84-993A-0AF06E444FA4}" presName="spacerR" presStyleCnt="0"/>
      <dgm:spPr bwMode="auto"/>
    </dgm:pt>
    <dgm:pt modelId="{261F89AF-A46B-49A7-904D-E1E52CA9F94C}" type="pres">
      <dgm:prSet presAssocID="{BB1A6459-0FFE-4C82-9533-E128204F9687}" presName="node" presStyleLbl="node1" presStyleIdx="1" presStyleCnt="3">
        <dgm:presLayoutVars>
          <dgm:bulletEnabled val="1"/>
        </dgm:presLayoutVars>
      </dgm:prSet>
      <dgm:spPr bwMode="auto"/>
    </dgm:pt>
    <dgm:pt modelId="{33675E9B-8A0F-4BED-8FA7-2F8539A4DBB8}" type="pres">
      <dgm:prSet presAssocID="{028D5452-A19C-4F47-9298-B4FFCF545486}" presName="spacerL" presStyleCnt="0"/>
      <dgm:spPr bwMode="auto"/>
    </dgm:pt>
    <dgm:pt modelId="{B43CD8BE-A825-4241-A3C1-38DBB9CDE45F}" type="pres">
      <dgm:prSet presAssocID="{028D5452-A19C-4F47-9298-B4FFCF545486}" presName="sibTrans" presStyleLbl="sibTrans2D1" presStyleIdx="1" presStyleCnt="2"/>
      <dgm:spPr bwMode="auto"/>
    </dgm:pt>
    <dgm:pt modelId="{FDAD348C-3DE3-40C0-8EE0-3840EEB556D8}" type="pres">
      <dgm:prSet presAssocID="{028D5452-A19C-4F47-9298-B4FFCF545486}" presName="spacerR" presStyleCnt="0"/>
      <dgm:spPr bwMode="auto"/>
    </dgm:pt>
    <dgm:pt modelId="{D5860A1D-EDEE-4660-85F9-7D78AF23CE37}" type="pres">
      <dgm:prSet presAssocID="{115BDBC9-699A-498E-ADC9-EB7265FA935E}" presName="node" presStyleLbl="node1" presStyleIdx="2" presStyleCnt="3">
        <dgm:presLayoutVars>
          <dgm:bulletEnabled val="1"/>
        </dgm:presLayoutVars>
      </dgm:prSet>
      <dgm:spPr bwMode="auto"/>
    </dgm:pt>
  </dgm:ptLst>
  <dgm:cxnLst>
    <dgm:cxn modelId="{82770B0A-5E39-468A-BD23-A9B00730D4DF}" type="presOf" srcId="{41CE421F-CDB2-4B84-993A-0AF06E444FA4}" destId="{BECCD26B-3ADD-4BBA-B55A-3758C2D4B1D5}" srcOrd="0" destOrd="0" presId="urn:microsoft.com/office/officeart/2005/8/layout/equation1"/>
    <dgm:cxn modelId="{C9555D27-18AF-4B88-ACF0-C0D5D5D21063}" srcId="{7A92C021-42B7-483F-B464-51CB4CD74668}" destId="{39273556-DA90-48B9-BC0A-9FF3F0DA9CDE}" srcOrd="0" destOrd="0" parTransId="{5E56AAA3-F318-4B85-A467-74580801D18A}" sibTransId="{41CE421F-CDB2-4B84-993A-0AF06E444FA4}"/>
    <dgm:cxn modelId="{A3635D32-1D53-4E1A-8B0A-51BD41742664}" type="presOf" srcId="{39273556-DA90-48B9-BC0A-9FF3F0DA9CDE}" destId="{00E572C6-BFA1-4569-AF11-8DA0C50038D8}" srcOrd="0" destOrd="0" presId="urn:microsoft.com/office/officeart/2005/8/layout/equation1"/>
    <dgm:cxn modelId="{11063694-1576-401B-85D9-0BC0BE241D3D}" type="presOf" srcId="{BB1A6459-0FFE-4C82-9533-E128204F9687}" destId="{261F89AF-A46B-49A7-904D-E1E52CA9F94C}" srcOrd="0" destOrd="0" presId="urn:microsoft.com/office/officeart/2005/8/layout/equation1"/>
    <dgm:cxn modelId="{0DAD07A6-4C52-49D6-8E89-DA60370B2D22}" type="presOf" srcId="{7A92C021-42B7-483F-B464-51CB4CD74668}" destId="{B3ADE3AA-F69E-4223-AD2D-10F579B66138}" srcOrd="0" destOrd="0" presId="urn:microsoft.com/office/officeart/2005/8/layout/equation1"/>
    <dgm:cxn modelId="{59D3A6A7-6DB3-4A00-AE68-9A7DB18631FB}" srcId="{7A92C021-42B7-483F-B464-51CB4CD74668}" destId="{115BDBC9-699A-498E-ADC9-EB7265FA935E}" srcOrd="2" destOrd="0" parTransId="{60295500-73CE-4E49-8FA3-A7F03D42EF08}" sibTransId="{A03498A5-00ED-464D-8F8C-C7D5686A527C}"/>
    <dgm:cxn modelId="{444842B4-0EA3-4CDA-9905-775C2DCCC6D8}" srcId="{7A92C021-42B7-483F-B464-51CB4CD74668}" destId="{BB1A6459-0FFE-4C82-9533-E128204F9687}" srcOrd="1" destOrd="0" parTransId="{1752FC0E-C763-4ACA-8E94-B57F2A998A62}" sibTransId="{028D5452-A19C-4F47-9298-B4FFCF545486}"/>
    <dgm:cxn modelId="{19C718D6-FB2D-4396-94EB-910804BE032C}" type="presOf" srcId="{115BDBC9-699A-498E-ADC9-EB7265FA935E}" destId="{D5860A1D-EDEE-4660-85F9-7D78AF23CE37}" srcOrd="0" destOrd="0" presId="urn:microsoft.com/office/officeart/2005/8/layout/equation1"/>
    <dgm:cxn modelId="{DBA38FF1-03C3-414E-A0B9-B3CF5ED4D148}" type="presOf" srcId="{028D5452-A19C-4F47-9298-B4FFCF545486}" destId="{B43CD8BE-A825-4241-A3C1-38DBB9CDE45F}" srcOrd="0" destOrd="0" presId="urn:microsoft.com/office/officeart/2005/8/layout/equation1"/>
    <dgm:cxn modelId="{C1A8A749-5E83-4B9C-BB41-D9FE9BCE8542}" type="presParOf" srcId="{B3ADE3AA-F69E-4223-AD2D-10F579B66138}" destId="{00E572C6-BFA1-4569-AF11-8DA0C50038D8}" srcOrd="0" destOrd="0" presId="urn:microsoft.com/office/officeart/2005/8/layout/equation1"/>
    <dgm:cxn modelId="{D013ABDE-5A6B-4FC6-AA59-3E72C33E6DBA}" type="presParOf" srcId="{B3ADE3AA-F69E-4223-AD2D-10F579B66138}" destId="{A4E3914C-8D62-4446-81C9-E62026F77CD4}" srcOrd="1" destOrd="0" presId="urn:microsoft.com/office/officeart/2005/8/layout/equation1"/>
    <dgm:cxn modelId="{B2D5A51F-9A9F-4489-BA99-FBE5A9A26DDD}" type="presParOf" srcId="{B3ADE3AA-F69E-4223-AD2D-10F579B66138}" destId="{BECCD26B-3ADD-4BBA-B55A-3758C2D4B1D5}" srcOrd="2" destOrd="0" presId="urn:microsoft.com/office/officeart/2005/8/layout/equation1"/>
    <dgm:cxn modelId="{7AE74134-630C-4C93-9AEC-733A6687C9C6}" type="presParOf" srcId="{B3ADE3AA-F69E-4223-AD2D-10F579B66138}" destId="{EE80CD92-4A04-428B-B50B-F135E06872E8}" srcOrd="3" destOrd="0" presId="urn:microsoft.com/office/officeart/2005/8/layout/equation1"/>
    <dgm:cxn modelId="{7BA44927-37C9-4503-B6E5-8E93D0432B57}" type="presParOf" srcId="{B3ADE3AA-F69E-4223-AD2D-10F579B66138}" destId="{261F89AF-A46B-49A7-904D-E1E52CA9F94C}" srcOrd="4" destOrd="0" presId="urn:microsoft.com/office/officeart/2005/8/layout/equation1"/>
    <dgm:cxn modelId="{40B00165-DB9F-4509-BDDD-E73973768A22}" type="presParOf" srcId="{B3ADE3AA-F69E-4223-AD2D-10F579B66138}" destId="{33675E9B-8A0F-4BED-8FA7-2F8539A4DBB8}" srcOrd="5" destOrd="0" presId="urn:microsoft.com/office/officeart/2005/8/layout/equation1"/>
    <dgm:cxn modelId="{3AFA295F-FA24-4FE3-80A3-B0693793377F}" type="presParOf" srcId="{B3ADE3AA-F69E-4223-AD2D-10F579B66138}" destId="{B43CD8BE-A825-4241-A3C1-38DBB9CDE45F}" srcOrd="6" destOrd="0" presId="urn:microsoft.com/office/officeart/2005/8/layout/equation1"/>
    <dgm:cxn modelId="{17524AD2-5F3C-4F1D-AAF4-9B136731311F}" type="presParOf" srcId="{B3ADE3AA-F69E-4223-AD2D-10F579B66138}" destId="{FDAD348C-3DE3-40C0-8EE0-3840EEB556D8}" srcOrd="7" destOrd="0" presId="urn:microsoft.com/office/officeart/2005/8/layout/equation1"/>
    <dgm:cxn modelId="{5E28523F-1F37-482E-968E-59E182E0AE08}" type="presParOf" srcId="{B3ADE3AA-F69E-4223-AD2D-10F579B66138}" destId="{D5860A1D-EDEE-4660-85F9-7D78AF23CE37}" srcOrd="8" destOrd="0" presId="urn:microsoft.com/office/officeart/2005/8/layout/equati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A92C021-42B7-483F-B464-51CB4CD74668}" type="doc">
      <dgm:prSet loTypeId="urn:microsoft.com/office/officeart/2005/8/layout/equation1" loCatId="process" qsTypeId="urn:microsoft.com/office/officeart/2005/8/quickstyle/simple1" qsCatId="simple" csTypeId="urn:microsoft.com/office/officeart/2005/8/colors/accent1_2" csCatId="accent1" phldr="1"/>
      <dgm:spPr bwMode="auto"/>
    </dgm:pt>
    <dgm:pt modelId="{39273556-DA90-48B9-BC0A-9FF3F0DA9CDE}">
      <dgm:prSet phldrT="[Texte]" custT="1"/>
      <dgm:spPr bwMode="auto">
        <a:solidFill>
          <a:schemeClr val="accent2"/>
        </a:solidFill>
      </dgm:spPr>
      <dgm:t>
        <a:bodyPr/>
        <a:lstStyle/>
        <a:p>
          <a:pPr>
            <a:defRPr/>
          </a:pPr>
          <a:r>
            <a:rPr lang="fr-FR" sz="700" b="1" i="0"/>
            <a:t>Consommation énergie</a:t>
          </a:r>
          <a:endParaRPr/>
        </a:p>
      </dgm:t>
    </dgm:pt>
    <dgm:pt modelId="{5E56AAA3-F318-4B85-A467-74580801D18A}" type="parTrans" cxnId="{C9555D27-18AF-4B88-ACF0-C0D5D5D21063}">
      <dgm:prSet/>
      <dgm:spPr bwMode="auto"/>
      <dgm:t>
        <a:bodyPr/>
        <a:lstStyle/>
        <a:p>
          <a:pPr>
            <a:defRPr/>
          </a:pPr>
          <a:endParaRPr lang="fr-FR" sz="700" b="1" i="0"/>
        </a:p>
      </dgm:t>
    </dgm:pt>
    <dgm:pt modelId="{41CE421F-CDB2-4B84-993A-0AF06E444FA4}" type="sibTrans" cxnId="{C9555D27-18AF-4B88-ACF0-C0D5D5D21063}">
      <dgm:prSet custT="1"/>
      <dgm:spPr bwMode="auto"/>
      <dgm:t>
        <a:bodyPr/>
        <a:lstStyle/>
        <a:p>
          <a:pPr>
            <a:defRPr/>
          </a:pPr>
          <a:endParaRPr lang="fr-FR" sz="700" b="1" i="0"/>
        </a:p>
      </dgm:t>
    </dgm:pt>
    <dgm:pt modelId="{BB1A6459-0FFE-4C82-9533-E128204F9687}">
      <dgm:prSet phldrT="[Texte]" custT="1"/>
      <dgm:spPr bwMode="auto">
        <a:solidFill>
          <a:schemeClr val="bg2"/>
        </a:solidFill>
      </dgm:spPr>
      <dgm:t>
        <a:bodyPr/>
        <a:lstStyle/>
        <a:p>
          <a:pPr>
            <a:defRPr/>
          </a:pPr>
          <a:r>
            <a:rPr lang="fr-FR" sz="700" b="1" i="0"/>
            <a:t>Impact carbone de l’énergie</a:t>
          </a:r>
          <a:endParaRPr/>
        </a:p>
      </dgm:t>
    </dgm:pt>
    <dgm:pt modelId="{1752FC0E-C763-4ACA-8E94-B57F2A998A62}" type="parTrans" cxnId="{444842B4-0EA3-4CDA-9905-775C2DCCC6D8}">
      <dgm:prSet/>
      <dgm:spPr bwMode="auto"/>
      <dgm:t>
        <a:bodyPr/>
        <a:lstStyle/>
        <a:p>
          <a:pPr>
            <a:defRPr/>
          </a:pPr>
          <a:endParaRPr lang="fr-FR" sz="700" b="1" i="0"/>
        </a:p>
      </dgm:t>
    </dgm:pt>
    <dgm:pt modelId="{028D5452-A19C-4F47-9298-B4FFCF545486}" type="sibTrans" cxnId="{444842B4-0EA3-4CDA-9905-775C2DCCC6D8}">
      <dgm:prSet custT="1"/>
      <dgm:spPr bwMode="auto"/>
      <dgm:t>
        <a:bodyPr/>
        <a:lstStyle/>
        <a:p>
          <a:pPr>
            <a:defRPr/>
          </a:pPr>
          <a:endParaRPr lang="fr-FR" sz="700" b="1" i="0"/>
        </a:p>
      </dgm:t>
    </dgm:pt>
    <dgm:pt modelId="{115BDBC9-699A-498E-ADC9-EB7265FA935E}">
      <dgm:prSet phldrT="[Texte]" custT="1"/>
      <dgm:spPr bwMode="auto">
        <a:solidFill>
          <a:schemeClr val="bg2"/>
        </a:solidFill>
      </dgm:spPr>
      <dgm:t>
        <a:bodyPr/>
        <a:lstStyle/>
        <a:p>
          <a:pPr>
            <a:defRPr/>
          </a:pPr>
          <a:r>
            <a:rPr lang="fr-FR" sz="1200" b="1" i="0"/>
            <a:t>Ic</a:t>
          </a:r>
          <a:r>
            <a:rPr lang="fr-FR" sz="1200" b="1" i="0" baseline="-25000"/>
            <a:t>énergie</a:t>
          </a:r>
        </a:p>
      </dgm:t>
    </dgm:pt>
    <dgm:pt modelId="{60295500-73CE-4E49-8FA3-A7F03D42EF08}" type="parTrans" cxnId="{59D3A6A7-6DB3-4A00-AE68-9A7DB18631FB}">
      <dgm:prSet/>
      <dgm:spPr bwMode="auto"/>
      <dgm:t>
        <a:bodyPr/>
        <a:lstStyle/>
        <a:p>
          <a:pPr>
            <a:defRPr/>
          </a:pPr>
          <a:endParaRPr lang="fr-FR" sz="700" b="1" i="0"/>
        </a:p>
      </dgm:t>
    </dgm:pt>
    <dgm:pt modelId="{A03498A5-00ED-464D-8F8C-C7D5686A527C}" type="sibTrans" cxnId="{59D3A6A7-6DB3-4A00-AE68-9A7DB18631FB}">
      <dgm:prSet/>
      <dgm:spPr bwMode="auto"/>
      <dgm:t>
        <a:bodyPr/>
        <a:lstStyle/>
        <a:p>
          <a:pPr>
            <a:defRPr/>
          </a:pPr>
          <a:endParaRPr lang="fr-FR" sz="700" b="1" i="0"/>
        </a:p>
      </dgm:t>
    </dgm:pt>
    <dgm:pt modelId="{B3ADE3AA-F69E-4223-AD2D-10F579B66138}" type="pres">
      <dgm:prSet presAssocID="{7A92C021-42B7-483F-B464-51CB4CD74668}" presName="linearFlow" presStyleCnt="0">
        <dgm:presLayoutVars>
          <dgm:dir/>
          <dgm:resizeHandles val="exact"/>
        </dgm:presLayoutVars>
      </dgm:prSet>
      <dgm:spPr bwMode="auto"/>
    </dgm:pt>
    <dgm:pt modelId="{00E572C6-BFA1-4569-AF11-8DA0C50038D8}" type="pres">
      <dgm:prSet presAssocID="{39273556-DA90-48B9-BC0A-9FF3F0DA9CDE}" presName="node" presStyleLbl="node1" presStyleIdx="0" presStyleCnt="3">
        <dgm:presLayoutVars>
          <dgm:bulletEnabled val="1"/>
        </dgm:presLayoutVars>
      </dgm:prSet>
      <dgm:spPr bwMode="auto"/>
    </dgm:pt>
    <dgm:pt modelId="{A4E3914C-8D62-4446-81C9-E62026F77CD4}" type="pres">
      <dgm:prSet presAssocID="{41CE421F-CDB2-4B84-993A-0AF06E444FA4}" presName="spacerL" presStyleCnt="0"/>
      <dgm:spPr bwMode="auto"/>
    </dgm:pt>
    <dgm:pt modelId="{BECCD26B-3ADD-4BBA-B55A-3758C2D4B1D5}" type="pres">
      <dgm:prSet presAssocID="{41CE421F-CDB2-4B84-993A-0AF06E444FA4}" presName="sibTrans" presStyleLbl="sibTrans2D1" presStyleIdx="0" presStyleCnt="2" custAng="2656496"/>
      <dgm:spPr bwMode="auto"/>
    </dgm:pt>
    <dgm:pt modelId="{EE80CD92-4A04-428B-B50B-F135E06872E8}" type="pres">
      <dgm:prSet presAssocID="{41CE421F-CDB2-4B84-993A-0AF06E444FA4}" presName="spacerR" presStyleCnt="0"/>
      <dgm:spPr bwMode="auto"/>
    </dgm:pt>
    <dgm:pt modelId="{261F89AF-A46B-49A7-904D-E1E52CA9F94C}" type="pres">
      <dgm:prSet presAssocID="{BB1A6459-0FFE-4C82-9533-E128204F9687}" presName="node" presStyleLbl="node1" presStyleIdx="1" presStyleCnt="3">
        <dgm:presLayoutVars>
          <dgm:bulletEnabled val="1"/>
        </dgm:presLayoutVars>
      </dgm:prSet>
      <dgm:spPr bwMode="auto"/>
    </dgm:pt>
    <dgm:pt modelId="{33675E9B-8A0F-4BED-8FA7-2F8539A4DBB8}" type="pres">
      <dgm:prSet presAssocID="{028D5452-A19C-4F47-9298-B4FFCF545486}" presName="spacerL" presStyleCnt="0"/>
      <dgm:spPr bwMode="auto"/>
    </dgm:pt>
    <dgm:pt modelId="{B43CD8BE-A825-4241-A3C1-38DBB9CDE45F}" type="pres">
      <dgm:prSet presAssocID="{028D5452-A19C-4F47-9298-B4FFCF545486}" presName="sibTrans" presStyleLbl="sibTrans2D1" presStyleIdx="1" presStyleCnt="2"/>
      <dgm:spPr bwMode="auto"/>
    </dgm:pt>
    <dgm:pt modelId="{FDAD348C-3DE3-40C0-8EE0-3840EEB556D8}" type="pres">
      <dgm:prSet presAssocID="{028D5452-A19C-4F47-9298-B4FFCF545486}" presName="spacerR" presStyleCnt="0"/>
      <dgm:spPr bwMode="auto"/>
    </dgm:pt>
    <dgm:pt modelId="{D5860A1D-EDEE-4660-85F9-7D78AF23CE37}" type="pres">
      <dgm:prSet presAssocID="{115BDBC9-699A-498E-ADC9-EB7265FA935E}" presName="node" presStyleLbl="node1" presStyleIdx="2" presStyleCnt="3">
        <dgm:presLayoutVars>
          <dgm:bulletEnabled val="1"/>
        </dgm:presLayoutVars>
      </dgm:prSet>
      <dgm:spPr bwMode="auto"/>
    </dgm:pt>
  </dgm:ptLst>
  <dgm:cxnLst>
    <dgm:cxn modelId="{82770B0A-5E39-468A-BD23-A9B00730D4DF}" type="presOf" srcId="{41CE421F-CDB2-4B84-993A-0AF06E444FA4}" destId="{BECCD26B-3ADD-4BBA-B55A-3758C2D4B1D5}" srcOrd="0" destOrd="0" presId="urn:microsoft.com/office/officeart/2005/8/layout/equation1"/>
    <dgm:cxn modelId="{C9555D27-18AF-4B88-ACF0-C0D5D5D21063}" srcId="{7A92C021-42B7-483F-B464-51CB4CD74668}" destId="{39273556-DA90-48B9-BC0A-9FF3F0DA9CDE}" srcOrd="0" destOrd="0" parTransId="{5E56AAA3-F318-4B85-A467-74580801D18A}" sibTransId="{41CE421F-CDB2-4B84-993A-0AF06E444FA4}"/>
    <dgm:cxn modelId="{A3635D32-1D53-4E1A-8B0A-51BD41742664}" type="presOf" srcId="{39273556-DA90-48B9-BC0A-9FF3F0DA9CDE}" destId="{00E572C6-BFA1-4569-AF11-8DA0C50038D8}" srcOrd="0" destOrd="0" presId="urn:microsoft.com/office/officeart/2005/8/layout/equation1"/>
    <dgm:cxn modelId="{11063694-1576-401B-85D9-0BC0BE241D3D}" type="presOf" srcId="{BB1A6459-0FFE-4C82-9533-E128204F9687}" destId="{261F89AF-A46B-49A7-904D-E1E52CA9F94C}" srcOrd="0" destOrd="0" presId="urn:microsoft.com/office/officeart/2005/8/layout/equation1"/>
    <dgm:cxn modelId="{0DAD07A6-4C52-49D6-8E89-DA60370B2D22}" type="presOf" srcId="{7A92C021-42B7-483F-B464-51CB4CD74668}" destId="{B3ADE3AA-F69E-4223-AD2D-10F579B66138}" srcOrd="0" destOrd="0" presId="urn:microsoft.com/office/officeart/2005/8/layout/equation1"/>
    <dgm:cxn modelId="{59D3A6A7-6DB3-4A00-AE68-9A7DB18631FB}" srcId="{7A92C021-42B7-483F-B464-51CB4CD74668}" destId="{115BDBC9-699A-498E-ADC9-EB7265FA935E}" srcOrd="2" destOrd="0" parTransId="{60295500-73CE-4E49-8FA3-A7F03D42EF08}" sibTransId="{A03498A5-00ED-464D-8F8C-C7D5686A527C}"/>
    <dgm:cxn modelId="{444842B4-0EA3-4CDA-9905-775C2DCCC6D8}" srcId="{7A92C021-42B7-483F-B464-51CB4CD74668}" destId="{BB1A6459-0FFE-4C82-9533-E128204F9687}" srcOrd="1" destOrd="0" parTransId="{1752FC0E-C763-4ACA-8E94-B57F2A998A62}" sibTransId="{028D5452-A19C-4F47-9298-B4FFCF545486}"/>
    <dgm:cxn modelId="{19C718D6-FB2D-4396-94EB-910804BE032C}" type="presOf" srcId="{115BDBC9-699A-498E-ADC9-EB7265FA935E}" destId="{D5860A1D-EDEE-4660-85F9-7D78AF23CE37}" srcOrd="0" destOrd="0" presId="urn:microsoft.com/office/officeart/2005/8/layout/equation1"/>
    <dgm:cxn modelId="{DBA38FF1-03C3-414E-A0B9-B3CF5ED4D148}" type="presOf" srcId="{028D5452-A19C-4F47-9298-B4FFCF545486}" destId="{B43CD8BE-A825-4241-A3C1-38DBB9CDE45F}" srcOrd="0" destOrd="0" presId="urn:microsoft.com/office/officeart/2005/8/layout/equation1"/>
    <dgm:cxn modelId="{C1A8A749-5E83-4B9C-BB41-D9FE9BCE8542}" type="presParOf" srcId="{B3ADE3AA-F69E-4223-AD2D-10F579B66138}" destId="{00E572C6-BFA1-4569-AF11-8DA0C50038D8}" srcOrd="0" destOrd="0" presId="urn:microsoft.com/office/officeart/2005/8/layout/equation1"/>
    <dgm:cxn modelId="{D013ABDE-5A6B-4FC6-AA59-3E72C33E6DBA}" type="presParOf" srcId="{B3ADE3AA-F69E-4223-AD2D-10F579B66138}" destId="{A4E3914C-8D62-4446-81C9-E62026F77CD4}" srcOrd="1" destOrd="0" presId="urn:microsoft.com/office/officeart/2005/8/layout/equation1"/>
    <dgm:cxn modelId="{B2D5A51F-9A9F-4489-BA99-FBE5A9A26DDD}" type="presParOf" srcId="{B3ADE3AA-F69E-4223-AD2D-10F579B66138}" destId="{BECCD26B-3ADD-4BBA-B55A-3758C2D4B1D5}" srcOrd="2" destOrd="0" presId="urn:microsoft.com/office/officeart/2005/8/layout/equation1"/>
    <dgm:cxn modelId="{7AE74134-630C-4C93-9AEC-733A6687C9C6}" type="presParOf" srcId="{B3ADE3AA-F69E-4223-AD2D-10F579B66138}" destId="{EE80CD92-4A04-428B-B50B-F135E06872E8}" srcOrd="3" destOrd="0" presId="urn:microsoft.com/office/officeart/2005/8/layout/equation1"/>
    <dgm:cxn modelId="{7BA44927-37C9-4503-B6E5-8E93D0432B57}" type="presParOf" srcId="{B3ADE3AA-F69E-4223-AD2D-10F579B66138}" destId="{261F89AF-A46B-49A7-904D-E1E52CA9F94C}" srcOrd="4" destOrd="0" presId="urn:microsoft.com/office/officeart/2005/8/layout/equation1"/>
    <dgm:cxn modelId="{40B00165-DB9F-4509-BDDD-E73973768A22}" type="presParOf" srcId="{B3ADE3AA-F69E-4223-AD2D-10F579B66138}" destId="{33675E9B-8A0F-4BED-8FA7-2F8539A4DBB8}" srcOrd="5" destOrd="0" presId="urn:microsoft.com/office/officeart/2005/8/layout/equation1"/>
    <dgm:cxn modelId="{3AFA295F-FA24-4FE3-80A3-B0693793377F}" type="presParOf" srcId="{B3ADE3AA-F69E-4223-AD2D-10F579B66138}" destId="{B43CD8BE-A825-4241-A3C1-38DBB9CDE45F}" srcOrd="6" destOrd="0" presId="urn:microsoft.com/office/officeart/2005/8/layout/equation1"/>
    <dgm:cxn modelId="{17524AD2-5F3C-4F1D-AAF4-9B136731311F}" type="presParOf" srcId="{B3ADE3AA-F69E-4223-AD2D-10F579B66138}" destId="{FDAD348C-3DE3-40C0-8EE0-3840EEB556D8}" srcOrd="7" destOrd="0" presId="urn:microsoft.com/office/officeart/2005/8/layout/equation1"/>
    <dgm:cxn modelId="{5E28523F-1F37-482E-968E-59E182E0AE08}" type="presParOf" srcId="{B3ADE3AA-F69E-4223-AD2D-10F579B66138}" destId="{D5860A1D-EDEE-4660-85F9-7D78AF23CE37}" srcOrd="8" destOrd="0" presId="urn:microsoft.com/office/officeart/2005/8/layout/equati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A92C021-42B7-483F-B464-51CB4CD74668}" type="doc">
      <dgm:prSet loTypeId="urn:microsoft.com/office/officeart/2005/8/layout/equation1" loCatId="process" qsTypeId="urn:microsoft.com/office/officeart/2005/8/quickstyle/simple1" qsCatId="simple" csTypeId="urn:microsoft.com/office/officeart/2005/8/colors/accent1_2" csCatId="accent1" phldr="1"/>
      <dgm:spPr bwMode="auto"/>
    </dgm:pt>
    <dgm:pt modelId="{39273556-DA90-48B9-BC0A-9FF3F0DA9CDE}">
      <dgm:prSet phldrT="[Texte]" custT="1"/>
      <dgm:spPr bwMode="auto">
        <a:solidFill>
          <a:schemeClr val="accent2"/>
        </a:solidFill>
      </dgm:spPr>
      <dgm:t>
        <a:bodyPr/>
        <a:lstStyle/>
        <a:p>
          <a:pPr>
            <a:defRPr/>
          </a:pPr>
          <a:r>
            <a:rPr lang="fr-FR" sz="700" b="1" i="0"/>
            <a:t>Consommation énergie</a:t>
          </a:r>
          <a:endParaRPr/>
        </a:p>
      </dgm:t>
    </dgm:pt>
    <dgm:pt modelId="{5E56AAA3-F318-4B85-A467-74580801D18A}" type="parTrans" cxnId="{C9555D27-18AF-4B88-ACF0-C0D5D5D21063}">
      <dgm:prSet/>
      <dgm:spPr bwMode="auto"/>
      <dgm:t>
        <a:bodyPr/>
        <a:lstStyle/>
        <a:p>
          <a:pPr>
            <a:defRPr/>
          </a:pPr>
          <a:endParaRPr lang="fr-FR" sz="700" b="1" i="0"/>
        </a:p>
      </dgm:t>
    </dgm:pt>
    <dgm:pt modelId="{41CE421F-CDB2-4B84-993A-0AF06E444FA4}" type="sibTrans" cxnId="{C9555D27-18AF-4B88-ACF0-C0D5D5D21063}">
      <dgm:prSet custT="1"/>
      <dgm:spPr bwMode="auto"/>
      <dgm:t>
        <a:bodyPr/>
        <a:lstStyle/>
        <a:p>
          <a:pPr>
            <a:defRPr/>
          </a:pPr>
          <a:endParaRPr lang="fr-FR" sz="700" b="1" i="0"/>
        </a:p>
      </dgm:t>
    </dgm:pt>
    <dgm:pt modelId="{BB1A6459-0FFE-4C82-9533-E128204F9687}">
      <dgm:prSet phldrT="[Texte]" custT="1"/>
      <dgm:spPr bwMode="auto">
        <a:solidFill>
          <a:schemeClr val="bg2"/>
        </a:solidFill>
      </dgm:spPr>
      <dgm:t>
        <a:bodyPr/>
        <a:lstStyle/>
        <a:p>
          <a:pPr>
            <a:defRPr/>
          </a:pPr>
          <a:r>
            <a:rPr lang="fr-FR" sz="700" b="1" i="0"/>
            <a:t>Impact carbone de l’énergie</a:t>
          </a:r>
          <a:endParaRPr/>
        </a:p>
      </dgm:t>
    </dgm:pt>
    <dgm:pt modelId="{1752FC0E-C763-4ACA-8E94-B57F2A998A62}" type="parTrans" cxnId="{444842B4-0EA3-4CDA-9905-775C2DCCC6D8}">
      <dgm:prSet/>
      <dgm:spPr bwMode="auto"/>
      <dgm:t>
        <a:bodyPr/>
        <a:lstStyle/>
        <a:p>
          <a:pPr>
            <a:defRPr/>
          </a:pPr>
          <a:endParaRPr lang="fr-FR" sz="700" b="1" i="0"/>
        </a:p>
      </dgm:t>
    </dgm:pt>
    <dgm:pt modelId="{028D5452-A19C-4F47-9298-B4FFCF545486}" type="sibTrans" cxnId="{444842B4-0EA3-4CDA-9905-775C2DCCC6D8}">
      <dgm:prSet custT="1"/>
      <dgm:spPr bwMode="auto"/>
      <dgm:t>
        <a:bodyPr/>
        <a:lstStyle/>
        <a:p>
          <a:pPr>
            <a:defRPr/>
          </a:pPr>
          <a:endParaRPr lang="fr-FR" sz="700" b="1" i="0"/>
        </a:p>
      </dgm:t>
    </dgm:pt>
    <dgm:pt modelId="{115BDBC9-699A-498E-ADC9-EB7265FA935E}">
      <dgm:prSet phldrT="[Texte]" custT="1"/>
      <dgm:spPr bwMode="auto">
        <a:solidFill>
          <a:schemeClr val="bg2"/>
        </a:solidFill>
      </dgm:spPr>
      <dgm:t>
        <a:bodyPr/>
        <a:lstStyle/>
        <a:p>
          <a:pPr>
            <a:defRPr/>
          </a:pPr>
          <a:r>
            <a:rPr lang="fr-FR" sz="1200" b="1" i="0"/>
            <a:t>Ic</a:t>
          </a:r>
          <a:r>
            <a:rPr lang="fr-FR" sz="1200" b="1" i="0" baseline="-25000"/>
            <a:t>énergie</a:t>
          </a:r>
        </a:p>
      </dgm:t>
    </dgm:pt>
    <dgm:pt modelId="{60295500-73CE-4E49-8FA3-A7F03D42EF08}" type="parTrans" cxnId="{59D3A6A7-6DB3-4A00-AE68-9A7DB18631FB}">
      <dgm:prSet/>
      <dgm:spPr bwMode="auto"/>
      <dgm:t>
        <a:bodyPr/>
        <a:lstStyle/>
        <a:p>
          <a:pPr>
            <a:defRPr/>
          </a:pPr>
          <a:endParaRPr lang="fr-FR" sz="700" b="1" i="0"/>
        </a:p>
      </dgm:t>
    </dgm:pt>
    <dgm:pt modelId="{A03498A5-00ED-464D-8F8C-C7D5686A527C}" type="sibTrans" cxnId="{59D3A6A7-6DB3-4A00-AE68-9A7DB18631FB}">
      <dgm:prSet/>
      <dgm:spPr bwMode="auto"/>
      <dgm:t>
        <a:bodyPr/>
        <a:lstStyle/>
        <a:p>
          <a:pPr>
            <a:defRPr/>
          </a:pPr>
          <a:endParaRPr lang="fr-FR" sz="700" b="1" i="0"/>
        </a:p>
      </dgm:t>
    </dgm:pt>
    <dgm:pt modelId="{B3ADE3AA-F69E-4223-AD2D-10F579B66138}" type="pres">
      <dgm:prSet presAssocID="{7A92C021-42B7-483F-B464-51CB4CD74668}" presName="linearFlow" presStyleCnt="0">
        <dgm:presLayoutVars>
          <dgm:dir/>
          <dgm:resizeHandles val="exact"/>
        </dgm:presLayoutVars>
      </dgm:prSet>
      <dgm:spPr bwMode="auto"/>
    </dgm:pt>
    <dgm:pt modelId="{00E572C6-BFA1-4569-AF11-8DA0C50038D8}" type="pres">
      <dgm:prSet presAssocID="{39273556-DA90-48B9-BC0A-9FF3F0DA9CDE}" presName="node" presStyleLbl="node1" presStyleIdx="0" presStyleCnt="3">
        <dgm:presLayoutVars>
          <dgm:bulletEnabled val="1"/>
        </dgm:presLayoutVars>
      </dgm:prSet>
      <dgm:spPr bwMode="auto"/>
    </dgm:pt>
    <dgm:pt modelId="{A4E3914C-8D62-4446-81C9-E62026F77CD4}" type="pres">
      <dgm:prSet presAssocID="{41CE421F-CDB2-4B84-993A-0AF06E444FA4}" presName="spacerL" presStyleCnt="0"/>
      <dgm:spPr bwMode="auto"/>
    </dgm:pt>
    <dgm:pt modelId="{BECCD26B-3ADD-4BBA-B55A-3758C2D4B1D5}" type="pres">
      <dgm:prSet presAssocID="{41CE421F-CDB2-4B84-993A-0AF06E444FA4}" presName="sibTrans" presStyleLbl="sibTrans2D1" presStyleIdx="0" presStyleCnt="2" custAng="2656496"/>
      <dgm:spPr bwMode="auto"/>
    </dgm:pt>
    <dgm:pt modelId="{EE80CD92-4A04-428B-B50B-F135E06872E8}" type="pres">
      <dgm:prSet presAssocID="{41CE421F-CDB2-4B84-993A-0AF06E444FA4}" presName="spacerR" presStyleCnt="0"/>
      <dgm:spPr bwMode="auto"/>
    </dgm:pt>
    <dgm:pt modelId="{261F89AF-A46B-49A7-904D-E1E52CA9F94C}" type="pres">
      <dgm:prSet presAssocID="{BB1A6459-0FFE-4C82-9533-E128204F9687}" presName="node" presStyleLbl="node1" presStyleIdx="1" presStyleCnt="3">
        <dgm:presLayoutVars>
          <dgm:bulletEnabled val="1"/>
        </dgm:presLayoutVars>
      </dgm:prSet>
      <dgm:spPr bwMode="auto"/>
    </dgm:pt>
    <dgm:pt modelId="{33675E9B-8A0F-4BED-8FA7-2F8539A4DBB8}" type="pres">
      <dgm:prSet presAssocID="{028D5452-A19C-4F47-9298-B4FFCF545486}" presName="spacerL" presStyleCnt="0"/>
      <dgm:spPr bwMode="auto"/>
    </dgm:pt>
    <dgm:pt modelId="{B43CD8BE-A825-4241-A3C1-38DBB9CDE45F}" type="pres">
      <dgm:prSet presAssocID="{028D5452-A19C-4F47-9298-B4FFCF545486}" presName="sibTrans" presStyleLbl="sibTrans2D1" presStyleIdx="1" presStyleCnt="2"/>
      <dgm:spPr bwMode="auto"/>
    </dgm:pt>
    <dgm:pt modelId="{FDAD348C-3DE3-40C0-8EE0-3840EEB556D8}" type="pres">
      <dgm:prSet presAssocID="{028D5452-A19C-4F47-9298-B4FFCF545486}" presName="spacerR" presStyleCnt="0"/>
      <dgm:spPr bwMode="auto"/>
    </dgm:pt>
    <dgm:pt modelId="{D5860A1D-EDEE-4660-85F9-7D78AF23CE37}" type="pres">
      <dgm:prSet presAssocID="{115BDBC9-699A-498E-ADC9-EB7265FA935E}" presName="node" presStyleLbl="node1" presStyleIdx="2" presStyleCnt="3">
        <dgm:presLayoutVars>
          <dgm:bulletEnabled val="1"/>
        </dgm:presLayoutVars>
      </dgm:prSet>
      <dgm:spPr bwMode="auto"/>
    </dgm:pt>
  </dgm:ptLst>
  <dgm:cxnLst>
    <dgm:cxn modelId="{82770B0A-5E39-468A-BD23-A9B00730D4DF}" type="presOf" srcId="{41CE421F-CDB2-4B84-993A-0AF06E444FA4}" destId="{BECCD26B-3ADD-4BBA-B55A-3758C2D4B1D5}" srcOrd="0" destOrd="0" presId="urn:microsoft.com/office/officeart/2005/8/layout/equation1"/>
    <dgm:cxn modelId="{C9555D27-18AF-4B88-ACF0-C0D5D5D21063}" srcId="{7A92C021-42B7-483F-B464-51CB4CD74668}" destId="{39273556-DA90-48B9-BC0A-9FF3F0DA9CDE}" srcOrd="0" destOrd="0" parTransId="{5E56AAA3-F318-4B85-A467-74580801D18A}" sibTransId="{41CE421F-CDB2-4B84-993A-0AF06E444FA4}"/>
    <dgm:cxn modelId="{A3635D32-1D53-4E1A-8B0A-51BD41742664}" type="presOf" srcId="{39273556-DA90-48B9-BC0A-9FF3F0DA9CDE}" destId="{00E572C6-BFA1-4569-AF11-8DA0C50038D8}" srcOrd="0" destOrd="0" presId="urn:microsoft.com/office/officeart/2005/8/layout/equation1"/>
    <dgm:cxn modelId="{11063694-1576-401B-85D9-0BC0BE241D3D}" type="presOf" srcId="{BB1A6459-0FFE-4C82-9533-E128204F9687}" destId="{261F89AF-A46B-49A7-904D-E1E52CA9F94C}" srcOrd="0" destOrd="0" presId="urn:microsoft.com/office/officeart/2005/8/layout/equation1"/>
    <dgm:cxn modelId="{0DAD07A6-4C52-49D6-8E89-DA60370B2D22}" type="presOf" srcId="{7A92C021-42B7-483F-B464-51CB4CD74668}" destId="{B3ADE3AA-F69E-4223-AD2D-10F579B66138}" srcOrd="0" destOrd="0" presId="urn:microsoft.com/office/officeart/2005/8/layout/equation1"/>
    <dgm:cxn modelId="{59D3A6A7-6DB3-4A00-AE68-9A7DB18631FB}" srcId="{7A92C021-42B7-483F-B464-51CB4CD74668}" destId="{115BDBC9-699A-498E-ADC9-EB7265FA935E}" srcOrd="2" destOrd="0" parTransId="{60295500-73CE-4E49-8FA3-A7F03D42EF08}" sibTransId="{A03498A5-00ED-464D-8F8C-C7D5686A527C}"/>
    <dgm:cxn modelId="{444842B4-0EA3-4CDA-9905-775C2DCCC6D8}" srcId="{7A92C021-42B7-483F-B464-51CB4CD74668}" destId="{BB1A6459-0FFE-4C82-9533-E128204F9687}" srcOrd="1" destOrd="0" parTransId="{1752FC0E-C763-4ACA-8E94-B57F2A998A62}" sibTransId="{028D5452-A19C-4F47-9298-B4FFCF545486}"/>
    <dgm:cxn modelId="{19C718D6-FB2D-4396-94EB-910804BE032C}" type="presOf" srcId="{115BDBC9-699A-498E-ADC9-EB7265FA935E}" destId="{D5860A1D-EDEE-4660-85F9-7D78AF23CE37}" srcOrd="0" destOrd="0" presId="urn:microsoft.com/office/officeart/2005/8/layout/equation1"/>
    <dgm:cxn modelId="{DBA38FF1-03C3-414E-A0B9-B3CF5ED4D148}" type="presOf" srcId="{028D5452-A19C-4F47-9298-B4FFCF545486}" destId="{B43CD8BE-A825-4241-A3C1-38DBB9CDE45F}" srcOrd="0" destOrd="0" presId="urn:microsoft.com/office/officeart/2005/8/layout/equation1"/>
    <dgm:cxn modelId="{C1A8A749-5E83-4B9C-BB41-D9FE9BCE8542}" type="presParOf" srcId="{B3ADE3AA-F69E-4223-AD2D-10F579B66138}" destId="{00E572C6-BFA1-4569-AF11-8DA0C50038D8}" srcOrd="0" destOrd="0" presId="urn:microsoft.com/office/officeart/2005/8/layout/equation1"/>
    <dgm:cxn modelId="{D013ABDE-5A6B-4FC6-AA59-3E72C33E6DBA}" type="presParOf" srcId="{B3ADE3AA-F69E-4223-AD2D-10F579B66138}" destId="{A4E3914C-8D62-4446-81C9-E62026F77CD4}" srcOrd="1" destOrd="0" presId="urn:microsoft.com/office/officeart/2005/8/layout/equation1"/>
    <dgm:cxn modelId="{B2D5A51F-9A9F-4489-BA99-FBE5A9A26DDD}" type="presParOf" srcId="{B3ADE3AA-F69E-4223-AD2D-10F579B66138}" destId="{BECCD26B-3ADD-4BBA-B55A-3758C2D4B1D5}" srcOrd="2" destOrd="0" presId="urn:microsoft.com/office/officeart/2005/8/layout/equation1"/>
    <dgm:cxn modelId="{7AE74134-630C-4C93-9AEC-733A6687C9C6}" type="presParOf" srcId="{B3ADE3AA-F69E-4223-AD2D-10F579B66138}" destId="{EE80CD92-4A04-428B-B50B-F135E06872E8}" srcOrd="3" destOrd="0" presId="urn:microsoft.com/office/officeart/2005/8/layout/equation1"/>
    <dgm:cxn modelId="{7BA44927-37C9-4503-B6E5-8E93D0432B57}" type="presParOf" srcId="{B3ADE3AA-F69E-4223-AD2D-10F579B66138}" destId="{261F89AF-A46B-49A7-904D-E1E52CA9F94C}" srcOrd="4" destOrd="0" presId="urn:microsoft.com/office/officeart/2005/8/layout/equation1"/>
    <dgm:cxn modelId="{40B00165-DB9F-4509-BDDD-E73973768A22}" type="presParOf" srcId="{B3ADE3AA-F69E-4223-AD2D-10F579B66138}" destId="{33675E9B-8A0F-4BED-8FA7-2F8539A4DBB8}" srcOrd="5" destOrd="0" presId="urn:microsoft.com/office/officeart/2005/8/layout/equation1"/>
    <dgm:cxn modelId="{3AFA295F-FA24-4FE3-80A3-B0693793377F}" type="presParOf" srcId="{B3ADE3AA-F69E-4223-AD2D-10F579B66138}" destId="{B43CD8BE-A825-4241-A3C1-38DBB9CDE45F}" srcOrd="6" destOrd="0" presId="urn:microsoft.com/office/officeart/2005/8/layout/equation1"/>
    <dgm:cxn modelId="{17524AD2-5F3C-4F1D-AAF4-9B136731311F}" type="presParOf" srcId="{B3ADE3AA-F69E-4223-AD2D-10F579B66138}" destId="{FDAD348C-3DE3-40C0-8EE0-3840EEB556D8}" srcOrd="7" destOrd="0" presId="urn:microsoft.com/office/officeart/2005/8/layout/equation1"/>
    <dgm:cxn modelId="{5E28523F-1F37-482E-968E-59E182E0AE08}" type="presParOf" srcId="{B3ADE3AA-F69E-4223-AD2D-10F579B66138}" destId="{D5860A1D-EDEE-4660-85F9-7D78AF23CE37}" srcOrd="8" destOrd="0" presId="urn:microsoft.com/office/officeart/2005/8/layout/equati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6B1DE9D-1EE9-431A-AE2F-CCC23747482A}" type="doc">
      <dgm:prSet loTypeId="urn:microsoft.com/office/officeart/2005/8/layout/equation1" loCatId="process" qsTypeId="urn:microsoft.com/office/officeart/2005/8/quickstyle/simple1#6" qsCatId="simple" csTypeId="urn:microsoft.com/office/officeart/2005/8/colors/accent0_2" csCatId="mainScheme" phldr="1"/>
      <dgm:spPr bwMode="auto"/>
    </dgm:pt>
    <dgm:pt modelId="{38C7E3F9-CACA-4E27-A9E2-8E7A5B76C457}">
      <dgm:prSet phldrT="[Texte]" custT="1"/>
      <dgm:spPr bwMode="auto">
        <a:xfrm>
          <a:off x="793" y="32226"/>
          <a:ext cx="1052079" cy="1052079"/>
        </a:xfrm>
        <a:prstGeom prst="ellipse">
          <a:avLst/>
        </a:prstGeom>
        <a:solidFill>
          <a:sysClr val="window" lastClr="FFFFFF">
            <a:lumMod val="50000"/>
          </a:sysClr>
        </a:solidFill>
        <a:ln w="12700" cap="flat" cmpd="sng" algn="ctr">
          <a:solidFill>
            <a:sysClr val="window" lastClr="FFFFFF">
              <a:lumMod val="50000"/>
            </a:sysClr>
          </a:solidFill>
          <a:prstDash val="solid"/>
          <a:miter lim="800000"/>
        </a:ln>
        <a:effectLst/>
      </dgm:spPr>
      <dgm:t>
        <a:bodyPr/>
        <a:lstStyle/>
        <a:p>
          <a:pPr algn="ctr">
            <a:buNone/>
            <a:defRPr/>
          </a:pPr>
          <a:r>
            <a:rPr lang="fr-FR" sz="1100" b="1">
              <a:solidFill>
                <a:sysClr val="window" lastClr="FFFFFF"/>
              </a:solidFill>
              <a:latin typeface="Arial"/>
              <a:ea typeface="Tahoma"/>
              <a:cs typeface="Arial"/>
            </a:rPr>
            <a:t>Quantités</a:t>
          </a:r>
          <a:endParaRPr lang="fr-FR" sz="1000" b="1">
            <a:solidFill>
              <a:sysClr val="window" lastClr="FFFFFF"/>
            </a:solidFill>
            <a:latin typeface="Arial"/>
            <a:ea typeface="Tahoma"/>
            <a:cs typeface="Arial"/>
          </a:endParaRPr>
        </a:p>
      </dgm:t>
    </dgm:pt>
    <dgm:pt modelId="{7A44BA01-74D6-4133-B82E-1F3EE58C8937}" type="parTrans" cxnId="{20EF912D-2F26-4FE7-938D-F2C4C8CE6E47}">
      <dgm:prSet/>
      <dgm:spPr bwMode="auto"/>
      <dgm:t>
        <a:bodyPr/>
        <a:lstStyle/>
        <a:p>
          <a:pPr algn="ctr">
            <a:defRPr/>
          </a:pPr>
          <a:endParaRPr lang="fr-FR" sz="5400">
            <a:solidFill>
              <a:schemeClr val="tx1"/>
            </a:solidFill>
          </a:endParaRPr>
        </a:p>
      </dgm:t>
    </dgm:pt>
    <dgm:pt modelId="{1781EDE1-4FEC-4747-BE39-41679CE243A6}" type="sibTrans" cxnId="{20EF912D-2F26-4FE7-938D-F2C4C8CE6E47}">
      <dgm:prSet custT="1"/>
      <dgm:spPr bwMode="auto">
        <a:xfrm rot="2535654">
          <a:off x="1133430" y="235055"/>
          <a:ext cx="610206" cy="610206"/>
        </a:xfrm>
        <a:prstGeom prst="mathPlus">
          <a:avLst>
            <a:gd name="adj1" fmla="val 23520"/>
          </a:avLst>
        </a:prstGeom>
        <a:solidFill>
          <a:sysClr val="window" lastClr="FFFFFF">
            <a:lumMod val="50000"/>
          </a:sysClr>
        </a:solidFill>
        <a:ln>
          <a:noFill/>
        </a:ln>
        <a:effectLst/>
      </dgm:spPr>
      <dgm:t>
        <a:bodyPr/>
        <a:lstStyle/>
        <a:p>
          <a:pPr algn="ctr">
            <a:buNone/>
            <a:defRPr/>
          </a:pPr>
          <a:endParaRPr lang="fr-FR" sz="1600">
            <a:solidFill>
              <a:sysClr val="windowText" lastClr="000000"/>
            </a:solidFill>
            <a:latin typeface="Calibri"/>
            <a:ea typeface="+mn-ea"/>
            <a:cs typeface="+mn-cs"/>
          </a:endParaRPr>
        </a:p>
      </dgm:t>
    </dgm:pt>
    <dgm:pt modelId="{DD703C37-A519-466B-8F15-24EBCAF99267}">
      <dgm:prSet phldrT="[Texte]" custT="1"/>
      <dgm:spPr bwMode="auto">
        <a:xfrm>
          <a:off x="1833937" y="43871"/>
          <a:ext cx="1052079" cy="1052079"/>
        </a:xfrm>
        <a:prstGeom prst="ellipse">
          <a:avLst/>
        </a:prstGeom>
        <a:solidFill>
          <a:srgbClr val="00B050"/>
        </a:solidFill>
        <a:ln w="12700" cap="flat" cmpd="sng" algn="ctr">
          <a:solidFill>
            <a:srgbClr val="00B050"/>
          </a:solidFill>
          <a:prstDash val="solid"/>
          <a:miter lim="800000"/>
        </a:ln>
        <a:effectLst/>
      </dgm:spPr>
      <dgm:t>
        <a:bodyPr/>
        <a:lstStyle/>
        <a:p>
          <a:pPr algn="ctr">
            <a:buNone/>
            <a:defRPr/>
          </a:pPr>
          <a:r>
            <a:rPr lang="fr-FR" sz="1100" b="1">
              <a:ln>
                <a:noFill/>
              </a:ln>
              <a:solidFill>
                <a:sysClr val="window" lastClr="FFFFFF"/>
              </a:solidFill>
              <a:latin typeface="Arial"/>
              <a:ea typeface="Tahoma"/>
              <a:cs typeface="Arial"/>
            </a:rPr>
            <a:t>Données env.</a:t>
          </a:r>
          <a:endParaRPr/>
        </a:p>
      </dgm:t>
    </dgm:pt>
    <dgm:pt modelId="{93281771-C60B-48F3-8BAB-BBF62A97A404}" type="parTrans" cxnId="{7E059896-A6AB-41DC-9748-06F09AC79612}">
      <dgm:prSet/>
      <dgm:spPr bwMode="auto"/>
      <dgm:t>
        <a:bodyPr/>
        <a:lstStyle/>
        <a:p>
          <a:pPr algn="ctr">
            <a:defRPr/>
          </a:pPr>
          <a:endParaRPr lang="fr-FR" sz="5400">
            <a:solidFill>
              <a:schemeClr val="tx1"/>
            </a:solidFill>
          </a:endParaRPr>
        </a:p>
      </dgm:t>
    </dgm:pt>
    <dgm:pt modelId="{3AFA072B-FE4C-42D6-9840-6B1FE014F6D8}" type="sibTrans" cxnId="{7E059896-A6AB-41DC-9748-06F09AC79612}">
      <dgm:prSet custT="1"/>
      <dgm:spPr bwMode="auto">
        <a:xfrm>
          <a:off x="2971446" y="264809"/>
          <a:ext cx="610206" cy="610206"/>
        </a:xfrm>
        <a:prstGeom prst="mathEqual">
          <a:avLst>
            <a:gd name="adj1" fmla="val 23520"/>
            <a:gd name="adj2" fmla="val 11760"/>
          </a:avLst>
        </a:prstGeom>
        <a:solidFill>
          <a:srgbClr val="00B050"/>
        </a:solidFill>
        <a:ln>
          <a:noFill/>
        </a:ln>
        <a:effectLst/>
      </dgm:spPr>
      <dgm:t>
        <a:bodyPr/>
        <a:lstStyle/>
        <a:p>
          <a:pPr algn="ctr">
            <a:buNone/>
            <a:defRPr/>
          </a:pPr>
          <a:endParaRPr lang="fr-FR" sz="1600">
            <a:solidFill>
              <a:sysClr val="windowText" lastClr="000000"/>
            </a:solidFill>
            <a:latin typeface="Calibri"/>
            <a:ea typeface="+mn-ea"/>
            <a:cs typeface="+mn-cs"/>
          </a:endParaRPr>
        </a:p>
      </dgm:t>
    </dgm:pt>
    <dgm:pt modelId="{BEF99212-C604-4DFE-B3EB-3E451AAD3844}">
      <dgm:prSet phldrT="[Texte]" custT="1"/>
      <dgm:spPr bwMode="auto">
        <a:xfrm>
          <a:off x="3667081" y="43871"/>
          <a:ext cx="1052079" cy="1052079"/>
        </a:xfrm>
        <a:prstGeom prst="ellipse">
          <a:avLst/>
        </a:prstGeom>
        <a:noFill/>
        <a:ln w="12700" cap="flat" cmpd="sng" algn="ctr">
          <a:solidFill>
            <a:srgbClr val="00B050"/>
          </a:solidFill>
          <a:prstDash val="solid"/>
          <a:miter lim="800000"/>
        </a:ln>
        <a:effectLst/>
      </dgm:spPr>
      <dgm:t>
        <a:bodyPr/>
        <a:lstStyle/>
        <a:p>
          <a:pPr algn="ctr">
            <a:buNone/>
            <a:defRPr/>
          </a:pPr>
          <a:r>
            <a:rPr lang="fr-FR" sz="1100" b="1">
              <a:solidFill>
                <a:srgbClr val="00B050"/>
              </a:solidFill>
              <a:latin typeface="Arial"/>
              <a:ea typeface="Tahoma"/>
              <a:cs typeface="Arial"/>
            </a:rPr>
            <a:t>Impacts</a:t>
          </a:r>
          <a:endParaRPr/>
        </a:p>
      </dgm:t>
    </dgm:pt>
    <dgm:pt modelId="{69D8E118-04E5-439B-AB2C-88622529D4F8}" type="parTrans" cxnId="{4ECB0C53-6A78-495A-8D29-7CF122EACE70}">
      <dgm:prSet/>
      <dgm:spPr bwMode="auto"/>
      <dgm:t>
        <a:bodyPr/>
        <a:lstStyle/>
        <a:p>
          <a:pPr algn="ctr">
            <a:defRPr/>
          </a:pPr>
          <a:endParaRPr lang="fr-FR">
            <a:solidFill>
              <a:schemeClr val="tx1"/>
            </a:solidFill>
          </a:endParaRPr>
        </a:p>
      </dgm:t>
    </dgm:pt>
    <dgm:pt modelId="{D9C5BE93-C1C7-43E6-9C81-A88C4B487974}" type="sibTrans" cxnId="{4ECB0C53-6A78-495A-8D29-7CF122EACE70}">
      <dgm:prSet/>
      <dgm:spPr bwMode="auto"/>
      <dgm:t>
        <a:bodyPr/>
        <a:lstStyle/>
        <a:p>
          <a:pPr algn="ctr">
            <a:defRPr/>
          </a:pPr>
          <a:endParaRPr lang="fr-FR">
            <a:solidFill>
              <a:schemeClr val="tx1"/>
            </a:solidFill>
          </a:endParaRPr>
        </a:p>
      </dgm:t>
    </dgm:pt>
    <dgm:pt modelId="{1267D243-E443-4B00-A912-D86C192E61A5}" type="pres">
      <dgm:prSet presAssocID="{D6B1DE9D-1EE9-431A-AE2F-CCC23747482A}" presName="linearFlow" presStyleCnt="0">
        <dgm:presLayoutVars>
          <dgm:dir/>
          <dgm:resizeHandles val="exact"/>
        </dgm:presLayoutVars>
      </dgm:prSet>
      <dgm:spPr bwMode="auto"/>
    </dgm:pt>
    <dgm:pt modelId="{BB0CA46B-A406-4E7C-9CA2-8D5D98F20B29}" type="pres">
      <dgm:prSet presAssocID="{38C7E3F9-CACA-4E27-A9E2-8E7A5B76C457}" presName="node" presStyleLbl="node1" presStyleIdx="0" presStyleCnt="3" custLinFactNeighborY="-1107">
        <dgm:presLayoutVars>
          <dgm:bulletEnabled val="1"/>
        </dgm:presLayoutVars>
      </dgm:prSet>
      <dgm:spPr bwMode="auto">
        <a:prstGeom prst="ellipse">
          <a:avLst/>
        </a:prstGeom>
      </dgm:spPr>
    </dgm:pt>
    <dgm:pt modelId="{DCF98674-032C-4216-8C3E-3D8F56637D43}" type="pres">
      <dgm:prSet presAssocID="{1781EDE1-4FEC-4747-BE39-41679CE243A6}" presName="spacerL" presStyleCnt="0"/>
      <dgm:spPr bwMode="auto"/>
    </dgm:pt>
    <dgm:pt modelId="{2FD6BAB7-CB75-4416-AD0A-CAAC448CE8E8}" type="pres">
      <dgm:prSet presAssocID="{1781EDE1-4FEC-4747-BE39-41679CE243A6}" presName="sibTrans" presStyleLbl="sibTrans2D1" presStyleIdx="0" presStyleCnt="2" custAng="2535654" custLinFactNeighborX="-5703" custLinFactNeighborY="-4876"/>
      <dgm:spPr bwMode="auto">
        <a:prstGeom prst="mathPlus">
          <a:avLst>
            <a:gd name="adj1" fmla="val 23520"/>
          </a:avLst>
        </a:prstGeom>
      </dgm:spPr>
    </dgm:pt>
    <dgm:pt modelId="{D0438EB7-F309-463E-BAF3-62CB575A8C87}" type="pres">
      <dgm:prSet presAssocID="{1781EDE1-4FEC-4747-BE39-41679CE243A6}" presName="spacerR" presStyleCnt="0"/>
      <dgm:spPr bwMode="auto"/>
    </dgm:pt>
    <dgm:pt modelId="{76AB52AE-4DF2-4F74-8D96-C1B975AE1931}" type="pres">
      <dgm:prSet presAssocID="{DD703C37-A519-466B-8F15-24EBCAF99267}" presName="node" presStyleLbl="node1" presStyleIdx="1" presStyleCnt="3">
        <dgm:presLayoutVars>
          <dgm:bulletEnabled val="1"/>
        </dgm:presLayoutVars>
      </dgm:prSet>
      <dgm:spPr bwMode="auto">
        <a:prstGeom prst="ellipse">
          <a:avLst/>
        </a:prstGeom>
      </dgm:spPr>
    </dgm:pt>
    <dgm:pt modelId="{F414FEDF-8D55-470A-B567-02E0422DCB2E}" type="pres">
      <dgm:prSet presAssocID="{3AFA072B-FE4C-42D6-9840-6B1FE014F6D8}" presName="spacerL" presStyleCnt="0"/>
      <dgm:spPr bwMode="auto"/>
    </dgm:pt>
    <dgm:pt modelId="{BF0561DB-9C1B-44D5-8FDC-B463DC81D98A}" type="pres">
      <dgm:prSet presAssocID="{3AFA072B-FE4C-42D6-9840-6B1FE014F6D8}" presName="sibTrans" presStyleLbl="sibTrans2D1" presStyleIdx="1" presStyleCnt="2"/>
      <dgm:spPr bwMode="auto"/>
    </dgm:pt>
    <dgm:pt modelId="{DA3750B4-B6E1-4977-9B7A-B5E98FD6ED22}" type="pres">
      <dgm:prSet presAssocID="{3AFA072B-FE4C-42D6-9840-6B1FE014F6D8}" presName="spacerR" presStyleCnt="0"/>
      <dgm:spPr bwMode="auto"/>
    </dgm:pt>
    <dgm:pt modelId="{843D0F20-2A9C-4348-9A61-B802219A2744}" type="pres">
      <dgm:prSet presAssocID="{BEF99212-C604-4DFE-B3EB-3E451AAD3844}" presName="node" presStyleLbl="node1" presStyleIdx="2" presStyleCnt="3">
        <dgm:presLayoutVars>
          <dgm:bulletEnabled val="1"/>
        </dgm:presLayoutVars>
      </dgm:prSet>
      <dgm:spPr bwMode="auto"/>
    </dgm:pt>
  </dgm:ptLst>
  <dgm:cxnLst>
    <dgm:cxn modelId="{B21A5324-1963-D248-8CED-0020D2BD1D4B}" type="presOf" srcId="{DD703C37-A519-466B-8F15-24EBCAF99267}" destId="{76AB52AE-4DF2-4F74-8D96-C1B975AE1931}" srcOrd="0" destOrd="0" presId="urn:microsoft.com/office/officeart/2005/8/layout/equation1"/>
    <dgm:cxn modelId="{20EF912D-2F26-4FE7-938D-F2C4C8CE6E47}" srcId="{D6B1DE9D-1EE9-431A-AE2F-CCC23747482A}" destId="{38C7E3F9-CACA-4E27-A9E2-8E7A5B76C457}" srcOrd="0" destOrd="0" parTransId="{7A44BA01-74D6-4133-B82E-1F3EE58C8937}" sibTransId="{1781EDE1-4FEC-4747-BE39-41679CE243A6}"/>
    <dgm:cxn modelId="{B5D65742-7877-AA4C-82CA-1D494A76A878}" type="presOf" srcId="{D6B1DE9D-1EE9-431A-AE2F-CCC23747482A}" destId="{1267D243-E443-4B00-A912-D86C192E61A5}" srcOrd="0" destOrd="0" presId="urn:microsoft.com/office/officeart/2005/8/layout/equation1"/>
    <dgm:cxn modelId="{7C12046D-5DA5-4536-9373-4B1A1476FB74}" type="presOf" srcId="{BEF99212-C604-4DFE-B3EB-3E451AAD3844}" destId="{843D0F20-2A9C-4348-9A61-B802219A2744}" srcOrd="0" destOrd="0" presId="urn:microsoft.com/office/officeart/2005/8/layout/equation1"/>
    <dgm:cxn modelId="{4ECB0C53-6A78-495A-8D29-7CF122EACE70}" srcId="{D6B1DE9D-1EE9-431A-AE2F-CCC23747482A}" destId="{BEF99212-C604-4DFE-B3EB-3E451AAD3844}" srcOrd="2" destOrd="0" parTransId="{69D8E118-04E5-439B-AB2C-88622529D4F8}" sibTransId="{D9C5BE93-C1C7-43E6-9C81-A88C4B487974}"/>
    <dgm:cxn modelId="{30A5C957-A8E1-4A4E-A4F0-11BD823E0408}" type="presOf" srcId="{38C7E3F9-CACA-4E27-A9E2-8E7A5B76C457}" destId="{BB0CA46B-A406-4E7C-9CA2-8D5D98F20B29}" srcOrd="0" destOrd="0" presId="urn:microsoft.com/office/officeart/2005/8/layout/equation1"/>
    <dgm:cxn modelId="{7E059896-A6AB-41DC-9748-06F09AC79612}" srcId="{D6B1DE9D-1EE9-431A-AE2F-CCC23747482A}" destId="{DD703C37-A519-466B-8F15-24EBCAF99267}" srcOrd="1" destOrd="0" parTransId="{93281771-C60B-48F3-8BAB-BBF62A97A404}" sibTransId="{3AFA072B-FE4C-42D6-9840-6B1FE014F6D8}"/>
    <dgm:cxn modelId="{4EE9D9AE-6C21-8A4D-BD5D-0AA755BF1F45}" type="presOf" srcId="{1781EDE1-4FEC-4747-BE39-41679CE243A6}" destId="{2FD6BAB7-CB75-4416-AD0A-CAAC448CE8E8}" srcOrd="0" destOrd="0" presId="urn:microsoft.com/office/officeart/2005/8/layout/equation1"/>
    <dgm:cxn modelId="{71AAE8FB-FEBE-4160-BF0D-87441A2D51DA}" type="presOf" srcId="{3AFA072B-FE4C-42D6-9840-6B1FE014F6D8}" destId="{BF0561DB-9C1B-44D5-8FDC-B463DC81D98A}" srcOrd="0" destOrd="0" presId="urn:microsoft.com/office/officeart/2005/8/layout/equation1"/>
    <dgm:cxn modelId="{95F89053-30FD-8D4E-BE58-826585784BED}" type="presParOf" srcId="{1267D243-E443-4B00-A912-D86C192E61A5}" destId="{BB0CA46B-A406-4E7C-9CA2-8D5D98F20B29}" srcOrd="0" destOrd="0" presId="urn:microsoft.com/office/officeart/2005/8/layout/equation1"/>
    <dgm:cxn modelId="{230C5332-8F5E-C84C-983C-85EF1C9A9D88}" type="presParOf" srcId="{1267D243-E443-4B00-A912-D86C192E61A5}" destId="{DCF98674-032C-4216-8C3E-3D8F56637D43}" srcOrd="1" destOrd="0" presId="urn:microsoft.com/office/officeart/2005/8/layout/equation1"/>
    <dgm:cxn modelId="{F108B30C-52EF-5F4D-9ADA-B3A8EE0F50B9}" type="presParOf" srcId="{1267D243-E443-4B00-A912-D86C192E61A5}" destId="{2FD6BAB7-CB75-4416-AD0A-CAAC448CE8E8}" srcOrd="2" destOrd="0" presId="urn:microsoft.com/office/officeart/2005/8/layout/equation1"/>
    <dgm:cxn modelId="{C62BAD6C-1235-8646-9683-2FAC20395116}" type="presParOf" srcId="{1267D243-E443-4B00-A912-D86C192E61A5}" destId="{D0438EB7-F309-463E-BAF3-62CB575A8C87}" srcOrd="3" destOrd="0" presId="urn:microsoft.com/office/officeart/2005/8/layout/equation1"/>
    <dgm:cxn modelId="{8F8E34DA-7CAE-8B49-B830-9128480F9FAF}" type="presParOf" srcId="{1267D243-E443-4B00-A912-D86C192E61A5}" destId="{76AB52AE-4DF2-4F74-8D96-C1B975AE1931}" srcOrd="4" destOrd="0" presId="urn:microsoft.com/office/officeart/2005/8/layout/equation1"/>
    <dgm:cxn modelId="{4FD89245-B73A-46FE-82E8-EED66A1BA048}" type="presParOf" srcId="{1267D243-E443-4B00-A912-D86C192E61A5}" destId="{F414FEDF-8D55-470A-B567-02E0422DCB2E}" srcOrd="5" destOrd="0" presId="urn:microsoft.com/office/officeart/2005/8/layout/equation1"/>
    <dgm:cxn modelId="{5D0FB057-5FB0-4422-B48E-D43C2C8BC89F}" type="presParOf" srcId="{1267D243-E443-4B00-A912-D86C192E61A5}" destId="{BF0561DB-9C1B-44D5-8FDC-B463DC81D98A}" srcOrd="6" destOrd="0" presId="urn:microsoft.com/office/officeart/2005/8/layout/equation1"/>
    <dgm:cxn modelId="{BAFBBF55-F9B5-4E3A-8677-8A9FA302B8EA}" type="presParOf" srcId="{1267D243-E443-4B00-A912-D86C192E61A5}" destId="{DA3750B4-B6E1-4977-9B7A-B5E98FD6ED22}" srcOrd="7" destOrd="0" presId="urn:microsoft.com/office/officeart/2005/8/layout/equation1"/>
    <dgm:cxn modelId="{31CF3EEE-CBA0-4DCB-964D-44F719C49912}" type="presParOf" srcId="{1267D243-E443-4B00-A912-D86C192E61A5}" destId="{843D0F20-2A9C-4348-9A61-B802219A2744}" srcOrd="8" destOrd="0" presId="urn:microsoft.com/office/officeart/2005/8/layout/equati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DD7537-1B3E-42E2-B983-1FF4F516C284}">
      <dsp:nvSpPr>
        <dsp:cNvPr id="0" name=""/>
        <dsp:cNvSpPr/>
      </dsp:nvSpPr>
      <dsp:spPr bwMode="auto">
        <a:xfrm>
          <a:off x="79386" y="14708"/>
          <a:ext cx="1555672" cy="2092295"/>
        </a:xfrm>
        <a:prstGeom prst="roundRect">
          <a:avLst>
            <a:gd name="adj" fmla="val 10000"/>
          </a:avLst>
        </a:prstGeom>
        <a:solidFill>
          <a:srgbClr val="E1CD83"/>
        </a:solidFill>
        <a:ln>
          <a:noFill/>
        </a:ln>
        <a:effectLst/>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defRPr/>
          </a:pPr>
          <a:r>
            <a:rPr lang="fr-FR" sz="1200" b="1" kern="1200">
              <a:solidFill>
                <a:sysClr val="windowText" lastClr="000000">
                  <a:hueOff val="0"/>
                  <a:satOff val="0"/>
                  <a:lumOff val="0"/>
                  <a:alphaOff val="0"/>
                </a:sysClr>
              </a:solidFill>
              <a:latin typeface="Calibri"/>
              <a:ea typeface="+mn-ea"/>
              <a:cs typeface="+mn-cs"/>
            </a:rPr>
            <a:t>Vecteur énergétique</a:t>
          </a:r>
          <a:endParaRPr kern="1200"/>
        </a:p>
        <a:p>
          <a:pPr marL="0" lvl="0" indent="0" algn="ctr" defTabSz="533400">
            <a:lnSpc>
              <a:spcPct val="90000"/>
            </a:lnSpc>
            <a:spcBef>
              <a:spcPct val="0"/>
            </a:spcBef>
            <a:spcAft>
              <a:spcPct val="35000"/>
            </a:spcAft>
            <a:buNone/>
            <a:defRPr/>
          </a:pPr>
          <a:endParaRPr lang="fr-FR" sz="1200" kern="1200">
            <a:solidFill>
              <a:sysClr val="windowText" lastClr="000000">
                <a:hueOff val="0"/>
                <a:satOff val="0"/>
                <a:lumOff val="0"/>
                <a:alphaOff val="0"/>
              </a:sysClr>
            </a:solidFill>
            <a:latin typeface="Calibri"/>
            <a:ea typeface="+mn-ea"/>
            <a:cs typeface="+mn-cs"/>
          </a:endParaRPr>
        </a:p>
      </dsp:txBody>
      <dsp:txXfrm>
        <a:off x="97770" y="33092"/>
        <a:ext cx="1518904" cy="590920"/>
      </dsp:txXfrm>
    </dsp:sp>
    <dsp:sp modelId="{7FAD2309-1904-48EA-828C-5DD368A46C5B}">
      <dsp:nvSpPr>
        <dsp:cNvPr id="0" name=""/>
        <dsp:cNvSpPr/>
      </dsp:nvSpPr>
      <dsp:spPr bwMode="auto">
        <a:xfrm>
          <a:off x="224960" y="414915"/>
          <a:ext cx="1244924" cy="275983"/>
        </a:xfrm>
        <a:prstGeom prst="roundRect">
          <a:avLst>
            <a:gd name="adj" fmla="val 10000"/>
          </a:avLst>
        </a:prstGeom>
        <a:solidFill>
          <a:schemeClr val="bg1">
            <a:lumMod val="6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defRPr/>
          </a:pPr>
          <a:r>
            <a:rPr lang="fr-FR" sz="1000" kern="1200">
              <a:solidFill>
                <a:schemeClr val="tx1"/>
              </a:solidFill>
              <a:latin typeface="Calibri"/>
              <a:ea typeface="+mn-ea"/>
              <a:cs typeface="+mn-cs"/>
            </a:rPr>
            <a:t>Electricité du réseau national</a:t>
          </a:r>
          <a:endParaRPr kern="1200"/>
        </a:p>
      </dsp:txBody>
      <dsp:txXfrm>
        <a:off x="233043" y="422998"/>
        <a:ext cx="1228758" cy="259817"/>
      </dsp:txXfrm>
    </dsp:sp>
    <dsp:sp modelId="{F1E60598-DCDF-4CB4-A6D9-4B334EFAC303}">
      <dsp:nvSpPr>
        <dsp:cNvPr id="0" name=""/>
        <dsp:cNvSpPr/>
      </dsp:nvSpPr>
      <dsp:spPr bwMode="auto">
        <a:xfrm>
          <a:off x="229100" y="730058"/>
          <a:ext cx="1244537" cy="271780"/>
        </a:xfrm>
        <a:prstGeom prst="roundRect">
          <a:avLst>
            <a:gd name="adj" fmla="val 10000"/>
          </a:avLst>
        </a:prstGeom>
        <a:solidFill>
          <a:schemeClr val="bg1">
            <a:lumMod val="65000"/>
          </a:schemeClr>
        </a:solidFill>
        <a:ln w="25400" cap="flat" cmpd="sng" algn="ctr">
          <a:no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defRPr/>
          </a:pPr>
          <a:r>
            <a:rPr lang="fr-FR" sz="1000" kern="1200">
              <a:solidFill>
                <a:schemeClr val="tx1"/>
              </a:solidFill>
              <a:latin typeface="Calibri"/>
              <a:ea typeface="+mn-ea"/>
              <a:cs typeface="+mn-cs"/>
            </a:rPr>
            <a:t>Gaz, charbon, produits pétroliers</a:t>
          </a:r>
          <a:endParaRPr kern="1200"/>
        </a:p>
      </dsp:txBody>
      <dsp:txXfrm>
        <a:off x="237060" y="738018"/>
        <a:ext cx="1228617" cy="255860"/>
      </dsp:txXfrm>
    </dsp:sp>
    <dsp:sp modelId="{96E10B8A-CB38-4097-BAC6-2823459039C8}">
      <dsp:nvSpPr>
        <dsp:cNvPr id="0" name=""/>
        <dsp:cNvSpPr/>
      </dsp:nvSpPr>
      <dsp:spPr bwMode="auto">
        <a:xfrm>
          <a:off x="230713" y="1055802"/>
          <a:ext cx="1244537" cy="264493"/>
        </a:xfrm>
        <a:prstGeom prst="roundRect">
          <a:avLst>
            <a:gd name="adj" fmla="val 10000"/>
          </a:avLst>
        </a:prstGeom>
        <a:solidFill>
          <a:schemeClr val="bg1">
            <a:lumMod val="6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defRPr/>
          </a:pPr>
          <a:r>
            <a:rPr lang="fr-FR" sz="1000" kern="1200">
              <a:solidFill>
                <a:schemeClr val="tx1"/>
              </a:solidFill>
              <a:latin typeface="Calibri"/>
              <a:ea typeface="+mn-ea"/>
              <a:cs typeface="+mn-cs"/>
            </a:rPr>
            <a:t>Réseau de chaleur</a:t>
          </a:r>
          <a:endParaRPr kern="1200"/>
        </a:p>
      </dsp:txBody>
      <dsp:txXfrm>
        <a:off x="238460" y="1063549"/>
        <a:ext cx="1229043" cy="248999"/>
      </dsp:txXfrm>
    </dsp:sp>
    <dsp:sp modelId="{57CC8370-05B8-4B28-8D42-EBEA71B1C095}">
      <dsp:nvSpPr>
        <dsp:cNvPr id="0" name=""/>
        <dsp:cNvSpPr/>
      </dsp:nvSpPr>
      <dsp:spPr bwMode="auto">
        <a:xfrm>
          <a:off x="224960" y="1361989"/>
          <a:ext cx="1244537" cy="218411"/>
        </a:xfrm>
        <a:prstGeom prst="roundRect">
          <a:avLst>
            <a:gd name="adj" fmla="val 10000"/>
          </a:avLst>
        </a:prstGeom>
        <a:solidFill>
          <a:schemeClr val="bg1">
            <a:lumMod val="65000"/>
          </a:schemeClr>
        </a:solidFill>
        <a:ln w="25400" cap="flat" cmpd="sng" algn="ctr">
          <a:noFill/>
          <a:prstDash val="solid"/>
        </a:ln>
        <a:effectLst>
          <a:outerShdw blurRad="40000" dist="20000" dir="5400000" rotWithShape="0">
            <a:srgbClr val="000000">
              <a:alpha val="38000"/>
            </a:srgbClr>
          </a:outerShdw>
        </a:effectLst>
      </dsp:spPr>
      <dsp:style>
        <a:lnRef idx="3">
          <a:schemeClr val="lt1"/>
        </a:lnRef>
        <a:fillRef idx="1">
          <a:schemeClr val="accent3"/>
        </a:fillRef>
        <a:effectRef idx="1">
          <a:schemeClr val="accent3"/>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defRPr/>
          </a:pPr>
          <a:r>
            <a:rPr lang="fr-FR" sz="1000" kern="1200">
              <a:solidFill>
                <a:schemeClr val="tx1"/>
              </a:solidFill>
              <a:latin typeface="Calibri"/>
              <a:ea typeface="+mn-ea"/>
              <a:cs typeface="+mn-cs"/>
            </a:rPr>
            <a:t>Biomasse</a:t>
          </a:r>
          <a:endParaRPr lang="fr-FR" sz="900" kern="1200">
            <a:solidFill>
              <a:schemeClr val="tx1"/>
            </a:solidFill>
            <a:latin typeface="Calibri"/>
            <a:ea typeface="+mn-ea"/>
            <a:cs typeface="+mn-cs"/>
          </a:endParaRPr>
        </a:p>
      </dsp:txBody>
      <dsp:txXfrm>
        <a:off x="231357" y="1368386"/>
        <a:ext cx="1231743" cy="205617"/>
      </dsp:txXfrm>
    </dsp:sp>
    <dsp:sp modelId="{E62F8281-4F89-4F5E-9277-8C41309DAF22}">
      <dsp:nvSpPr>
        <dsp:cNvPr id="0" name=""/>
        <dsp:cNvSpPr/>
      </dsp:nvSpPr>
      <dsp:spPr bwMode="auto">
        <a:xfrm>
          <a:off x="160276" y="1664548"/>
          <a:ext cx="1377440" cy="352761"/>
        </a:xfrm>
        <a:prstGeom prst="roundRect">
          <a:avLst>
            <a:gd name="adj" fmla="val 10000"/>
          </a:avLst>
        </a:prstGeom>
        <a:solidFill>
          <a:schemeClr val="bg1">
            <a:lumMod val="65000"/>
          </a:schemeClr>
        </a:solidFill>
        <a:ln w="25400" cap="flat" cmpd="sng" algn="ctr">
          <a:noFill/>
          <a:prstDash val="solid"/>
        </a:ln>
        <a:effectLst>
          <a:outerShdw blurRad="40000" dist="20000" dir="5400000" rotWithShape="0">
            <a:srgbClr val="000000">
              <a:alpha val="38000"/>
            </a:srgbClr>
          </a:outerShdw>
        </a:effectLst>
      </dsp:spPr>
      <dsp:style>
        <a:lnRef idx="3">
          <a:schemeClr val="lt1"/>
        </a:lnRef>
        <a:fillRef idx="1">
          <a:schemeClr val="accent3"/>
        </a:fillRef>
        <a:effectRef idx="1">
          <a:schemeClr val="accent3"/>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defRPr/>
          </a:pPr>
          <a:r>
            <a:rPr lang="fr-FR" sz="1000" kern="1200">
              <a:solidFill>
                <a:schemeClr val="tx1"/>
              </a:solidFill>
              <a:latin typeface="Calibri"/>
              <a:ea typeface="+mn-ea"/>
              <a:cs typeface="+mn-cs"/>
            </a:rPr>
            <a:t>Energie renouvelable captée sur le bâtiment ou la parcelle</a:t>
          </a:r>
          <a:endParaRPr kern="1200"/>
        </a:p>
      </dsp:txBody>
      <dsp:txXfrm>
        <a:off x="170608" y="1674880"/>
        <a:ext cx="1356776" cy="332097"/>
      </dsp:txXfrm>
    </dsp:sp>
    <dsp:sp modelId="{B6F4AB05-12D4-4122-A224-B4BB4BD67933}">
      <dsp:nvSpPr>
        <dsp:cNvPr id="0" name=""/>
        <dsp:cNvSpPr/>
      </dsp:nvSpPr>
      <dsp:spPr bwMode="auto">
        <a:xfrm>
          <a:off x="1703909" y="43819"/>
          <a:ext cx="1032390" cy="2107527"/>
        </a:xfrm>
        <a:prstGeom prst="roundRect">
          <a:avLst>
            <a:gd name="adj" fmla="val 10000"/>
          </a:avLst>
        </a:prstGeom>
        <a:solidFill>
          <a:srgbClr val="E1CD83"/>
        </a:solidFill>
        <a:ln>
          <a:noFill/>
        </a:ln>
        <a:effectLst/>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defRPr/>
          </a:pPr>
          <a:r>
            <a:rPr lang="fr-FR" sz="1200" b="1" kern="1200">
              <a:solidFill>
                <a:srgbClr val="00B050"/>
              </a:solidFill>
              <a:latin typeface="Calibri"/>
              <a:ea typeface="+mn-ea"/>
              <a:cs typeface="+mn-cs"/>
            </a:rPr>
            <a:t>Coef Cep,nr</a:t>
          </a:r>
        </a:p>
        <a:p>
          <a:pPr marL="0" lvl="0" indent="0" algn="ctr" defTabSz="533400">
            <a:lnSpc>
              <a:spcPct val="90000"/>
            </a:lnSpc>
            <a:spcBef>
              <a:spcPct val="0"/>
            </a:spcBef>
            <a:spcAft>
              <a:spcPct val="35000"/>
            </a:spcAft>
            <a:buNone/>
            <a:defRPr/>
          </a:pPr>
          <a:endParaRPr lang="fr-FR" sz="1200" kern="1200">
            <a:solidFill>
              <a:sysClr val="windowText" lastClr="000000">
                <a:hueOff val="0"/>
                <a:satOff val="0"/>
                <a:lumOff val="0"/>
                <a:alphaOff val="0"/>
              </a:sysClr>
            </a:solidFill>
            <a:latin typeface="Calibri"/>
            <a:ea typeface="+mn-ea"/>
            <a:cs typeface="+mn-cs"/>
          </a:endParaRPr>
        </a:p>
      </dsp:txBody>
      <dsp:txXfrm>
        <a:off x="1722427" y="62337"/>
        <a:ext cx="995354" cy="595222"/>
      </dsp:txXfrm>
    </dsp:sp>
    <dsp:sp modelId="{FEC4E3E9-BC70-4654-A2C7-6A4184B7DD7C}">
      <dsp:nvSpPr>
        <dsp:cNvPr id="0" name=""/>
        <dsp:cNvSpPr/>
      </dsp:nvSpPr>
      <dsp:spPr bwMode="auto">
        <a:xfrm>
          <a:off x="1763119" y="410950"/>
          <a:ext cx="914144" cy="276195"/>
        </a:xfrm>
        <a:prstGeom prst="roundRect">
          <a:avLst>
            <a:gd name="adj" fmla="val 10000"/>
          </a:avLst>
        </a:prstGeom>
        <a:solidFill>
          <a:srgbClr val="43A5FF"/>
        </a:solidFill>
        <a:ln w="25400" cap="flat" cmpd="sng" algn="ctr">
          <a:no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defRPr/>
          </a:pPr>
          <a:r>
            <a:rPr lang="fr-FR" sz="1000" b="1" kern="1200">
              <a:solidFill>
                <a:sysClr val="window" lastClr="FFFFFF"/>
              </a:solidFill>
              <a:latin typeface="Calibri"/>
              <a:ea typeface="+mn-ea"/>
              <a:cs typeface="+mn-cs"/>
            </a:rPr>
            <a:t>2,3</a:t>
          </a:r>
          <a:endParaRPr kern="1200"/>
        </a:p>
      </dsp:txBody>
      <dsp:txXfrm>
        <a:off x="1771208" y="419039"/>
        <a:ext cx="897966" cy="260017"/>
      </dsp:txXfrm>
    </dsp:sp>
    <dsp:sp modelId="{FB4FC0E5-7573-4CF3-928D-4865B10ECCC8}">
      <dsp:nvSpPr>
        <dsp:cNvPr id="0" name=""/>
        <dsp:cNvSpPr/>
      </dsp:nvSpPr>
      <dsp:spPr bwMode="auto">
        <a:xfrm>
          <a:off x="1775445" y="740399"/>
          <a:ext cx="897542" cy="253587"/>
        </a:xfrm>
        <a:prstGeom prst="roundRect">
          <a:avLst>
            <a:gd name="adj" fmla="val 10000"/>
          </a:avLst>
        </a:prstGeom>
        <a:solidFill>
          <a:srgbClr val="43A5FF"/>
        </a:solidFill>
        <a:ln w="25400" cap="flat" cmpd="sng" algn="ctr">
          <a:no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defRPr/>
          </a:pPr>
          <a:r>
            <a:rPr lang="fr-FR" sz="1000" b="1" kern="1200">
              <a:solidFill>
                <a:sysClr val="window" lastClr="FFFFFF"/>
              </a:solidFill>
              <a:latin typeface="Calibri"/>
              <a:ea typeface="+mn-ea"/>
              <a:cs typeface="+mn-cs"/>
            </a:rPr>
            <a:t>1</a:t>
          </a:r>
          <a:endParaRPr kern="1200"/>
        </a:p>
      </dsp:txBody>
      <dsp:txXfrm>
        <a:off x="1782872" y="747826"/>
        <a:ext cx="882688" cy="238733"/>
      </dsp:txXfrm>
    </dsp:sp>
    <dsp:sp modelId="{E269F160-0CC5-44A4-8F0D-FB26D52AFF94}">
      <dsp:nvSpPr>
        <dsp:cNvPr id="0" name=""/>
        <dsp:cNvSpPr/>
      </dsp:nvSpPr>
      <dsp:spPr bwMode="auto">
        <a:xfrm>
          <a:off x="1753832" y="1050652"/>
          <a:ext cx="924205" cy="264693"/>
        </a:xfrm>
        <a:prstGeom prst="roundRect">
          <a:avLst>
            <a:gd name="adj" fmla="val 10000"/>
          </a:avLst>
        </a:prstGeom>
        <a:solidFill>
          <a:srgbClr val="43A5FF"/>
        </a:solidFill>
        <a:ln w="25400" cap="flat" cmpd="sng" algn="ctr">
          <a:no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ts val="0"/>
            </a:spcAft>
            <a:buNone/>
            <a:defRPr/>
          </a:pPr>
          <a:r>
            <a:rPr lang="fr-FR" sz="1000" b="1" kern="1200">
              <a:solidFill>
                <a:sysClr val="window" lastClr="FFFFFF"/>
              </a:solidFill>
              <a:latin typeface="Calibri"/>
              <a:ea typeface="+mn-ea"/>
              <a:cs typeface="+mn-cs"/>
            </a:rPr>
            <a:t>1- %EnR&amp;R</a:t>
          </a:r>
          <a:endParaRPr kern="1200"/>
        </a:p>
      </dsp:txBody>
      <dsp:txXfrm>
        <a:off x="1761585" y="1058405"/>
        <a:ext cx="908699" cy="249187"/>
      </dsp:txXfrm>
    </dsp:sp>
    <dsp:sp modelId="{95590902-C323-4805-854E-11E848CBEC1A}">
      <dsp:nvSpPr>
        <dsp:cNvPr id="0" name=""/>
        <dsp:cNvSpPr/>
      </dsp:nvSpPr>
      <dsp:spPr bwMode="auto">
        <a:xfrm>
          <a:off x="1771826" y="1368503"/>
          <a:ext cx="896626" cy="218410"/>
        </a:xfrm>
        <a:prstGeom prst="roundRect">
          <a:avLst>
            <a:gd name="adj" fmla="val 10000"/>
          </a:avLst>
        </a:prstGeom>
        <a:solidFill>
          <a:srgbClr val="43A5FF"/>
        </a:solidFill>
        <a:ln w="25400" cap="flat" cmpd="sng" algn="ctr">
          <a:noFill/>
          <a:prstDash val="solid"/>
        </a:ln>
        <a:effectLst>
          <a:outerShdw blurRad="40000" dist="20000" dir="5400000" rotWithShape="0">
            <a:srgbClr val="000000">
              <a:alpha val="38000"/>
            </a:srgbClr>
          </a:outerShdw>
        </a:effectLst>
      </dsp:spPr>
      <dsp:style>
        <a:lnRef idx="3">
          <a:schemeClr val="lt1"/>
        </a:lnRef>
        <a:fillRef idx="1">
          <a:schemeClr val="accent3"/>
        </a:fillRef>
        <a:effectRef idx="1">
          <a:schemeClr val="accent3"/>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defRPr/>
          </a:pPr>
          <a:r>
            <a:rPr lang="fr-FR" sz="1000" b="1" kern="1200">
              <a:solidFill>
                <a:sysClr val="window" lastClr="FFFFFF"/>
              </a:solidFill>
              <a:latin typeface="Calibri"/>
              <a:ea typeface="+mn-ea"/>
              <a:cs typeface="+mn-cs"/>
            </a:rPr>
            <a:t>0</a:t>
          </a:r>
          <a:endParaRPr kern="1200"/>
        </a:p>
      </dsp:txBody>
      <dsp:txXfrm>
        <a:off x="1778223" y="1374900"/>
        <a:ext cx="883832" cy="205616"/>
      </dsp:txXfrm>
    </dsp:sp>
    <dsp:sp modelId="{68D4FC10-D350-458D-9FAA-DC3CEF85FC4A}">
      <dsp:nvSpPr>
        <dsp:cNvPr id="0" name=""/>
        <dsp:cNvSpPr/>
      </dsp:nvSpPr>
      <dsp:spPr bwMode="auto">
        <a:xfrm>
          <a:off x="1769775" y="1649984"/>
          <a:ext cx="888371" cy="374597"/>
        </a:xfrm>
        <a:prstGeom prst="roundRect">
          <a:avLst>
            <a:gd name="adj" fmla="val 10000"/>
          </a:avLst>
        </a:prstGeom>
        <a:solidFill>
          <a:srgbClr val="43A5FF"/>
        </a:solidFill>
        <a:ln w="25400" cap="flat" cmpd="sng" algn="ctr">
          <a:noFill/>
          <a:prstDash val="solid"/>
        </a:ln>
        <a:effectLst>
          <a:outerShdw blurRad="40000" dist="20000" dir="5400000" rotWithShape="0">
            <a:srgbClr val="000000">
              <a:alpha val="38000"/>
            </a:srgbClr>
          </a:outerShdw>
        </a:effectLst>
      </dsp:spPr>
      <dsp:style>
        <a:lnRef idx="3">
          <a:schemeClr val="lt1"/>
        </a:lnRef>
        <a:fillRef idx="1">
          <a:schemeClr val="accent3"/>
        </a:fillRef>
        <a:effectRef idx="1">
          <a:schemeClr val="accent3"/>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defRPr/>
          </a:pPr>
          <a:r>
            <a:rPr lang="fr-FR" sz="1000" b="1" kern="1200">
              <a:solidFill>
                <a:sysClr val="window" lastClr="FFFFFF"/>
              </a:solidFill>
              <a:latin typeface="Calibri"/>
              <a:ea typeface="+mn-ea"/>
              <a:cs typeface="+mn-cs"/>
            </a:rPr>
            <a:t>0</a:t>
          </a:r>
          <a:endParaRPr kern="1200"/>
        </a:p>
      </dsp:txBody>
      <dsp:txXfrm>
        <a:off x="1780747" y="1660956"/>
        <a:ext cx="866427" cy="352653"/>
      </dsp:txXfrm>
    </dsp:sp>
    <dsp:sp modelId="{A2FDD6CB-091A-438C-B5EC-A1EE212B77FE}">
      <dsp:nvSpPr>
        <dsp:cNvPr id="0" name=""/>
        <dsp:cNvSpPr/>
      </dsp:nvSpPr>
      <dsp:spPr bwMode="auto">
        <a:xfrm>
          <a:off x="2830514" y="40262"/>
          <a:ext cx="1076893" cy="2107527"/>
        </a:xfrm>
        <a:prstGeom prst="roundRect">
          <a:avLst>
            <a:gd name="adj" fmla="val 10000"/>
          </a:avLst>
        </a:prstGeom>
        <a:solidFill>
          <a:srgbClr val="E1CD83"/>
        </a:solidFill>
        <a:ln>
          <a:noFill/>
        </a:ln>
        <a:effectLst/>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defRPr/>
          </a:pPr>
          <a:r>
            <a:rPr lang="fr-FR" sz="1200" b="1" kern="1200">
              <a:solidFill>
                <a:sysClr val="windowText" lastClr="000000">
                  <a:hueOff val="0"/>
                  <a:satOff val="0"/>
                  <a:lumOff val="0"/>
                  <a:alphaOff val="0"/>
                </a:sysClr>
              </a:solidFill>
              <a:latin typeface="Calibri"/>
              <a:ea typeface="+mn-ea"/>
              <a:cs typeface="+mn-cs"/>
            </a:rPr>
            <a:t>Coef Cep</a:t>
          </a:r>
          <a:endParaRPr kern="1200"/>
        </a:p>
        <a:p>
          <a:pPr marL="0" lvl="0" indent="0" algn="ctr" defTabSz="533400">
            <a:lnSpc>
              <a:spcPct val="90000"/>
            </a:lnSpc>
            <a:spcBef>
              <a:spcPct val="0"/>
            </a:spcBef>
            <a:spcAft>
              <a:spcPct val="35000"/>
            </a:spcAft>
            <a:buNone/>
            <a:defRPr/>
          </a:pPr>
          <a:endParaRPr lang="fr-FR" sz="1200" kern="1200">
            <a:solidFill>
              <a:sysClr val="windowText" lastClr="000000">
                <a:hueOff val="0"/>
                <a:satOff val="0"/>
                <a:lumOff val="0"/>
                <a:alphaOff val="0"/>
              </a:sysClr>
            </a:solidFill>
            <a:latin typeface="Calibri"/>
            <a:ea typeface="+mn-ea"/>
            <a:cs typeface="+mn-cs"/>
          </a:endParaRPr>
        </a:p>
      </dsp:txBody>
      <dsp:txXfrm>
        <a:off x="2849032" y="58780"/>
        <a:ext cx="1039857" cy="595222"/>
      </dsp:txXfrm>
    </dsp:sp>
    <dsp:sp modelId="{C8C2FED0-A6FF-4ADF-A893-ABE8F0943702}">
      <dsp:nvSpPr>
        <dsp:cNvPr id="0" name=""/>
        <dsp:cNvSpPr/>
      </dsp:nvSpPr>
      <dsp:spPr bwMode="auto">
        <a:xfrm>
          <a:off x="2968439" y="416006"/>
          <a:ext cx="800835" cy="268745"/>
        </a:xfrm>
        <a:prstGeom prst="roundRect">
          <a:avLst>
            <a:gd name="adj" fmla="val 10000"/>
          </a:avLst>
        </a:prstGeom>
        <a:solidFill>
          <a:srgbClr val="43A5FF"/>
        </a:solidFill>
        <a:ln w="25400" cap="flat" cmpd="sng" algn="ctr">
          <a:no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defRPr/>
          </a:pPr>
          <a:r>
            <a:rPr lang="fr-FR" sz="1000" b="1" kern="1200">
              <a:solidFill>
                <a:sysClr val="window" lastClr="FFFFFF"/>
              </a:solidFill>
              <a:latin typeface="Calibri"/>
              <a:ea typeface="+mn-ea"/>
              <a:cs typeface="+mn-cs"/>
            </a:rPr>
            <a:t>2,3</a:t>
          </a:r>
          <a:endParaRPr kern="1200"/>
        </a:p>
      </dsp:txBody>
      <dsp:txXfrm>
        <a:off x="2976310" y="423877"/>
        <a:ext cx="785093" cy="253003"/>
      </dsp:txXfrm>
    </dsp:sp>
    <dsp:sp modelId="{C15C679B-CEF9-4E39-AF16-83E0F54ADDCD}">
      <dsp:nvSpPr>
        <dsp:cNvPr id="0" name=""/>
        <dsp:cNvSpPr/>
      </dsp:nvSpPr>
      <dsp:spPr bwMode="auto">
        <a:xfrm>
          <a:off x="2964428" y="738561"/>
          <a:ext cx="800835" cy="258923"/>
        </a:xfrm>
        <a:prstGeom prst="roundRect">
          <a:avLst>
            <a:gd name="adj" fmla="val 10000"/>
          </a:avLst>
        </a:prstGeom>
        <a:solidFill>
          <a:srgbClr val="43A5FF"/>
        </a:solidFill>
        <a:ln w="25400" cap="flat" cmpd="sng" algn="ctr">
          <a:no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defRPr/>
          </a:pPr>
          <a:r>
            <a:rPr lang="fr-FR" sz="1000" b="1" kern="1200">
              <a:solidFill>
                <a:sysClr val="window" lastClr="FFFFFF"/>
              </a:solidFill>
              <a:latin typeface="Calibri"/>
              <a:ea typeface="+mn-ea"/>
              <a:cs typeface="+mn-cs"/>
            </a:rPr>
            <a:t>1</a:t>
          </a:r>
          <a:endParaRPr kern="1200"/>
        </a:p>
      </dsp:txBody>
      <dsp:txXfrm>
        <a:off x="2972012" y="746145"/>
        <a:ext cx="785667" cy="243755"/>
      </dsp:txXfrm>
    </dsp:sp>
    <dsp:sp modelId="{EF21958B-415F-4845-84AB-971E767C1098}">
      <dsp:nvSpPr>
        <dsp:cNvPr id="0" name=""/>
        <dsp:cNvSpPr/>
      </dsp:nvSpPr>
      <dsp:spPr bwMode="auto">
        <a:xfrm>
          <a:off x="2960235" y="1050185"/>
          <a:ext cx="800835" cy="275728"/>
        </a:xfrm>
        <a:prstGeom prst="roundRect">
          <a:avLst>
            <a:gd name="adj" fmla="val 10000"/>
          </a:avLst>
        </a:prstGeom>
        <a:solidFill>
          <a:srgbClr val="43A5FF"/>
        </a:solidFill>
        <a:ln w="25400" cap="flat" cmpd="sng" algn="ctr">
          <a:no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defRPr/>
          </a:pPr>
          <a:r>
            <a:rPr lang="fr-FR" sz="1000" b="1" kern="1200">
              <a:solidFill>
                <a:sysClr val="window" lastClr="FFFFFF"/>
              </a:solidFill>
              <a:latin typeface="Calibri"/>
              <a:ea typeface="+mn-ea"/>
              <a:cs typeface="+mn-cs"/>
            </a:rPr>
            <a:t>1</a:t>
          </a:r>
          <a:endParaRPr kern="1200"/>
        </a:p>
      </dsp:txBody>
      <dsp:txXfrm>
        <a:off x="2968311" y="1058261"/>
        <a:ext cx="784683" cy="259576"/>
      </dsp:txXfrm>
    </dsp:sp>
    <dsp:sp modelId="{1EC0CEFD-1894-4DCB-ACFD-22AA192F1354}">
      <dsp:nvSpPr>
        <dsp:cNvPr id="0" name=""/>
        <dsp:cNvSpPr/>
      </dsp:nvSpPr>
      <dsp:spPr bwMode="auto">
        <a:xfrm>
          <a:off x="2960416" y="1375251"/>
          <a:ext cx="800835" cy="218411"/>
        </a:xfrm>
        <a:prstGeom prst="roundRect">
          <a:avLst>
            <a:gd name="adj" fmla="val 10000"/>
          </a:avLst>
        </a:prstGeom>
        <a:solidFill>
          <a:srgbClr val="43A5FF"/>
        </a:solidFill>
        <a:ln w="25400" cap="flat" cmpd="sng" algn="ctr">
          <a:noFill/>
          <a:prstDash val="solid"/>
        </a:ln>
        <a:effectLst>
          <a:outerShdw blurRad="40000" dist="20000" dir="5400000" rotWithShape="0">
            <a:srgbClr val="000000">
              <a:alpha val="38000"/>
            </a:srgbClr>
          </a:outerShdw>
        </a:effectLst>
      </dsp:spPr>
      <dsp:style>
        <a:lnRef idx="3">
          <a:schemeClr val="lt1"/>
        </a:lnRef>
        <a:fillRef idx="1">
          <a:schemeClr val="accent3"/>
        </a:fillRef>
        <a:effectRef idx="1">
          <a:schemeClr val="accent3"/>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defRPr/>
          </a:pPr>
          <a:r>
            <a:rPr lang="fr-FR" sz="1000" b="1" kern="1200">
              <a:solidFill>
                <a:sysClr val="window" lastClr="FFFFFF"/>
              </a:solidFill>
              <a:latin typeface="Calibri"/>
              <a:ea typeface="+mn-ea"/>
              <a:cs typeface="+mn-cs"/>
            </a:rPr>
            <a:t>1</a:t>
          </a:r>
          <a:endParaRPr kern="1200"/>
        </a:p>
      </dsp:txBody>
      <dsp:txXfrm>
        <a:off x="2966813" y="1381648"/>
        <a:ext cx="788041" cy="205617"/>
      </dsp:txXfrm>
    </dsp:sp>
    <dsp:sp modelId="{643CC206-FB4F-4930-B577-990384998F89}">
      <dsp:nvSpPr>
        <dsp:cNvPr id="0" name=""/>
        <dsp:cNvSpPr/>
      </dsp:nvSpPr>
      <dsp:spPr bwMode="auto">
        <a:xfrm>
          <a:off x="2965737" y="1664010"/>
          <a:ext cx="790193" cy="370555"/>
        </a:xfrm>
        <a:prstGeom prst="roundRect">
          <a:avLst>
            <a:gd name="adj" fmla="val 10000"/>
          </a:avLst>
        </a:prstGeom>
        <a:solidFill>
          <a:srgbClr val="43A5FF"/>
        </a:solidFill>
        <a:ln w="25400" cap="flat" cmpd="sng" algn="ctr">
          <a:noFill/>
          <a:prstDash val="solid"/>
        </a:ln>
        <a:effectLst>
          <a:outerShdw blurRad="40000" dist="20000" dir="5400000" rotWithShape="0">
            <a:srgbClr val="000000">
              <a:alpha val="38000"/>
            </a:srgbClr>
          </a:outerShdw>
        </a:effectLst>
      </dsp:spPr>
      <dsp:style>
        <a:lnRef idx="3">
          <a:schemeClr val="lt1"/>
        </a:lnRef>
        <a:fillRef idx="1">
          <a:schemeClr val="accent3"/>
        </a:fillRef>
        <a:effectRef idx="1">
          <a:schemeClr val="accent3"/>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defRPr/>
          </a:pPr>
          <a:r>
            <a:rPr lang="fr-FR" sz="1000" b="1" kern="1200">
              <a:solidFill>
                <a:sysClr val="window" lastClr="FFFFFF"/>
              </a:solidFill>
              <a:latin typeface="Calibri"/>
              <a:ea typeface="+mn-ea"/>
              <a:cs typeface="+mn-cs"/>
            </a:rPr>
            <a:t>0</a:t>
          </a:r>
          <a:endParaRPr kern="1200"/>
        </a:p>
      </dsp:txBody>
      <dsp:txXfrm>
        <a:off x="2976590" y="1674863"/>
        <a:ext cx="768487" cy="3488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E572C6-BFA1-4569-AF11-8DA0C50038D8}">
      <dsp:nvSpPr>
        <dsp:cNvPr id="0" name=""/>
        <dsp:cNvSpPr/>
      </dsp:nvSpPr>
      <dsp:spPr bwMode="auto">
        <a:xfrm>
          <a:off x="932" y="371492"/>
          <a:ext cx="1235897" cy="1235897"/>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defRPr/>
          </a:pPr>
          <a:r>
            <a:rPr lang="fr-FR" sz="900" b="1" i="0" kern="1200"/>
            <a:t>Consommation énergie</a:t>
          </a:r>
          <a:endParaRPr kern="1200"/>
        </a:p>
      </dsp:txBody>
      <dsp:txXfrm>
        <a:off x="181925" y="552485"/>
        <a:ext cx="873911" cy="873911"/>
      </dsp:txXfrm>
    </dsp:sp>
    <dsp:sp modelId="{BECCD26B-3ADD-4BBA-B55A-3758C2D4B1D5}">
      <dsp:nvSpPr>
        <dsp:cNvPr id="0" name=""/>
        <dsp:cNvSpPr/>
      </dsp:nvSpPr>
      <dsp:spPr bwMode="auto">
        <a:xfrm rot="2744247">
          <a:off x="1337184" y="631030"/>
          <a:ext cx="716820" cy="716820"/>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defRPr/>
          </a:pPr>
          <a:endParaRPr lang="fr-FR" sz="900" b="1" i="0" kern="1200"/>
        </a:p>
      </dsp:txBody>
      <dsp:txXfrm>
        <a:off x="1432198" y="905142"/>
        <a:ext cx="526792" cy="168596"/>
      </dsp:txXfrm>
    </dsp:sp>
    <dsp:sp modelId="{261F89AF-A46B-49A7-904D-E1E52CA9F94C}">
      <dsp:nvSpPr>
        <dsp:cNvPr id="0" name=""/>
        <dsp:cNvSpPr/>
      </dsp:nvSpPr>
      <dsp:spPr bwMode="auto">
        <a:xfrm>
          <a:off x="2154359" y="371492"/>
          <a:ext cx="1235897" cy="1235897"/>
        </a:xfrm>
        <a:prstGeom prst="ellips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defRPr/>
          </a:pPr>
          <a:r>
            <a:rPr lang="fr-FR" sz="900" b="1" i="0" kern="1200"/>
            <a:t>Impact carbone de l’énergie</a:t>
          </a:r>
          <a:endParaRPr kern="1200"/>
        </a:p>
        <a:p>
          <a:pPr marL="0" lvl="0" indent="0" algn="ctr" defTabSz="400050">
            <a:lnSpc>
              <a:spcPct val="90000"/>
            </a:lnSpc>
            <a:spcBef>
              <a:spcPct val="0"/>
            </a:spcBef>
            <a:spcAft>
              <a:spcPct val="35000"/>
            </a:spcAft>
            <a:buNone/>
            <a:defRPr/>
          </a:pPr>
          <a:r>
            <a:rPr lang="fr-FR" sz="900" b="1" i="0" kern="1200"/>
            <a:t>(DES)</a:t>
          </a:r>
          <a:endParaRPr kern="1200"/>
        </a:p>
      </dsp:txBody>
      <dsp:txXfrm>
        <a:off x="2335352" y="552485"/>
        <a:ext cx="873911" cy="873911"/>
      </dsp:txXfrm>
    </dsp:sp>
    <dsp:sp modelId="{B43CD8BE-A825-4241-A3C1-38DBB9CDE45F}">
      <dsp:nvSpPr>
        <dsp:cNvPr id="0" name=""/>
        <dsp:cNvSpPr/>
      </dsp:nvSpPr>
      <dsp:spPr bwMode="auto">
        <a:xfrm>
          <a:off x="3490611" y="631030"/>
          <a:ext cx="716820" cy="716820"/>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defRPr/>
          </a:pPr>
          <a:endParaRPr lang="fr-FR" sz="900" b="1" i="0" kern="1200"/>
        </a:p>
      </dsp:txBody>
      <dsp:txXfrm>
        <a:off x="3585625" y="778695"/>
        <a:ext cx="526792" cy="421490"/>
      </dsp:txXfrm>
    </dsp:sp>
    <dsp:sp modelId="{D5860A1D-EDEE-4660-85F9-7D78AF23CE37}">
      <dsp:nvSpPr>
        <dsp:cNvPr id="0" name=""/>
        <dsp:cNvSpPr/>
      </dsp:nvSpPr>
      <dsp:spPr bwMode="auto">
        <a:xfrm>
          <a:off x="4307786" y="371492"/>
          <a:ext cx="1235897" cy="1235897"/>
        </a:xfrm>
        <a:prstGeom prst="ellips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defRPr/>
          </a:pPr>
          <a:r>
            <a:rPr lang="fr-FR" sz="1800" b="1" i="0" kern="1200"/>
            <a:t>Ic</a:t>
          </a:r>
          <a:r>
            <a:rPr lang="fr-FR" sz="1800" b="1" i="0" kern="1200" baseline="-25000"/>
            <a:t>énergie</a:t>
          </a:r>
        </a:p>
      </dsp:txBody>
      <dsp:txXfrm>
        <a:off x="4488779" y="552485"/>
        <a:ext cx="873911" cy="8739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E572C6-BFA1-4569-AF11-8DA0C50038D8}">
      <dsp:nvSpPr>
        <dsp:cNvPr id="0" name=""/>
        <dsp:cNvSpPr/>
      </dsp:nvSpPr>
      <dsp:spPr bwMode="auto">
        <a:xfrm>
          <a:off x="726" y="14331"/>
          <a:ext cx="963036" cy="963036"/>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defRPr/>
          </a:pPr>
          <a:r>
            <a:rPr lang="fr-FR" sz="700" b="1" i="0" kern="1200"/>
            <a:t>Consommation énergie</a:t>
          </a:r>
          <a:endParaRPr kern="1200"/>
        </a:p>
      </dsp:txBody>
      <dsp:txXfrm>
        <a:off x="141759" y="155364"/>
        <a:ext cx="680970" cy="680970"/>
      </dsp:txXfrm>
    </dsp:sp>
    <dsp:sp modelId="{BECCD26B-3ADD-4BBA-B55A-3758C2D4B1D5}">
      <dsp:nvSpPr>
        <dsp:cNvPr id="0" name=""/>
        <dsp:cNvSpPr/>
      </dsp:nvSpPr>
      <dsp:spPr bwMode="auto">
        <a:xfrm rot="2656496">
          <a:off x="1041961" y="216569"/>
          <a:ext cx="558561" cy="558561"/>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defRPr/>
          </a:pPr>
          <a:endParaRPr lang="fr-FR" sz="700" b="1" i="0" kern="1200"/>
        </a:p>
      </dsp:txBody>
      <dsp:txXfrm>
        <a:off x="1115998" y="430163"/>
        <a:ext cx="410487" cy="131373"/>
      </dsp:txXfrm>
    </dsp:sp>
    <dsp:sp modelId="{261F89AF-A46B-49A7-904D-E1E52CA9F94C}">
      <dsp:nvSpPr>
        <dsp:cNvPr id="0" name=""/>
        <dsp:cNvSpPr/>
      </dsp:nvSpPr>
      <dsp:spPr bwMode="auto">
        <a:xfrm>
          <a:off x="1678721" y="14331"/>
          <a:ext cx="963036" cy="963036"/>
        </a:xfrm>
        <a:prstGeom prst="ellips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defRPr/>
          </a:pPr>
          <a:r>
            <a:rPr lang="fr-FR" sz="700" b="1" i="0" kern="1200"/>
            <a:t>Impact carbone de l’énergie</a:t>
          </a:r>
          <a:endParaRPr kern="1200"/>
        </a:p>
      </dsp:txBody>
      <dsp:txXfrm>
        <a:off x="1819754" y="155364"/>
        <a:ext cx="680970" cy="680970"/>
      </dsp:txXfrm>
    </dsp:sp>
    <dsp:sp modelId="{B43CD8BE-A825-4241-A3C1-38DBB9CDE45F}">
      <dsp:nvSpPr>
        <dsp:cNvPr id="0" name=""/>
        <dsp:cNvSpPr/>
      </dsp:nvSpPr>
      <dsp:spPr bwMode="auto">
        <a:xfrm>
          <a:off x="2719956" y="216569"/>
          <a:ext cx="558561" cy="558561"/>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defRPr/>
          </a:pPr>
          <a:endParaRPr lang="fr-FR" sz="700" b="1" i="0" kern="1200"/>
        </a:p>
      </dsp:txBody>
      <dsp:txXfrm>
        <a:off x="2793993" y="331633"/>
        <a:ext cx="410487" cy="328433"/>
      </dsp:txXfrm>
    </dsp:sp>
    <dsp:sp modelId="{D5860A1D-EDEE-4660-85F9-7D78AF23CE37}">
      <dsp:nvSpPr>
        <dsp:cNvPr id="0" name=""/>
        <dsp:cNvSpPr/>
      </dsp:nvSpPr>
      <dsp:spPr bwMode="auto">
        <a:xfrm>
          <a:off x="3356716" y="14331"/>
          <a:ext cx="963036" cy="963036"/>
        </a:xfrm>
        <a:prstGeom prst="ellips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defRPr/>
          </a:pPr>
          <a:r>
            <a:rPr lang="fr-FR" sz="1200" b="1" i="0" kern="1200"/>
            <a:t>Ic</a:t>
          </a:r>
          <a:r>
            <a:rPr lang="fr-FR" sz="1200" b="1" i="0" kern="1200" baseline="-25000"/>
            <a:t>énergie</a:t>
          </a:r>
        </a:p>
      </dsp:txBody>
      <dsp:txXfrm>
        <a:off x="3497749" y="155364"/>
        <a:ext cx="680970" cy="6809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E572C6-BFA1-4569-AF11-8DA0C50038D8}">
      <dsp:nvSpPr>
        <dsp:cNvPr id="0" name=""/>
        <dsp:cNvSpPr/>
      </dsp:nvSpPr>
      <dsp:spPr bwMode="auto">
        <a:xfrm>
          <a:off x="726" y="14331"/>
          <a:ext cx="963036" cy="963036"/>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defRPr/>
          </a:pPr>
          <a:r>
            <a:rPr lang="fr-FR" sz="700" b="1" i="0" kern="1200"/>
            <a:t>Consommation énergie</a:t>
          </a:r>
          <a:endParaRPr kern="1200"/>
        </a:p>
      </dsp:txBody>
      <dsp:txXfrm>
        <a:off x="141759" y="155364"/>
        <a:ext cx="680970" cy="680970"/>
      </dsp:txXfrm>
    </dsp:sp>
    <dsp:sp modelId="{BECCD26B-3ADD-4BBA-B55A-3758C2D4B1D5}">
      <dsp:nvSpPr>
        <dsp:cNvPr id="0" name=""/>
        <dsp:cNvSpPr/>
      </dsp:nvSpPr>
      <dsp:spPr bwMode="auto">
        <a:xfrm rot="2656496">
          <a:off x="1041961" y="216569"/>
          <a:ext cx="558561" cy="558561"/>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defRPr/>
          </a:pPr>
          <a:endParaRPr lang="fr-FR" sz="700" b="1" i="0" kern="1200"/>
        </a:p>
      </dsp:txBody>
      <dsp:txXfrm>
        <a:off x="1115998" y="430163"/>
        <a:ext cx="410487" cy="131373"/>
      </dsp:txXfrm>
    </dsp:sp>
    <dsp:sp modelId="{261F89AF-A46B-49A7-904D-E1E52CA9F94C}">
      <dsp:nvSpPr>
        <dsp:cNvPr id="0" name=""/>
        <dsp:cNvSpPr/>
      </dsp:nvSpPr>
      <dsp:spPr bwMode="auto">
        <a:xfrm>
          <a:off x="1678721" y="14331"/>
          <a:ext cx="963036" cy="963036"/>
        </a:xfrm>
        <a:prstGeom prst="ellips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defRPr/>
          </a:pPr>
          <a:r>
            <a:rPr lang="fr-FR" sz="700" b="1" i="0" kern="1200"/>
            <a:t>Impact carbone de l’énergie</a:t>
          </a:r>
          <a:endParaRPr kern="1200"/>
        </a:p>
      </dsp:txBody>
      <dsp:txXfrm>
        <a:off x="1819754" y="155364"/>
        <a:ext cx="680970" cy="680970"/>
      </dsp:txXfrm>
    </dsp:sp>
    <dsp:sp modelId="{B43CD8BE-A825-4241-A3C1-38DBB9CDE45F}">
      <dsp:nvSpPr>
        <dsp:cNvPr id="0" name=""/>
        <dsp:cNvSpPr/>
      </dsp:nvSpPr>
      <dsp:spPr bwMode="auto">
        <a:xfrm>
          <a:off x="2719956" y="216569"/>
          <a:ext cx="558561" cy="558561"/>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defRPr/>
          </a:pPr>
          <a:endParaRPr lang="fr-FR" sz="700" b="1" i="0" kern="1200"/>
        </a:p>
      </dsp:txBody>
      <dsp:txXfrm>
        <a:off x="2793993" y="331633"/>
        <a:ext cx="410487" cy="328433"/>
      </dsp:txXfrm>
    </dsp:sp>
    <dsp:sp modelId="{D5860A1D-EDEE-4660-85F9-7D78AF23CE37}">
      <dsp:nvSpPr>
        <dsp:cNvPr id="0" name=""/>
        <dsp:cNvSpPr/>
      </dsp:nvSpPr>
      <dsp:spPr bwMode="auto">
        <a:xfrm>
          <a:off x="3356716" y="14331"/>
          <a:ext cx="963036" cy="963036"/>
        </a:xfrm>
        <a:prstGeom prst="ellips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defRPr/>
          </a:pPr>
          <a:r>
            <a:rPr lang="fr-FR" sz="1200" b="1" i="0" kern="1200"/>
            <a:t>Ic</a:t>
          </a:r>
          <a:r>
            <a:rPr lang="fr-FR" sz="1200" b="1" i="0" kern="1200" baseline="-25000"/>
            <a:t>énergie</a:t>
          </a:r>
        </a:p>
      </dsp:txBody>
      <dsp:txXfrm>
        <a:off x="3497749" y="155364"/>
        <a:ext cx="680970" cy="68097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0CA46B-A406-4E7C-9CA2-8D5D98F20B29}">
      <dsp:nvSpPr>
        <dsp:cNvPr id="0" name=""/>
        <dsp:cNvSpPr/>
      </dsp:nvSpPr>
      <dsp:spPr bwMode="auto">
        <a:xfrm>
          <a:off x="750" y="143458"/>
          <a:ext cx="995292" cy="995292"/>
        </a:xfrm>
        <a:prstGeom prst="ellipse">
          <a:avLst/>
        </a:prstGeom>
        <a:solidFill>
          <a:sysClr val="window" lastClr="FFFFFF">
            <a:lumMod val="50000"/>
          </a:sysClr>
        </a:solidFill>
        <a:ln w="12700" cap="flat" cmpd="sng" algn="ctr">
          <a:solidFill>
            <a:sysClr val="window" lastClr="FFFFFF">
              <a:lumMod val="5000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defRPr/>
          </a:pPr>
          <a:r>
            <a:rPr lang="fr-FR" sz="1100" b="1" kern="1200">
              <a:solidFill>
                <a:sysClr val="window" lastClr="FFFFFF"/>
              </a:solidFill>
              <a:latin typeface="Arial"/>
              <a:ea typeface="Tahoma"/>
              <a:cs typeface="Arial"/>
            </a:rPr>
            <a:t>Quantités</a:t>
          </a:r>
          <a:endParaRPr lang="fr-FR" sz="1000" b="1" kern="1200">
            <a:solidFill>
              <a:sysClr val="window" lastClr="FFFFFF"/>
            </a:solidFill>
            <a:latin typeface="Arial"/>
            <a:ea typeface="Tahoma"/>
            <a:cs typeface="Arial"/>
          </a:endParaRPr>
        </a:p>
      </dsp:txBody>
      <dsp:txXfrm>
        <a:off x="146507" y="289215"/>
        <a:ext cx="703778" cy="703778"/>
      </dsp:txXfrm>
    </dsp:sp>
    <dsp:sp modelId="{2FD6BAB7-CB75-4416-AD0A-CAAC448CE8E8}">
      <dsp:nvSpPr>
        <dsp:cNvPr id="0" name=""/>
        <dsp:cNvSpPr/>
      </dsp:nvSpPr>
      <dsp:spPr bwMode="auto">
        <a:xfrm rot="2535654">
          <a:off x="1072251" y="335339"/>
          <a:ext cx="577269" cy="577269"/>
        </a:xfrm>
        <a:prstGeom prst="mathPlus">
          <a:avLst>
            <a:gd name="adj1" fmla="val 23520"/>
          </a:avLst>
        </a:prstGeom>
        <a:solidFill>
          <a:sysClr val="window" lastClr="FFFFFF">
            <a:lumMod val="50000"/>
          </a:sys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defRPr/>
          </a:pPr>
          <a:endParaRPr lang="fr-FR" sz="1600" kern="1200">
            <a:solidFill>
              <a:sysClr val="windowText" lastClr="000000"/>
            </a:solidFill>
            <a:latin typeface="Calibri"/>
            <a:ea typeface="+mn-ea"/>
            <a:cs typeface="+mn-cs"/>
          </a:endParaRPr>
        </a:p>
      </dsp:txBody>
      <dsp:txXfrm>
        <a:off x="1148768" y="556087"/>
        <a:ext cx="424235" cy="135773"/>
      </dsp:txXfrm>
    </dsp:sp>
    <dsp:sp modelId="{76AB52AE-4DF2-4F74-8D96-C1B975AE1931}">
      <dsp:nvSpPr>
        <dsp:cNvPr id="0" name=""/>
        <dsp:cNvSpPr/>
      </dsp:nvSpPr>
      <dsp:spPr bwMode="auto">
        <a:xfrm>
          <a:off x="1734947" y="154475"/>
          <a:ext cx="995292" cy="995292"/>
        </a:xfrm>
        <a:prstGeom prst="ellipse">
          <a:avLst/>
        </a:prstGeom>
        <a:solidFill>
          <a:srgbClr val="00B050"/>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defRPr/>
          </a:pPr>
          <a:r>
            <a:rPr lang="fr-FR" sz="1100" b="1" kern="1200">
              <a:ln>
                <a:noFill/>
              </a:ln>
              <a:solidFill>
                <a:sysClr val="window" lastClr="FFFFFF"/>
              </a:solidFill>
              <a:latin typeface="Arial"/>
              <a:ea typeface="Tahoma"/>
              <a:cs typeface="Arial"/>
            </a:rPr>
            <a:t>Données env.</a:t>
          </a:r>
          <a:endParaRPr kern="1200"/>
        </a:p>
      </dsp:txBody>
      <dsp:txXfrm>
        <a:off x="1880704" y="300232"/>
        <a:ext cx="703778" cy="703778"/>
      </dsp:txXfrm>
    </dsp:sp>
    <dsp:sp modelId="{BF0561DB-9C1B-44D5-8FDC-B463DC81D98A}">
      <dsp:nvSpPr>
        <dsp:cNvPr id="0" name=""/>
        <dsp:cNvSpPr/>
      </dsp:nvSpPr>
      <dsp:spPr bwMode="auto">
        <a:xfrm>
          <a:off x="2811057" y="363487"/>
          <a:ext cx="577269" cy="577269"/>
        </a:xfrm>
        <a:prstGeom prst="mathEqual">
          <a:avLst>
            <a:gd name="adj1" fmla="val 23520"/>
            <a:gd name="adj2" fmla="val 11760"/>
          </a:avLst>
        </a:prstGeom>
        <a:solidFill>
          <a:srgbClr val="00B05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defRPr/>
          </a:pPr>
          <a:endParaRPr lang="fr-FR" sz="1600" kern="1200">
            <a:solidFill>
              <a:sysClr val="windowText" lastClr="000000"/>
            </a:solidFill>
            <a:latin typeface="Calibri"/>
            <a:ea typeface="+mn-ea"/>
            <a:cs typeface="+mn-cs"/>
          </a:endParaRPr>
        </a:p>
      </dsp:txBody>
      <dsp:txXfrm>
        <a:off x="2887574" y="482404"/>
        <a:ext cx="424235" cy="339435"/>
      </dsp:txXfrm>
    </dsp:sp>
    <dsp:sp modelId="{843D0F20-2A9C-4348-9A61-B802219A2744}">
      <dsp:nvSpPr>
        <dsp:cNvPr id="0" name=""/>
        <dsp:cNvSpPr/>
      </dsp:nvSpPr>
      <dsp:spPr bwMode="auto">
        <a:xfrm>
          <a:off x="3469144" y="154475"/>
          <a:ext cx="995292" cy="995292"/>
        </a:xfrm>
        <a:prstGeom prst="ellipse">
          <a:avLst/>
        </a:prstGeom>
        <a:no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defRPr/>
          </a:pPr>
          <a:r>
            <a:rPr lang="fr-FR" sz="1100" b="1" kern="1200">
              <a:solidFill>
                <a:srgbClr val="00B050"/>
              </a:solidFill>
              <a:latin typeface="Arial"/>
              <a:ea typeface="Tahoma"/>
              <a:cs typeface="Arial"/>
            </a:rPr>
            <a:t>Impacts</a:t>
          </a:r>
          <a:endParaRPr kern="1200"/>
        </a:p>
      </dsp:txBody>
      <dsp:txXfrm>
        <a:off x="3614901" y="300232"/>
        <a:ext cx="703778" cy="703778"/>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Espace réservé de l'en-tête 1"/>
          <p:cNvSpPr>
            <a:spLocks noGrp="1"/>
          </p:cNvSpPr>
          <p:nvPr>
            <p:ph type="hdr" sz="quarter"/>
          </p:nvPr>
        </p:nvSpPr>
        <p:spPr bwMode="auto">
          <a:xfrm>
            <a:off x="0" y="0"/>
            <a:ext cx="2971800" cy="457200"/>
          </a:xfrm>
          <a:prstGeom prst="rect">
            <a:avLst/>
          </a:prstGeom>
        </p:spPr>
        <p:txBody>
          <a:bodyPr vert="horz" lIns="91440" tIns="45720" rIns="91440" bIns="45720" rtlCol="0"/>
          <a:lstStyle>
            <a:lvl1pPr algn="l">
              <a:defRPr sz="1200">
                <a:latin typeface="Arial"/>
              </a:defRPr>
            </a:lvl1pPr>
          </a:lstStyle>
          <a:p>
            <a:pPr>
              <a:defRPr/>
            </a:pPr>
            <a:endParaRPr lang="fr-FR"/>
          </a:p>
        </p:txBody>
      </p:sp>
      <p:sp>
        <p:nvSpPr>
          <p:cNvPr id="3" name="Espace réservé de la date 2"/>
          <p:cNvSpPr>
            <a:spLocks noGrp="1"/>
          </p:cNvSpPr>
          <p:nvPr>
            <p:ph type="dt" idx="1"/>
          </p:nvPr>
        </p:nvSpPr>
        <p:spPr bwMode="auto">
          <a:xfrm>
            <a:off x="3884613" y="0"/>
            <a:ext cx="2971800" cy="457200"/>
          </a:xfrm>
          <a:prstGeom prst="rect">
            <a:avLst/>
          </a:prstGeom>
        </p:spPr>
        <p:txBody>
          <a:bodyPr vert="horz" lIns="91440" tIns="45720" rIns="91440" bIns="45720" rtlCol="0"/>
          <a:lstStyle>
            <a:lvl1pPr algn="r">
              <a:defRPr sz="1200">
                <a:latin typeface="Arial"/>
              </a:defRPr>
            </a:lvl1pPr>
          </a:lstStyle>
          <a:p>
            <a:pPr>
              <a:defRPr/>
            </a:pPr>
            <a:fld id="{D680E798-53FF-4C51-A981-953463752515}" type="datetimeFigureOut">
              <a:rPr lang="fr-FR"/>
              <a:t>09/10/2026</a:t>
            </a:fld>
            <a:endParaRPr lang="fr-FR"/>
          </a:p>
        </p:txBody>
      </p:sp>
      <p:sp>
        <p:nvSpPr>
          <p:cNvPr id="4" name="Espace réservé de l'image des diapositives 3"/>
          <p:cNvSpPr>
            <a:spLocks noGrp="1" noRot="1" noChangeAspect="1"/>
          </p:cNvSpPr>
          <p:nvPr>
            <p:ph type="sldImg" idx="2"/>
          </p:nvPr>
        </p:nvSpPr>
        <p:spPr bwMode="auto">
          <a:xfrm>
            <a:off x="381000" y="685800"/>
            <a:ext cx="6096000" cy="3429000"/>
          </a:xfrm>
          <a:prstGeom prst="rect">
            <a:avLst/>
          </a:prstGeom>
          <a:noFill/>
          <a:ln w="12700">
            <a:solidFill>
              <a:prstClr val="black"/>
            </a:solidFill>
          </a:ln>
        </p:spPr>
        <p:txBody>
          <a:bodyPr vert="horz" lIns="91440" tIns="45720" rIns="91440" bIns="45720" rtlCol="0" anchor="ctr"/>
          <a:lstStyle/>
          <a:p>
            <a:pPr>
              <a:defRPr/>
            </a:pPr>
            <a:endParaRPr lang="fr-FR"/>
          </a:p>
        </p:txBody>
      </p:sp>
      <p:sp>
        <p:nvSpPr>
          <p:cNvPr id="5" name="Espace réservé des commentaires 4"/>
          <p:cNvSpPr>
            <a:spLocks noGrp="1"/>
          </p:cNvSpPr>
          <p:nvPr>
            <p:ph type="body" sz="quarter" idx="3"/>
          </p:nvPr>
        </p:nvSpPr>
        <p:spPr bwMode="auto">
          <a:xfrm>
            <a:off x="685800" y="4343400"/>
            <a:ext cx="5486400" cy="4114800"/>
          </a:xfrm>
          <a:prstGeom prst="rect">
            <a:avLst/>
          </a:prstGeom>
        </p:spPr>
        <p:txBody>
          <a:bodyPr vert="horz" lIns="91440" tIns="45720" rIns="91440" bIns="45720" rtlCol="0">
            <a:normAutofit/>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6" name="Espace réservé du pied de page 5"/>
          <p:cNvSpPr>
            <a:spLocks noGrp="1"/>
          </p:cNvSpPr>
          <p:nvPr>
            <p:ph type="ftr" sz="quarter" idx="4"/>
          </p:nvPr>
        </p:nvSpPr>
        <p:spPr bwMode="auto">
          <a:xfrm>
            <a:off x="0" y="8685213"/>
            <a:ext cx="2971800" cy="457200"/>
          </a:xfrm>
          <a:prstGeom prst="rect">
            <a:avLst/>
          </a:prstGeom>
        </p:spPr>
        <p:txBody>
          <a:bodyPr vert="horz" lIns="91440" tIns="45720" rIns="91440" bIns="45720" rtlCol="0" anchor="b"/>
          <a:lstStyle>
            <a:lvl1pPr algn="l">
              <a:defRPr sz="1200">
                <a:latin typeface="Arial"/>
              </a:defRPr>
            </a:lvl1pPr>
          </a:lstStyle>
          <a:p>
            <a:pPr>
              <a:defRPr/>
            </a:pPr>
            <a:endParaRPr lang="fr-FR"/>
          </a:p>
        </p:txBody>
      </p:sp>
      <p:sp>
        <p:nvSpPr>
          <p:cNvPr id="7" name="Espace réservé du numéro de diapositive 6"/>
          <p:cNvSpPr>
            <a:spLocks noGrp="1"/>
          </p:cNvSpPr>
          <p:nvPr>
            <p:ph type="sldNum" sz="quarter" idx="5"/>
          </p:nvPr>
        </p:nvSpPr>
        <p:spPr bwMode="auto">
          <a:xfrm>
            <a:off x="3884613" y="8685213"/>
            <a:ext cx="2971800" cy="457200"/>
          </a:xfrm>
          <a:prstGeom prst="rect">
            <a:avLst/>
          </a:prstGeom>
        </p:spPr>
        <p:txBody>
          <a:bodyPr vert="horz" lIns="91440" tIns="45720" rIns="91440" bIns="45720" rtlCol="0" anchor="b"/>
          <a:lstStyle>
            <a:lvl1pPr algn="r">
              <a:defRPr sz="1200">
                <a:latin typeface="Arial"/>
              </a:defRPr>
            </a:lvl1pPr>
          </a:lstStyle>
          <a:p>
            <a:pPr>
              <a:defRPr/>
            </a:pPr>
            <a:fld id="{1B06CD8F-B7ED-4A05-9FB1-A01CC0EF02CC}" type="slidenum">
              <a:rPr lang="fr-FR"/>
              <a:t>‹N°›</a:t>
            </a:fld>
            <a:endParaRPr lang="fr-FR"/>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Arial"/>
        <a:ea typeface="+mn-ea"/>
        <a:cs typeface="+mn-cs"/>
      </a:defRPr>
    </a:lvl1pPr>
    <a:lvl2pPr marL="457200" algn="l" defTabSz="914400">
      <a:defRPr sz="1200">
        <a:solidFill>
          <a:schemeClr val="tx1"/>
        </a:solidFill>
        <a:latin typeface="Arial"/>
        <a:ea typeface="+mn-ea"/>
        <a:cs typeface="+mn-cs"/>
      </a:defRPr>
    </a:lvl2pPr>
    <a:lvl3pPr marL="914400" algn="l" defTabSz="914400">
      <a:defRPr sz="1200">
        <a:solidFill>
          <a:schemeClr val="tx1"/>
        </a:solidFill>
        <a:latin typeface="Arial"/>
        <a:ea typeface="+mn-ea"/>
        <a:cs typeface="+mn-cs"/>
      </a:defRPr>
    </a:lvl3pPr>
    <a:lvl4pPr marL="1371600" algn="l" defTabSz="914400">
      <a:defRPr sz="1200">
        <a:solidFill>
          <a:schemeClr val="tx1"/>
        </a:solidFill>
        <a:latin typeface="Arial"/>
        <a:ea typeface="+mn-ea"/>
        <a:cs typeface="+mn-cs"/>
      </a:defRPr>
    </a:lvl4pPr>
    <a:lvl5pPr marL="1828800" algn="l" defTabSz="914400">
      <a:defRPr sz="1200">
        <a:solidFill>
          <a:schemeClr val="tx1"/>
        </a:solidFill>
        <a:latin typeface="Arial"/>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legifrance.gouv.fr/affichCodeArticle.do?cidTexte=LEGITEXT000006074075&amp;idArticle=LEGIARTI000031719420&amp;dateTexte=&amp;categorieLien=cid"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www.legifrance.gouv.fr/affichCode.do?cidTexte=LEGITEXT000006074073&amp;dateTexte=&amp;categorieLien=cid" TargetMode="External"/><Relationship Id="rId4" Type="http://schemas.openxmlformats.org/officeDocument/2006/relationships/hyperlink" Target="https://www.legifrance.gouv.fr/loda/id/LEGIARTI000031717285/2015-12-30/"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legifrance.gouv.fr/affichCodeArticle.do?cidTexte=LEGITEXT000006074075&amp;idArticle=LEGIARTI000031719420&amp;dateTexte=&amp;categorieLien=cid"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www.legifrance.gouv.fr/affichCode.do?cidTexte=LEGITEXT000006074073&amp;dateTexte=&amp;categorieLien=cid" TargetMode="External"/><Relationship Id="rId4" Type="http://schemas.openxmlformats.org/officeDocument/2006/relationships/hyperlink" Target="https://www.legifrance.gouv.fr/loda/id/LEGIARTI000031717285/2015-12-30/"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legifrance.gouv.fr/affichCodeArticle.do?cidTexte=LEGITEXT000006074075&amp;idArticle=LEGIARTI000031719420&amp;dateTexte=&amp;categorieLien=cid"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www.legifrance.gouv.fr/affichCode.do?cidTexte=LEGITEXT000006074073&amp;dateTexte=&amp;categorieLien=cid" TargetMode="External"/><Relationship Id="rId4" Type="http://schemas.openxmlformats.org/officeDocument/2006/relationships/hyperlink" Target="https://www.legifrance.gouv.fr/loda/id/LEGIARTI000031717285/2015-12-30/"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legifrance.gouv.fr/affichCodeArticle.do?cidTexte=LEGITEXT000006074075&amp;idArticle=LEGIARTI000031719420&amp;dateTexte=&amp;categorieLien=cid"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s://www.legifrance.gouv.fr/affichCode.do?cidTexte=LEGITEXT000006074073&amp;dateTexte=&amp;categorieLien=cid" TargetMode="External"/><Relationship Id="rId4" Type="http://schemas.openxmlformats.org/officeDocument/2006/relationships/hyperlink" Target="https://www.legifrance.gouv.fr/loda/id/LEGIARTI000031717285/2015-12-30/"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legifrance.gouv.fr/loda/id/LEGIARTI000034720570/2017-05-12/"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legifrance.gouv.fr/codes/article_lc/LEGIARTI000031721230/2016-01-01"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s://www.legifrance.gouv.fr/affichCode.do?cidTexte=LEGITEXT000006074073&amp;dateTexte=&amp;categorieLien=cid" TargetMode="External"/><Relationship Id="rId5" Type="http://schemas.openxmlformats.org/officeDocument/2006/relationships/hyperlink" Target="https://www.legifrance.gouv.fr/affichCodeArticle.do?cidTexte=LEGITEXT000006074075&amp;idArticle=LEGIARTI000031719420&amp;dateTexte=&amp;categorieLien=cid" TargetMode="External"/><Relationship Id="rId4" Type="http://schemas.openxmlformats.org/officeDocument/2006/relationships/hyperlink" Target="https://www.legifrance.gouv.fr/loda/id/LEGIARTI000031717285/2015-12-30/"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dirty="0"/>
              <a:t>Ce diaporama a été conçu pour être mis à disposition des services déconcentrés (DREAL, DDT) pour leur permettre d’organiser des réunions de présentation de la RE2020 (avec l’aide du Cerema) sur un format de 1h40 de présentation + 20 minutes de questions.  (environ 73 diapos à présenter * 1minute30 = 110 minutes = 1h50 de présentation, il faudra sans doute alléger certaines parties selon vos besoins)</a:t>
            </a:r>
            <a:endParaRPr dirty="0"/>
          </a:p>
          <a:p>
            <a:pPr>
              <a:defRPr/>
            </a:pPr>
            <a:r>
              <a:rPr lang="fr-FR" dirty="0"/>
              <a:t>Le diaporama a été créé par Nicolas </a:t>
            </a:r>
            <a:r>
              <a:rPr lang="fr-FR" dirty="0" err="1"/>
              <a:t>Cabassud</a:t>
            </a:r>
            <a:r>
              <a:rPr lang="fr-FR" dirty="0"/>
              <a:t> et Louis Bourru (</a:t>
            </a:r>
            <a:r>
              <a:rPr lang="fr-FR" dirty="0" err="1"/>
              <a:t>Cerema</a:t>
            </a:r>
            <a:r>
              <a:rPr lang="fr-FR" dirty="0"/>
              <a:t>) et mis à jour le 23/10/2023 puis le 9/05/2025 par Louis Bourru pour prendre en compte les textes parus depuis la précédente version</a:t>
            </a:r>
            <a:endParaRPr dirty="0"/>
          </a:p>
          <a:p>
            <a:pPr>
              <a:defRPr/>
            </a:pPr>
            <a:r>
              <a:rPr lang="fr-FR" dirty="0"/>
              <a:t>Relecteurs-</a:t>
            </a:r>
            <a:r>
              <a:rPr lang="fr-FR" dirty="0" err="1"/>
              <a:t>trices</a:t>
            </a:r>
            <a:r>
              <a:rPr lang="fr-FR" dirty="0"/>
              <a:t> DHUP: Sylvain Pradelle, Aloïs Thiebaut, Vincent Lapeyre, Monique </a:t>
            </a:r>
            <a:r>
              <a:rPr lang="fr-FR" dirty="0" err="1"/>
              <a:t>Gratiot</a:t>
            </a:r>
            <a:r>
              <a:rPr lang="fr-FR" dirty="0"/>
              <a:t>, </a:t>
            </a:r>
            <a:r>
              <a:rPr lang="fr-FR" dirty="0" err="1"/>
              <a:t>Bunthan</a:t>
            </a:r>
            <a:r>
              <a:rPr lang="fr-FR" dirty="0"/>
              <a:t> IEA.</a:t>
            </a:r>
          </a:p>
          <a:p>
            <a:pPr>
              <a:defRPr/>
            </a:pPr>
            <a:r>
              <a:rPr lang="fr-FR" dirty="0"/>
              <a:t>Le diaporama a été de nouveau mis à jour par Laurent HERLIN (Cerema) avec le décret du 15/01/2026 (texte applicable au 1</a:t>
            </a:r>
            <a:r>
              <a:rPr lang="fr-FR" baseline="30000" dirty="0"/>
              <a:t>er</a:t>
            </a:r>
            <a:r>
              <a:rPr lang="fr-FR" dirty="0"/>
              <a:t> mai 2026 pour les bâtiments tertiaires spécifiques, industrie et artisanat). Il a également été mis à jour par la DHUP pour l’intégration des éléments du décret et arrêté </a:t>
            </a:r>
            <a:r>
              <a:rPr lang="fr-FR" dirty="0" err="1"/>
              <a:t>Rivaton</a:t>
            </a:r>
            <a:r>
              <a:rPr lang="fr-FR" dirty="0"/>
              <a:t> 1 (18 mars 2026)</a:t>
            </a: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331A73A-2371-92BB-E2AC-26C173E76863}" type="slidenum">
              <a:r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1434086-6BF3-A828-DFF0-9CF3DD6ABB73}" type="slidenum">
              <a:r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marL="0" marR="0" lvl="0" indent="0" algn="l" defTabSz="457200">
              <a:lnSpc>
                <a:spcPct val="100000"/>
              </a:lnSpc>
              <a:spcBef>
                <a:spcPts val="0"/>
              </a:spcBef>
              <a:spcAft>
                <a:spcPts val="0"/>
              </a:spcAft>
              <a:buClrTx/>
              <a:buSzTx/>
              <a:buFontTx/>
              <a:buNone/>
              <a:defRPr/>
            </a:pPr>
            <a:r>
              <a:rPr lang="fr-FR"/>
              <a:t>46% </a:t>
            </a:r>
            <a:r>
              <a:rPr lang="fr-FR" b="0"/>
              <a:t>de la </a:t>
            </a:r>
            <a:r>
              <a:rPr lang="fr-FR"/>
              <a:t>consommation énergétique </a:t>
            </a:r>
            <a:r>
              <a:rPr lang="fr-FR" b="0"/>
              <a:t>nationale: source page 24 de : https://www.statistiques.developpement-durable.gouv.fr/sites/default/files/2020-11/datalab_70_chiffres_cles_energie_edition_2020_septembre2020_1.pdf </a:t>
            </a:r>
          </a:p>
          <a:p>
            <a:pPr marL="0" marR="0" lvl="0" indent="0" algn="l" defTabSz="457200">
              <a:lnSpc>
                <a:spcPct val="100000"/>
              </a:lnSpc>
              <a:spcBef>
                <a:spcPts val="0"/>
              </a:spcBef>
              <a:spcAft>
                <a:spcPts val="0"/>
              </a:spcAft>
              <a:buClrTx/>
              <a:buSzTx/>
              <a:buFontTx/>
              <a:buNone/>
              <a:defRPr/>
            </a:pPr>
            <a:r>
              <a:rPr lang="fr-FR"/>
              <a:t> </a:t>
            </a:r>
            <a:r>
              <a:rPr lang="fr-FR" b="0"/>
              <a:t>et </a:t>
            </a:r>
            <a:r>
              <a:rPr lang="fr-FR"/>
              <a:t>19% des émissions de gaz à effet de serre </a:t>
            </a:r>
            <a:r>
              <a:rPr lang="fr-FR" b="0"/>
              <a:t>(associées à l’utilisation de l’énergie): source page 3 de SNBC: https://www.ecologie.gouv.fr/sites/default/files/SNBC-2%20synthe%CC%80se%20VF.pdf </a:t>
            </a: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920B886-DB46-7547-F72C-B76C5163D234}" type="slidenum">
              <a:r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a:t>L’expérimentation E+C- : les professionnels pouvaient participer sur une base volontaire, et appliquer la méthode du référentiel Energie Carbone pour évaluer leurs projets, voire le faire labelliser.</a:t>
            </a:r>
            <a:endParaRPr/>
          </a:p>
          <a:p>
            <a:pPr>
              <a:defRPr/>
            </a:pPr>
            <a:r>
              <a:rPr lang="fr-FR"/>
              <a:t>Grâce à ces enseignements de E+C-, les professionnels ont pu faire remonter ce qui était à améliorer en termes de méthode, périmètre, facilité d’application… au cours des groupes d’experts et de concertation mis en place par le ministère et le CSCEE</a:t>
            </a:r>
            <a:endParaRPr/>
          </a:p>
          <a:p>
            <a:pPr>
              <a:defRPr/>
            </a:pPr>
            <a:r>
              <a:rPr lang="fr-FR"/>
              <a:t>GT modélisateur: des bureaux d’études ont été choisis par le Ministère par appel d’offre pour réaliser un grand nombre de simulations avec le logiciel comportant les évolutions de la méthode de calcul issues de la concertation. Ces simulations ont permis de voir les performances atteintes par les différents modes constructifs et énergie, et les coûts associés: </a:t>
            </a:r>
            <a:endParaRPr/>
          </a:p>
          <a:p>
            <a:pPr>
              <a:defRPr/>
            </a:pPr>
            <a:r>
              <a:rPr lang="fr-FR"/>
              <a:t>Ainsi, des exigences de résultat (seuils max) ont pu être décidées sur cette base argumentée.</a:t>
            </a: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6</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fontScale="62500" lnSpcReduction="20000"/>
          </a:bodyPr>
          <a:lstStyle/>
          <a:p>
            <a:pPr>
              <a:defRPr/>
            </a:pPr>
            <a:r>
              <a:rPr lang="fr-FR" dirty="0"/>
              <a:t>Explications sur « autres bâtiments » et sur « HLL » = Habitations légères de loisirs:</a:t>
            </a:r>
            <a:endParaRPr dirty="0"/>
          </a:p>
          <a:p>
            <a:pPr marL="228600" indent="-228600">
              <a:buAutoNum type="arabicParenR"/>
              <a:defRPr/>
            </a:pPr>
            <a:r>
              <a:rPr lang="fr-FR" b="1" dirty="0"/>
              <a:t>Les bâtiments concernés à </a:t>
            </a:r>
            <a:r>
              <a:rPr lang="fr-FR" sz="1800" b="0" i="0" u="none" strike="noStrike" baseline="0" dirty="0">
                <a:solidFill>
                  <a:srgbClr val="000000"/>
                </a:solidFill>
                <a:latin typeface="Times LT Std"/>
              </a:rPr>
              <a:t>compter du 1er mai 2026, sont: </a:t>
            </a:r>
          </a:p>
          <a:p>
            <a:pPr marL="0" indent="0">
              <a:buNone/>
              <a:defRPr/>
            </a:pPr>
            <a:r>
              <a:rPr lang="fr-FR" sz="1800" b="0" i="0" u="none" strike="noStrike" baseline="0" dirty="0">
                <a:solidFill>
                  <a:srgbClr val="000000"/>
                </a:solidFill>
                <a:latin typeface="Times LT Std"/>
              </a:rPr>
              <a:t>«1o Médiathèques et bibliothèques;</a:t>
            </a:r>
          </a:p>
          <a:p>
            <a:pPr>
              <a:defRPr/>
            </a:pPr>
            <a:r>
              <a:rPr lang="fr-FR" sz="1800" b="0" i="0" u="none" strike="noStrike" baseline="0" dirty="0">
                <a:solidFill>
                  <a:srgbClr val="000000"/>
                </a:solidFill>
                <a:latin typeface="Times LT Std"/>
              </a:rPr>
              <a:t> «2o Bâtiments d’enseignements atypiques; </a:t>
            </a:r>
          </a:p>
          <a:p>
            <a:pPr>
              <a:defRPr/>
            </a:pPr>
            <a:r>
              <a:rPr lang="fr-FR" sz="1800" b="0" i="0" u="none" strike="noStrike" baseline="0" dirty="0">
                <a:solidFill>
                  <a:srgbClr val="000000"/>
                </a:solidFill>
                <a:latin typeface="Times LT Std"/>
              </a:rPr>
              <a:t>«3o Bâtiments universitaires d’enseignement et de recherche; </a:t>
            </a:r>
          </a:p>
          <a:p>
            <a:pPr>
              <a:defRPr/>
            </a:pPr>
            <a:r>
              <a:rPr lang="fr-FR" sz="1800" b="0" i="0" u="none" strike="noStrike" baseline="0" dirty="0">
                <a:solidFill>
                  <a:srgbClr val="000000"/>
                </a:solidFill>
                <a:latin typeface="Times LT Std"/>
              </a:rPr>
              <a:t>«4o Hôtels; </a:t>
            </a:r>
          </a:p>
          <a:p>
            <a:pPr>
              <a:defRPr/>
            </a:pPr>
            <a:r>
              <a:rPr lang="fr-FR" sz="1800" b="0" i="0" u="none" strike="noStrike" baseline="0" dirty="0">
                <a:solidFill>
                  <a:srgbClr val="000000"/>
                </a:solidFill>
                <a:latin typeface="Times LT Std"/>
              </a:rPr>
              <a:t>«5o Etablissements d’accueil de la petite enfance; </a:t>
            </a:r>
          </a:p>
          <a:p>
            <a:pPr>
              <a:defRPr/>
            </a:pPr>
            <a:r>
              <a:rPr lang="fr-FR" sz="1800" b="0" i="0" u="none" strike="noStrike" baseline="0" dirty="0">
                <a:solidFill>
                  <a:srgbClr val="000000"/>
                </a:solidFill>
                <a:latin typeface="Times LT Std"/>
              </a:rPr>
              <a:t>«6o Restaurants; </a:t>
            </a:r>
          </a:p>
          <a:p>
            <a:pPr>
              <a:defRPr/>
            </a:pPr>
            <a:r>
              <a:rPr lang="fr-FR" sz="1800" b="0" i="0" u="none" strike="noStrike" baseline="0" dirty="0">
                <a:solidFill>
                  <a:srgbClr val="000000"/>
                </a:solidFill>
                <a:latin typeface="Times LT Std"/>
              </a:rPr>
              <a:t>«7o Commerces; </a:t>
            </a:r>
          </a:p>
          <a:p>
            <a:pPr>
              <a:defRPr/>
            </a:pPr>
            <a:r>
              <a:rPr lang="fr-FR" sz="1800" b="0" i="0" u="none" strike="noStrike" baseline="0" dirty="0">
                <a:solidFill>
                  <a:srgbClr val="000000"/>
                </a:solidFill>
                <a:latin typeface="Times LT Std"/>
              </a:rPr>
              <a:t>«8o Vestiaires seuls; </a:t>
            </a:r>
          </a:p>
          <a:p>
            <a:pPr>
              <a:defRPr/>
            </a:pPr>
            <a:r>
              <a:rPr lang="fr-FR" sz="1800" b="0" i="0" u="none" strike="noStrike" baseline="0" dirty="0">
                <a:solidFill>
                  <a:srgbClr val="000000"/>
                </a:solidFill>
                <a:latin typeface="Times LT Std"/>
              </a:rPr>
              <a:t>«9o Etablissements sanitaires avec hébergements; </a:t>
            </a:r>
          </a:p>
          <a:p>
            <a:pPr>
              <a:defRPr/>
            </a:pPr>
            <a:r>
              <a:rPr lang="fr-FR" sz="1800" b="0" i="0" u="none" strike="noStrike" baseline="0" dirty="0">
                <a:solidFill>
                  <a:srgbClr val="000000"/>
                </a:solidFill>
                <a:latin typeface="Times LT Std"/>
              </a:rPr>
              <a:t>«10o Etablissements de santé;</a:t>
            </a:r>
          </a:p>
          <a:p>
            <a:pPr>
              <a:defRPr/>
            </a:pPr>
            <a:r>
              <a:rPr lang="fr-FR" sz="1800" b="0" i="0" u="none" strike="noStrike" baseline="0" dirty="0">
                <a:solidFill>
                  <a:srgbClr val="000000"/>
                </a:solidFill>
                <a:latin typeface="Times LT Std"/>
              </a:rPr>
              <a:t> «11o Aérogares; </a:t>
            </a:r>
          </a:p>
          <a:p>
            <a:pPr>
              <a:defRPr/>
            </a:pPr>
            <a:r>
              <a:rPr lang="fr-FR" sz="1800" b="0" i="0" u="none" strike="noStrike" baseline="0" dirty="0">
                <a:solidFill>
                  <a:srgbClr val="000000"/>
                </a:solidFill>
                <a:latin typeface="Times LT Std"/>
              </a:rPr>
              <a:t>«12o Bâtiments à usage industriel et artisanal; </a:t>
            </a:r>
          </a:p>
          <a:p>
            <a:pPr>
              <a:defRPr/>
            </a:pPr>
            <a:r>
              <a:rPr lang="fr-FR" sz="1800" b="0" i="0" u="none" strike="noStrike" baseline="0" dirty="0">
                <a:solidFill>
                  <a:srgbClr val="000000"/>
                </a:solidFill>
                <a:latin typeface="Times LT Std"/>
              </a:rPr>
              <a:t>«13o Etablissements sportifs. </a:t>
            </a:r>
          </a:p>
          <a:p>
            <a:pPr>
              <a:defRPr/>
            </a:pPr>
            <a:endParaRPr lang="fr-FR" dirty="0"/>
          </a:p>
          <a:p>
            <a:pPr marL="0" marR="0" lvl="0" indent="0" algn="l" defTabSz="914400">
              <a:lnSpc>
                <a:spcPct val="100000"/>
              </a:lnSpc>
              <a:spcBef>
                <a:spcPts val="0"/>
              </a:spcBef>
              <a:spcAft>
                <a:spcPts val="0"/>
              </a:spcAft>
              <a:buClrTx/>
              <a:buSzTx/>
              <a:buFontTx/>
              <a:buNone/>
              <a:defRPr/>
            </a:pPr>
            <a:r>
              <a:rPr lang="fr-FR" b="1" dirty="0"/>
              <a:t>2) HLL dispensées de démarches d‘urbanisme </a:t>
            </a:r>
            <a:r>
              <a:rPr lang="fr-FR" dirty="0"/>
              <a:t>(d’après </a:t>
            </a:r>
            <a:r>
              <a:rPr lang="fr-FR" sz="1200" b="1" dirty="0">
                <a:solidFill>
                  <a:schemeClr val="tx1"/>
                </a:solidFill>
                <a:latin typeface="Arial"/>
                <a:ea typeface="+mn-ea"/>
                <a:cs typeface="+mn-cs"/>
              </a:rPr>
              <a:t>R*421-2 du code de l’urbanisme)=« </a:t>
            </a:r>
            <a:r>
              <a:rPr lang="fr-FR" sz="1200" dirty="0">
                <a:solidFill>
                  <a:schemeClr val="tx1"/>
                </a:solidFill>
                <a:latin typeface="Arial"/>
                <a:ea typeface="+mn-ea"/>
                <a:cs typeface="+mn-cs"/>
              </a:rPr>
              <a:t>) Les habitations légères de loisirs implantées dans les emplacements mentionnés à l'article </a:t>
            </a:r>
            <a:r>
              <a:rPr lang="fr-FR" sz="1200" u="sng" dirty="0">
                <a:solidFill>
                  <a:schemeClr val="tx1"/>
                </a:solidFill>
                <a:latin typeface="Arial"/>
                <a:ea typeface="+mn-ea"/>
                <a:cs typeface="+mn-cs"/>
                <a:hlinkClick r:id="rId3" tooltip="Code de l"/>
              </a:rPr>
              <a:t>R. 111-38</a:t>
            </a:r>
            <a:r>
              <a:rPr lang="fr-FR" sz="1200" dirty="0">
                <a:solidFill>
                  <a:schemeClr val="tx1"/>
                </a:solidFill>
                <a:latin typeface="Arial"/>
                <a:ea typeface="+mn-ea"/>
                <a:cs typeface="+mn-cs"/>
              </a:rPr>
              <a:t> et dont la surface de plancher est inférieure ou égale à trente-cinq mètres carrés ; »</a:t>
            </a:r>
            <a:endParaRPr dirty="0"/>
          </a:p>
          <a:p>
            <a:pPr>
              <a:defRPr/>
            </a:pPr>
            <a:r>
              <a:rPr lang="fr-FR" sz="1200" b="1" dirty="0">
                <a:solidFill>
                  <a:schemeClr val="tx1"/>
                </a:solidFill>
                <a:latin typeface="Arial"/>
                <a:ea typeface="+mn-ea"/>
                <a:cs typeface="+mn-cs"/>
              </a:rPr>
              <a:t>Article R111-38</a:t>
            </a:r>
            <a:endParaRPr dirty="0"/>
          </a:p>
          <a:p>
            <a:pPr>
              <a:defRPr/>
            </a:pPr>
            <a:r>
              <a:rPr lang="fr-FR" sz="1200" b="1" dirty="0">
                <a:solidFill>
                  <a:schemeClr val="tx1"/>
                </a:solidFill>
                <a:latin typeface="Arial"/>
                <a:ea typeface="+mn-ea"/>
                <a:cs typeface="+mn-cs"/>
              </a:rPr>
              <a:t>Version en vigueur depuis le 01 janvier 2016</a:t>
            </a:r>
            <a:endParaRPr dirty="0"/>
          </a:p>
          <a:p>
            <a:pPr>
              <a:defRPr/>
            </a:pPr>
            <a:r>
              <a:rPr lang="fr-FR" sz="1200" u="sng" dirty="0">
                <a:solidFill>
                  <a:schemeClr val="tx1"/>
                </a:solidFill>
                <a:latin typeface="Arial"/>
                <a:ea typeface="+mn-ea"/>
                <a:cs typeface="+mn-cs"/>
                <a:hlinkClick r:id="rId4" tooltip="https://www.legifrance.gouv.fr/loda/id/LEGIARTI000031717285/2015-12-30/"/>
              </a:rPr>
              <a:t>Création Décret n°2015-1783 du 28 décembre 2015 - art.</a:t>
            </a:r>
            <a:br>
              <a:rPr lang="fr-FR" sz="1200" u="sng" dirty="0">
                <a:solidFill>
                  <a:schemeClr val="tx1"/>
                </a:solidFill>
                <a:latin typeface="Arial"/>
                <a:ea typeface="+mn-ea"/>
                <a:cs typeface="+mn-cs"/>
                <a:hlinkClick r:id="rId4" tooltip="https://www.legifrance.gouv.fr/loda/id/LEGIARTI000031717285/2015-12-30/"/>
              </a:rPr>
            </a:br>
            <a:br>
              <a:rPr lang="fr-FR" sz="1200" dirty="0">
                <a:solidFill>
                  <a:schemeClr val="tx1"/>
                </a:solidFill>
                <a:latin typeface="Arial"/>
                <a:ea typeface="+mn-ea"/>
                <a:cs typeface="+mn-cs"/>
              </a:rPr>
            </a:br>
            <a:r>
              <a:rPr lang="fr-FR" sz="1200" dirty="0">
                <a:solidFill>
                  <a:schemeClr val="tx1"/>
                </a:solidFill>
                <a:latin typeface="Arial"/>
                <a:ea typeface="+mn-ea"/>
                <a:cs typeface="+mn-cs"/>
              </a:rPr>
              <a:t>Les habitations légères de loisirs peuvent être implantées :</a:t>
            </a:r>
            <a:br>
              <a:rPr lang="fr-FR" sz="1200" dirty="0">
                <a:solidFill>
                  <a:schemeClr val="tx1"/>
                </a:solidFill>
                <a:latin typeface="Arial"/>
                <a:ea typeface="+mn-ea"/>
                <a:cs typeface="+mn-cs"/>
              </a:rPr>
            </a:br>
            <a:r>
              <a:rPr lang="fr-FR" sz="1200" dirty="0">
                <a:solidFill>
                  <a:schemeClr val="tx1"/>
                </a:solidFill>
                <a:latin typeface="Arial"/>
                <a:ea typeface="+mn-ea"/>
                <a:cs typeface="+mn-cs"/>
              </a:rPr>
              <a:t>1° Dans les parcs résidentiels de loisirs spécialement aménagés à cet effet ;</a:t>
            </a:r>
            <a:br>
              <a:rPr lang="fr-FR" sz="1200" dirty="0">
                <a:solidFill>
                  <a:schemeClr val="tx1"/>
                </a:solidFill>
                <a:latin typeface="Arial"/>
                <a:ea typeface="+mn-ea"/>
                <a:cs typeface="+mn-cs"/>
              </a:rPr>
            </a:br>
            <a:r>
              <a:rPr lang="fr-FR" sz="1200" dirty="0">
                <a:solidFill>
                  <a:schemeClr val="tx1"/>
                </a:solidFill>
                <a:latin typeface="Arial"/>
                <a:ea typeface="+mn-ea"/>
                <a:cs typeface="+mn-cs"/>
              </a:rPr>
              <a:t>2° Dans les villages de vacances classés en hébergement léger en application du code du tourisme ;</a:t>
            </a:r>
            <a:br>
              <a:rPr lang="fr-FR" sz="1200" dirty="0">
                <a:solidFill>
                  <a:schemeClr val="tx1"/>
                </a:solidFill>
                <a:latin typeface="Arial"/>
                <a:ea typeface="+mn-ea"/>
                <a:cs typeface="+mn-cs"/>
              </a:rPr>
            </a:br>
            <a:r>
              <a:rPr lang="fr-FR" sz="1200" dirty="0">
                <a:solidFill>
                  <a:schemeClr val="tx1"/>
                </a:solidFill>
                <a:latin typeface="Arial"/>
                <a:ea typeface="+mn-ea"/>
                <a:cs typeface="+mn-cs"/>
              </a:rPr>
              <a:t>3° Dans les dépendances des maisons familiales de vacances agréées en application du </a:t>
            </a:r>
            <a:r>
              <a:rPr lang="fr-FR" sz="1200" u="sng" dirty="0">
                <a:solidFill>
                  <a:schemeClr val="tx1"/>
                </a:solidFill>
                <a:latin typeface="Arial"/>
                <a:ea typeface="+mn-ea"/>
                <a:cs typeface="+mn-cs"/>
                <a:hlinkClick r:id="rId5" tooltip="Code du tourisme. (V)"/>
              </a:rPr>
              <a:t>code du tourisme</a:t>
            </a:r>
            <a:r>
              <a:rPr lang="fr-FR" sz="1200" dirty="0">
                <a:solidFill>
                  <a:schemeClr val="tx1"/>
                </a:solidFill>
                <a:latin typeface="Arial"/>
                <a:ea typeface="+mn-ea"/>
                <a:cs typeface="+mn-cs"/>
              </a:rPr>
              <a:t> ;</a:t>
            </a:r>
            <a:br>
              <a:rPr lang="fr-FR" sz="1200" dirty="0">
                <a:solidFill>
                  <a:schemeClr val="tx1"/>
                </a:solidFill>
                <a:latin typeface="Arial"/>
                <a:ea typeface="+mn-ea"/>
                <a:cs typeface="+mn-cs"/>
              </a:rPr>
            </a:br>
            <a:r>
              <a:rPr lang="fr-FR" sz="1200" dirty="0">
                <a:solidFill>
                  <a:schemeClr val="tx1"/>
                </a:solidFill>
                <a:latin typeface="Arial"/>
                <a:ea typeface="+mn-ea"/>
                <a:cs typeface="+mn-cs"/>
              </a:rPr>
              <a:t>4° Dans les terrains de camping régulièrement créés, à l'exception de ceux créés par une déclaration préalable ou créés sans autorisation d'aménager, par une déclaration en mairie, sur le fondement des dispositions du code de l'urbanisme dans leur rédaction antérieure au 1er octobre 2007 ou constituant des aires naturelles de camping. Dans ce cas, le nombre d'habitations légères de loisirs doit demeurer inférieur soit à trente-cinq lorsque le terrain comprend moins de 175 emplacements, soit à 20 % du nombre total d'emplacements dans les autres cas.</a:t>
            </a:r>
            <a:endParaRPr dirty="0"/>
          </a:p>
          <a:p>
            <a:pPr marL="0" marR="0" lvl="0" indent="0" algn="l" defTabSz="914400">
              <a:lnSpc>
                <a:spcPct val="100000"/>
              </a:lnSpc>
              <a:spcBef>
                <a:spcPts val="0"/>
              </a:spcBef>
              <a:spcAft>
                <a:spcPts val="0"/>
              </a:spcAft>
              <a:buClrTx/>
              <a:buSzTx/>
              <a:buFontTx/>
              <a:buNone/>
              <a:defRPr/>
            </a:pPr>
            <a:r>
              <a:rPr lang="fr-FR" dirty="0"/>
              <a:t> </a:t>
            </a: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7</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fontScale="62500" lnSpcReduction="20000"/>
          </a:bodyPr>
          <a:lstStyle/>
          <a:p>
            <a:pPr>
              <a:defRPr/>
            </a:pPr>
            <a:r>
              <a:rPr lang="fr-FR" dirty="0"/>
              <a:t>Explications sur « autres bâtiments » et sur « HLL » = Habitations légères de loisirs:</a:t>
            </a:r>
            <a:endParaRPr dirty="0"/>
          </a:p>
          <a:p>
            <a:pPr marL="228600" indent="-228600">
              <a:buAutoNum type="arabicParenR"/>
              <a:defRPr/>
            </a:pPr>
            <a:r>
              <a:rPr lang="fr-FR" b="1" dirty="0"/>
              <a:t>Les bâtiments concernés à </a:t>
            </a:r>
            <a:r>
              <a:rPr lang="fr-FR" sz="1800" b="0" i="0" u="none" strike="noStrike" baseline="0" dirty="0">
                <a:solidFill>
                  <a:srgbClr val="000000"/>
                </a:solidFill>
                <a:latin typeface="Times LT Std"/>
              </a:rPr>
              <a:t>compter du 1er mai 2026, sont: </a:t>
            </a:r>
          </a:p>
          <a:p>
            <a:pPr marL="0" indent="0">
              <a:buNone/>
              <a:defRPr/>
            </a:pPr>
            <a:r>
              <a:rPr lang="fr-FR" sz="1800" b="0" i="0" u="none" strike="noStrike" baseline="0" dirty="0">
                <a:solidFill>
                  <a:srgbClr val="000000"/>
                </a:solidFill>
                <a:latin typeface="Times LT Std"/>
              </a:rPr>
              <a:t>«1o Médiathèques et bibliothèques;</a:t>
            </a:r>
          </a:p>
          <a:p>
            <a:pPr>
              <a:defRPr/>
            </a:pPr>
            <a:r>
              <a:rPr lang="fr-FR" sz="1800" b="0" i="0" u="none" strike="noStrike" baseline="0" dirty="0">
                <a:solidFill>
                  <a:srgbClr val="000000"/>
                </a:solidFill>
                <a:latin typeface="Times LT Std"/>
              </a:rPr>
              <a:t> «2o Bâtiments d’enseignements atypiques; </a:t>
            </a:r>
          </a:p>
          <a:p>
            <a:pPr>
              <a:defRPr/>
            </a:pPr>
            <a:r>
              <a:rPr lang="fr-FR" sz="1800" b="0" i="0" u="none" strike="noStrike" baseline="0" dirty="0">
                <a:solidFill>
                  <a:srgbClr val="000000"/>
                </a:solidFill>
                <a:latin typeface="Times LT Std"/>
              </a:rPr>
              <a:t>«3o Bâtiments universitaires d’enseignement et de recherche; </a:t>
            </a:r>
          </a:p>
          <a:p>
            <a:pPr>
              <a:defRPr/>
            </a:pPr>
            <a:r>
              <a:rPr lang="fr-FR" sz="1800" b="0" i="0" u="none" strike="noStrike" baseline="0" dirty="0">
                <a:solidFill>
                  <a:srgbClr val="000000"/>
                </a:solidFill>
                <a:latin typeface="Times LT Std"/>
              </a:rPr>
              <a:t>«4o Hôtels; </a:t>
            </a:r>
          </a:p>
          <a:p>
            <a:pPr>
              <a:defRPr/>
            </a:pPr>
            <a:r>
              <a:rPr lang="fr-FR" sz="1800" b="0" i="0" u="none" strike="noStrike" baseline="0" dirty="0">
                <a:solidFill>
                  <a:srgbClr val="000000"/>
                </a:solidFill>
                <a:latin typeface="Times LT Std"/>
              </a:rPr>
              <a:t>«5o Etablissements d’accueil de la petite enfance; </a:t>
            </a:r>
          </a:p>
          <a:p>
            <a:pPr>
              <a:defRPr/>
            </a:pPr>
            <a:r>
              <a:rPr lang="fr-FR" sz="1800" b="0" i="0" u="none" strike="noStrike" baseline="0" dirty="0">
                <a:solidFill>
                  <a:srgbClr val="000000"/>
                </a:solidFill>
                <a:latin typeface="Times LT Std"/>
              </a:rPr>
              <a:t>«6o Restaurants; </a:t>
            </a:r>
          </a:p>
          <a:p>
            <a:pPr>
              <a:defRPr/>
            </a:pPr>
            <a:r>
              <a:rPr lang="fr-FR" sz="1800" b="0" i="0" u="none" strike="noStrike" baseline="0" dirty="0">
                <a:solidFill>
                  <a:srgbClr val="000000"/>
                </a:solidFill>
                <a:latin typeface="Times LT Std"/>
              </a:rPr>
              <a:t>«7o Commerces; </a:t>
            </a:r>
          </a:p>
          <a:p>
            <a:pPr>
              <a:defRPr/>
            </a:pPr>
            <a:r>
              <a:rPr lang="fr-FR" sz="1800" b="0" i="0" u="none" strike="noStrike" baseline="0" dirty="0">
                <a:solidFill>
                  <a:srgbClr val="000000"/>
                </a:solidFill>
                <a:latin typeface="Times LT Std"/>
              </a:rPr>
              <a:t>«8o Vestiaires seuls; </a:t>
            </a:r>
          </a:p>
          <a:p>
            <a:pPr>
              <a:defRPr/>
            </a:pPr>
            <a:r>
              <a:rPr lang="fr-FR" sz="1800" b="0" i="0" u="none" strike="noStrike" baseline="0" dirty="0">
                <a:solidFill>
                  <a:srgbClr val="000000"/>
                </a:solidFill>
                <a:latin typeface="Times LT Std"/>
              </a:rPr>
              <a:t>«9o Etablissements sanitaires avec hébergements; </a:t>
            </a:r>
          </a:p>
          <a:p>
            <a:pPr>
              <a:defRPr/>
            </a:pPr>
            <a:r>
              <a:rPr lang="fr-FR" sz="1800" b="0" i="0" u="none" strike="noStrike" baseline="0" dirty="0">
                <a:solidFill>
                  <a:srgbClr val="000000"/>
                </a:solidFill>
                <a:latin typeface="Times LT Std"/>
              </a:rPr>
              <a:t>«10o Etablissements de santé;</a:t>
            </a:r>
          </a:p>
          <a:p>
            <a:pPr>
              <a:defRPr/>
            </a:pPr>
            <a:r>
              <a:rPr lang="fr-FR" sz="1800" b="0" i="0" u="none" strike="noStrike" baseline="0" dirty="0">
                <a:solidFill>
                  <a:srgbClr val="000000"/>
                </a:solidFill>
                <a:latin typeface="Times LT Std"/>
              </a:rPr>
              <a:t> «11o Aérogares; </a:t>
            </a:r>
          </a:p>
          <a:p>
            <a:pPr>
              <a:defRPr/>
            </a:pPr>
            <a:r>
              <a:rPr lang="fr-FR" sz="1800" b="0" i="0" u="none" strike="noStrike" baseline="0" dirty="0">
                <a:solidFill>
                  <a:srgbClr val="000000"/>
                </a:solidFill>
                <a:latin typeface="Times LT Std"/>
              </a:rPr>
              <a:t>«12o Bâtiments à usage industriel et artisanal; </a:t>
            </a:r>
          </a:p>
          <a:p>
            <a:pPr>
              <a:defRPr/>
            </a:pPr>
            <a:r>
              <a:rPr lang="fr-FR" sz="1800" b="0" i="0" u="none" strike="noStrike" baseline="0" dirty="0">
                <a:solidFill>
                  <a:srgbClr val="000000"/>
                </a:solidFill>
                <a:latin typeface="Times LT Std"/>
              </a:rPr>
              <a:t>«13o Etablissements sportifs. </a:t>
            </a:r>
          </a:p>
          <a:p>
            <a:pPr>
              <a:defRPr/>
            </a:pPr>
            <a:endParaRPr lang="fr-FR" dirty="0"/>
          </a:p>
          <a:p>
            <a:pPr marL="0" marR="0" lvl="0" indent="0" algn="l" defTabSz="914400">
              <a:lnSpc>
                <a:spcPct val="100000"/>
              </a:lnSpc>
              <a:spcBef>
                <a:spcPts val="0"/>
              </a:spcBef>
              <a:spcAft>
                <a:spcPts val="0"/>
              </a:spcAft>
              <a:buClrTx/>
              <a:buSzTx/>
              <a:buFontTx/>
              <a:buNone/>
              <a:defRPr/>
            </a:pPr>
            <a:r>
              <a:rPr lang="fr-FR" b="1" dirty="0"/>
              <a:t>2) HLL dispensées de démarches d‘urbanisme </a:t>
            </a:r>
            <a:r>
              <a:rPr lang="fr-FR" dirty="0"/>
              <a:t>(d’après </a:t>
            </a:r>
            <a:r>
              <a:rPr lang="fr-FR" sz="1200" b="1" dirty="0">
                <a:solidFill>
                  <a:schemeClr val="tx1"/>
                </a:solidFill>
                <a:latin typeface="Arial"/>
                <a:ea typeface="+mn-ea"/>
                <a:cs typeface="+mn-cs"/>
              </a:rPr>
              <a:t>R*421-2 du code de l’urbanisme)=« </a:t>
            </a:r>
            <a:r>
              <a:rPr lang="fr-FR" sz="1200" dirty="0">
                <a:solidFill>
                  <a:schemeClr val="tx1"/>
                </a:solidFill>
                <a:latin typeface="Arial"/>
                <a:ea typeface="+mn-ea"/>
                <a:cs typeface="+mn-cs"/>
              </a:rPr>
              <a:t>) Les habitations légères de loisirs implantées dans les emplacements mentionnés à l'article </a:t>
            </a:r>
            <a:r>
              <a:rPr lang="fr-FR" sz="1200" u="sng" dirty="0">
                <a:solidFill>
                  <a:schemeClr val="tx1"/>
                </a:solidFill>
                <a:latin typeface="Arial"/>
                <a:ea typeface="+mn-ea"/>
                <a:cs typeface="+mn-cs"/>
                <a:hlinkClick r:id="rId3" tooltip="Code de l"/>
              </a:rPr>
              <a:t>R. 111-38</a:t>
            </a:r>
            <a:r>
              <a:rPr lang="fr-FR" sz="1200" dirty="0">
                <a:solidFill>
                  <a:schemeClr val="tx1"/>
                </a:solidFill>
                <a:latin typeface="Arial"/>
                <a:ea typeface="+mn-ea"/>
                <a:cs typeface="+mn-cs"/>
              </a:rPr>
              <a:t> et dont la surface de plancher est inférieure ou égale à trente-cinq mètres carrés ; »</a:t>
            </a:r>
            <a:endParaRPr dirty="0"/>
          </a:p>
          <a:p>
            <a:pPr>
              <a:defRPr/>
            </a:pPr>
            <a:r>
              <a:rPr lang="fr-FR" sz="1200" b="1" dirty="0">
                <a:solidFill>
                  <a:schemeClr val="tx1"/>
                </a:solidFill>
                <a:latin typeface="Arial"/>
                <a:ea typeface="+mn-ea"/>
                <a:cs typeface="+mn-cs"/>
              </a:rPr>
              <a:t>Article R111-38</a:t>
            </a:r>
            <a:endParaRPr dirty="0"/>
          </a:p>
          <a:p>
            <a:pPr>
              <a:defRPr/>
            </a:pPr>
            <a:r>
              <a:rPr lang="fr-FR" sz="1200" b="1" dirty="0">
                <a:solidFill>
                  <a:schemeClr val="tx1"/>
                </a:solidFill>
                <a:latin typeface="Arial"/>
                <a:ea typeface="+mn-ea"/>
                <a:cs typeface="+mn-cs"/>
              </a:rPr>
              <a:t>Version en vigueur depuis le 01 janvier 2016</a:t>
            </a:r>
            <a:endParaRPr dirty="0"/>
          </a:p>
          <a:p>
            <a:pPr>
              <a:defRPr/>
            </a:pPr>
            <a:r>
              <a:rPr lang="fr-FR" sz="1200" u="sng" dirty="0">
                <a:solidFill>
                  <a:schemeClr val="tx1"/>
                </a:solidFill>
                <a:latin typeface="Arial"/>
                <a:ea typeface="+mn-ea"/>
                <a:cs typeface="+mn-cs"/>
                <a:hlinkClick r:id="rId4" tooltip="https://www.legifrance.gouv.fr/loda/id/LEGIARTI000031717285/2015-12-30/"/>
              </a:rPr>
              <a:t>Création Décret n°2015-1783 du 28 décembre 2015 - art.</a:t>
            </a:r>
            <a:br>
              <a:rPr lang="fr-FR" sz="1200" u="sng" dirty="0">
                <a:solidFill>
                  <a:schemeClr val="tx1"/>
                </a:solidFill>
                <a:latin typeface="Arial"/>
                <a:ea typeface="+mn-ea"/>
                <a:cs typeface="+mn-cs"/>
                <a:hlinkClick r:id="rId4" tooltip="https://www.legifrance.gouv.fr/loda/id/LEGIARTI000031717285/2015-12-30/"/>
              </a:rPr>
            </a:br>
            <a:br>
              <a:rPr lang="fr-FR" sz="1200" dirty="0">
                <a:solidFill>
                  <a:schemeClr val="tx1"/>
                </a:solidFill>
                <a:latin typeface="Arial"/>
                <a:ea typeface="+mn-ea"/>
                <a:cs typeface="+mn-cs"/>
              </a:rPr>
            </a:br>
            <a:r>
              <a:rPr lang="fr-FR" sz="1200" dirty="0">
                <a:solidFill>
                  <a:schemeClr val="tx1"/>
                </a:solidFill>
                <a:latin typeface="Arial"/>
                <a:ea typeface="+mn-ea"/>
                <a:cs typeface="+mn-cs"/>
              </a:rPr>
              <a:t>Les habitations légères de loisirs peuvent être implantées :</a:t>
            </a:r>
            <a:br>
              <a:rPr lang="fr-FR" sz="1200" dirty="0">
                <a:solidFill>
                  <a:schemeClr val="tx1"/>
                </a:solidFill>
                <a:latin typeface="Arial"/>
                <a:ea typeface="+mn-ea"/>
                <a:cs typeface="+mn-cs"/>
              </a:rPr>
            </a:br>
            <a:r>
              <a:rPr lang="fr-FR" sz="1200" dirty="0">
                <a:solidFill>
                  <a:schemeClr val="tx1"/>
                </a:solidFill>
                <a:latin typeface="Arial"/>
                <a:ea typeface="+mn-ea"/>
                <a:cs typeface="+mn-cs"/>
              </a:rPr>
              <a:t>1° Dans les parcs résidentiels de loisirs spécialement aménagés à cet effet ;</a:t>
            </a:r>
            <a:br>
              <a:rPr lang="fr-FR" sz="1200" dirty="0">
                <a:solidFill>
                  <a:schemeClr val="tx1"/>
                </a:solidFill>
                <a:latin typeface="Arial"/>
                <a:ea typeface="+mn-ea"/>
                <a:cs typeface="+mn-cs"/>
              </a:rPr>
            </a:br>
            <a:r>
              <a:rPr lang="fr-FR" sz="1200" dirty="0">
                <a:solidFill>
                  <a:schemeClr val="tx1"/>
                </a:solidFill>
                <a:latin typeface="Arial"/>
                <a:ea typeface="+mn-ea"/>
                <a:cs typeface="+mn-cs"/>
              </a:rPr>
              <a:t>2° Dans les villages de vacances classés en hébergement léger en application du code du tourisme ;</a:t>
            </a:r>
            <a:br>
              <a:rPr lang="fr-FR" sz="1200" dirty="0">
                <a:solidFill>
                  <a:schemeClr val="tx1"/>
                </a:solidFill>
                <a:latin typeface="Arial"/>
                <a:ea typeface="+mn-ea"/>
                <a:cs typeface="+mn-cs"/>
              </a:rPr>
            </a:br>
            <a:r>
              <a:rPr lang="fr-FR" sz="1200" dirty="0">
                <a:solidFill>
                  <a:schemeClr val="tx1"/>
                </a:solidFill>
                <a:latin typeface="Arial"/>
                <a:ea typeface="+mn-ea"/>
                <a:cs typeface="+mn-cs"/>
              </a:rPr>
              <a:t>3° Dans les dépendances des maisons familiales de vacances agréées en application du </a:t>
            </a:r>
            <a:r>
              <a:rPr lang="fr-FR" sz="1200" u="sng" dirty="0">
                <a:solidFill>
                  <a:schemeClr val="tx1"/>
                </a:solidFill>
                <a:latin typeface="Arial"/>
                <a:ea typeface="+mn-ea"/>
                <a:cs typeface="+mn-cs"/>
                <a:hlinkClick r:id="rId5" tooltip="Code du tourisme. (V)"/>
              </a:rPr>
              <a:t>code du tourisme</a:t>
            </a:r>
            <a:r>
              <a:rPr lang="fr-FR" sz="1200" dirty="0">
                <a:solidFill>
                  <a:schemeClr val="tx1"/>
                </a:solidFill>
                <a:latin typeface="Arial"/>
                <a:ea typeface="+mn-ea"/>
                <a:cs typeface="+mn-cs"/>
              </a:rPr>
              <a:t> ;</a:t>
            </a:r>
            <a:br>
              <a:rPr lang="fr-FR" sz="1200" dirty="0">
                <a:solidFill>
                  <a:schemeClr val="tx1"/>
                </a:solidFill>
                <a:latin typeface="Arial"/>
                <a:ea typeface="+mn-ea"/>
                <a:cs typeface="+mn-cs"/>
              </a:rPr>
            </a:br>
            <a:r>
              <a:rPr lang="fr-FR" sz="1200" dirty="0">
                <a:solidFill>
                  <a:schemeClr val="tx1"/>
                </a:solidFill>
                <a:latin typeface="Arial"/>
                <a:ea typeface="+mn-ea"/>
                <a:cs typeface="+mn-cs"/>
              </a:rPr>
              <a:t>4° Dans les terrains de camping régulièrement créés, à l'exception de ceux créés par une déclaration préalable ou créés sans autorisation d'aménager, par une déclaration en mairie, sur le fondement des dispositions du code de l'urbanisme dans leur rédaction antérieure au 1er octobre 2007 ou constituant des aires naturelles de camping. Dans ce cas, le nombre d'habitations légères de loisirs doit demeurer inférieur soit à trente-cinq lorsque le terrain comprend moins de 175 emplacements, soit à 20 % du nombre total d'emplacements dans les autres cas.</a:t>
            </a:r>
            <a:endParaRPr dirty="0"/>
          </a:p>
          <a:p>
            <a:pPr marL="0" marR="0" lvl="0" indent="0" algn="l" defTabSz="914400">
              <a:lnSpc>
                <a:spcPct val="100000"/>
              </a:lnSpc>
              <a:spcBef>
                <a:spcPts val="0"/>
              </a:spcBef>
              <a:spcAft>
                <a:spcPts val="0"/>
              </a:spcAft>
              <a:buClrTx/>
              <a:buSzTx/>
              <a:buFontTx/>
              <a:buNone/>
              <a:defRPr/>
            </a:pPr>
            <a:r>
              <a:rPr lang="fr-FR" dirty="0"/>
              <a:t> </a:t>
            </a: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8</a:t>
            </a:fld>
            <a:endParaRPr lang="fr-FR"/>
          </a:p>
        </p:txBody>
      </p:sp>
    </p:spTree>
    <p:extLst>
      <p:ext uri="{BB962C8B-B14F-4D97-AF65-F5344CB8AC3E}">
        <p14:creationId xmlns:p14="http://schemas.microsoft.com/office/powerpoint/2010/main" val="1069162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fontScale="62500" lnSpcReduction="20000"/>
          </a:bodyPr>
          <a:lstStyle/>
          <a:p>
            <a:pPr>
              <a:defRPr/>
            </a:pPr>
            <a:r>
              <a:rPr lang="fr-FR" dirty="0"/>
              <a:t>Explications sur « autres bâtiments » et sur « HLL » = Habitations légères de loisirs:</a:t>
            </a:r>
            <a:endParaRPr dirty="0"/>
          </a:p>
          <a:p>
            <a:pPr marL="228600" indent="-228600">
              <a:buAutoNum type="arabicParenR"/>
              <a:defRPr/>
            </a:pPr>
            <a:r>
              <a:rPr lang="fr-FR" b="1" dirty="0"/>
              <a:t>Les bâtiments concernés à </a:t>
            </a:r>
            <a:r>
              <a:rPr lang="fr-FR" sz="1800" b="0" i="0" u="none" strike="noStrike" baseline="0" dirty="0">
                <a:solidFill>
                  <a:srgbClr val="000000"/>
                </a:solidFill>
                <a:latin typeface="Times LT Std"/>
              </a:rPr>
              <a:t>compter du 1er mai 2026, sont: </a:t>
            </a:r>
          </a:p>
          <a:p>
            <a:pPr marL="0" indent="0">
              <a:buNone/>
              <a:defRPr/>
            </a:pPr>
            <a:r>
              <a:rPr lang="fr-FR" sz="1800" b="0" i="0" u="none" strike="noStrike" baseline="0" dirty="0">
                <a:solidFill>
                  <a:srgbClr val="000000"/>
                </a:solidFill>
                <a:latin typeface="Times LT Std"/>
              </a:rPr>
              <a:t>«1o Médiathèques et bibliothèques;</a:t>
            </a:r>
          </a:p>
          <a:p>
            <a:pPr>
              <a:defRPr/>
            </a:pPr>
            <a:r>
              <a:rPr lang="fr-FR" sz="1800" b="0" i="0" u="none" strike="noStrike" baseline="0" dirty="0">
                <a:solidFill>
                  <a:srgbClr val="000000"/>
                </a:solidFill>
                <a:latin typeface="Times LT Std"/>
              </a:rPr>
              <a:t> «2o Bâtiments d’enseignements atypiques; </a:t>
            </a:r>
          </a:p>
          <a:p>
            <a:pPr>
              <a:defRPr/>
            </a:pPr>
            <a:r>
              <a:rPr lang="fr-FR" sz="1800" b="0" i="0" u="none" strike="noStrike" baseline="0" dirty="0">
                <a:solidFill>
                  <a:srgbClr val="000000"/>
                </a:solidFill>
                <a:latin typeface="Times LT Std"/>
              </a:rPr>
              <a:t>«3o Bâtiments universitaires d’enseignement et de recherche; </a:t>
            </a:r>
          </a:p>
          <a:p>
            <a:pPr>
              <a:defRPr/>
            </a:pPr>
            <a:r>
              <a:rPr lang="fr-FR" sz="1800" b="0" i="0" u="none" strike="noStrike" baseline="0" dirty="0">
                <a:solidFill>
                  <a:srgbClr val="000000"/>
                </a:solidFill>
                <a:latin typeface="Times LT Std"/>
              </a:rPr>
              <a:t>«4o Hôtels; </a:t>
            </a:r>
          </a:p>
          <a:p>
            <a:pPr>
              <a:defRPr/>
            </a:pPr>
            <a:r>
              <a:rPr lang="fr-FR" sz="1800" b="0" i="0" u="none" strike="noStrike" baseline="0" dirty="0">
                <a:solidFill>
                  <a:srgbClr val="000000"/>
                </a:solidFill>
                <a:latin typeface="Times LT Std"/>
              </a:rPr>
              <a:t>«5o Etablissements d’accueil de la petite enfance; </a:t>
            </a:r>
          </a:p>
          <a:p>
            <a:pPr>
              <a:defRPr/>
            </a:pPr>
            <a:r>
              <a:rPr lang="fr-FR" sz="1800" b="0" i="0" u="none" strike="noStrike" baseline="0" dirty="0">
                <a:solidFill>
                  <a:srgbClr val="000000"/>
                </a:solidFill>
                <a:latin typeface="Times LT Std"/>
              </a:rPr>
              <a:t>«6o Restaurants; </a:t>
            </a:r>
          </a:p>
          <a:p>
            <a:pPr>
              <a:defRPr/>
            </a:pPr>
            <a:r>
              <a:rPr lang="fr-FR" sz="1800" b="0" i="0" u="none" strike="noStrike" baseline="0" dirty="0">
                <a:solidFill>
                  <a:srgbClr val="000000"/>
                </a:solidFill>
                <a:latin typeface="Times LT Std"/>
              </a:rPr>
              <a:t>«7o Commerces; </a:t>
            </a:r>
          </a:p>
          <a:p>
            <a:pPr>
              <a:defRPr/>
            </a:pPr>
            <a:r>
              <a:rPr lang="fr-FR" sz="1800" b="0" i="0" u="none" strike="noStrike" baseline="0" dirty="0">
                <a:solidFill>
                  <a:srgbClr val="000000"/>
                </a:solidFill>
                <a:latin typeface="Times LT Std"/>
              </a:rPr>
              <a:t>«8o Vestiaires seuls; </a:t>
            </a:r>
          </a:p>
          <a:p>
            <a:pPr>
              <a:defRPr/>
            </a:pPr>
            <a:r>
              <a:rPr lang="fr-FR" sz="1800" b="0" i="0" u="none" strike="noStrike" baseline="0" dirty="0">
                <a:solidFill>
                  <a:srgbClr val="000000"/>
                </a:solidFill>
                <a:latin typeface="Times LT Std"/>
              </a:rPr>
              <a:t>«9o Etablissements sanitaires avec hébergements; </a:t>
            </a:r>
          </a:p>
          <a:p>
            <a:pPr>
              <a:defRPr/>
            </a:pPr>
            <a:r>
              <a:rPr lang="fr-FR" sz="1800" b="0" i="0" u="none" strike="noStrike" baseline="0" dirty="0">
                <a:solidFill>
                  <a:srgbClr val="000000"/>
                </a:solidFill>
                <a:latin typeface="Times LT Std"/>
              </a:rPr>
              <a:t>«10o Etablissements de santé;</a:t>
            </a:r>
          </a:p>
          <a:p>
            <a:pPr>
              <a:defRPr/>
            </a:pPr>
            <a:r>
              <a:rPr lang="fr-FR" sz="1800" b="0" i="0" u="none" strike="noStrike" baseline="0" dirty="0">
                <a:solidFill>
                  <a:srgbClr val="000000"/>
                </a:solidFill>
                <a:latin typeface="Times LT Std"/>
              </a:rPr>
              <a:t> «11o Aérogares; </a:t>
            </a:r>
          </a:p>
          <a:p>
            <a:pPr>
              <a:defRPr/>
            </a:pPr>
            <a:r>
              <a:rPr lang="fr-FR" sz="1800" b="0" i="0" u="none" strike="noStrike" baseline="0" dirty="0">
                <a:solidFill>
                  <a:srgbClr val="000000"/>
                </a:solidFill>
                <a:latin typeface="Times LT Std"/>
              </a:rPr>
              <a:t>«12o Bâtiments à usage industriel et artisanal; </a:t>
            </a:r>
          </a:p>
          <a:p>
            <a:pPr>
              <a:defRPr/>
            </a:pPr>
            <a:r>
              <a:rPr lang="fr-FR" sz="1800" b="0" i="0" u="none" strike="noStrike" baseline="0" dirty="0">
                <a:solidFill>
                  <a:srgbClr val="000000"/>
                </a:solidFill>
                <a:latin typeface="Times LT Std"/>
              </a:rPr>
              <a:t>«13o Etablissements sportifs. </a:t>
            </a:r>
          </a:p>
          <a:p>
            <a:pPr>
              <a:defRPr/>
            </a:pPr>
            <a:endParaRPr lang="fr-FR" dirty="0"/>
          </a:p>
          <a:p>
            <a:pPr marL="0" marR="0" lvl="0" indent="0" algn="l" defTabSz="914400">
              <a:lnSpc>
                <a:spcPct val="100000"/>
              </a:lnSpc>
              <a:spcBef>
                <a:spcPts val="0"/>
              </a:spcBef>
              <a:spcAft>
                <a:spcPts val="0"/>
              </a:spcAft>
              <a:buClrTx/>
              <a:buSzTx/>
              <a:buFontTx/>
              <a:buNone/>
              <a:defRPr/>
            </a:pPr>
            <a:r>
              <a:rPr lang="fr-FR" b="1" dirty="0"/>
              <a:t>2) HLL dispensées de démarches d‘urbanisme </a:t>
            </a:r>
            <a:r>
              <a:rPr lang="fr-FR" dirty="0"/>
              <a:t>(d’après </a:t>
            </a:r>
            <a:r>
              <a:rPr lang="fr-FR" sz="1200" b="1" dirty="0">
                <a:solidFill>
                  <a:schemeClr val="tx1"/>
                </a:solidFill>
                <a:latin typeface="Arial"/>
                <a:ea typeface="+mn-ea"/>
                <a:cs typeface="+mn-cs"/>
              </a:rPr>
              <a:t>R*421-2 du code de l’urbanisme)=« </a:t>
            </a:r>
            <a:r>
              <a:rPr lang="fr-FR" sz="1200" dirty="0">
                <a:solidFill>
                  <a:schemeClr val="tx1"/>
                </a:solidFill>
                <a:latin typeface="Arial"/>
                <a:ea typeface="+mn-ea"/>
                <a:cs typeface="+mn-cs"/>
              </a:rPr>
              <a:t>) Les habitations légères de loisirs implantées dans les emplacements mentionnés à l'article </a:t>
            </a:r>
            <a:r>
              <a:rPr lang="fr-FR" sz="1200" u="sng" dirty="0">
                <a:solidFill>
                  <a:schemeClr val="tx1"/>
                </a:solidFill>
                <a:latin typeface="Arial"/>
                <a:ea typeface="+mn-ea"/>
                <a:cs typeface="+mn-cs"/>
                <a:hlinkClick r:id="rId3" tooltip="Code de l"/>
              </a:rPr>
              <a:t>R. 111-38</a:t>
            </a:r>
            <a:r>
              <a:rPr lang="fr-FR" sz="1200" dirty="0">
                <a:solidFill>
                  <a:schemeClr val="tx1"/>
                </a:solidFill>
                <a:latin typeface="Arial"/>
                <a:ea typeface="+mn-ea"/>
                <a:cs typeface="+mn-cs"/>
              </a:rPr>
              <a:t> et dont la surface de plancher est inférieure ou égale à trente-cinq mètres carrés ; »</a:t>
            </a:r>
            <a:endParaRPr dirty="0"/>
          </a:p>
          <a:p>
            <a:pPr>
              <a:defRPr/>
            </a:pPr>
            <a:r>
              <a:rPr lang="fr-FR" sz="1200" b="1" dirty="0">
                <a:solidFill>
                  <a:schemeClr val="tx1"/>
                </a:solidFill>
                <a:latin typeface="Arial"/>
                <a:ea typeface="+mn-ea"/>
                <a:cs typeface="+mn-cs"/>
              </a:rPr>
              <a:t>Article R111-38</a:t>
            </a:r>
            <a:endParaRPr dirty="0"/>
          </a:p>
          <a:p>
            <a:pPr>
              <a:defRPr/>
            </a:pPr>
            <a:r>
              <a:rPr lang="fr-FR" sz="1200" b="1" dirty="0">
                <a:solidFill>
                  <a:schemeClr val="tx1"/>
                </a:solidFill>
                <a:latin typeface="Arial"/>
                <a:ea typeface="+mn-ea"/>
                <a:cs typeface="+mn-cs"/>
              </a:rPr>
              <a:t>Version en vigueur depuis le 01 janvier 2016</a:t>
            </a:r>
            <a:endParaRPr dirty="0"/>
          </a:p>
          <a:p>
            <a:pPr>
              <a:defRPr/>
            </a:pPr>
            <a:r>
              <a:rPr lang="fr-FR" sz="1200" u="sng" dirty="0">
                <a:solidFill>
                  <a:schemeClr val="tx1"/>
                </a:solidFill>
                <a:latin typeface="Arial"/>
                <a:ea typeface="+mn-ea"/>
                <a:cs typeface="+mn-cs"/>
                <a:hlinkClick r:id="rId4" tooltip="https://www.legifrance.gouv.fr/loda/id/LEGIARTI000031717285/2015-12-30/"/>
              </a:rPr>
              <a:t>Création Décret n°2015-1783 du 28 décembre 2015 - art.</a:t>
            </a:r>
            <a:br>
              <a:rPr lang="fr-FR" sz="1200" u="sng" dirty="0">
                <a:solidFill>
                  <a:schemeClr val="tx1"/>
                </a:solidFill>
                <a:latin typeface="Arial"/>
                <a:ea typeface="+mn-ea"/>
                <a:cs typeface="+mn-cs"/>
                <a:hlinkClick r:id="rId4" tooltip="https://www.legifrance.gouv.fr/loda/id/LEGIARTI000031717285/2015-12-30/"/>
              </a:rPr>
            </a:br>
            <a:br>
              <a:rPr lang="fr-FR" sz="1200" dirty="0">
                <a:solidFill>
                  <a:schemeClr val="tx1"/>
                </a:solidFill>
                <a:latin typeface="Arial"/>
                <a:ea typeface="+mn-ea"/>
                <a:cs typeface="+mn-cs"/>
              </a:rPr>
            </a:br>
            <a:r>
              <a:rPr lang="fr-FR" sz="1200" dirty="0">
                <a:solidFill>
                  <a:schemeClr val="tx1"/>
                </a:solidFill>
                <a:latin typeface="Arial"/>
                <a:ea typeface="+mn-ea"/>
                <a:cs typeface="+mn-cs"/>
              </a:rPr>
              <a:t>Les habitations légères de loisirs peuvent être implantées :</a:t>
            </a:r>
            <a:br>
              <a:rPr lang="fr-FR" sz="1200" dirty="0">
                <a:solidFill>
                  <a:schemeClr val="tx1"/>
                </a:solidFill>
                <a:latin typeface="Arial"/>
                <a:ea typeface="+mn-ea"/>
                <a:cs typeface="+mn-cs"/>
              </a:rPr>
            </a:br>
            <a:r>
              <a:rPr lang="fr-FR" sz="1200" dirty="0">
                <a:solidFill>
                  <a:schemeClr val="tx1"/>
                </a:solidFill>
                <a:latin typeface="Arial"/>
                <a:ea typeface="+mn-ea"/>
                <a:cs typeface="+mn-cs"/>
              </a:rPr>
              <a:t>1° Dans les parcs résidentiels de loisirs spécialement aménagés à cet effet ;</a:t>
            </a:r>
            <a:br>
              <a:rPr lang="fr-FR" sz="1200" dirty="0">
                <a:solidFill>
                  <a:schemeClr val="tx1"/>
                </a:solidFill>
                <a:latin typeface="Arial"/>
                <a:ea typeface="+mn-ea"/>
                <a:cs typeface="+mn-cs"/>
              </a:rPr>
            </a:br>
            <a:r>
              <a:rPr lang="fr-FR" sz="1200" dirty="0">
                <a:solidFill>
                  <a:schemeClr val="tx1"/>
                </a:solidFill>
                <a:latin typeface="Arial"/>
                <a:ea typeface="+mn-ea"/>
                <a:cs typeface="+mn-cs"/>
              </a:rPr>
              <a:t>2° Dans les villages de vacances classés en hébergement léger en application du code du tourisme ;</a:t>
            </a:r>
            <a:br>
              <a:rPr lang="fr-FR" sz="1200" dirty="0">
                <a:solidFill>
                  <a:schemeClr val="tx1"/>
                </a:solidFill>
                <a:latin typeface="Arial"/>
                <a:ea typeface="+mn-ea"/>
                <a:cs typeface="+mn-cs"/>
              </a:rPr>
            </a:br>
            <a:r>
              <a:rPr lang="fr-FR" sz="1200" dirty="0">
                <a:solidFill>
                  <a:schemeClr val="tx1"/>
                </a:solidFill>
                <a:latin typeface="Arial"/>
                <a:ea typeface="+mn-ea"/>
                <a:cs typeface="+mn-cs"/>
              </a:rPr>
              <a:t>3° Dans les dépendances des maisons familiales de vacances agréées en application du </a:t>
            </a:r>
            <a:r>
              <a:rPr lang="fr-FR" sz="1200" u="sng" dirty="0">
                <a:solidFill>
                  <a:schemeClr val="tx1"/>
                </a:solidFill>
                <a:latin typeface="Arial"/>
                <a:ea typeface="+mn-ea"/>
                <a:cs typeface="+mn-cs"/>
                <a:hlinkClick r:id="rId5" tooltip="Code du tourisme. (V)"/>
              </a:rPr>
              <a:t>code du tourisme</a:t>
            </a:r>
            <a:r>
              <a:rPr lang="fr-FR" sz="1200" dirty="0">
                <a:solidFill>
                  <a:schemeClr val="tx1"/>
                </a:solidFill>
                <a:latin typeface="Arial"/>
                <a:ea typeface="+mn-ea"/>
                <a:cs typeface="+mn-cs"/>
              </a:rPr>
              <a:t> ;</a:t>
            </a:r>
            <a:br>
              <a:rPr lang="fr-FR" sz="1200" dirty="0">
                <a:solidFill>
                  <a:schemeClr val="tx1"/>
                </a:solidFill>
                <a:latin typeface="Arial"/>
                <a:ea typeface="+mn-ea"/>
                <a:cs typeface="+mn-cs"/>
              </a:rPr>
            </a:br>
            <a:r>
              <a:rPr lang="fr-FR" sz="1200" dirty="0">
                <a:solidFill>
                  <a:schemeClr val="tx1"/>
                </a:solidFill>
                <a:latin typeface="Arial"/>
                <a:ea typeface="+mn-ea"/>
                <a:cs typeface="+mn-cs"/>
              </a:rPr>
              <a:t>4° Dans les terrains de camping régulièrement créés, à l'exception de ceux créés par une déclaration préalable ou créés sans autorisation d'aménager, par une déclaration en mairie, sur le fondement des dispositions du code de l'urbanisme dans leur rédaction antérieure au 1er octobre 2007 ou constituant des aires naturelles de camping. Dans ce cas, le nombre d'habitations légères de loisirs doit demeurer inférieur soit à trente-cinq lorsque le terrain comprend moins de 175 emplacements, soit à 20 % du nombre total d'emplacements dans les autres cas.</a:t>
            </a:r>
            <a:endParaRPr dirty="0"/>
          </a:p>
          <a:p>
            <a:pPr marL="0" marR="0" lvl="0" indent="0" algn="l" defTabSz="914400">
              <a:lnSpc>
                <a:spcPct val="100000"/>
              </a:lnSpc>
              <a:spcBef>
                <a:spcPts val="0"/>
              </a:spcBef>
              <a:spcAft>
                <a:spcPts val="0"/>
              </a:spcAft>
              <a:buClrTx/>
              <a:buSzTx/>
              <a:buFontTx/>
              <a:buNone/>
              <a:defRPr/>
            </a:pPr>
            <a:r>
              <a:rPr lang="fr-FR" dirty="0"/>
              <a:t> </a:t>
            </a: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9</a:t>
            </a:fld>
            <a:endParaRPr lang="fr-FR"/>
          </a:p>
        </p:txBody>
      </p:sp>
    </p:spTree>
    <p:extLst>
      <p:ext uri="{BB962C8B-B14F-4D97-AF65-F5344CB8AC3E}">
        <p14:creationId xmlns:p14="http://schemas.microsoft.com/office/powerpoint/2010/main" val="3736623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fontScale="62500" lnSpcReduction="20000"/>
          </a:bodyPr>
          <a:lstStyle/>
          <a:p>
            <a:pPr>
              <a:defRPr/>
            </a:pPr>
            <a:r>
              <a:rPr lang="fr-FR" dirty="0"/>
              <a:t>Explications sur « autres bâtiments » et sur « HLL » = Habitations légères de loisirs:</a:t>
            </a:r>
            <a:endParaRPr dirty="0"/>
          </a:p>
          <a:p>
            <a:pPr marL="228600" indent="-228600">
              <a:buAutoNum type="arabicParenR"/>
              <a:defRPr/>
            </a:pPr>
            <a:r>
              <a:rPr lang="fr-FR" b="1" dirty="0"/>
              <a:t>Les bâtiments concernés à </a:t>
            </a:r>
            <a:r>
              <a:rPr lang="fr-FR" sz="1800" b="0" i="0" u="none" strike="noStrike" baseline="0" dirty="0">
                <a:solidFill>
                  <a:srgbClr val="000000"/>
                </a:solidFill>
                <a:latin typeface="Times LT Std"/>
              </a:rPr>
              <a:t>compter du 1er mai 2026, sont: </a:t>
            </a:r>
          </a:p>
          <a:p>
            <a:pPr marL="0" indent="0">
              <a:buNone/>
              <a:defRPr/>
            </a:pPr>
            <a:r>
              <a:rPr lang="fr-FR" sz="1800" b="0" i="0" u="none" strike="noStrike" baseline="0" dirty="0">
                <a:solidFill>
                  <a:srgbClr val="000000"/>
                </a:solidFill>
                <a:latin typeface="Times LT Std"/>
              </a:rPr>
              <a:t>«1o Médiathèques et bibliothèques;</a:t>
            </a:r>
          </a:p>
          <a:p>
            <a:pPr>
              <a:defRPr/>
            </a:pPr>
            <a:r>
              <a:rPr lang="fr-FR" sz="1800" b="0" i="0" u="none" strike="noStrike" baseline="0" dirty="0">
                <a:solidFill>
                  <a:srgbClr val="000000"/>
                </a:solidFill>
                <a:latin typeface="Times LT Std"/>
              </a:rPr>
              <a:t> «2o Bâtiments d’enseignements atypiques; </a:t>
            </a:r>
          </a:p>
          <a:p>
            <a:pPr>
              <a:defRPr/>
            </a:pPr>
            <a:r>
              <a:rPr lang="fr-FR" sz="1800" b="0" i="0" u="none" strike="noStrike" baseline="0" dirty="0">
                <a:solidFill>
                  <a:srgbClr val="000000"/>
                </a:solidFill>
                <a:latin typeface="Times LT Std"/>
              </a:rPr>
              <a:t>«3o Bâtiments universitaires d’enseignement et de recherche; </a:t>
            </a:r>
          </a:p>
          <a:p>
            <a:pPr>
              <a:defRPr/>
            </a:pPr>
            <a:r>
              <a:rPr lang="fr-FR" sz="1800" b="0" i="0" u="none" strike="noStrike" baseline="0" dirty="0">
                <a:solidFill>
                  <a:srgbClr val="000000"/>
                </a:solidFill>
                <a:latin typeface="Times LT Std"/>
              </a:rPr>
              <a:t>«4o Hôtels; </a:t>
            </a:r>
          </a:p>
          <a:p>
            <a:pPr>
              <a:defRPr/>
            </a:pPr>
            <a:r>
              <a:rPr lang="fr-FR" sz="1800" b="0" i="0" u="none" strike="noStrike" baseline="0" dirty="0">
                <a:solidFill>
                  <a:srgbClr val="000000"/>
                </a:solidFill>
                <a:latin typeface="Times LT Std"/>
              </a:rPr>
              <a:t>«5o Etablissements d’accueil de la petite enfance; </a:t>
            </a:r>
          </a:p>
          <a:p>
            <a:pPr>
              <a:defRPr/>
            </a:pPr>
            <a:r>
              <a:rPr lang="fr-FR" sz="1800" b="0" i="0" u="none" strike="noStrike" baseline="0" dirty="0">
                <a:solidFill>
                  <a:srgbClr val="000000"/>
                </a:solidFill>
                <a:latin typeface="Times LT Std"/>
              </a:rPr>
              <a:t>«6o Restaurants; </a:t>
            </a:r>
          </a:p>
          <a:p>
            <a:pPr>
              <a:defRPr/>
            </a:pPr>
            <a:r>
              <a:rPr lang="fr-FR" sz="1800" b="0" i="0" u="none" strike="noStrike" baseline="0" dirty="0">
                <a:solidFill>
                  <a:srgbClr val="000000"/>
                </a:solidFill>
                <a:latin typeface="Times LT Std"/>
              </a:rPr>
              <a:t>«7o Commerces; </a:t>
            </a:r>
          </a:p>
          <a:p>
            <a:pPr>
              <a:defRPr/>
            </a:pPr>
            <a:r>
              <a:rPr lang="fr-FR" sz="1800" b="0" i="0" u="none" strike="noStrike" baseline="0" dirty="0">
                <a:solidFill>
                  <a:srgbClr val="000000"/>
                </a:solidFill>
                <a:latin typeface="Times LT Std"/>
              </a:rPr>
              <a:t>«8o Vestiaires seuls; </a:t>
            </a:r>
          </a:p>
          <a:p>
            <a:pPr>
              <a:defRPr/>
            </a:pPr>
            <a:r>
              <a:rPr lang="fr-FR" sz="1800" b="0" i="0" u="none" strike="noStrike" baseline="0" dirty="0">
                <a:solidFill>
                  <a:srgbClr val="000000"/>
                </a:solidFill>
                <a:latin typeface="Times LT Std"/>
              </a:rPr>
              <a:t>«9o Etablissements sanitaires avec hébergements; </a:t>
            </a:r>
          </a:p>
          <a:p>
            <a:pPr>
              <a:defRPr/>
            </a:pPr>
            <a:r>
              <a:rPr lang="fr-FR" sz="1800" b="0" i="0" u="none" strike="noStrike" baseline="0" dirty="0">
                <a:solidFill>
                  <a:srgbClr val="000000"/>
                </a:solidFill>
                <a:latin typeface="Times LT Std"/>
              </a:rPr>
              <a:t>«10o Etablissements de santé;</a:t>
            </a:r>
          </a:p>
          <a:p>
            <a:pPr>
              <a:defRPr/>
            </a:pPr>
            <a:r>
              <a:rPr lang="fr-FR" sz="1800" b="0" i="0" u="none" strike="noStrike" baseline="0" dirty="0">
                <a:solidFill>
                  <a:srgbClr val="000000"/>
                </a:solidFill>
                <a:latin typeface="Times LT Std"/>
              </a:rPr>
              <a:t> «11o Aérogares; </a:t>
            </a:r>
          </a:p>
          <a:p>
            <a:pPr>
              <a:defRPr/>
            </a:pPr>
            <a:r>
              <a:rPr lang="fr-FR" sz="1800" b="0" i="0" u="none" strike="noStrike" baseline="0" dirty="0">
                <a:solidFill>
                  <a:srgbClr val="000000"/>
                </a:solidFill>
                <a:latin typeface="Times LT Std"/>
              </a:rPr>
              <a:t>«12o Bâtiments à usage industriel et artisanal; </a:t>
            </a:r>
          </a:p>
          <a:p>
            <a:pPr>
              <a:defRPr/>
            </a:pPr>
            <a:r>
              <a:rPr lang="fr-FR" sz="1800" b="0" i="0" u="none" strike="noStrike" baseline="0" dirty="0">
                <a:solidFill>
                  <a:srgbClr val="000000"/>
                </a:solidFill>
                <a:latin typeface="Times LT Std"/>
              </a:rPr>
              <a:t>«13o Etablissements sportifs. </a:t>
            </a:r>
          </a:p>
          <a:p>
            <a:pPr>
              <a:defRPr/>
            </a:pPr>
            <a:endParaRPr lang="fr-FR" dirty="0"/>
          </a:p>
          <a:p>
            <a:pPr marL="0" marR="0" lvl="0" indent="0" algn="l" defTabSz="914400">
              <a:lnSpc>
                <a:spcPct val="100000"/>
              </a:lnSpc>
              <a:spcBef>
                <a:spcPts val="0"/>
              </a:spcBef>
              <a:spcAft>
                <a:spcPts val="0"/>
              </a:spcAft>
              <a:buClrTx/>
              <a:buSzTx/>
              <a:buFontTx/>
              <a:buNone/>
              <a:defRPr/>
            </a:pPr>
            <a:r>
              <a:rPr lang="fr-FR" b="1" dirty="0"/>
              <a:t>2) HLL dispensées de démarches d‘urbanisme </a:t>
            </a:r>
            <a:r>
              <a:rPr lang="fr-FR" dirty="0"/>
              <a:t>(d’après </a:t>
            </a:r>
            <a:r>
              <a:rPr lang="fr-FR" sz="1200" b="1" dirty="0">
                <a:solidFill>
                  <a:schemeClr val="tx1"/>
                </a:solidFill>
                <a:latin typeface="Arial"/>
                <a:ea typeface="+mn-ea"/>
                <a:cs typeface="+mn-cs"/>
              </a:rPr>
              <a:t>R*421-2 du code de l’urbanisme)=« </a:t>
            </a:r>
            <a:r>
              <a:rPr lang="fr-FR" sz="1200" dirty="0">
                <a:solidFill>
                  <a:schemeClr val="tx1"/>
                </a:solidFill>
                <a:latin typeface="Arial"/>
                <a:ea typeface="+mn-ea"/>
                <a:cs typeface="+mn-cs"/>
              </a:rPr>
              <a:t>) Les habitations légères de loisirs implantées dans les emplacements mentionnés à l'article </a:t>
            </a:r>
            <a:r>
              <a:rPr lang="fr-FR" sz="1200" u="sng" dirty="0">
                <a:solidFill>
                  <a:schemeClr val="tx1"/>
                </a:solidFill>
                <a:latin typeface="Arial"/>
                <a:ea typeface="+mn-ea"/>
                <a:cs typeface="+mn-cs"/>
                <a:hlinkClick r:id="rId3" tooltip="Code de l"/>
              </a:rPr>
              <a:t>R. 111-38</a:t>
            </a:r>
            <a:r>
              <a:rPr lang="fr-FR" sz="1200" dirty="0">
                <a:solidFill>
                  <a:schemeClr val="tx1"/>
                </a:solidFill>
                <a:latin typeface="Arial"/>
                <a:ea typeface="+mn-ea"/>
                <a:cs typeface="+mn-cs"/>
              </a:rPr>
              <a:t> et dont la surface de plancher est inférieure ou égale à trente-cinq mètres carrés ; »</a:t>
            </a:r>
            <a:endParaRPr dirty="0"/>
          </a:p>
          <a:p>
            <a:pPr>
              <a:defRPr/>
            </a:pPr>
            <a:r>
              <a:rPr lang="fr-FR" sz="1200" b="1" dirty="0">
                <a:solidFill>
                  <a:schemeClr val="tx1"/>
                </a:solidFill>
                <a:latin typeface="Arial"/>
                <a:ea typeface="+mn-ea"/>
                <a:cs typeface="+mn-cs"/>
              </a:rPr>
              <a:t>Article R111-38</a:t>
            </a:r>
            <a:endParaRPr dirty="0"/>
          </a:p>
          <a:p>
            <a:pPr>
              <a:defRPr/>
            </a:pPr>
            <a:r>
              <a:rPr lang="fr-FR" sz="1200" b="1" dirty="0">
                <a:solidFill>
                  <a:schemeClr val="tx1"/>
                </a:solidFill>
                <a:latin typeface="Arial"/>
                <a:ea typeface="+mn-ea"/>
                <a:cs typeface="+mn-cs"/>
              </a:rPr>
              <a:t>Version en vigueur depuis le 01 janvier 2016</a:t>
            </a:r>
            <a:endParaRPr dirty="0"/>
          </a:p>
          <a:p>
            <a:pPr>
              <a:defRPr/>
            </a:pPr>
            <a:r>
              <a:rPr lang="fr-FR" sz="1200" u="sng" dirty="0">
                <a:solidFill>
                  <a:schemeClr val="tx1"/>
                </a:solidFill>
                <a:latin typeface="Arial"/>
                <a:ea typeface="+mn-ea"/>
                <a:cs typeface="+mn-cs"/>
                <a:hlinkClick r:id="rId4" tooltip="https://www.legifrance.gouv.fr/loda/id/LEGIARTI000031717285/2015-12-30/"/>
              </a:rPr>
              <a:t>Création Décret n°2015-1783 du 28 décembre 2015 - art.</a:t>
            </a:r>
            <a:br>
              <a:rPr lang="fr-FR" sz="1200" u="sng" dirty="0">
                <a:solidFill>
                  <a:schemeClr val="tx1"/>
                </a:solidFill>
                <a:latin typeface="Arial"/>
                <a:ea typeface="+mn-ea"/>
                <a:cs typeface="+mn-cs"/>
                <a:hlinkClick r:id="rId4" tooltip="https://www.legifrance.gouv.fr/loda/id/LEGIARTI000031717285/2015-12-30/"/>
              </a:rPr>
            </a:br>
            <a:br>
              <a:rPr lang="fr-FR" sz="1200" dirty="0">
                <a:solidFill>
                  <a:schemeClr val="tx1"/>
                </a:solidFill>
                <a:latin typeface="Arial"/>
                <a:ea typeface="+mn-ea"/>
                <a:cs typeface="+mn-cs"/>
              </a:rPr>
            </a:br>
            <a:r>
              <a:rPr lang="fr-FR" sz="1200" dirty="0">
                <a:solidFill>
                  <a:schemeClr val="tx1"/>
                </a:solidFill>
                <a:latin typeface="Arial"/>
                <a:ea typeface="+mn-ea"/>
                <a:cs typeface="+mn-cs"/>
              </a:rPr>
              <a:t>Les habitations légères de loisirs peuvent être implantées :</a:t>
            </a:r>
            <a:br>
              <a:rPr lang="fr-FR" sz="1200" dirty="0">
                <a:solidFill>
                  <a:schemeClr val="tx1"/>
                </a:solidFill>
                <a:latin typeface="Arial"/>
                <a:ea typeface="+mn-ea"/>
                <a:cs typeface="+mn-cs"/>
              </a:rPr>
            </a:br>
            <a:r>
              <a:rPr lang="fr-FR" sz="1200" dirty="0">
                <a:solidFill>
                  <a:schemeClr val="tx1"/>
                </a:solidFill>
                <a:latin typeface="Arial"/>
                <a:ea typeface="+mn-ea"/>
                <a:cs typeface="+mn-cs"/>
              </a:rPr>
              <a:t>1° Dans les parcs résidentiels de loisirs spécialement aménagés à cet effet ;</a:t>
            </a:r>
            <a:br>
              <a:rPr lang="fr-FR" sz="1200" dirty="0">
                <a:solidFill>
                  <a:schemeClr val="tx1"/>
                </a:solidFill>
                <a:latin typeface="Arial"/>
                <a:ea typeface="+mn-ea"/>
                <a:cs typeface="+mn-cs"/>
              </a:rPr>
            </a:br>
            <a:r>
              <a:rPr lang="fr-FR" sz="1200" dirty="0">
                <a:solidFill>
                  <a:schemeClr val="tx1"/>
                </a:solidFill>
                <a:latin typeface="Arial"/>
                <a:ea typeface="+mn-ea"/>
                <a:cs typeface="+mn-cs"/>
              </a:rPr>
              <a:t>2° Dans les villages de vacances classés en hébergement léger en application du code du tourisme ;</a:t>
            </a:r>
            <a:br>
              <a:rPr lang="fr-FR" sz="1200" dirty="0">
                <a:solidFill>
                  <a:schemeClr val="tx1"/>
                </a:solidFill>
                <a:latin typeface="Arial"/>
                <a:ea typeface="+mn-ea"/>
                <a:cs typeface="+mn-cs"/>
              </a:rPr>
            </a:br>
            <a:r>
              <a:rPr lang="fr-FR" sz="1200" dirty="0">
                <a:solidFill>
                  <a:schemeClr val="tx1"/>
                </a:solidFill>
                <a:latin typeface="Arial"/>
                <a:ea typeface="+mn-ea"/>
                <a:cs typeface="+mn-cs"/>
              </a:rPr>
              <a:t>3° Dans les dépendances des maisons familiales de vacances agréées en application du </a:t>
            </a:r>
            <a:r>
              <a:rPr lang="fr-FR" sz="1200" u="sng" dirty="0">
                <a:solidFill>
                  <a:schemeClr val="tx1"/>
                </a:solidFill>
                <a:latin typeface="Arial"/>
                <a:ea typeface="+mn-ea"/>
                <a:cs typeface="+mn-cs"/>
                <a:hlinkClick r:id="rId5" tooltip="Code du tourisme. (V)"/>
              </a:rPr>
              <a:t>code du tourisme</a:t>
            </a:r>
            <a:r>
              <a:rPr lang="fr-FR" sz="1200" dirty="0">
                <a:solidFill>
                  <a:schemeClr val="tx1"/>
                </a:solidFill>
                <a:latin typeface="Arial"/>
                <a:ea typeface="+mn-ea"/>
                <a:cs typeface="+mn-cs"/>
              </a:rPr>
              <a:t> ;</a:t>
            </a:r>
            <a:br>
              <a:rPr lang="fr-FR" sz="1200" dirty="0">
                <a:solidFill>
                  <a:schemeClr val="tx1"/>
                </a:solidFill>
                <a:latin typeface="Arial"/>
                <a:ea typeface="+mn-ea"/>
                <a:cs typeface="+mn-cs"/>
              </a:rPr>
            </a:br>
            <a:r>
              <a:rPr lang="fr-FR" sz="1200" dirty="0">
                <a:solidFill>
                  <a:schemeClr val="tx1"/>
                </a:solidFill>
                <a:latin typeface="Arial"/>
                <a:ea typeface="+mn-ea"/>
                <a:cs typeface="+mn-cs"/>
              </a:rPr>
              <a:t>4° Dans les terrains de camping régulièrement créés, à l'exception de ceux créés par une déclaration préalable ou créés sans autorisation d'aménager, par une déclaration en mairie, sur le fondement des dispositions du code de l'urbanisme dans leur rédaction antérieure au 1er octobre 2007 ou constituant des aires naturelles de camping. Dans ce cas, le nombre d'habitations légères de loisirs doit demeurer inférieur soit à trente-cinq lorsque le terrain comprend moins de 175 emplacements, soit à 20 % du nombre total d'emplacements dans les autres cas.</a:t>
            </a:r>
            <a:endParaRPr dirty="0"/>
          </a:p>
          <a:p>
            <a:pPr marL="0" marR="0" lvl="0" indent="0" algn="l" defTabSz="914400">
              <a:lnSpc>
                <a:spcPct val="100000"/>
              </a:lnSpc>
              <a:spcBef>
                <a:spcPts val="0"/>
              </a:spcBef>
              <a:spcAft>
                <a:spcPts val="0"/>
              </a:spcAft>
              <a:buClrTx/>
              <a:buSzTx/>
              <a:buFontTx/>
              <a:buNone/>
              <a:defRPr/>
            </a:pPr>
            <a:r>
              <a:rPr lang="fr-FR" dirty="0"/>
              <a:t> </a:t>
            </a: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10</a:t>
            </a:fld>
            <a:endParaRPr lang="fr-FR"/>
          </a:p>
        </p:txBody>
      </p:sp>
    </p:spTree>
    <p:extLst>
      <p:ext uri="{BB962C8B-B14F-4D97-AF65-F5344CB8AC3E}">
        <p14:creationId xmlns:p14="http://schemas.microsoft.com/office/powerpoint/2010/main" val="2179269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a:t>Commentaire pour l’explicitation des contrats concernés </a:t>
            </a:r>
            <a:r>
              <a:rPr lang="fr-FR" b="1"/>
              <a:t>(à usage interne au Ministère):</a:t>
            </a:r>
            <a:endParaRPr/>
          </a:p>
          <a:p>
            <a:pPr>
              <a:defRPr/>
            </a:pPr>
            <a:r>
              <a:rPr lang="fr-FR"/>
              <a:t>Cette notion de contrat de louage d'ouvrage couvre la quasi-totalité des contrats passés entre le MOA et un autre acteur de la construction (MOE, entreprise, contrôleur technique, fabricants de produits de construction).</a:t>
            </a:r>
            <a:endParaRPr/>
          </a:p>
          <a:p>
            <a:pPr>
              <a:defRPr/>
            </a:pPr>
            <a:endParaRPr lang="fr-FR"/>
          </a:p>
          <a:p>
            <a:pPr>
              <a:defRPr/>
            </a:pPr>
            <a:r>
              <a:rPr lang="fr-FR" b="1"/>
              <a:t>Le Ministère ne prévoit pas de communication sur une liste précise des contrats visés à l'article R.</a:t>
            </a:r>
            <a:r>
              <a:rPr lang="fr-FR"/>
              <a:t> </a:t>
            </a:r>
            <a:r>
              <a:rPr lang="fr-FR" sz="1200" b="1">
                <a:solidFill>
                  <a:schemeClr val="tx1"/>
                </a:solidFill>
                <a:latin typeface="Arial"/>
                <a:ea typeface="+mn-ea"/>
                <a:cs typeface="+mn-cs"/>
              </a:rPr>
              <a:t>172-1 du CCH et il convient de renvoyer uniquement vers les articles du code civil </a:t>
            </a:r>
            <a:r>
              <a:rPr lang="fr-FR" sz="1200"/>
              <a:t>(Articles 1787 à 1799-1).</a:t>
            </a: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11</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dirty="0"/>
              <a:t>L’arrêté modificatif sur les données environnementale publié le 20/10/2022 est là pour prendre en compte l’évolution de la norme NF EN 15804 sur les FDES.</a:t>
            </a:r>
            <a:endParaRPr dirty="0"/>
          </a:p>
          <a:p>
            <a:pPr>
              <a:defRPr/>
            </a:pPr>
            <a:endParaRPr lang="fr-FR" dirty="0"/>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12</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13</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14</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38562291" name="Espace réservé de l'image des diapositives 1"/>
          <p:cNvSpPr>
            <a:spLocks noGrp="1" noRot="1" noChangeAspect="1"/>
          </p:cNvSpPr>
          <p:nvPr>
            <p:ph type="sldImg"/>
          </p:nvPr>
        </p:nvSpPr>
        <p:spPr bwMode="auto"/>
      </p:sp>
      <p:sp>
        <p:nvSpPr>
          <p:cNvPr id="1177952700" name="Espace réservé des notes 2"/>
          <p:cNvSpPr>
            <a:spLocks noGrp="1"/>
          </p:cNvSpPr>
          <p:nvPr>
            <p:ph type="body" idx="1"/>
          </p:nvPr>
        </p:nvSpPr>
        <p:spPr bwMode="auto"/>
        <p: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fr-FR" dirty="0"/>
              <a:t>Modification de juillet 2026 dans les diapos: HLL&lt;35m² sont concernées depuis le 1</a:t>
            </a:r>
            <a:r>
              <a:rPr lang="fr-FR" baseline="30000" dirty="0"/>
              <a:t>er</a:t>
            </a:r>
            <a:r>
              <a:rPr lang="fr-FR" dirty="0"/>
              <a:t> juillet 2023 et non le 1</a:t>
            </a:r>
            <a:r>
              <a:rPr lang="fr-FR" baseline="30000" dirty="0"/>
              <a:t>er</a:t>
            </a:r>
            <a:r>
              <a:rPr lang="fr-FR" dirty="0"/>
              <a:t> janvier 2023</a:t>
            </a:r>
          </a:p>
          <a:p>
            <a:pPr>
              <a:defRPr/>
            </a:pPr>
            <a:endParaRPr lang="fr-FR" dirty="0"/>
          </a:p>
        </p:txBody>
      </p:sp>
      <p:sp>
        <p:nvSpPr>
          <p:cNvPr id="1640120965" name="Espace réservé du numéro de diapositive 3"/>
          <p:cNvSpPr>
            <a:spLocks noGrp="1"/>
          </p:cNvSpPr>
          <p:nvPr>
            <p:ph type="sldNum" sz="quarter" idx="10"/>
          </p:nvPr>
        </p:nvSpPr>
        <p:spPr bwMode="auto"/>
        <p:txBody>
          <a:bodyPr/>
          <a:lstStyle/>
          <a:p>
            <a:pPr>
              <a:defRPr/>
            </a:pPr>
            <a:fld id="{D2BCBA94-08DD-4473-7373-116A8F1F02E7}" type="slidenum">
              <a:rPr lang="fr-FR"/>
              <a:t>15</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16</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a:t>MI = Maison Individuelle</a:t>
            </a:r>
            <a:endParaRP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17</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fr-FR" dirty="0"/>
              <a:t>Ajout Juillet 2026 </a:t>
            </a:r>
            <a:r>
              <a:rPr lang="fr-FR" dirty="0" err="1"/>
              <a:t>Rivaton</a:t>
            </a:r>
            <a:r>
              <a:rPr lang="fr-FR" dirty="0"/>
              <a:t> 1: toute la partie de droite sur « </a:t>
            </a:r>
            <a:r>
              <a:rPr lang="fr-FR" sz="1200" dirty="0">
                <a:ln w="0"/>
                <a:solidFill>
                  <a:schemeClr val="tx1"/>
                </a:solidFill>
              </a:rPr>
              <a:t>Surélévations autres que MI, entre 50 et 150 m² ou &lt; à 30 % de la </a:t>
            </a:r>
            <a:r>
              <a:rPr lang="fr-FR" sz="1200" dirty="0" err="1">
                <a:ln w="0"/>
                <a:solidFill>
                  <a:schemeClr val="tx1"/>
                </a:solidFill>
              </a:rPr>
              <a:t>Sref</a:t>
            </a:r>
            <a:r>
              <a:rPr lang="fr-FR" sz="1200" dirty="0">
                <a:ln w="0"/>
                <a:solidFill>
                  <a:schemeClr val="tx1"/>
                </a:solidFill>
              </a:rPr>
              <a:t> des locaux existants »</a:t>
            </a:r>
          </a:p>
          <a:p>
            <a:pPr marL="0" marR="0" lvl="0" indent="0" algn="l" defTabSz="914400" eaLnBrk="1" fontAlgn="auto" latinLnBrk="0" hangingPunct="1">
              <a:lnSpc>
                <a:spcPct val="100000"/>
              </a:lnSpc>
              <a:spcBef>
                <a:spcPts val="0"/>
              </a:spcBef>
              <a:spcAft>
                <a:spcPts val="0"/>
              </a:spcAft>
              <a:buClrTx/>
              <a:buSzTx/>
              <a:buFontTx/>
              <a:buNone/>
              <a:tabLst/>
              <a:defRPr/>
            </a:pPr>
            <a:r>
              <a:rPr lang="fr-FR" sz="1200" dirty="0">
                <a:ln w="0"/>
                <a:solidFill>
                  <a:schemeClr val="tx1"/>
                </a:solidFill>
              </a:rPr>
              <a:t>+ la partie en rouge (cas des surélévations MI logts collectifs, bureaux et enseignement)</a:t>
            </a:r>
            <a:endParaRPr lang="fr-FR" sz="1200" dirty="0"/>
          </a:p>
        </p:txBody>
      </p:sp>
      <p:sp>
        <p:nvSpPr>
          <p:cNvPr id="4" name="Slide Number Placeholder 3"/>
          <p:cNvSpPr>
            <a:spLocks noGrp="1"/>
          </p:cNvSpPr>
          <p:nvPr>
            <p:ph type="sldNum" sz="quarter" idx="10"/>
          </p:nvPr>
        </p:nvSpPr>
        <p:spPr bwMode="auto"/>
        <p:txBody>
          <a:bodyPr/>
          <a:lstStyle/>
          <a:p>
            <a:pPr>
              <a:defRPr/>
            </a:pPr>
            <a:fld id="{61593BE6-980D-196F-4CF3-FCFDDFFED556}" type="slidenum">
              <a:r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fontScale="92500" lnSpcReduction="20000"/>
          </a:bodyPr>
          <a:lstStyle/>
          <a:p>
            <a:pPr>
              <a:defRPr/>
            </a:pPr>
            <a:r>
              <a:rPr lang="fr-FR" sz="1200" b="1">
                <a:solidFill>
                  <a:schemeClr val="tx1"/>
                </a:solidFill>
                <a:latin typeface="Arial"/>
                <a:ea typeface="+mn-ea"/>
                <a:cs typeface="+mn-cs"/>
              </a:rPr>
              <a:t>Article *R421-5</a:t>
            </a:r>
            <a:endParaRPr lang="fr-FR" sz="1200">
              <a:solidFill>
                <a:schemeClr val="tx1"/>
              </a:solidFill>
              <a:latin typeface="Arial"/>
              <a:ea typeface="+mn-ea"/>
              <a:cs typeface="+mn-cs"/>
            </a:endParaRPr>
          </a:p>
          <a:p>
            <a:pPr>
              <a:defRPr/>
            </a:pPr>
            <a:r>
              <a:rPr lang="fr-FR" sz="1200" b="1">
                <a:solidFill>
                  <a:schemeClr val="tx1"/>
                </a:solidFill>
                <a:latin typeface="Arial"/>
                <a:ea typeface="+mn-ea"/>
                <a:cs typeface="+mn-cs"/>
              </a:rPr>
              <a:t>Version en vigueur depuis le 12 mai 2017</a:t>
            </a:r>
            <a:endParaRPr lang="fr-FR" sz="1200">
              <a:solidFill>
                <a:schemeClr val="tx1"/>
              </a:solidFill>
              <a:latin typeface="Arial"/>
              <a:ea typeface="+mn-ea"/>
              <a:cs typeface="+mn-cs"/>
            </a:endParaRPr>
          </a:p>
          <a:p>
            <a:pPr>
              <a:defRPr/>
            </a:pPr>
            <a:r>
              <a:rPr lang="fr-FR" sz="1200">
                <a:solidFill>
                  <a:schemeClr val="tx1"/>
                </a:solidFill>
                <a:latin typeface="Arial"/>
                <a:ea typeface="+mn-ea"/>
                <a:cs typeface="+mn-cs"/>
              </a:rPr>
              <a:t> </a:t>
            </a:r>
            <a:endParaRPr/>
          </a:p>
          <a:p>
            <a:pPr>
              <a:defRPr/>
            </a:pPr>
            <a:r>
              <a:rPr lang="fr-FR" sz="1200" u="sng">
                <a:solidFill>
                  <a:schemeClr val="tx1"/>
                </a:solidFill>
                <a:latin typeface="Arial"/>
                <a:ea typeface="+mn-ea"/>
                <a:cs typeface="+mn-cs"/>
                <a:hlinkClick r:id="rId3" tooltip="https://www.legifrance.gouv.fr/loda/id/LEGIARTI000034720570/2017-05-12/"/>
              </a:rPr>
              <a:t>Modifié par Décret n°2017-933 du 10 mai 2017 - art. 4</a:t>
            </a:r>
            <a:br>
              <a:rPr lang="fr-FR" sz="1200">
                <a:solidFill>
                  <a:schemeClr val="tx1"/>
                </a:solidFill>
                <a:latin typeface="Arial"/>
                <a:ea typeface="+mn-ea"/>
                <a:cs typeface="+mn-cs"/>
                <a:hlinkClick r:id="rId3" tooltip="https://www.legifrance.gouv.fr/loda/id/LEGIARTI000034720570/2017-05-12/"/>
              </a:rPr>
            </a:br>
            <a:endParaRPr lang="fr-FR" sz="1200">
              <a:solidFill>
                <a:schemeClr val="tx1"/>
              </a:solidFill>
              <a:latin typeface="Arial"/>
              <a:ea typeface="+mn-ea"/>
              <a:cs typeface="+mn-cs"/>
            </a:endParaRPr>
          </a:p>
          <a:p>
            <a:pPr>
              <a:defRPr/>
            </a:pPr>
            <a:r>
              <a:rPr lang="fr-FR" sz="1200">
                <a:solidFill>
                  <a:schemeClr val="tx1"/>
                </a:solidFill>
                <a:latin typeface="Arial"/>
                <a:ea typeface="+mn-ea"/>
                <a:cs typeface="+mn-cs"/>
              </a:rPr>
              <a:t>Sont dispensées de toute formalité au titre du présent code, en raison de la faible durée de leur maintien en place ou de leur caractère temporaire compte tenu de l'usage auquel elles sont destinées, les constructions implantées pour une durée n'excédant pas trois mois.</a:t>
            </a:r>
            <a:endParaRPr/>
          </a:p>
          <a:p>
            <a:pPr>
              <a:defRPr/>
            </a:pPr>
            <a:r>
              <a:rPr lang="fr-FR" sz="1200">
                <a:solidFill>
                  <a:schemeClr val="tx1"/>
                </a:solidFill>
                <a:latin typeface="Arial"/>
                <a:ea typeface="+mn-ea"/>
                <a:cs typeface="+mn-cs"/>
              </a:rPr>
              <a:t>Toutefois, cette durée est portée à :</a:t>
            </a:r>
            <a:endParaRPr/>
          </a:p>
          <a:p>
            <a:pPr>
              <a:defRPr/>
            </a:pPr>
            <a:r>
              <a:rPr lang="fr-FR" sz="1200">
                <a:solidFill>
                  <a:schemeClr val="tx1"/>
                </a:solidFill>
                <a:latin typeface="Arial"/>
                <a:ea typeface="+mn-ea"/>
                <a:cs typeface="+mn-cs"/>
              </a:rPr>
              <a:t>a) Un an en ce qui concerne les constructions nécessaires :</a:t>
            </a:r>
            <a:endParaRPr/>
          </a:p>
          <a:p>
            <a:pPr>
              <a:defRPr/>
            </a:pPr>
            <a:r>
              <a:rPr lang="fr-FR" sz="1200">
                <a:solidFill>
                  <a:schemeClr val="tx1"/>
                </a:solidFill>
                <a:latin typeface="Arial"/>
                <a:ea typeface="+mn-ea"/>
                <a:cs typeface="+mn-cs"/>
              </a:rPr>
              <a:t>- au relogement d'urgence des personnes victimes d'un sinistre ou d'une catastrophe naturelle ou technologique ;</a:t>
            </a:r>
            <a:endParaRPr/>
          </a:p>
          <a:p>
            <a:pPr>
              <a:defRPr/>
            </a:pPr>
            <a:r>
              <a:rPr lang="fr-FR" sz="1200">
                <a:solidFill>
                  <a:schemeClr val="tx1"/>
                </a:solidFill>
                <a:latin typeface="Arial"/>
                <a:ea typeface="+mn-ea"/>
                <a:cs typeface="+mn-cs"/>
              </a:rPr>
              <a:t>- à l'hébergement d'urgence des personnes migrantes en vue de leur demande d'asile ;</a:t>
            </a:r>
            <a:endParaRPr/>
          </a:p>
          <a:p>
            <a:pPr>
              <a:defRPr/>
            </a:pPr>
            <a:r>
              <a:rPr lang="fr-FR" sz="1200">
                <a:solidFill>
                  <a:schemeClr val="tx1"/>
                </a:solidFill>
                <a:latin typeface="Arial"/>
                <a:ea typeface="+mn-ea"/>
                <a:cs typeface="+mn-cs"/>
              </a:rPr>
              <a:t>b) Une année scolaire ou la durée du chantier de travaux en ce qui concerne les classes démontables installées dans les établissements scolaires ou universitaires pour pallier les insuffisances temporaires de capacités d'accueil ;</a:t>
            </a:r>
            <a:endParaRPr/>
          </a:p>
          <a:p>
            <a:pPr>
              <a:defRPr/>
            </a:pPr>
            <a:r>
              <a:rPr lang="fr-FR" sz="1200">
                <a:solidFill>
                  <a:schemeClr val="tx1"/>
                </a:solidFill>
                <a:latin typeface="Arial"/>
                <a:ea typeface="+mn-ea"/>
                <a:cs typeface="+mn-cs"/>
              </a:rPr>
              <a:t>c) La durée du chantier, en ce qui concerne les constructions temporaires directement nécessaires à la conduite des travaux ainsi que les installations liées à la commercialisation d'un bâtiment en cours de construction et pour une durée d'un an en ce qui concerne les constructions nécessaires au maintien des activités économiques ou des équipements existants, lorsqu'elles sont implantées à moins de trois cents mètres du chantier ;</a:t>
            </a:r>
            <a:endParaRPr/>
          </a:p>
          <a:p>
            <a:pPr>
              <a:defRPr/>
            </a:pPr>
            <a:r>
              <a:rPr lang="fr-FR" sz="1200">
                <a:solidFill>
                  <a:schemeClr val="tx1"/>
                </a:solidFill>
                <a:latin typeface="Arial"/>
                <a:ea typeface="+mn-ea"/>
                <a:cs typeface="+mn-cs"/>
              </a:rPr>
              <a:t>d) La durée d'une manifestation culturelle, commerciale, touristique ou sportive, dans la limite d'un an, en ce qui concerne les constructions ou installations temporaires directement liées à cette manifestation.</a:t>
            </a:r>
            <a:endParaRPr/>
          </a:p>
          <a:p>
            <a:pPr>
              <a:defRPr/>
            </a:pPr>
            <a:r>
              <a:rPr lang="fr-FR" sz="1200">
                <a:solidFill>
                  <a:schemeClr val="tx1"/>
                </a:solidFill>
                <a:latin typeface="Arial"/>
                <a:ea typeface="+mn-ea"/>
                <a:cs typeface="+mn-cs"/>
              </a:rPr>
              <a:t>A l'issue de cette durée, le constructeur est tenu de remettre les lieux dans leur état initial.</a:t>
            </a:r>
            <a:endParaRP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19</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20</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47BDDE9-0F51-1B7D-020C-DF3D6DB082AB}" type="slidenum">
              <a:rPr/>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fontScale="85000" lnSpcReduction="20000"/>
          </a:bodyPr>
          <a:lstStyle/>
          <a:p>
            <a:pPr>
              <a:defRPr/>
            </a:pPr>
            <a:r>
              <a:rPr lang="fr-FR" sz="1200" b="1" u="sng" dirty="0">
                <a:solidFill>
                  <a:schemeClr val="tx1"/>
                </a:solidFill>
                <a:latin typeface="Arial"/>
                <a:ea typeface="+mn-ea"/>
                <a:cs typeface="+mn-cs"/>
                <a:hlinkClick r:id="rId3" tooltip="https://www.legifrance.gouv.fr/codes/article_lc/LEGIARTI000031721230/2016-01-01"/>
              </a:rPr>
              <a:t>Modification diapo </a:t>
            </a:r>
            <a:r>
              <a:rPr lang="fr-FR" sz="1200" b="1" u="sng" dirty="0" err="1">
                <a:solidFill>
                  <a:schemeClr val="tx1"/>
                </a:solidFill>
                <a:latin typeface="Arial"/>
                <a:ea typeface="+mn-ea"/>
                <a:cs typeface="+mn-cs"/>
                <a:hlinkClick r:id="rId3" tooltip="https://www.legifrance.gouv.fr/codes/article_lc/LEGIARTI000031721230/2016-01-01"/>
              </a:rPr>
              <a:t>juilet</a:t>
            </a:r>
            <a:r>
              <a:rPr lang="fr-FR" sz="1200" b="1" u="sng" dirty="0">
                <a:solidFill>
                  <a:schemeClr val="tx1"/>
                </a:solidFill>
                <a:latin typeface="Arial"/>
                <a:ea typeface="+mn-ea"/>
                <a:cs typeface="+mn-cs"/>
                <a:hlinkClick r:id="rId3" tooltip="https://www.legifrance.gouv.fr/codes/article_lc/LEGIARTI000031721230/2016-01-01"/>
              </a:rPr>
              <a:t> 2026: date application 1</a:t>
            </a:r>
            <a:r>
              <a:rPr lang="fr-FR" sz="1200" b="1" u="sng" baseline="30000" dirty="0">
                <a:solidFill>
                  <a:schemeClr val="tx1"/>
                </a:solidFill>
                <a:latin typeface="Arial"/>
                <a:ea typeface="+mn-ea"/>
                <a:cs typeface="+mn-cs"/>
                <a:hlinkClick r:id="rId3" tooltip="https://www.legifrance.gouv.fr/codes/article_lc/LEGIARTI000031721230/2016-01-01"/>
              </a:rPr>
              <a:t>er</a:t>
            </a:r>
            <a:r>
              <a:rPr lang="fr-FR" sz="1200" b="1" u="sng" dirty="0">
                <a:solidFill>
                  <a:schemeClr val="tx1"/>
                </a:solidFill>
                <a:latin typeface="Arial"/>
                <a:ea typeface="+mn-ea"/>
                <a:cs typeface="+mn-cs"/>
                <a:hlinkClick r:id="rId3" tooltip="https://www.legifrance.gouv.fr/codes/article_lc/LEGIARTI000031721230/2016-01-01"/>
              </a:rPr>
              <a:t> juillet 2023 et non 1</a:t>
            </a:r>
            <a:r>
              <a:rPr lang="fr-FR" sz="1200" b="1" u="sng" baseline="30000" dirty="0">
                <a:solidFill>
                  <a:schemeClr val="tx1"/>
                </a:solidFill>
                <a:latin typeface="Arial"/>
                <a:ea typeface="+mn-ea"/>
                <a:cs typeface="+mn-cs"/>
                <a:hlinkClick r:id="rId3" tooltip="https://www.legifrance.gouv.fr/codes/article_lc/LEGIARTI000031721230/2016-01-01"/>
              </a:rPr>
              <a:t>er</a:t>
            </a:r>
            <a:r>
              <a:rPr lang="fr-FR" sz="1200" b="1" u="sng" dirty="0">
                <a:solidFill>
                  <a:schemeClr val="tx1"/>
                </a:solidFill>
                <a:latin typeface="Arial"/>
                <a:ea typeface="+mn-ea"/>
                <a:cs typeface="+mn-cs"/>
                <a:hlinkClick r:id="rId3" tooltip="https://www.legifrance.gouv.fr/codes/article_lc/LEGIARTI000031721230/2016-01-01"/>
              </a:rPr>
              <a:t> janvier 2023 pour </a:t>
            </a:r>
            <a:r>
              <a:rPr lang="fr-FR" dirty="0">
                <a:highlight>
                  <a:srgbClr val="FFFF00"/>
                </a:highlight>
              </a:rPr>
              <a:t>les HLL de moins de 35 m² dispensées de démarche d’urbanisme (implantées dans les lieux de loisir).</a:t>
            </a:r>
          </a:p>
          <a:p>
            <a:pPr>
              <a:defRPr/>
            </a:pPr>
            <a:endParaRPr lang="fr-FR" sz="1200" b="1" u="sng" dirty="0">
              <a:solidFill>
                <a:schemeClr val="tx1"/>
              </a:solidFill>
              <a:latin typeface="Arial"/>
              <a:ea typeface="+mn-ea"/>
              <a:cs typeface="+mn-cs"/>
              <a:hlinkClick r:id="rId3" tooltip="https://www.legifrance.gouv.fr/codes/article_lc/LEGIARTI000031721230/2016-01-01"/>
            </a:endParaRPr>
          </a:p>
          <a:p>
            <a:pPr>
              <a:defRPr/>
            </a:pPr>
            <a:r>
              <a:rPr lang="fr-FR" sz="1200" b="1" u="sng" dirty="0">
                <a:solidFill>
                  <a:schemeClr val="tx1"/>
                </a:solidFill>
                <a:latin typeface="Arial"/>
                <a:ea typeface="+mn-ea"/>
                <a:cs typeface="+mn-cs"/>
                <a:hlinkClick r:id="rId3" tooltip="https://www.legifrance.gouv.fr/codes/article_lc/LEGIARTI000031721230/2016-01-01"/>
              </a:rPr>
              <a:t>1) </a:t>
            </a:r>
            <a:r>
              <a:rPr lang="fr-FR" sz="1200" u="sng" dirty="0">
                <a:solidFill>
                  <a:schemeClr val="tx1"/>
                </a:solidFill>
                <a:latin typeface="Arial"/>
                <a:ea typeface="+mn-ea"/>
                <a:cs typeface="+mn-cs"/>
                <a:hlinkClick r:id="rId3" tooltip="https://www.legifrance.gouv.fr/codes/article_lc/LEGIARTI000031721230/2016-01-01"/>
              </a:rPr>
              <a:t>Article R111-37</a:t>
            </a:r>
            <a:endParaRPr lang="fr-FR" sz="1200" dirty="0">
              <a:solidFill>
                <a:schemeClr val="tx1"/>
              </a:solidFill>
              <a:latin typeface="Arial"/>
              <a:ea typeface="+mn-ea"/>
              <a:cs typeface="+mn-cs"/>
            </a:endParaRPr>
          </a:p>
          <a:p>
            <a:pPr>
              <a:defRPr/>
            </a:pPr>
            <a:r>
              <a:rPr lang="fr-FR" sz="1200" dirty="0">
                <a:solidFill>
                  <a:schemeClr val="tx1"/>
                </a:solidFill>
                <a:latin typeface="Arial"/>
                <a:ea typeface="+mn-ea"/>
                <a:cs typeface="+mn-cs"/>
              </a:rPr>
              <a:t>Version en vigueur depuis le 01 janvier 2016</a:t>
            </a:r>
            <a:endParaRPr dirty="0"/>
          </a:p>
          <a:p>
            <a:pPr>
              <a:defRPr/>
            </a:pPr>
            <a:r>
              <a:rPr lang="fr-FR" sz="1200" u="sng" dirty="0">
                <a:solidFill>
                  <a:schemeClr val="tx1"/>
                </a:solidFill>
                <a:latin typeface="Arial"/>
                <a:ea typeface="+mn-ea"/>
                <a:cs typeface="+mn-cs"/>
                <a:hlinkClick r:id="rId4" tooltip="https://www.legifrance.gouv.fr/loda/id/LEGIARTI000031717285/2015-12-30/"/>
              </a:rPr>
              <a:t>Création Décret n°2015-1783 du 28 décembre 2015 - art.</a:t>
            </a:r>
            <a:br>
              <a:rPr lang="fr-FR" sz="1200" u="sng" dirty="0">
                <a:solidFill>
                  <a:schemeClr val="tx1"/>
                </a:solidFill>
                <a:latin typeface="Arial"/>
                <a:ea typeface="+mn-ea"/>
                <a:cs typeface="+mn-cs"/>
                <a:hlinkClick r:id="rId4" tooltip="https://www.legifrance.gouv.fr/loda/id/LEGIARTI000031717285/2015-12-30/"/>
              </a:rPr>
            </a:br>
            <a:br>
              <a:rPr lang="fr-FR" sz="1200" dirty="0">
                <a:solidFill>
                  <a:schemeClr val="tx1"/>
                </a:solidFill>
                <a:latin typeface="Arial"/>
                <a:ea typeface="+mn-ea"/>
                <a:cs typeface="+mn-cs"/>
              </a:rPr>
            </a:br>
            <a:r>
              <a:rPr lang="fr-FR" sz="1200" dirty="0">
                <a:solidFill>
                  <a:schemeClr val="tx1"/>
                </a:solidFill>
                <a:latin typeface="Arial"/>
                <a:ea typeface="+mn-ea"/>
                <a:cs typeface="+mn-cs"/>
              </a:rPr>
              <a:t>« Sont regardées comme des habitations légères de loisirs les constructions démontables ou transportables, destinées à une occupation temporaire ou saisonnière à usage de loisirs. »</a:t>
            </a:r>
            <a:endParaRPr dirty="0"/>
          </a:p>
          <a:p>
            <a:pPr>
              <a:defRPr/>
            </a:pPr>
            <a:endParaRPr lang="fr-FR" sz="1200" dirty="0">
              <a:solidFill>
                <a:schemeClr val="tx1"/>
              </a:solidFill>
              <a:latin typeface="Arial"/>
              <a:ea typeface="+mn-ea"/>
              <a:cs typeface="+mn-cs"/>
            </a:endParaRPr>
          </a:p>
          <a:p>
            <a:pPr marL="0" marR="0" lvl="0" indent="0" algn="l" defTabSz="914400">
              <a:lnSpc>
                <a:spcPct val="100000"/>
              </a:lnSpc>
              <a:spcBef>
                <a:spcPts val="0"/>
              </a:spcBef>
              <a:spcAft>
                <a:spcPts val="0"/>
              </a:spcAft>
              <a:buClrTx/>
              <a:buSzTx/>
              <a:buFontTx/>
              <a:buNone/>
              <a:defRPr/>
            </a:pPr>
            <a:r>
              <a:rPr lang="fr-FR" b="1" dirty="0"/>
              <a:t>2) HLL dispensées de démarches d‘urbanisme </a:t>
            </a:r>
            <a:r>
              <a:rPr lang="fr-FR" dirty="0"/>
              <a:t>(d’après </a:t>
            </a:r>
            <a:r>
              <a:rPr lang="fr-FR" sz="1200" b="1" dirty="0">
                <a:solidFill>
                  <a:schemeClr val="tx1"/>
                </a:solidFill>
                <a:latin typeface="Arial"/>
                <a:ea typeface="+mn-ea"/>
                <a:cs typeface="+mn-cs"/>
              </a:rPr>
              <a:t>R*421-2 du code de l’urbanisme)=« </a:t>
            </a:r>
            <a:r>
              <a:rPr lang="fr-FR" sz="1200" dirty="0">
                <a:solidFill>
                  <a:schemeClr val="tx1"/>
                </a:solidFill>
                <a:latin typeface="Arial"/>
                <a:ea typeface="+mn-ea"/>
                <a:cs typeface="+mn-cs"/>
              </a:rPr>
              <a:t>) Les habitations légères de loisirs implantées dans les emplacements mentionnés à l'article </a:t>
            </a:r>
            <a:r>
              <a:rPr lang="fr-FR" sz="1200" u="sng" dirty="0">
                <a:solidFill>
                  <a:schemeClr val="tx1"/>
                </a:solidFill>
                <a:latin typeface="Arial"/>
                <a:ea typeface="+mn-ea"/>
                <a:cs typeface="+mn-cs"/>
                <a:hlinkClick r:id="rId5" tooltip="Code de l"/>
              </a:rPr>
              <a:t>R. 111-38</a:t>
            </a:r>
            <a:r>
              <a:rPr lang="fr-FR" sz="1200" dirty="0">
                <a:solidFill>
                  <a:schemeClr val="tx1"/>
                </a:solidFill>
                <a:latin typeface="Arial"/>
                <a:ea typeface="+mn-ea"/>
                <a:cs typeface="+mn-cs"/>
              </a:rPr>
              <a:t> et dont la surface de plancher est inférieure ou égale à trente-cinq mètres carrés ; »</a:t>
            </a:r>
            <a:endParaRPr dirty="0"/>
          </a:p>
          <a:p>
            <a:pPr>
              <a:defRPr/>
            </a:pPr>
            <a:r>
              <a:rPr lang="fr-FR" sz="1200" b="1" dirty="0">
                <a:solidFill>
                  <a:schemeClr val="tx1"/>
                </a:solidFill>
                <a:latin typeface="Arial"/>
                <a:ea typeface="+mn-ea"/>
                <a:cs typeface="+mn-cs"/>
              </a:rPr>
              <a:t>Article R111-38</a:t>
            </a:r>
            <a:endParaRPr dirty="0"/>
          </a:p>
          <a:p>
            <a:pPr>
              <a:defRPr/>
            </a:pPr>
            <a:r>
              <a:rPr lang="fr-FR" sz="1200" b="1" dirty="0">
                <a:solidFill>
                  <a:schemeClr val="tx1"/>
                </a:solidFill>
                <a:latin typeface="Arial"/>
                <a:ea typeface="+mn-ea"/>
                <a:cs typeface="+mn-cs"/>
              </a:rPr>
              <a:t>Version en vigueur depuis le 01 janvier 2016</a:t>
            </a:r>
            <a:endParaRPr dirty="0"/>
          </a:p>
          <a:p>
            <a:pPr>
              <a:defRPr/>
            </a:pPr>
            <a:r>
              <a:rPr lang="fr-FR" sz="1200" u="sng" dirty="0">
                <a:solidFill>
                  <a:schemeClr val="tx1"/>
                </a:solidFill>
                <a:latin typeface="Arial"/>
                <a:ea typeface="+mn-ea"/>
                <a:cs typeface="+mn-cs"/>
                <a:hlinkClick r:id="rId4" tooltip="https://www.legifrance.gouv.fr/loda/id/LEGIARTI000031717285/2015-12-30/"/>
              </a:rPr>
              <a:t>Création Décret n°2015-1783 du 28 décembre 2015 - art.</a:t>
            </a:r>
            <a:br>
              <a:rPr lang="fr-FR" sz="1200" u="sng" dirty="0">
                <a:solidFill>
                  <a:schemeClr val="tx1"/>
                </a:solidFill>
                <a:latin typeface="Arial"/>
                <a:ea typeface="+mn-ea"/>
                <a:cs typeface="+mn-cs"/>
                <a:hlinkClick r:id="rId4" tooltip="https://www.legifrance.gouv.fr/loda/id/LEGIARTI000031717285/2015-12-30/"/>
              </a:rPr>
            </a:br>
            <a:br>
              <a:rPr lang="fr-FR" sz="1200" dirty="0">
                <a:solidFill>
                  <a:schemeClr val="tx1"/>
                </a:solidFill>
                <a:latin typeface="Arial"/>
                <a:ea typeface="+mn-ea"/>
                <a:cs typeface="+mn-cs"/>
              </a:rPr>
            </a:br>
            <a:r>
              <a:rPr lang="fr-FR" sz="1200" dirty="0">
                <a:solidFill>
                  <a:schemeClr val="tx1"/>
                </a:solidFill>
                <a:latin typeface="Arial"/>
                <a:ea typeface="+mn-ea"/>
                <a:cs typeface="+mn-cs"/>
              </a:rPr>
              <a:t>Les habitations légères de loisirs peuvent être implantées :</a:t>
            </a:r>
            <a:br>
              <a:rPr lang="fr-FR" sz="1200" dirty="0">
                <a:solidFill>
                  <a:schemeClr val="tx1"/>
                </a:solidFill>
                <a:latin typeface="Arial"/>
                <a:ea typeface="+mn-ea"/>
                <a:cs typeface="+mn-cs"/>
              </a:rPr>
            </a:br>
            <a:r>
              <a:rPr lang="fr-FR" sz="1200" dirty="0">
                <a:solidFill>
                  <a:schemeClr val="tx1"/>
                </a:solidFill>
                <a:latin typeface="Arial"/>
                <a:ea typeface="+mn-ea"/>
                <a:cs typeface="+mn-cs"/>
              </a:rPr>
              <a:t>1° Dans les parcs résidentiels de loisirs spécialement aménagés à cet effet ;</a:t>
            </a:r>
            <a:br>
              <a:rPr lang="fr-FR" sz="1200" dirty="0">
                <a:solidFill>
                  <a:schemeClr val="tx1"/>
                </a:solidFill>
                <a:latin typeface="Arial"/>
                <a:ea typeface="+mn-ea"/>
                <a:cs typeface="+mn-cs"/>
              </a:rPr>
            </a:br>
            <a:r>
              <a:rPr lang="fr-FR" sz="1200" dirty="0">
                <a:solidFill>
                  <a:schemeClr val="tx1"/>
                </a:solidFill>
                <a:latin typeface="Arial"/>
                <a:ea typeface="+mn-ea"/>
                <a:cs typeface="+mn-cs"/>
              </a:rPr>
              <a:t>2° Dans les villages de vacances classés en hébergement léger en application du code du tourisme ;</a:t>
            </a:r>
            <a:br>
              <a:rPr lang="fr-FR" sz="1200" dirty="0">
                <a:solidFill>
                  <a:schemeClr val="tx1"/>
                </a:solidFill>
                <a:latin typeface="Arial"/>
                <a:ea typeface="+mn-ea"/>
                <a:cs typeface="+mn-cs"/>
              </a:rPr>
            </a:br>
            <a:r>
              <a:rPr lang="fr-FR" sz="1200" dirty="0">
                <a:solidFill>
                  <a:schemeClr val="tx1"/>
                </a:solidFill>
                <a:latin typeface="Arial"/>
                <a:ea typeface="+mn-ea"/>
                <a:cs typeface="+mn-cs"/>
              </a:rPr>
              <a:t>3° Dans les dépendances des maisons familiales de vacances agréées en application du </a:t>
            </a:r>
            <a:r>
              <a:rPr lang="fr-FR" sz="1200" u="sng" dirty="0">
                <a:solidFill>
                  <a:schemeClr val="tx1"/>
                </a:solidFill>
                <a:latin typeface="Arial"/>
                <a:ea typeface="+mn-ea"/>
                <a:cs typeface="+mn-cs"/>
                <a:hlinkClick r:id="rId6" tooltip="Code du tourisme. (V)"/>
              </a:rPr>
              <a:t>code du tourisme</a:t>
            </a:r>
            <a:r>
              <a:rPr lang="fr-FR" sz="1200" dirty="0">
                <a:solidFill>
                  <a:schemeClr val="tx1"/>
                </a:solidFill>
                <a:latin typeface="Arial"/>
                <a:ea typeface="+mn-ea"/>
                <a:cs typeface="+mn-cs"/>
              </a:rPr>
              <a:t> ;</a:t>
            </a:r>
            <a:br>
              <a:rPr lang="fr-FR" sz="1200" dirty="0">
                <a:solidFill>
                  <a:schemeClr val="tx1"/>
                </a:solidFill>
                <a:latin typeface="Arial"/>
                <a:ea typeface="+mn-ea"/>
                <a:cs typeface="+mn-cs"/>
              </a:rPr>
            </a:br>
            <a:r>
              <a:rPr lang="fr-FR" sz="1200" dirty="0">
                <a:solidFill>
                  <a:schemeClr val="tx1"/>
                </a:solidFill>
                <a:latin typeface="Arial"/>
                <a:ea typeface="+mn-ea"/>
                <a:cs typeface="+mn-cs"/>
              </a:rPr>
              <a:t>4° Dans les terrains de camping régulièrement créés, à l'exception de ceux créés par une déclaration préalable ou créés sans autorisation d'aménager, par une déclaration en mairie, sur le fondement des dispositions du code de l'urbanisme dans leur rédaction antérieure au 1er octobre 2007 ou constituant des aires naturelles de camping. Dans ce cas, le nombre d'habitations légères de loisirs doit demeurer inférieur soit à trente-cinq lorsque le terrain comprend moins de 175 emplacements, soit à 20 % du nombre total d'emplacements dans les autres cas.</a:t>
            </a:r>
            <a:endParaRPr dirty="0"/>
          </a:p>
          <a:p>
            <a:pPr marL="0" marR="0" lvl="0" indent="0" algn="l" defTabSz="914400">
              <a:lnSpc>
                <a:spcPct val="100000"/>
              </a:lnSpc>
              <a:spcBef>
                <a:spcPts val="0"/>
              </a:spcBef>
              <a:spcAft>
                <a:spcPts val="0"/>
              </a:spcAft>
              <a:buClrTx/>
              <a:buSzTx/>
              <a:buFontTx/>
              <a:buNone/>
              <a:defRPr/>
            </a:pPr>
            <a:r>
              <a:rPr lang="fr-FR" dirty="0"/>
              <a:t> </a:t>
            </a:r>
          </a:p>
          <a:p>
            <a:pPr>
              <a:defRPr/>
            </a:pPr>
            <a:endParaRPr lang="fr-FR" dirty="0"/>
          </a:p>
          <a:p>
            <a:pPr>
              <a:defRPr/>
            </a:pPr>
            <a:endParaRPr lang="fr-FR" dirty="0"/>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22</a:t>
            </a:fld>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lgn="just">
              <a:defRPr/>
            </a:pPr>
            <a:r>
              <a:rPr lang="fr-FR" sz="1200" i="1" dirty="0">
                <a:solidFill>
                  <a:schemeClr val="accent1"/>
                </a:solidFill>
              </a:rPr>
              <a:t>Suite à une ordonnance du Conseil d'État datant du 29 juin 2023, l'application de la RE2020 avait été suspendue pour les HLL de moins de 35m² destinées à une utilisation saisonnière dans un camping. L’arrêté du 14 août 2024 est venu préciser les conditions d’application de la RE2020 pour cette catégorie (application uniquement des exigences sur la puissance de l’éclairage).</a:t>
            </a:r>
            <a:endParaRPr dirty="0"/>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23</a:t>
            </a:fld>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129579323" name="Slide Image Placeholder 1"/>
          <p:cNvSpPr>
            <a:spLocks noGrp="1" noRot="1" noChangeAspect="1"/>
          </p:cNvSpPr>
          <p:nvPr>
            <p:ph type="sldImg"/>
          </p:nvPr>
        </p:nvSpPr>
        <p:spPr bwMode="auto"/>
      </p:sp>
      <p:sp>
        <p:nvSpPr>
          <p:cNvPr id="1031281364" name="Notes Placeholder 2"/>
          <p:cNvSpPr>
            <a:spLocks noGrp="1"/>
          </p:cNvSpPr>
          <p:nvPr>
            <p:ph type="body" idx="1"/>
          </p:nvPr>
        </p:nvSpPr>
        <p:spPr bwMode="auto"/>
        <p:txBody>
          <a:bodyPr/>
          <a:lstStyle/>
          <a:p>
            <a:pPr>
              <a:defRPr/>
            </a:pPr>
            <a:endParaRPr/>
          </a:p>
        </p:txBody>
      </p:sp>
      <p:sp>
        <p:nvSpPr>
          <p:cNvPr id="1813835747" name="Slide Number Placeholder 3"/>
          <p:cNvSpPr>
            <a:spLocks noGrp="1"/>
          </p:cNvSpPr>
          <p:nvPr>
            <p:ph type="sldNum" sz="quarter" idx="10"/>
          </p:nvPr>
        </p:nvSpPr>
        <p:spPr bwMode="auto"/>
        <p:txBody>
          <a:bodyPr/>
          <a:lstStyle/>
          <a:p>
            <a:pPr>
              <a:defRPr/>
            </a:pPr>
            <a:fld id="{01C63441-529E-6B69-B169-E7DFC721C03B}" type="slidenum">
              <a:rP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8D3FAB8-7396-061F-F6E2-D5156EE7AC12}" type="slidenum">
              <a:rP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F564504-BF34-2250-FAEF-D0FF81B90B1D}" type="slidenum">
              <a:rPr/>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333B176-1205-BF66-BB64-C56EB669B402}" type="slidenum">
              <a:rPr/>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299FC74-9ED8-5C38-67B5-4BA123633E67}" type="slidenum">
              <a:rPr/>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0473309-F14C-8D9F-D89C-02414D884A5D}" type="slidenum">
              <a:rPr/>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30BCF10-3976-1259-56F1-070B7C57F640}" type="slidenum">
              <a:rPr/>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030828D-BF80-8592-E689-7126B748B841}" type="slidenum">
              <a:rPr/>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585C98F-472F-A72E-E706-676321E89320}" type="slidenum">
              <a:rPr/>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7E9612B-DE35-0A9D-8502-70CD1D114701}" type="slidenum">
              <a:rPr/>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51043B8-E501-DFC6-73F5-8A2288E1237C}" type="slidenum">
              <a:rPr/>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3A0BE25-2713-4936-248C-8C3BE1F2242A}" type="slidenum">
              <a:rPr/>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AE1B5F1-2C22-43DD-35CB-0EC892DBBD75}" type="slidenum">
              <a:rPr/>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E748CCF-40A6-7162-34AA-CC2DC1B531C4}" type="slidenum">
              <a:rPr/>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0802C88-CB54-34F2-0310-D6C47B6A2982}" type="slidenum">
              <a:rPr/>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221A156-0C74-9853-79F3-8A6410F3DBA9}" type="slidenum">
              <a:rPr/>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E76E59D-5CD1-0D8B-587E-AB22296CCC7B}" type="slidenum">
              <a:rPr/>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2415E73-D937-E8AF-06C5-C3CCE323865F}" type="slidenum">
              <a:rPr/>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080CFE3-92D4-03BA-5BA4-CFC636F28C23}" type="slidenum">
              <a:rPr/>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a:t>Attention: ces constats de X3 entre Bois et électricité sont à relativiser. Car pour un même besoin en énergie, le rendement d’une chaudière bois sera au maximum de 1; quand le coefficient de performance d’une Pompe à chaleur électrique sera couramment de 3. Ainsi, pour un même besoin en énergie, le Ic énergie avec une chaudière bois ou une PAC élec seront proches.</a:t>
            </a: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43</a:t>
            </a:fld>
            <a:endParaRPr lang="fr-F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fontScale="85000" lnSpcReduction="20000"/>
          </a:bodyPr>
          <a:lstStyle/>
          <a:p>
            <a:pPr lvl="0">
              <a:defRPr/>
            </a:pPr>
            <a:r>
              <a:rPr lang="fr-FR" sz="1200" b="1" dirty="0">
                <a:solidFill>
                  <a:schemeClr val="tx1"/>
                </a:solidFill>
                <a:latin typeface="Arial"/>
                <a:ea typeface="+mn-ea"/>
                <a:cs typeface="+mn-cs"/>
              </a:rPr>
              <a:t>Ajout diapo juillet 2026 </a:t>
            </a:r>
            <a:r>
              <a:rPr lang="fr-FR" sz="1200" b="1" dirty="0" err="1">
                <a:solidFill>
                  <a:schemeClr val="tx1"/>
                </a:solidFill>
                <a:latin typeface="Arial"/>
                <a:ea typeface="+mn-ea"/>
                <a:cs typeface="+mn-cs"/>
              </a:rPr>
              <a:t>Rivaton</a:t>
            </a:r>
            <a:r>
              <a:rPr lang="fr-FR" sz="1200" b="1" dirty="0">
                <a:solidFill>
                  <a:schemeClr val="tx1"/>
                </a:solidFill>
                <a:latin typeface="Arial"/>
                <a:ea typeface="+mn-ea"/>
                <a:cs typeface="+mn-cs"/>
              </a:rPr>
              <a:t> 1</a:t>
            </a:r>
            <a:r>
              <a:rPr lang="fr-FR" sz="1200" dirty="0">
                <a:solidFill>
                  <a:schemeClr val="tx1"/>
                </a:solidFill>
                <a:latin typeface="Arial"/>
                <a:ea typeface="+mn-ea"/>
                <a:cs typeface="+mn-cs"/>
              </a:rPr>
              <a:t>: introduction de </a:t>
            </a:r>
            <a:r>
              <a:rPr lang="fr-FR" sz="1200" dirty="0" err="1">
                <a:solidFill>
                  <a:schemeClr val="tx1"/>
                </a:solidFill>
                <a:latin typeface="Arial"/>
                <a:ea typeface="+mn-ea"/>
                <a:cs typeface="+mn-cs"/>
              </a:rPr>
              <a:t>McHSP</a:t>
            </a:r>
            <a:r>
              <a:rPr lang="fr-FR" sz="1200" dirty="0">
                <a:solidFill>
                  <a:schemeClr val="tx1"/>
                </a:solidFill>
                <a:latin typeface="Arial"/>
                <a:ea typeface="+mn-ea"/>
                <a:cs typeface="+mn-cs"/>
              </a:rPr>
              <a:t>, afin d’éviter un effet négatif sur le confort d’usage de la réduction de la hauteur sous plafond . Car il avait été constaté que certains concepteurs réduisait la hauteur sous plafond pour améliorer le Bbio ou </a:t>
            </a:r>
            <a:r>
              <a:rPr lang="fr-FR" sz="1200" dirty="0" err="1">
                <a:solidFill>
                  <a:schemeClr val="tx1"/>
                </a:solidFill>
                <a:latin typeface="Arial"/>
                <a:ea typeface="+mn-ea"/>
                <a:cs typeface="+mn-cs"/>
              </a:rPr>
              <a:t>Ic</a:t>
            </a:r>
            <a:r>
              <a:rPr lang="fr-FR" sz="1200" dirty="0">
                <a:solidFill>
                  <a:schemeClr val="tx1"/>
                </a:solidFill>
                <a:latin typeface="Arial"/>
                <a:ea typeface="+mn-ea"/>
                <a:cs typeface="+mn-cs"/>
              </a:rPr>
              <a:t> construction de leurs projets, au détriment du confort d’usage qu’apporte une grande hauteur sous plafond. La nouvelle modulation </a:t>
            </a:r>
            <a:r>
              <a:rPr lang="fr-FR" sz="1200" dirty="0" err="1">
                <a:solidFill>
                  <a:schemeClr val="tx1"/>
                </a:solidFill>
                <a:latin typeface="Arial"/>
                <a:ea typeface="+mn-ea"/>
                <a:cs typeface="+mn-cs"/>
              </a:rPr>
              <a:t>McHSP</a:t>
            </a:r>
            <a:r>
              <a:rPr lang="fr-FR" sz="1200" dirty="0">
                <a:solidFill>
                  <a:schemeClr val="tx1"/>
                </a:solidFill>
                <a:latin typeface="Arial"/>
                <a:ea typeface="+mn-ea"/>
                <a:cs typeface="+mn-cs"/>
              </a:rPr>
              <a:t> permet de ne pas pénaliser les projets (indicateurs Bbio, Cep, </a:t>
            </a:r>
            <a:r>
              <a:rPr lang="fr-FR" sz="1200" dirty="0" err="1">
                <a:solidFill>
                  <a:schemeClr val="tx1"/>
                </a:solidFill>
                <a:latin typeface="Arial"/>
                <a:ea typeface="+mn-ea"/>
                <a:cs typeface="+mn-cs"/>
              </a:rPr>
              <a:t>Cep,nr</a:t>
            </a:r>
            <a:r>
              <a:rPr lang="fr-FR" sz="1200" dirty="0">
                <a:solidFill>
                  <a:schemeClr val="tx1"/>
                </a:solidFill>
                <a:latin typeface="Arial"/>
                <a:ea typeface="+mn-ea"/>
                <a:cs typeface="+mn-cs"/>
              </a:rPr>
              <a:t> et </a:t>
            </a:r>
            <a:r>
              <a:rPr lang="fr-FR" sz="1200" dirty="0" err="1">
                <a:solidFill>
                  <a:schemeClr val="tx1"/>
                </a:solidFill>
                <a:latin typeface="Arial"/>
                <a:ea typeface="+mn-ea"/>
                <a:cs typeface="+mn-cs"/>
              </a:rPr>
              <a:t>Ic</a:t>
            </a:r>
            <a:r>
              <a:rPr lang="fr-FR" sz="1200" dirty="0">
                <a:solidFill>
                  <a:schemeClr val="tx1"/>
                </a:solidFill>
                <a:latin typeface="Arial"/>
                <a:ea typeface="+mn-ea"/>
                <a:cs typeface="+mn-cs"/>
              </a:rPr>
              <a:t> énergie, et aussi </a:t>
            </a:r>
            <a:r>
              <a:rPr lang="fr-FR" sz="1200" dirty="0" err="1">
                <a:solidFill>
                  <a:schemeClr val="tx1"/>
                </a:solidFill>
                <a:latin typeface="Arial"/>
                <a:ea typeface="+mn-ea"/>
                <a:cs typeface="+mn-cs"/>
              </a:rPr>
              <a:t>Ic</a:t>
            </a:r>
            <a:r>
              <a:rPr lang="fr-FR" sz="1200" dirty="0">
                <a:solidFill>
                  <a:schemeClr val="tx1"/>
                </a:solidFill>
                <a:latin typeface="Arial"/>
                <a:ea typeface="+mn-ea"/>
                <a:cs typeface="+mn-cs"/>
              </a:rPr>
              <a:t> construction) souhaitant une grande hauteur sous plafond. Cette modulation ne s’applique qu’aux bâtiments à usage d’habitation.</a:t>
            </a:r>
          </a:p>
          <a:p>
            <a:pPr lvl="0">
              <a:defRPr/>
            </a:pPr>
            <a:endParaRPr lang="fr-FR" sz="1200" dirty="0">
              <a:solidFill>
                <a:schemeClr val="tx1"/>
              </a:solidFill>
              <a:latin typeface="Arial"/>
              <a:ea typeface="+mn-ea"/>
              <a:cs typeface="+mn-cs"/>
            </a:endParaRPr>
          </a:p>
          <a:p>
            <a:pPr lvl="0">
              <a:defRPr/>
            </a:pPr>
            <a:r>
              <a:rPr lang="fr-FR" sz="1200" dirty="0" err="1">
                <a:solidFill>
                  <a:schemeClr val="tx1"/>
                </a:solidFill>
                <a:latin typeface="Arial"/>
                <a:ea typeface="+mn-ea"/>
                <a:cs typeface="+mn-cs"/>
              </a:rPr>
              <a:t>Mcgéo</a:t>
            </a:r>
            <a:r>
              <a:rPr lang="fr-FR" sz="1200" dirty="0">
                <a:solidFill>
                  <a:schemeClr val="tx1"/>
                </a:solidFill>
                <a:latin typeface="Arial"/>
                <a:ea typeface="+mn-ea"/>
                <a:cs typeface="+mn-cs"/>
              </a:rPr>
              <a:t> : coefficient de modulation selon la localisation géographique (zone géographique et altitude) du bâtiment La RE2020 agrège les 2 modulations de la RT2012 (</a:t>
            </a:r>
            <a:r>
              <a:rPr lang="fr-FR" sz="1200" dirty="0" err="1">
                <a:solidFill>
                  <a:schemeClr val="tx1"/>
                </a:solidFill>
                <a:latin typeface="Arial"/>
                <a:ea typeface="+mn-ea"/>
                <a:cs typeface="+mn-cs"/>
              </a:rPr>
              <a:t>Mcalt</a:t>
            </a:r>
            <a:r>
              <a:rPr lang="fr-FR" sz="1200" dirty="0">
                <a:solidFill>
                  <a:schemeClr val="tx1"/>
                </a:solidFill>
                <a:latin typeface="Arial"/>
                <a:ea typeface="+mn-ea"/>
                <a:cs typeface="+mn-cs"/>
              </a:rPr>
              <a:t> et </a:t>
            </a:r>
            <a:r>
              <a:rPr lang="fr-FR" sz="1200" dirty="0" err="1">
                <a:solidFill>
                  <a:schemeClr val="tx1"/>
                </a:solidFill>
                <a:latin typeface="Arial"/>
                <a:ea typeface="+mn-ea"/>
                <a:cs typeface="+mn-cs"/>
              </a:rPr>
              <a:t>Mcgéo</a:t>
            </a:r>
            <a:r>
              <a:rPr lang="fr-FR" sz="1200" dirty="0">
                <a:solidFill>
                  <a:schemeClr val="tx1"/>
                </a:solidFill>
                <a:latin typeface="Arial"/>
                <a:ea typeface="+mn-ea"/>
                <a:cs typeface="+mn-cs"/>
              </a:rPr>
              <a:t>) en une unique modulation géographique qui reprend le même esprit, à savoir ajuster les exigences sur le Bbio en fonction des rigueurs climatiques hétérogènes ;</a:t>
            </a:r>
            <a:endParaRPr dirty="0"/>
          </a:p>
          <a:p>
            <a:pPr lvl="0">
              <a:defRPr/>
            </a:pPr>
            <a:r>
              <a:rPr lang="fr-FR" sz="1200" dirty="0" err="1">
                <a:solidFill>
                  <a:schemeClr val="tx1"/>
                </a:solidFill>
                <a:latin typeface="Arial"/>
                <a:ea typeface="+mn-ea"/>
                <a:cs typeface="+mn-cs"/>
              </a:rPr>
              <a:t>Mccombles</a:t>
            </a:r>
            <a:r>
              <a:rPr lang="fr-FR" sz="1200" dirty="0">
                <a:solidFill>
                  <a:schemeClr val="tx1"/>
                </a:solidFill>
                <a:latin typeface="Arial"/>
                <a:ea typeface="+mn-ea"/>
                <a:cs typeface="+mn-cs"/>
              </a:rPr>
              <a:t> : coefficient de modulation selon la surface de plancher de combles aménagés dans le bâtiment. C’est une nouvelle modulation qui permet d’ajuster les exigences sur le Bbio pour prendre en compte les surfaces chauffées de hauteur sous plafond inférieure à 1m80 (non incluses dans la SHAB) ;</a:t>
            </a:r>
            <a:endParaRPr dirty="0"/>
          </a:p>
          <a:p>
            <a:pPr lvl="0">
              <a:defRPr/>
            </a:pPr>
            <a:r>
              <a:rPr lang="fr-FR" sz="1200" dirty="0" err="1">
                <a:solidFill>
                  <a:schemeClr val="tx1"/>
                </a:solidFill>
                <a:latin typeface="Arial"/>
                <a:ea typeface="+mn-ea"/>
                <a:cs typeface="+mn-cs"/>
              </a:rPr>
              <a:t>Mcsurf_moy</a:t>
            </a:r>
            <a:r>
              <a:rPr lang="fr-FR" sz="1200" dirty="0">
                <a:solidFill>
                  <a:schemeClr val="tx1"/>
                </a:solidFill>
                <a:latin typeface="Arial"/>
                <a:ea typeface="+mn-ea"/>
                <a:cs typeface="+mn-cs"/>
              </a:rPr>
              <a:t> : coefficient de modulation selon la surface moyenne des logements du bâtiment ou de la partie de bâtiment. Modulation déjà introduite avec la RT2012 pour équilibrer les efforts entre petits et grands logement ;</a:t>
            </a:r>
            <a:endParaRPr dirty="0"/>
          </a:p>
          <a:p>
            <a:pPr lvl="0">
              <a:defRPr/>
            </a:pPr>
            <a:r>
              <a:rPr lang="fr-FR" sz="1200" dirty="0" err="1">
                <a:solidFill>
                  <a:schemeClr val="tx1"/>
                </a:solidFill>
                <a:latin typeface="Arial"/>
                <a:ea typeface="+mn-ea"/>
                <a:cs typeface="+mn-cs"/>
              </a:rPr>
              <a:t>Mcsurf_tot</a:t>
            </a:r>
            <a:r>
              <a:rPr lang="fr-FR" sz="1200" dirty="0">
                <a:solidFill>
                  <a:schemeClr val="tx1"/>
                </a:solidFill>
                <a:latin typeface="Arial"/>
                <a:ea typeface="+mn-ea"/>
                <a:cs typeface="+mn-cs"/>
              </a:rPr>
              <a:t> : coefficient de modulation selon la surface totale du bâtiment. Modulation spécifique pour les logements collectifs pour équilibrer les efforts liés aux parties collectives entre petits et grands collectifs (en MI, </a:t>
            </a:r>
            <a:r>
              <a:rPr lang="fr-FR" sz="1200" dirty="0" err="1">
                <a:solidFill>
                  <a:schemeClr val="tx1"/>
                </a:solidFill>
                <a:latin typeface="Arial"/>
                <a:ea typeface="+mn-ea"/>
                <a:cs typeface="+mn-cs"/>
              </a:rPr>
              <a:t>Mcsurf_tot</a:t>
            </a:r>
            <a:r>
              <a:rPr lang="fr-FR" sz="1200" dirty="0">
                <a:solidFill>
                  <a:schemeClr val="tx1"/>
                </a:solidFill>
                <a:latin typeface="Arial"/>
                <a:ea typeface="+mn-ea"/>
                <a:cs typeface="+mn-cs"/>
              </a:rPr>
              <a:t>=0) ;</a:t>
            </a:r>
            <a:endParaRPr dirty="0"/>
          </a:p>
          <a:p>
            <a:pPr marL="0" marR="0" lvl="0" indent="0" algn="l" defTabSz="457200">
              <a:lnSpc>
                <a:spcPct val="100000"/>
              </a:lnSpc>
              <a:spcBef>
                <a:spcPts val="0"/>
              </a:spcBef>
              <a:spcAft>
                <a:spcPts val="0"/>
              </a:spcAft>
              <a:buClrTx/>
              <a:buSzTx/>
              <a:buFontTx/>
              <a:buNone/>
              <a:defRPr/>
            </a:pPr>
            <a:r>
              <a:rPr lang="fr-FR" sz="1200" dirty="0" err="1">
                <a:solidFill>
                  <a:schemeClr val="tx1"/>
                </a:solidFill>
                <a:latin typeface="Arial"/>
                <a:ea typeface="+mn-ea"/>
                <a:cs typeface="+mn-cs"/>
              </a:rPr>
              <a:t>Mbbruit</a:t>
            </a:r>
            <a:r>
              <a:rPr lang="fr-FR" sz="1200" dirty="0">
                <a:solidFill>
                  <a:schemeClr val="tx1"/>
                </a:solidFill>
                <a:latin typeface="Arial"/>
                <a:ea typeface="+mn-ea"/>
                <a:cs typeface="+mn-cs"/>
              </a:rPr>
              <a:t> : coefficient de modulation selon l’exposition au bruit des infrastructures de transport à proximité du bâtiment. C’est une nouvelle modulation introduite par la RE2020. Pour donner suite à la prise en compte des besoins de froid dans le calcul du Bbio, </a:t>
            </a:r>
            <a:r>
              <a:rPr lang="fr-FR" sz="1200" dirty="0" err="1">
                <a:solidFill>
                  <a:schemeClr val="tx1"/>
                </a:solidFill>
                <a:latin typeface="Arial"/>
                <a:ea typeface="+mn-ea"/>
                <a:cs typeface="+mn-cs"/>
              </a:rPr>
              <a:t>Mbbruit</a:t>
            </a:r>
            <a:r>
              <a:rPr lang="fr-FR" sz="1200" dirty="0">
                <a:solidFill>
                  <a:schemeClr val="tx1"/>
                </a:solidFill>
                <a:latin typeface="Arial"/>
                <a:ea typeface="+mn-ea"/>
                <a:cs typeface="+mn-cs"/>
              </a:rPr>
              <a:t> permet de compenser les contraintes de bruit, qui limitent les possibilités de ventilation naturelle du bâtiment par ouverture des fenêtres (Br2, Br3), particulièrement préjudiciables pour les constructions du pourtour et de l’arrière-pays méditerranéen (H2d et H3).</a:t>
            </a:r>
            <a:endParaRPr dirty="0"/>
          </a:p>
          <a:p>
            <a:pPr lvl="0">
              <a:defRPr/>
            </a:pPr>
            <a:r>
              <a:rPr lang="fr-FR" sz="1200" dirty="0" err="1">
                <a:solidFill>
                  <a:schemeClr val="tx1"/>
                </a:solidFill>
                <a:latin typeface="Arial"/>
                <a:ea typeface="+mn-ea"/>
                <a:cs typeface="+mn-cs"/>
              </a:rPr>
              <a:t>Mccat</a:t>
            </a:r>
            <a:r>
              <a:rPr lang="fr-FR" sz="1200" dirty="0">
                <a:solidFill>
                  <a:schemeClr val="tx1"/>
                </a:solidFill>
                <a:latin typeface="Arial"/>
                <a:ea typeface="+mn-ea"/>
                <a:cs typeface="+mn-cs"/>
              </a:rPr>
              <a:t> : coefficient de modulation selon la catégorie de contraintes extérieures du bâtiment. C’est une reformulation des catégorie CE1 et CE2 de la RT2012. </a:t>
            </a:r>
            <a:r>
              <a:rPr lang="fr-FR" sz="1200" dirty="0" err="1">
                <a:solidFill>
                  <a:schemeClr val="tx1"/>
                </a:solidFill>
                <a:latin typeface="Arial"/>
                <a:ea typeface="+mn-ea"/>
                <a:cs typeface="+mn-cs"/>
              </a:rPr>
              <a:t>Mccat</a:t>
            </a:r>
            <a:r>
              <a:rPr lang="fr-FR" sz="1200" dirty="0">
                <a:solidFill>
                  <a:schemeClr val="tx1"/>
                </a:solidFill>
                <a:latin typeface="Arial"/>
                <a:ea typeface="+mn-ea"/>
                <a:cs typeface="+mn-cs"/>
              </a:rPr>
              <a:t> permet de compenser les contraintes extérieures qui limitent les possibilités de ventilation naturelle du bâtiment par ouverture des fenêtres (Br2, Br3), lorsque cela impose le recours à un système de climatisation pour les constructions du pourtour et de l’arrière-pays méditerranéen (H2d et H3).</a:t>
            </a:r>
            <a:endParaRPr dirty="0"/>
          </a:p>
          <a:p>
            <a:pPr>
              <a:defRPr/>
            </a:pPr>
            <a:endParaRPr lang="fr-FR" dirty="0"/>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44</a:t>
            </a:fld>
            <a:endParaRPr lang="fr-F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961F752-7EC4-5AA9-019C-5FDBE685B308}" type="slidenum">
              <a:rPr/>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dirty="0"/>
              <a:t>Constat retour d’expérience 2024 issue de l’observatoire RE2020 : </a:t>
            </a:r>
          </a:p>
          <a:p>
            <a:pPr>
              <a:defRPr/>
            </a:pPr>
            <a:r>
              <a:rPr lang="fr-FR" dirty="0"/>
              <a:t>_Pour les MI dont la surface </a:t>
            </a:r>
            <a:r>
              <a:rPr lang="fr-FR" dirty="0" err="1"/>
              <a:t>moy</a:t>
            </a:r>
            <a:r>
              <a:rPr lang="fr-FR" dirty="0"/>
              <a:t> </a:t>
            </a:r>
            <a:r>
              <a:rPr dirty="0" err="1"/>
              <a:t>est</a:t>
            </a:r>
            <a:r>
              <a:rPr dirty="0"/>
              <a:t> comprise entre 50 et 100 m², le Bbio max </a:t>
            </a:r>
            <a:r>
              <a:rPr lang="fr-FR" dirty="0"/>
              <a:t>RE2020</a:t>
            </a:r>
            <a:r>
              <a:rPr dirty="0"/>
              <a:t> </a:t>
            </a:r>
            <a:r>
              <a:rPr dirty="0" err="1"/>
              <a:t>est</a:t>
            </a:r>
            <a:r>
              <a:rPr dirty="0"/>
              <a:t> </a:t>
            </a:r>
            <a:r>
              <a:rPr dirty="0" err="1"/>
              <a:t>bien</a:t>
            </a:r>
            <a:r>
              <a:rPr dirty="0"/>
              <a:t> </a:t>
            </a:r>
            <a:r>
              <a:rPr dirty="0" err="1"/>
              <a:t>ajusté</a:t>
            </a:r>
            <a:r>
              <a:rPr dirty="0"/>
              <a:t>, car plus de 40% des </a:t>
            </a:r>
            <a:r>
              <a:rPr dirty="0" err="1"/>
              <a:t>projets</a:t>
            </a:r>
            <a:r>
              <a:rPr dirty="0"/>
              <a:t> </a:t>
            </a:r>
            <a:r>
              <a:rPr dirty="0" err="1"/>
              <a:t>vont</a:t>
            </a:r>
            <a:r>
              <a:rPr dirty="0"/>
              <a:t> au-</a:t>
            </a:r>
            <a:r>
              <a:rPr dirty="0" err="1"/>
              <a:t>delà</a:t>
            </a:r>
            <a:r>
              <a:rPr dirty="0"/>
              <a:t> de Bbiomax-10%</a:t>
            </a:r>
          </a:p>
          <a:p>
            <a:pPr>
              <a:defRPr/>
            </a:pPr>
            <a:r>
              <a:rPr dirty="0"/>
              <a:t>_Pour les MI </a:t>
            </a:r>
            <a:r>
              <a:rPr dirty="0" err="1"/>
              <a:t>dont</a:t>
            </a:r>
            <a:r>
              <a:rPr dirty="0"/>
              <a:t> la surface </a:t>
            </a:r>
            <a:r>
              <a:rPr dirty="0" err="1"/>
              <a:t>moy</a:t>
            </a:r>
            <a:r>
              <a:rPr dirty="0"/>
              <a:t> </a:t>
            </a:r>
            <a:r>
              <a:rPr dirty="0" err="1"/>
              <a:t>est</a:t>
            </a:r>
            <a:r>
              <a:rPr dirty="0"/>
              <a:t> </a:t>
            </a:r>
            <a:r>
              <a:rPr dirty="0" err="1"/>
              <a:t>supérieure</a:t>
            </a:r>
            <a:r>
              <a:rPr dirty="0"/>
              <a:t> à 100m², le </a:t>
            </a:r>
            <a:r>
              <a:rPr dirty="0" err="1"/>
              <a:t>Bbiomax</a:t>
            </a:r>
            <a:r>
              <a:rPr dirty="0"/>
              <a:t> </a:t>
            </a:r>
            <a:r>
              <a:rPr dirty="0" err="1"/>
              <a:t>était</a:t>
            </a:r>
            <a:r>
              <a:rPr dirty="0"/>
              <a:t> plus </a:t>
            </a:r>
            <a:r>
              <a:rPr dirty="0" err="1"/>
              <a:t>contraignant</a:t>
            </a:r>
            <a:r>
              <a:rPr dirty="0"/>
              <a:t>, car plus de 70% des </a:t>
            </a:r>
            <a:r>
              <a:rPr dirty="0" err="1"/>
              <a:t>projets</a:t>
            </a:r>
            <a:r>
              <a:rPr dirty="0"/>
              <a:t> </a:t>
            </a:r>
            <a:r>
              <a:rPr dirty="0" err="1"/>
              <a:t>ont</a:t>
            </a:r>
            <a:r>
              <a:rPr dirty="0"/>
              <a:t> un </a:t>
            </a:r>
            <a:r>
              <a:rPr dirty="0" err="1"/>
              <a:t>Bbio</a:t>
            </a:r>
            <a:r>
              <a:rPr dirty="0"/>
              <a:t> </a:t>
            </a:r>
            <a:r>
              <a:rPr dirty="0" err="1"/>
              <a:t>compris</a:t>
            </a:r>
            <a:r>
              <a:rPr dirty="0"/>
              <a:t> entre </a:t>
            </a:r>
            <a:r>
              <a:rPr dirty="0" err="1"/>
              <a:t>Bbiomax</a:t>
            </a:r>
            <a:r>
              <a:rPr dirty="0"/>
              <a:t> et Bbiomax-10%</a:t>
            </a:r>
          </a:p>
          <a:p>
            <a:pPr>
              <a:defRPr/>
            </a:pPr>
            <a:endParaRPr lang="fr-FR" dirty="0"/>
          </a:p>
          <a:p>
            <a:pPr>
              <a:defRPr/>
            </a:pPr>
            <a:r>
              <a:rPr dirty="0" err="1"/>
              <a:t>Donc</a:t>
            </a:r>
            <a:r>
              <a:rPr dirty="0"/>
              <a:t>  la modulation </a:t>
            </a:r>
            <a:r>
              <a:rPr dirty="0" err="1"/>
              <a:t>Mbsurf_moy</a:t>
            </a:r>
            <a:r>
              <a:rPr dirty="0"/>
              <a:t> a </a:t>
            </a:r>
            <a:r>
              <a:rPr dirty="0" err="1"/>
              <a:t>été</a:t>
            </a:r>
            <a:r>
              <a:rPr dirty="0"/>
              <a:t> </a:t>
            </a:r>
            <a:r>
              <a:rPr dirty="0" err="1"/>
              <a:t>modifiée</a:t>
            </a:r>
            <a:r>
              <a:rPr dirty="0"/>
              <a:t> pour </a:t>
            </a:r>
            <a:r>
              <a:rPr dirty="0" err="1"/>
              <a:t>desserrer</a:t>
            </a:r>
            <a:r>
              <a:rPr dirty="0"/>
              <a:t> </a:t>
            </a:r>
            <a:r>
              <a:rPr dirty="0" err="1"/>
              <a:t>l’exigence</a:t>
            </a:r>
            <a:r>
              <a:rPr dirty="0"/>
              <a:t> </a:t>
            </a:r>
            <a:r>
              <a:rPr dirty="0" err="1"/>
              <a:t>Bbiomax</a:t>
            </a:r>
            <a:r>
              <a:rPr dirty="0"/>
              <a:t> des </a:t>
            </a:r>
            <a:r>
              <a:rPr dirty="0" err="1"/>
              <a:t>maisons</a:t>
            </a:r>
            <a:r>
              <a:rPr dirty="0"/>
              <a:t> </a:t>
            </a:r>
            <a:r>
              <a:rPr dirty="0" err="1"/>
              <a:t>dont</a:t>
            </a:r>
            <a:r>
              <a:rPr dirty="0"/>
              <a:t> la surf </a:t>
            </a:r>
            <a:r>
              <a:rPr dirty="0" err="1"/>
              <a:t>moy</a:t>
            </a:r>
            <a:r>
              <a:rPr dirty="0"/>
              <a:t> </a:t>
            </a:r>
            <a:r>
              <a:rPr dirty="0" err="1"/>
              <a:t>logt</a:t>
            </a:r>
            <a:r>
              <a:rPr dirty="0"/>
              <a:t>&gt;100m²</a:t>
            </a:r>
            <a:endParaRPr lang="fr-FR" dirty="0"/>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46</a:t>
            </a:fld>
            <a:endParaRPr lang="fr-F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marL="0" marR="0" lvl="0" indent="0" algn="l" defTabSz="457200">
              <a:lnSpc>
                <a:spcPct val="100000"/>
              </a:lnSpc>
              <a:spcBef>
                <a:spcPts val="0"/>
              </a:spcBef>
              <a:spcAft>
                <a:spcPts val="0"/>
              </a:spcAft>
              <a:buClrTx/>
              <a:buSzTx/>
              <a:buFontTx/>
              <a:buNone/>
              <a:defRPr/>
            </a:pPr>
            <a:r>
              <a:rPr lang="fr-FR" sz="800">
                <a:solidFill>
                  <a:schemeClr val="tx2"/>
                </a:solidFill>
                <a:latin typeface="Arial"/>
                <a:ea typeface="+mn-ea"/>
                <a:cs typeface="+mn-cs"/>
              </a:rPr>
              <a:t>Bbio_max </a:t>
            </a:r>
            <a:r>
              <a:rPr lang="fr-FR" sz="1000" b="0">
                <a:solidFill>
                  <a:srgbClr val="000000"/>
                </a:solidFill>
              </a:rPr>
              <a:t>= Bbio_maxmoyen × (</a:t>
            </a:r>
            <a:r>
              <a:rPr lang="nl-NL" sz="1000" b="0">
                <a:solidFill>
                  <a:srgbClr val="000000"/>
                </a:solidFill>
              </a:rPr>
              <a:t>1 + Mbgéo + </a:t>
            </a:r>
            <a:r>
              <a:rPr lang="nl-NL" sz="1000" b="0">
                <a:solidFill>
                  <a:srgbClr val="00B050"/>
                </a:solidFill>
              </a:rPr>
              <a:t>Mbcombles</a:t>
            </a:r>
            <a:r>
              <a:rPr lang="nl-NL" sz="1000" b="0">
                <a:solidFill>
                  <a:srgbClr val="000000"/>
                </a:solidFill>
              </a:rPr>
              <a:t> + Mbsurf_moy + </a:t>
            </a:r>
            <a:r>
              <a:rPr lang="nl-NL" sz="1000" b="0">
                <a:solidFill>
                  <a:srgbClr val="00B050"/>
                </a:solidFill>
              </a:rPr>
              <a:t>Mbsurf_tot</a:t>
            </a:r>
            <a:r>
              <a:rPr lang="nl-NL" sz="1000" b="0">
                <a:solidFill>
                  <a:srgbClr val="000000"/>
                </a:solidFill>
              </a:rPr>
              <a:t> + </a:t>
            </a:r>
            <a:r>
              <a:rPr lang="nl-NL" sz="1000" b="0">
                <a:solidFill>
                  <a:schemeClr val="tx2"/>
                </a:solidFill>
              </a:rPr>
              <a:t>Mbbruit</a:t>
            </a:r>
            <a:r>
              <a:rPr lang="fr-FR" sz="1000" b="0">
                <a:solidFill>
                  <a:srgbClr val="000000"/>
                </a:solidFill>
              </a:rPr>
              <a:t>)</a:t>
            </a:r>
            <a:endParaRPr lang="fr-FR" sz="1100" b="0">
              <a:solidFill>
                <a:schemeClr val="tx2"/>
              </a:solidFill>
              <a:ea typeface="Microsoft YaHei"/>
              <a:cs typeface="Mangal"/>
            </a:endParaRPr>
          </a:p>
          <a:p>
            <a:pPr>
              <a:defRPr/>
            </a:pPr>
            <a:r>
              <a:rPr lang="fr-FR" sz="1000"/>
              <a:t>Détail du calcul pour cette carte et ce cas:</a:t>
            </a:r>
            <a:endParaRPr/>
          </a:p>
          <a:p>
            <a:pPr>
              <a:defRPr/>
            </a:pPr>
            <a:r>
              <a:rPr lang="fr-FR" sz="1000"/>
              <a:t>Bbio max moyen = 63 points</a:t>
            </a:r>
            <a:endParaRPr/>
          </a:p>
          <a:p>
            <a:pPr>
              <a:defRPr/>
            </a:pPr>
            <a:r>
              <a:rPr lang="nl-NL" sz="1000" b="0">
                <a:solidFill>
                  <a:srgbClr val="000000"/>
                </a:solidFill>
              </a:rPr>
              <a:t>Mbsurf_moy = - 0,02</a:t>
            </a:r>
            <a:endParaRPr/>
          </a:p>
          <a:p>
            <a:pPr>
              <a:defRPr/>
            </a:pPr>
            <a:r>
              <a:rPr lang="nl-NL" sz="1000" b="0">
                <a:solidFill>
                  <a:srgbClr val="000000"/>
                </a:solidFill>
              </a:rPr>
              <a:t>Mbgéo = selon zone:    </a:t>
            </a:r>
            <a:r>
              <a:rPr lang="fr-FR" sz="1000" b="1">
                <a:solidFill>
                  <a:schemeClr val="tx1"/>
                </a:solidFill>
                <a:latin typeface="Arial"/>
                <a:ea typeface="+mn-ea"/>
                <a:cs typeface="+mn-cs"/>
              </a:rPr>
              <a:t>H1a: 0,15       H1b: 0,2    H1c: 0,2   H2a: -0,05   H2b: 0   H2c: -0,1   H2d: 0,05   H3: -0,1</a:t>
            </a:r>
            <a:endParaRPr/>
          </a:p>
          <a:p>
            <a:pPr>
              <a:defRPr/>
            </a:pPr>
            <a:r>
              <a:rPr lang="fr-FR" sz="1000" b="1">
                <a:solidFill>
                  <a:schemeClr val="tx1"/>
                </a:solidFill>
                <a:latin typeface="Arial"/>
                <a:ea typeface="+mn-ea"/>
                <a:cs typeface="+mn-cs"/>
              </a:rPr>
              <a:t>Les autres coef de modulation ont un résultat de 0 dans ce cas (</a:t>
            </a:r>
            <a:r>
              <a:rPr lang="nl-NL" sz="1000" b="0">
                <a:solidFill>
                  <a:srgbClr val="00B050"/>
                </a:solidFill>
              </a:rPr>
              <a:t>Mbcombles</a:t>
            </a:r>
            <a:r>
              <a:rPr lang="nl-NL" sz="1000" b="0">
                <a:solidFill>
                  <a:srgbClr val="000000"/>
                </a:solidFill>
              </a:rPr>
              <a:t> ; </a:t>
            </a:r>
            <a:r>
              <a:rPr lang="nl-NL" sz="1000" b="0">
                <a:solidFill>
                  <a:srgbClr val="00B050"/>
                </a:solidFill>
              </a:rPr>
              <a:t>Mbsurf_tot</a:t>
            </a:r>
            <a:r>
              <a:rPr lang="nl-NL" sz="1000" b="0">
                <a:solidFill>
                  <a:srgbClr val="000000"/>
                </a:solidFill>
              </a:rPr>
              <a:t> ; </a:t>
            </a:r>
            <a:r>
              <a:rPr lang="nl-NL" sz="1000" b="0">
                <a:solidFill>
                  <a:schemeClr val="tx2"/>
                </a:solidFill>
              </a:rPr>
              <a:t>Mbbruit)</a:t>
            </a:r>
            <a:endParaRPr lang="fr-FR" sz="1000"/>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47</a:t>
            </a:fld>
            <a:endParaRPr lang="fr-F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marL="0" marR="0" lvl="0" indent="0" algn="l" defTabSz="457200">
              <a:lnSpc>
                <a:spcPct val="100000"/>
              </a:lnSpc>
              <a:spcBef>
                <a:spcPts val="0"/>
              </a:spcBef>
              <a:spcAft>
                <a:spcPts val="0"/>
              </a:spcAft>
              <a:buClrTx/>
              <a:buSzTx/>
              <a:buFontTx/>
              <a:buNone/>
              <a:defRPr/>
            </a:pPr>
            <a:r>
              <a:rPr lang="fr-FR" sz="800" dirty="0" err="1">
                <a:solidFill>
                  <a:schemeClr val="tx2"/>
                </a:solidFill>
                <a:latin typeface="Arial"/>
                <a:ea typeface="+mn-ea"/>
                <a:cs typeface="+mn-cs"/>
              </a:rPr>
              <a:t>Bbio_max</a:t>
            </a:r>
            <a:r>
              <a:rPr lang="fr-FR" sz="800" dirty="0">
                <a:solidFill>
                  <a:schemeClr val="tx2"/>
                </a:solidFill>
                <a:latin typeface="Arial"/>
                <a:ea typeface="+mn-ea"/>
                <a:cs typeface="+mn-cs"/>
              </a:rPr>
              <a:t> </a:t>
            </a:r>
            <a:r>
              <a:rPr lang="fr-FR" sz="1000" b="0" dirty="0">
                <a:solidFill>
                  <a:srgbClr val="000000"/>
                </a:solidFill>
              </a:rPr>
              <a:t>= </a:t>
            </a:r>
            <a:r>
              <a:rPr lang="fr-FR" sz="1000" b="0" dirty="0" err="1">
                <a:solidFill>
                  <a:srgbClr val="000000"/>
                </a:solidFill>
              </a:rPr>
              <a:t>Bbio_maxmoyen</a:t>
            </a:r>
            <a:r>
              <a:rPr lang="fr-FR" sz="1000" b="0" dirty="0">
                <a:solidFill>
                  <a:srgbClr val="000000"/>
                </a:solidFill>
              </a:rPr>
              <a:t> × (</a:t>
            </a:r>
            <a:r>
              <a:rPr lang="nl-NL" sz="1000" b="0" dirty="0">
                <a:solidFill>
                  <a:srgbClr val="000000"/>
                </a:solidFill>
              </a:rPr>
              <a:t>1 + </a:t>
            </a:r>
            <a:r>
              <a:rPr lang="nl-NL" sz="1000" b="0" dirty="0" err="1">
                <a:solidFill>
                  <a:srgbClr val="000000"/>
                </a:solidFill>
              </a:rPr>
              <a:t>Mbgéo</a:t>
            </a:r>
            <a:r>
              <a:rPr lang="nl-NL" sz="1000" b="0" dirty="0">
                <a:solidFill>
                  <a:srgbClr val="000000"/>
                </a:solidFill>
              </a:rPr>
              <a:t> + </a:t>
            </a:r>
            <a:r>
              <a:rPr lang="nl-NL" sz="1000" b="0" dirty="0" err="1">
                <a:solidFill>
                  <a:srgbClr val="00B050"/>
                </a:solidFill>
              </a:rPr>
              <a:t>Mbcombles</a:t>
            </a:r>
            <a:r>
              <a:rPr lang="nl-NL" sz="1000" b="0" dirty="0">
                <a:solidFill>
                  <a:srgbClr val="000000"/>
                </a:solidFill>
              </a:rPr>
              <a:t> + </a:t>
            </a:r>
            <a:r>
              <a:rPr lang="nl-NL" sz="1000" b="0" dirty="0" err="1">
                <a:solidFill>
                  <a:srgbClr val="000000"/>
                </a:solidFill>
              </a:rPr>
              <a:t>Mbsurf_moy</a:t>
            </a:r>
            <a:r>
              <a:rPr lang="nl-NL" sz="1000" b="0" dirty="0">
                <a:solidFill>
                  <a:srgbClr val="000000"/>
                </a:solidFill>
              </a:rPr>
              <a:t> + </a:t>
            </a:r>
            <a:r>
              <a:rPr lang="nl-NL" sz="1000" b="0" dirty="0" err="1">
                <a:solidFill>
                  <a:srgbClr val="00B050"/>
                </a:solidFill>
              </a:rPr>
              <a:t>Mbsurf_tot</a:t>
            </a:r>
            <a:r>
              <a:rPr lang="nl-NL" sz="1000" b="0" dirty="0">
                <a:solidFill>
                  <a:srgbClr val="000000"/>
                </a:solidFill>
              </a:rPr>
              <a:t> + </a:t>
            </a:r>
            <a:r>
              <a:rPr lang="nl-NL" sz="1000" b="0" dirty="0" err="1">
                <a:solidFill>
                  <a:schemeClr val="tx2"/>
                </a:solidFill>
              </a:rPr>
              <a:t>Mbbruit</a:t>
            </a:r>
            <a:r>
              <a:rPr lang="fr-FR" sz="1000" b="0" dirty="0">
                <a:solidFill>
                  <a:srgbClr val="000000"/>
                </a:solidFill>
              </a:rPr>
              <a:t>)</a:t>
            </a:r>
            <a:endParaRPr lang="fr-FR" sz="1100" b="0" dirty="0">
              <a:solidFill>
                <a:schemeClr val="tx2"/>
              </a:solidFill>
              <a:ea typeface="Microsoft YaHei"/>
              <a:cs typeface="Mangal"/>
            </a:endParaRPr>
          </a:p>
          <a:p>
            <a:pPr>
              <a:defRPr/>
            </a:pPr>
            <a:r>
              <a:rPr lang="fr-FR" sz="1000" dirty="0"/>
              <a:t>Détail du calcul pour cette carte et ce cas:</a:t>
            </a:r>
            <a:endParaRPr dirty="0"/>
          </a:p>
          <a:p>
            <a:pPr>
              <a:defRPr/>
            </a:pPr>
            <a:r>
              <a:rPr lang="fr-FR" sz="1000" dirty="0"/>
              <a:t>Bbio max moyen = 63 points</a:t>
            </a:r>
            <a:endParaRPr dirty="0"/>
          </a:p>
          <a:p>
            <a:pPr>
              <a:defRPr/>
            </a:pPr>
            <a:r>
              <a:rPr lang="nl-NL" sz="1000" b="1" dirty="0" err="1">
                <a:solidFill>
                  <a:srgbClr val="FF0000"/>
                </a:solidFill>
              </a:rPr>
              <a:t>Mbsurf_moy</a:t>
            </a:r>
            <a:r>
              <a:rPr lang="nl-NL" sz="1000" b="1" dirty="0">
                <a:solidFill>
                  <a:srgbClr val="FF0000"/>
                </a:solidFill>
              </a:rPr>
              <a:t> = </a:t>
            </a:r>
            <a:r>
              <a:rPr lang="fr-FR" sz="1000" b="1" dirty="0">
                <a:solidFill>
                  <a:srgbClr val="FF0000"/>
                </a:solidFill>
              </a:rPr>
              <a:t>0 (avant l’arrêté du 30/12/2024, cette modulation valait -0,02 pour </a:t>
            </a:r>
            <a:r>
              <a:rPr lang="fr-FR" sz="1000" b="1" dirty="0" err="1">
                <a:solidFill>
                  <a:srgbClr val="FF0000"/>
                </a:solidFill>
              </a:rPr>
              <a:t>shab</a:t>
            </a:r>
            <a:r>
              <a:rPr lang="fr-FR" sz="1000" b="1" dirty="0">
                <a:solidFill>
                  <a:srgbClr val="FF0000"/>
                </a:solidFill>
              </a:rPr>
              <a:t> = 100 m²)</a:t>
            </a:r>
            <a:endParaRPr b="1" dirty="0">
              <a:solidFill>
                <a:srgbClr val="FF0000"/>
              </a:solidFill>
            </a:endParaRPr>
          </a:p>
          <a:p>
            <a:pPr>
              <a:defRPr/>
            </a:pPr>
            <a:r>
              <a:rPr lang="nl-NL" sz="1000" b="0" dirty="0" err="1">
                <a:solidFill>
                  <a:srgbClr val="000000"/>
                </a:solidFill>
              </a:rPr>
              <a:t>Mbgéo</a:t>
            </a:r>
            <a:r>
              <a:rPr lang="nl-NL" sz="1000" b="0" dirty="0">
                <a:solidFill>
                  <a:srgbClr val="000000"/>
                </a:solidFill>
              </a:rPr>
              <a:t> = </a:t>
            </a:r>
            <a:r>
              <a:rPr lang="nl-NL" sz="1000" b="0" dirty="0" err="1">
                <a:solidFill>
                  <a:srgbClr val="000000"/>
                </a:solidFill>
              </a:rPr>
              <a:t>selon</a:t>
            </a:r>
            <a:r>
              <a:rPr lang="nl-NL" sz="1000" b="0" dirty="0">
                <a:solidFill>
                  <a:srgbClr val="000000"/>
                </a:solidFill>
              </a:rPr>
              <a:t> zone:    </a:t>
            </a:r>
            <a:r>
              <a:rPr lang="fr-FR" sz="1000" b="1" dirty="0">
                <a:solidFill>
                  <a:schemeClr val="tx1"/>
                </a:solidFill>
                <a:latin typeface="Arial"/>
                <a:ea typeface="+mn-ea"/>
                <a:cs typeface="+mn-cs"/>
              </a:rPr>
              <a:t>H1a: 0,15       H1b: 0,2    H1c: 0,2   H2a: -0,05   H2b: 0   H2c: -0,1   H2d: 0,05   H3: -0,1</a:t>
            </a:r>
            <a:endParaRPr dirty="0"/>
          </a:p>
          <a:p>
            <a:pPr>
              <a:defRPr/>
            </a:pPr>
            <a:r>
              <a:rPr lang="fr-FR" sz="1000" b="1" dirty="0">
                <a:solidFill>
                  <a:schemeClr val="tx1"/>
                </a:solidFill>
                <a:latin typeface="Arial"/>
                <a:ea typeface="+mn-ea"/>
                <a:cs typeface="+mn-cs"/>
              </a:rPr>
              <a:t>Les autres coef de modulation ont un résultat de 0 dans ce cas (</a:t>
            </a:r>
            <a:r>
              <a:rPr lang="nl-NL" sz="1000" b="0" dirty="0" err="1">
                <a:solidFill>
                  <a:srgbClr val="00B050"/>
                </a:solidFill>
              </a:rPr>
              <a:t>Mbcombles</a:t>
            </a:r>
            <a:r>
              <a:rPr lang="nl-NL" sz="1000" b="0" dirty="0">
                <a:solidFill>
                  <a:srgbClr val="000000"/>
                </a:solidFill>
              </a:rPr>
              <a:t> ; </a:t>
            </a:r>
            <a:r>
              <a:rPr lang="nl-NL" sz="1000" b="0" dirty="0" err="1">
                <a:solidFill>
                  <a:srgbClr val="00B050"/>
                </a:solidFill>
              </a:rPr>
              <a:t>Mbsurf_tot</a:t>
            </a:r>
            <a:r>
              <a:rPr lang="nl-NL" sz="1000" b="0" dirty="0">
                <a:solidFill>
                  <a:srgbClr val="000000"/>
                </a:solidFill>
              </a:rPr>
              <a:t> ; </a:t>
            </a:r>
            <a:r>
              <a:rPr lang="nl-NL" sz="1000" b="0" dirty="0" err="1">
                <a:solidFill>
                  <a:schemeClr val="tx2"/>
                </a:solidFill>
              </a:rPr>
              <a:t>Mbbruit</a:t>
            </a:r>
            <a:r>
              <a:rPr lang="nl-NL" sz="1000" b="0" dirty="0">
                <a:solidFill>
                  <a:schemeClr val="tx2"/>
                </a:solidFill>
              </a:rPr>
              <a:t>)</a:t>
            </a:r>
          </a:p>
          <a:p>
            <a:pPr>
              <a:defRPr/>
            </a:pPr>
            <a:r>
              <a:rPr lang="nl-NL" sz="1000" b="0" dirty="0" err="1">
                <a:solidFill>
                  <a:schemeClr val="tx2"/>
                </a:solidFill>
              </a:rPr>
              <a:t>MbHSP</a:t>
            </a:r>
            <a:r>
              <a:rPr lang="nl-NL" sz="1000" b="0" dirty="0">
                <a:solidFill>
                  <a:schemeClr val="tx2"/>
                </a:solidFill>
              </a:rPr>
              <a:t>=0</a:t>
            </a:r>
            <a:endParaRPr lang="fr-FR" sz="1000" dirty="0"/>
          </a:p>
          <a:p>
            <a:pPr>
              <a:defRPr/>
            </a:pPr>
            <a:endParaRPr lang="fr-FR" dirty="0"/>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48</a:t>
            </a:fld>
            <a:endParaRPr lang="fr-F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marL="0" marR="0" lvl="0" indent="0" algn="l" defTabSz="457200">
              <a:lnSpc>
                <a:spcPct val="100000"/>
              </a:lnSpc>
              <a:spcBef>
                <a:spcPts val="0"/>
              </a:spcBef>
              <a:spcAft>
                <a:spcPts val="0"/>
              </a:spcAft>
              <a:buClrTx/>
              <a:buSzTx/>
              <a:buFontTx/>
              <a:buNone/>
              <a:defRPr/>
            </a:pPr>
            <a:r>
              <a:rPr lang="fr-FR" sz="1000" dirty="0" err="1">
                <a:solidFill>
                  <a:schemeClr val="tx2"/>
                </a:solidFill>
                <a:latin typeface="Arial"/>
                <a:ea typeface="+mn-ea"/>
                <a:cs typeface="+mn-cs"/>
              </a:rPr>
              <a:t>Bbio_max</a:t>
            </a:r>
            <a:r>
              <a:rPr lang="fr-FR" sz="1000" dirty="0">
                <a:solidFill>
                  <a:schemeClr val="tx2"/>
                </a:solidFill>
                <a:latin typeface="Arial"/>
                <a:ea typeface="+mn-ea"/>
                <a:cs typeface="+mn-cs"/>
              </a:rPr>
              <a:t> </a:t>
            </a:r>
            <a:r>
              <a:rPr lang="fr-FR" b="0" dirty="0">
                <a:solidFill>
                  <a:srgbClr val="000000"/>
                </a:solidFill>
              </a:rPr>
              <a:t>= </a:t>
            </a:r>
            <a:r>
              <a:rPr lang="fr-FR" b="0" dirty="0" err="1">
                <a:solidFill>
                  <a:srgbClr val="000000"/>
                </a:solidFill>
              </a:rPr>
              <a:t>Bbio_maxmoyen</a:t>
            </a:r>
            <a:r>
              <a:rPr lang="fr-FR" b="0" dirty="0">
                <a:solidFill>
                  <a:srgbClr val="000000"/>
                </a:solidFill>
              </a:rPr>
              <a:t> × (</a:t>
            </a:r>
            <a:r>
              <a:rPr lang="nl-NL" b="0" dirty="0">
                <a:solidFill>
                  <a:srgbClr val="000000"/>
                </a:solidFill>
              </a:rPr>
              <a:t>1 + </a:t>
            </a:r>
            <a:r>
              <a:rPr lang="nl-NL" b="0" dirty="0" err="1">
                <a:solidFill>
                  <a:srgbClr val="000000"/>
                </a:solidFill>
              </a:rPr>
              <a:t>Mbgéo</a:t>
            </a:r>
            <a:r>
              <a:rPr lang="nl-NL" b="0" dirty="0">
                <a:solidFill>
                  <a:srgbClr val="000000"/>
                </a:solidFill>
              </a:rPr>
              <a:t> + </a:t>
            </a:r>
            <a:r>
              <a:rPr lang="nl-NL" b="0" dirty="0" err="1">
                <a:solidFill>
                  <a:srgbClr val="00B050"/>
                </a:solidFill>
              </a:rPr>
              <a:t>Mbcombles</a:t>
            </a:r>
            <a:r>
              <a:rPr lang="nl-NL" b="0" dirty="0">
                <a:solidFill>
                  <a:srgbClr val="000000"/>
                </a:solidFill>
              </a:rPr>
              <a:t> + </a:t>
            </a:r>
            <a:r>
              <a:rPr lang="nl-NL" b="0" dirty="0" err="1">
                <a:solidFill>
                  <a:srgbClr val="000000"/>
                </a:solidFill>
              </a:rPr>
              <a:t>Mbsurf_moy</a:t>
            </a:r>
            <a:r>
              <a:rPr lang="nl-NL" b="0" dirty="0">
                <a:solidFill>
                  <a:srgbClr val="000000"/>
                </a:solidFill>
              </a:rPr>
              <a:t> + </a:t>
            </a:r>
            <a:r>
              <a:rPr lang="nl-NL" b="0" dirty="0" err="1">
                <a:solidFill>
                  <a:srgbClr val="00B050"/>
                </a:solidFill>
              </a:rPr>
              <a:t>Mbsurf_tot</a:t>
            </a:r>
            <a:r>
              <a:rPr lang="nl-NL" b="0" dirty="0">
                <a:solidFill>
                  <a:srgbClr val="000000"/>
                </a:solidFill>
              </a:rPr>
              <a:t> + </a:t>
            </a:r>
            <a:r>
              <a:rPr lang="nl-NL" b="0" dirty="0" err="1">
                <a:solidFill>
                  <a:schemeClr val="tx2"/>
                </a:solidFill>
              </a:rPr>
              <a:t>Mbbruit</a:t>
            </a:r>
            <a:r>
              <a:rPr lang="fr-FR" b="0" dirty="0">
                <a:solidFill>
                  <a:srgbClr val="000000"/>
                </a:solidFill>
              </a:rPr>
              <a:t>)</a:t>
            </a:r>
            <a:endParaRPr lang="fr-FR" sz="1600" b="0" dirty="0">
              <a:solidFill>
                <a:schemeClr val="tx2"/>
              </a:solidFill>
              <a:ea typeface="Microsoft YaHei"/>
              <a:cs typeface="Mangal"/>
            </a:endParaRPr>
          </a:p>
          <a:p>
            <a:pPr>
              <a:defRPr/>
            </a:pPr>
            <a:r>
              <a:rPr lang="fr-FR" dirty="0"/>
              <a:t>Détail du calcul pour cette carte et ce cas:</a:t>
            </a:r>
            <a:endParaRPr dirty="0"/>
          </a:p>
          <a:p>
            <a:pPr>
              <a:defRPr/>
            </a:pPr>
            <a:r>
              <a:rPr lang="fr-FR" dirty="0"/>
              <a:t>Bbio max moyen = 65 points</a:t>
            </a:r>
            <a:endParaRPr dirty="0"/>
          </a:p>
          <a:p>
            <a:pPr>
              <a:defRPr/>
            </a:pPr>
            <a:r>
              <a:rPr lang="nl-NL" b="0" dirty="0" err="1">
                <a:solidFill>
                  <a:srgbClr val="000000"/>
                </a:solidFill>
              </a:rPr>
              <a:t>Mbsurf_moy</a:t>
            </a:r>
            <a:r>
              <a:rPr lang="nl-NL" b="0" dirty="0">
                <a:solidFill>
                  <a:srgbClr val="000000"/>
                </a:solidFill>
              </a:rPr>
              <a:t> = - 0,02</a:t>
            </a:r>
            <a:endParaRPr dirty="0"/>
          </a:p>
          <a:p>
            <a:pPr>
              <a:defRPr/>
            </a:pPr>
            <a:r>
              <a:rPr lang="nl-NL" b="0" dirty="0" err="1">
                <a:solidFill>
                  <a:srgbClr val="00B050"/>
                </a:solidFill>
              </a:rPr>
              <a:t>Mbsurf_tot</a:t>
            </a:r>
            <a:r>
              <a:rPr lang="nl-NL" b="0" dirty="0">
                <a:solidFill>
                  <a:srgbClr val="00B050"/>
                </a:solidFill>
              </a:rPr>
              <a:t> = 0,07</a:t>
            </a:r>
            <a:endParaRPr lang="nl-NL" b="0" dirty="0">
              <a:solidFill>
                <a:srgbClr val="000000"/>
              </a:solidFill>
            </a:endParaRPr>
          </a:p>
          <a:p>
            <a:pPr>
              <a:defRPr/>
            </a:pPr>
            <a:r>
              <a:rPr lang="nl-NL" b="0" dirty="0" err="1">
                <a:solidFill>
                  <a:srgbClr val="000000"/>
                </a:solidFill>
              </a:rPr>
              <a:t>Mbgéo</a:t>
            </a:r>
            <a:r>
              <a:rPr lang="nl-NL" b="0" dirty="0">
                <a:solidFill>
                  <a:srgbClr val="000000"/>
                </a:solidFill>
              </a:rPr>
              <a:t> = </a:t>
            </a:r>
            <a:r>
              <a:rPr lang="nl-NL" b="0" dirty="0" err="1">
                <a:solidFill>
                  <a:srgbClr val="000000"/>
                </a:solidFill>
              </a:rPr>
              <a:t>selon</a:t>
            </a:r>
            <a:r>
              <a:rPr lang="nl-NL" b="0" dirty="0">
                <a:solidFill>
                  <a:srgbClr val="000000"/>
                </a:solidFill>
              </a:rPr>
              <a:t> zone:    </a:t>
            </a:r>
            <a:r>
              <a:rPr lang="fr-FR" sz="1200" b="1" dirty="0">
                <a:solidFill>
                  <a:schemeClr val="tx1"/>
                </a:solidFill>
                <a:latin typeface="Arial"/>
                <a:ea typeface="+mn-ea"/>
                <a:cs typeface="+mn-cs"/>
              </a:rPr>
              <a:t>H1a: 0,1       H1b: 0,2    H1c: 0,15   H2a: -0,1   H2b: 0   H2c: -0,1   H2d: 0   H3: -0,1</a:t>
            </a:r>
            <a:endParaRPr dirty="0"/>
          </a:p>
          <a:p>
            <a:pPr>
              <a:defRPr/>
            </a:pPr>
            <a:r>
              <a:rPr lang="fr-FR" sz="1200" b="1" dirty="0">
                <a:solidFill>
                  <a:schemeClr val="tx1"/>
                </a:solidFill>
                <a:latin typeface="Arial"/>
                <a:ea typeface="+mn-ea"/>
                <a:cs typeface="+mn-cs"/>
              </a:rPr>
              <a:t>Les autres coef de modulation ont un résultat de 0 dans ce cas (</a:t>
            </a:r>
            <a:r>
              <a:rPr lang="nl-NL" b="0" dirty="0" err="1">
                <a:solidFill>
                  <a:srgbClr val="00B050"/>
                </a:solidFill>
              </a:rPr>
              <a:t>Mbcombles</a:t>
            </a:r>
            <a:r>
              <a:rPr lang="nl-NL" b="0" dirty="0">
                <a:solidFill>
                  <a:srgbClr val="000000"/>
                </a:solidFill>
              </a:rPr>
              <a:t> ; </a:t>
            </a:r>
            <a:r>
              <a:rPr lang="nl-NL" b="0" dirty="0" err="1">
                <a:solidFill>
                  <a:schemeClr val="tx2"/>
                </a:solidFill>
              </a:rPr>
              <a:t>Mbbruit</a:t>
            </a:r>
            <a:r>
              <a:rPr lang="nl-NL" b="0" dirty="0">
                <a:solidFill>
                  <a:schemeClr val="tx2"/>
                </a:solidFill>
              </a:rPr>
              <a:t>)</a:t>
            </a:r>
          </a:p>
          <a:p>
            <a:pPr>
              <a:defRPr/>
            </a:pPr>
            <a:r>
              <a:rPr lang="nl-NL" b="0" dirty="0" err="1">
                <a:solidFill>
                  <a:schemeClr val="tx2"/>
                </a:solidFill>
              </a:rPr>
              <a:t>MbHSP</a:t>
            </a:r>
            <a:r>
              <a:rPr lang="nl-NL" b="0" dirty="0">
                <a:solidFill>
                  <a:schemeClr val="tx2"/>
                </a:solidFill>
              </a:rPr>
              <a:t>=0</a:t>
            </a:r>
            <a:endParaRPr lang="fr-FR" dirty="0"/>
          </a:p>
          <a:p>
            <a:pPr>
              <a:defRPr/>
            </a:pPr>
            <a:endParaRPr lang="fr-FR" dirty="0"/>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49</a:t>
            </a:fld>
            <a:endParaRPr lang="fr-F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marL="0" marR="0" lvl="0" indent="0" algn="l" defTabSz="457200">
              <a:lnSpc>
                <a:spcPct val="100000"/>
              </a:lnSpc>
              <a:spcBef>
                <a:spcPts val="0"/>
              </a:spcBef>
              <a:spcAft>
                <a:spcPts val="0"/>
              </a:spcAft>
              <a:buClrTx/>
              <a:buSzTx/>
              <a:buFontTx/>
              <a:buNone/>
              <a:defRPr/>
            </a:pPr>
            <a:r>
              <a:rPr lang="fr-FR" sz="1000">
                <a:solidFill>
                  <a:schemeClr val="tx2"/>
                </a:solidFill>
                <a:latin typeface="Arial"/>
                <a:ea typeface="+mn-ea"/>
                <a:cs typeface="+mn-cs"/>
              </a:rPr>
              <a:t>Bbio_max </a:t>
            </a:r>
            <a:r>
              <a:rPr lang="fr-FR" b="0">
                <a:solidFill>
                  <a:srgbClr val="000000"/>
                </a:solidFill>
              </a:rPr>
              <a:t>= Bbio_maxmoyen × (</a:t>
            </a:r>
            <a:r>
              <a:rPr lang="nl-NL" b="0">
                <a:solidFill>
                  <a:srgbClr val="000000"/>
                </a:solidFill>
              </a:rPr>
              <a:t>1 + Mbgéo + </a:t>
            </a:r>
            <a:r>
              <a:rPr lang="nl-NL" b="0">
                <a:solidFill>
                  <a:srgbClr val="00B050"/>
                </a:solidFill>
              </a:rPr>
              <a:t>Mbcombles</a:t>
            </a:r>
            <a:r>
              <a:rPr lang="nl-NL" b="0">
                <a:solidFill>
                  <a:srgbClr val="000000"/>
                </a:solidFill>
              </a:rPr>
              <a:t> + Mbsurf_moy + </a:t>
            </a:r>
            <a:r>
              <a:rPr lang="nl-NL" b="0">
                <a:solidFill>
                  <a:srgbClr val="00B050"/>
                </a:solidFill>
              </a:rPr>
              <a:t>Mbsurf_tot</a:t>
            </a:r>
            <a:r>
              <a:rPr lang="nl-NL" b="0">
                <a:solidFill>
                  <a:srgbClr val="000000"/>
                </a:solidFill>
              </a:rPr>
              <a:t> + </a:t>
            </a:r>
            <a:r>
              <a:rPr lang="nl-NL" b="0">
                <a:solidFill>
                  <a:schemeClr val="tx2"/>
                </a:solidFill>
              </a:rPr>
              <a:t>Mbbruit</a:t>
            </a:r>
            <a:r>
              <a:rPr lang="fr-FR" b="0">
                <a:solidFill>
                  <a:srgbClr val="000000"/>
                </a:solidFill>
              </a:rPr>
              <a:t>)</a:t>
            </a:r>
            <a:endParaRPr lang="fr-FR" sz="1600" b="0">
              <a:solidFill>
                <a:schemeClr val="tx2"/>
              </a:solidFill>
              <a:ea typeface="Microsoft YaHei"/>
              <a:cs typeface="Mangal"/>
            </a:endParaRPr>
          </a:p>
          <a:p>
            <a:pPr>
              <a:defRPr/>
            </a:pPr>
            <a:r>
              <a:rPr lang="fr-FR"/>
              <a:t>Détail du calcul pour cette carte et ce cas:</a:t>
            </a:r>
            <a:endParaRPr/>
          </a:p>
          <a:p>
            <a:pPr>
              <a:defRPr/>
            </a:pPr>
            <a:r>
              <a:rPr lang="fr-FR"/>
              <a:t>Bbio max moyen = 95 points</a:t>
            </a:r>
            <a:endParaRPr/>
          </a:p>
          <a:p>
            <a:pPr>
              <a:defRPr/>
            </a:pPr>
            <a:r>
              <a:rPr lang="nl-NL" b="0">
                <a:solidFill>
                  <a:srgbClr val="00B050"/>
                </a:solidFill>
              </a:rPr>
              <a:t>Mbsurf_tot = -0,07 pour un bureau de 1400 m² sur la période 2022-2024</a:t>
            </a:r>
            <a:endParaRPr/>
          </a:p>
          <a:p>
            <a:pPr>
              <a:defRPr/>
            </a:pPr>
            <a:r>
              <a:rPr lang="nl-NL" b="0">
                <a:solidFill>
                  <a:srgbClr val="000000"/>
                </a:solidFill>
              </a:rPr>
              <a:t>Mbgéo = selon zone:    </a:t>
            </a:r>
            <a:r>
              <a:rPr lang="fr-FR" sz="1200" b="1">
                <a:solidFill>
                  <a:schemeClr val="tx1"/>
                </a:solidFill>
                <a:latin typeface="Arial"/>
                <a:ea typeface="+mn-ea"/>
                <a:cs typeface="+mn-cs"/>
              </a:rPr>
              <a:t>H1a: 0,05       H1b: 0,1    H1c: 0,2   H2a: -0,05   H2b: 0   H2c: 0,1  H2d: 0,3   H3: 0,25</a:t>
            </a:r>
            <a:endParaRPr/>
          </a:p>
          <a:p>
            <a:pPr>
              <a:defRPr/>
            </a:pPr>
            <a:r>
              <a:rPr lang="nl-NL" b="0">
                <a:solidFill>
                  <a:srgbClr val="00B050"/>
                </a:solidFill>
              </a:rPr>
              <a:t>Mbcombles</a:t>
            </a:r>
            <a:r>
              <a:rPr lang="nl-NL" b="0">
                <a:solidFill>
                  <a:srgbClr val="000000"/>
                </a:solidFill>
              </a:rPr>
              <a:t>= 0 pour tous les bureaux</a:t>
            </a:r>
          </a:p>
          <a:p>
            <a:pPr>
              <a:defRPr/>
            </a:pPr>
            <a:r>
              <a:rPr lang="nl-NL" b="0">
                <a:solidFill>
                  <a:schemeClr val="tx2"/>
                </a:solidFill>
              </a:rPr>
              <a:t>Mbbruit = 0 dans le cas “non climatisé ordinaire”</a:t>
            </a: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50</a:t>
            </a:fld>
            <a:endParaRPr lang="fr-F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endParaRPr lang="fr-FR" dirty="0"/>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51</a:t>
            </a:fld>
            <a:endParaRPr lang="fr-FR"/>
          </a:p>
        </p:txBody>
      </p:sp>
    </p:spTree>
    <p:extLst>
      <p:ext uri="{BB962C8B-B14F-4D97-AF65-F5344CB8AC3E}">
        <p14:creationId xmlns:p14="http://schemas.microsoft.com/office/powerpoint/2010/main" val="130751182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endParaRPr lang="fr-FR" dirty="0"/>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52</a:t>
            </a:fld>
            <a:endParaRPr lang="fr-FR"/>
          </a:p>
        </p:txBody>
      </p:sp>
    </p:spTree>
    <p:extLst>
      <p:ext uri="{BB962C8B-B14F-4D97-AF65-F5344CB8AC3E}">
        <p14:creationId xmlns:p14="http://schemas.microsoft.com/office/powerpoint/2010/main" val="28586473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endParaRPr lang="fr-FR" dirty="0"/>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53</a:t>
            </a:fld>
            <a:endParaRPr lang="fr-FR"/>
          </a:p>
        </p:txBody>
      </p:sp>
    </p:spTree>
    <p:extLst>
      <p:ext uri="{BB962C8B-B14F-4D97-AF65-F5344CB8AC3E}">
        <p14:creationId xmlns:p14="http://schemas.microsoft.com/office/powerpoint/2010/main" val="34512120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fr-FR" dirty="0"/>
              <a:t>Pour les logements, la RE2020 va réclamer un effort d’environ 20% par rapport à la RT2012: on observe qu’environ 21% des maisons et 23 % des logements collectifs passent ce seuil de Cep – 20% actuellement</a:t>
            </a:r>
          </a:p>
          <a:p>
            <a:pPr>
              <a:defRPr/>
            </a:pPr>
            <a:endParaRPr lang="fr-FR" dirty="0"/>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54</a:t>
            </a:fld>
            <a:endParaRPr lang="fr-F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fr-FR" dirty="0"/>
              <a:t>Pour les logements collectifs chauffés habituellement au gaz, la RE2020 donne un temps d’adaptation jusqu’en 2025 pour apprendre à remplacer ce vecteur (ou en faire un appoint).</a:t>
            </a:r>
          </a:p>
          <a:p>
            <a:pPr>
              <a:defRPr/>
            </a:pPr>
            <a:endParaRPr lang="fr-FR" dirty="0"/>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55</a:t>
            </a:fld>
            <a:endParaRPr lang="fr-F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fr-FR" dirty="0"/>
              <a:t>Pour les logements collectifs chauffés habituellement au gaz, la RE2020 donne un temps d’adaptation jusqu’en 2025 pour apprendre à remplacer ce vecteur (ou en faire un appoint).</a:t>
            </a:r>
          </a:p>
          <a:p>
            <a:pPr>
              <a:defRPr/>
            </a:pPr>
            <a:endParaRPr lang="fr-FR" dirty="0"/>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56</a:t>
            </a:fld>
            <a:endParaRPr lang="fr-F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57</a:t>
            </a:fld>
            <a:endParaRPr lang="fr-F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58</a:t>
            </a:fld>
            <a:endParaRPr lang="fr-FR"/>
          </a:p>
        </p:txBody>
      </p:sp>
    </p:spTree>
    <p:extLst>
      <p:ext uri="{BB962C8B-B14F-4D97-AF65-F5344CB8AC3E}">
        <p14:creationId xmlns:p14="http://schemas.microsoft.com/office/powerpoint/2010/main" val="41114863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59</a:t>
            </a:fld>
            <a:endParaRPr lang="fr-FR"/>
          </a:p>
        </p:txBody>
      </p:sp>
    </p:spTree>
    <p:extLst>
      <p:ext uri="{BB962C8B-B14F-4D97-AF65-F5344CB8AC3E}">
        <p14:creationId xmlns:p14="http://schemas.microsoft.com/office/powerpoint/2010/main" val="232129409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60</a:t>
            </a:fld>
            <a:endParaRPr lang="fr-FR"/>
          </a:p>
        </p:txBody>
      </p:sp>
    </p:spTree>
    <p:extLst>
      <p:ext uri="{BB962C8B-B14F-4D97-AF65-F5344CB8AC3E}">
        <p14:creationId xmlns:p14="http://schemas.microsoft.com/office/powerpoint/2010/main" val="20009633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61</a:t>
            </a:fld>
            <a:endParaRPr lang="fr-FR"/>
          </a:p>
        </p:txBody>
      </p:sp>
    </p:spTree>
    <p:extLst>
      <p:ext uri="{BB962C8B-B14F-4D97-AF65-F5344CB8AC3E}">
        <p14:creationId xmlns:p14="http://schemas.microsoft.com/office/powerpoint/2010/main" val="314258884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b="1">
                <a:latin typeface="Arial"/>
              </a:rPr>
              <a:t>Mise à jour par le décret du 30/12/2024</a:t>
            </a:r>
          </a:p>
          <a:p>
            <a:pPr>
              <a:defRPr/>
            </a:pPr>
            <a:r>
              <a:rPr lang="fr-FR" b="0">
                <a:latin typeface="Arial"/>
              </a:rPr>
              <a:t>Face au constat que certains projets de maisons en bande ne pouvaient pas se raccorder à un RCU lorsque ce dernier n’était pas assez vertueux à la date du PC,</a:t>
            </a:r>
            <a:endParaRPr b="0">
              <a:latin typeface="Arial"/>
            </a:endParaRPr>
          </a:p>
          <a:p>
            <a:pPr>
              <a:defRPr/>
            </a:pPr>
            <a:r>
              <a:rPr lang="fr-FR" b="0">
                <a:latin typeface="Arial"/>
              </a:rPr>
              <a:t>Il a été décidé d’alléger l’exigence ic énergie max pour ce type de projets, jusqu’à fin 2027. Comme cela était déjà le cas pour les logements collectifs.</a:t>
            </a:r>
            <a:endParaRPr b="0"/>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62</a:t>
            </a:fld>
            <a:endParaRPr lang="fr-F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sz="1200" b="1" i="0" u="none" strike="noStrike" cap="none" spc="0">
                <a:solidFill>
                  <a:schemeClr val="tx1"/>
                </a:solidFill>
                <a:latin typeface="Arial"/>
                <a:ea typeface="Arial"/>
                <a:cs typeface="Arial"/>
              </a:rPr>
              <a:t>Mise à jour par le décret du 30/12/2024</a:t>
            </a:r>
            <a:endParaRPr sz="1200" b="1">
              <a:latin typeface="Arial"/>
            </a:endParaRPr>
          </a:p>
          <a:p>
            <a:pPr>
              <a:defRPr/>
            </a:pPr>
            <a:endParaRPr lang="fr-FR"/>
          </a:p>
          <a:p>
            <a:pPr>
              <a:defRPr/>
            </a:pPr>
            <a:r>
              <a:rPr lang="fr-FR"/>
              <a:t>La DHUP avait identifié 27 RCU concernés (classés et dont les émissions ne permettaient pas de passer le seuil ic energie 2025) sur 923 RCU recensés.</a:t>
            </a:r>
          </a:p>
          <a:p>
            <a:pPr>
              <a:defRPr/>
            </a:pPr>
            <a:r>
              <a:rPr lang="fr-FR"/>
              <a:t>Ce sont les RCU dont les émissions ACV sont &gt;145 gCO2/kWh</a:t>
            </a:r>
          </a:p>
          <a:p>
            <a:pPr>
              <a:defRPr/>
            </a:pPr>
            <a:r>
              <a:rPr lang="fr-FR"/>
              <a:t>Ces réseaux représentent 20% de la production de chaleur des 923 réseaux enquêtés en France.</a:t>
            </a:r>
          </a:p>
          <a:p>
            <a:pPr>
              <a:defRPr/>
            </a:pPr>
            <a:r>
              <a:rPr lang="fr-FR"/>
              <a:t>En particulier, était concerné le RCU de la ville de Paris.</a:t>
            </a: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63</a:t>
            </a:fld>
            <a:endParaRPr lang="fr-F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b="1" dirty="0">
                <a:latin typeface="Arial"/>
              </a:rPr>
              <a:t>Mise à jour par le décret du 15/01/2026</a:t>
            </a: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64</a:t>
            </a:fld>
            <a:endParaRPr lang="fr-FR"/>
          </a:p>
        </p:txBody>
      </p:sp>
    </p:spTree>
    <p:extLst>
      <p:ext uri="{BB962C8B-B14F-4D97-AF65-F5344CB8AC3E}">
        <p14:creationId xmlns:p14="http://schemas.microsoft.com/office/powerpoint/2010/main" val="109411248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b="1" dirty="0">
                <a:latin typeface="Arial"/>
              </a:rPr>
              <a:t>Mise à jour par le décret du 15/01/2026</a:t>
            </a: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65</a:t>
            </a:fld>
            <a:endParaRPr lang="fr-FR"/>
          </a:p>
        </p:txBody>
      </p:sp>
    </p:spTree>
    <p:extLst>
      <p:ext uri="{BB962C8B-B14F-4D97-AF65-F5344CB8AC3E}">
        <p14:creationId xmlns:p14="http://schemas.microsoft.com/office/powerpoint/2010/main" val="174629635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b="1" dirty="0">
                <a:latin typeface="Arial"/>
              </a:rPr>
              <a:t>Mise à jour par le décret du 15/01/2026</a:t>
            </a: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66</a:t>
            </a:fld>
            <a:endParaRPr lang="fr-FR"/>
          </a:p>
        </p:txBody>
      </p:sp>
    </p:spTree>
    <p:extLst>
      <p:ext uri="{BB962C8B-B14F-4D97-AF65-F5344CB8AC3E}">
        <p14:creationId xmlns:p14="http://schemas.microsoft.com/office/powerpoint/2010/main" val="12246076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b="1" dirty="0">
                <a:latin typeface="Arial"/>
              </a:rPr>
              <a:t>Mise à jour par le décret du 15/01/2026</a:t>
            </a: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67</a:t>
            </a:fld>
            <a:endParaRPr lang="fr-FR"/>
          </a:p>
        </p:txBody>
      </p:sp>
    </p:spTree>
    <p:extLst>
      <p:ext uri="{BB962C8B-B14F-4D97-AF65-F5344CB8AC3E}">
        <p14:creationId xmlns:p14="http://schemas.microsoft.com/office/powerpoint/2010/main" val="402524526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b="1" dirty="0">
                <a:latin typeface="Arial"/>
              </a:rPr>
              <a:t>Mise à jour par le décret du 15/01/2026</a:t>
            </a: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68</a:t>
            </a:fld>
            <a:endParaRPr lang="fr-FR"/>
          </a:p>
        </p:txBody>
      </p:sp>
    </p:spTree>
    <p:extLst>
      <p:ext uri="{BB962C8B-B14F-4D97-AF65-F5344CB8AC3E}">
        <p14:creationId xmlns:p14="http://schemas.microsoft.com/office/powerpoint/2010/main" val="205545372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b="1" dirty="0">
                <a:latin typeface="Arial"/>
              </a:rPr>
              <a:t>Mise à jour par le décret du 15/01/2026</a:t>
            </a: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69</a:t>
            </a:fld>
            <a:endParaRPr lang="fr-FR"/>
          </a:p>
        </p:txBody>
      </p:sp>
    </p:spTree>
    <p:extLst>
      <p:ext uri="{BB962C8B-B14F-4D97-AF65-F5344CB8AC3E}">
        <p14:creationId xmlns:p14="http://schemas.microsoft.com/office/powerpoint/2010/main" val="188274080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16610611" name="Espace réservé de l'image des diapositives 1"/>
          <p:cNvSpPr>
            <a:spLocks noGrp="1" noRot="1" noChangeAspect="1"/>
          </p:cNvSpPr>
          <p:nvPr>
            <p:ph type="sldImg"/>
          </p:nvPr>
        </p:nvSpPr>
        <p:spPr bwMode="auto"/>
      </p:sp>
      <p:sp>
        <p:nvSpPr>
          <p:cNvPr id="842319326" name="Espace réservé des notes 2"/>
          <p:cNvSpPr>
            <a:spLocks noGrp="1"/>
          </p:cNvSpPr>
          <p:nvPr>
            <p:ph type="body" idx="1"/>
          </p:nvPr>
        </p:nvSpPr>
        <p:spPr bwMode="auto"/>
        <p:txBody>
          <a:bodyPr>
            <a:normAutofit lnSpcReduction="10000"/>
          </a:bodyPr>
          <a:lstStyle/>
          <a:p>
            <a:pPr algn="l">
              <a:spcAft>
                <a:spcPts val="599"/>
              </a:spcAft>
              <a:defRPr sz="1800" b="0" i="0" u="none" strike="noStrike" cap="none" spc="0">
                <a:solidFill>
                  <a:srgbClr val="000000"/>
                </a:solidFill>
              </a:defRPr>
            </a:pPr>
            <a:r>
              <a:rPr lang="fr-FR" dirty="0" err="1">
                <a:solidFill>
                  <a:schemeClr val="tx2"/>
                </a:solidFill>
              </a:rPr>
              <a:t>Cep_max</a:t>
            </a:r>
            <a:r>
              <a:rPr lang="fr-FR" b="0" dirty="0">
                <a:solidFill>
                  <a:srgbClr val="000000"/>
                </a:solidFill>
              </a:rPr>
              <a:t> = </a:t>
            </a:r>
            <a:r>
              <a:rPr lang="fr-FR" b="0" dirty="0" err="1">
                <a:solidFill>
                  <a:srgbClr val="000000"/>
                </a:solidFill>
              </a:rPr>
              <a:t>Cep_maxmoyen</a:t>
            </a:r>
            <a:r>
              <a:rPr lang="fr-FR" b="0" dirty="0">
                <a:solidFill>
                  <a:srgbClr val="000000"/>
                </a:solidFill>
              </a:rPr>
              <a:t> × (1 + </a:t>
            </a:r>
            <a:r>
              <a:rPr lang="fr-FR" b="0" dirty="0" err="1">
                <a:solidFill>
                  <a:srgbClr val="000000"/>
                </a:solidFill>
              </a:rPr>
              <a:t>Mcgéo</a:t>
            </a:r>
            <a:r>
              <a:rPr lang="fr-FR" b="0" dirty="0">
                <a:solidFill>
                  <a:srgbClr val="000000"/>
                </a:solidFill>
              </a:rPr>
              <a:t> + </a:t>
            </a:r>
            <a:r>
              <a:rPr lang="fr-FR" b="0" dirty="0" err="1">
                <a:solidFill>
                  <a:srgbClr val="00B050"/>
                </a:solidFill>
              </a:rPr>
              <a:t>Mccombles</a:t>
            </a:r>
            <a:r>
              <a:rPr lang="fr-FR" b="0" dirty="0">
                <a:solidFill>
                  <a:srgbClr val="000000"/>
                </a:solidFill>
              </a:rPr>
              <a:t> + </a:t>
            </a:r>
            <a:r>
              <a:rPr lang="fr-FR" b="0" dirty="0" err="1">
                <a:solidFill>
                  <a:srgbClr val="000000"/>
                </a:solidFill>
              </a:rPr>
              <a:t>Mcsurf_moy</a:t>
            </a:r>
            <a:r>
              <a:rPr lang="fr-FR" b="0" dirty="0">
                <a:solidFill>
                  <a:srgbClr val="000000"/>
                </a:solidFill>
              </a:rPr>
              <a:t> + </a:t>
            </a:r>
            <a:r>
              <a:rPr lang="fr-FR" b="0" dirty="0" err="1">
                <a:solidFill>
                  <a:srgbClr val="00B050"/>
                </a:solidFill>
              </a:rPr>
              <a:t>Mcsurf_tot</a:t>
            </a:r>
            <a:r>
              <a:rPr lang="fr-FR" b="0" dirty="0">
                <a:solidFill>
                  <a:srgbClr val="000000"/>
                </a:solidFill>
              </a:rPr>
              <a:t> + </a:t>
            </a:r>
            <a:r>
              <a:rPr lang="fr-FR" b="0" dirty="0" err="1">
                <a:solidFill>
                  <a:schemeClr val="tx2"/>
                </a:solidFill>
              </a:rPr>
              <a:t>Mccat</a:t>
            </a:r>
            <a:r>
              <a:rPr lang="fr-FR" b="0" dirty="0">
                <a:solidFill>
                  <a:srgbClr val="000000"/>
                </a:solidFill>
              </a:rPr>
              <a:t>)</a:t>
            </a:r>
            <a:endParaRPr dirty="0"/>
          </a:p>
          <a:p>
            <a:pPr algn="l">
              <a:spcAft>
                <a:spcPts val="599"/>
              </a:spcAft>
              <a:defRPr sz="1800" b="0" i="0" u="none" strike="noStrike" cap="none" spc="0">
                <a:solidFill>
                  <a:srgbClr val="000000"/>
                </a:solidFill>
              </a:defRPr>
            </a:pPr>
            <a:r>
              <a:rPr lang="fr-FR" dirty="0" err="1">
                <a:solidFill>
                  <a:schemeClr val="tx2"/>
                </a:solidFill>
              </a:rPr>
              <a:t>Cep,nr_max</a:t>
            </a:r>
            <a:r>
              <a:rPr lang="fr-FR" b="0" dirty="0">
                <a:solidFill>
                  <a:srgbClr val="000000"/>
                </a:solidFill>
              </a:rPr>
              <a:t> = </a:t>
            </a:r>
            <a:r>
              <a:rPr lang="fr-FR" b="0" dirty="0" err="1">
                <a:solidFill>
                  <a:srgbClr val="000000"/>
                </a:solidFill>
              </a:rPr>
              <a:t>Cep,nr_maxmoyen</a:t>
            </a:r>
            <a:r>
              <a:rPr lang="fr-FR" b="0" dirty="0">
                <a:solidFill>
                  <a:srgbClr val="000000"/>
                </a:solidFill>
              </a:rPr>
              <a:t> × (1 + </a:t>
            </a:r>
            <a:r>
              <a:rPr lang="fr-FR" b="0" dirty="0" err="1">
                <a:solidFill>
                  <a:srgbClr val="000000"/>
                </a:solidFill>
              </a:rPr>
              <a:t>Mcgéo</a:t>
            </a:r>
            <a:r>
              <a:rPr lang="fr-FR" b="0" dirty="0">
                <a:solidFill>
                  <a:srgbClr val="000000"/>
                </a:solidFill>
              </a:rPr>
              <a:t> + </a:t>
            </a:r>
            <a:r>
              <a:rPr lang="fr-FR" b="0" dirty="0" err="1">
                <a:solidFill>
                  <a:srgbClr val="00B050"/>
                </a:solidFill>
              </a:rPr>
              <a:t>Mccombles</a:t>
            </a:r>
            <a:r>
              <a:rPr lang="fr-FR" b="0" dirty="0">
                <a:solidFill>
                  <a:srgbClr val="000000"/>
                </a:solidFill>
              </a:rPr>
              <a:t> + </a:t>
            </a:r>
            <a:r>
              <a:rPr lang="fr-FR" b="0" dirty="0" err="1">
                <a:solidFill>
                  <a:srgbClr val="000000"/>
                </a:solidFill>
              </a:rPr>
              <a:t>Mcsurf_moy</a:t>
            </a:r>
            <a:r>
              <a:rPr lang="fr-FR" b="0" dirty="0">
                <a:solidFill>
                  <a:srgbClr val="000000"/>
                </a:solidFill>
              </a:rPr>
              <a:t> + </a:t>
            </a:r>
            <a:r>
              <a:rPr lang="fr-FR" b="0" dirty="0" err="1">
                <a:solidFill>
                  <a:srgbClr val="00B050"/>
                </a:solidFill>
              </a:rPr>
              <a:t>Mcsurf_tot</a:t>
            </a:r>
            <a:r>
              <a:rPr lang="fr-FR" b="0" dirty="0">
                <a:solidFill>
                  <a:srgbClr val="000000"/>
                </a:solidFill>
              </a:rPr>
              <a:t> + </a:t>
            </a:r>
            <a:r>
              <a:rPr lang="fr-FR" b="0" dirty="0" err="1">
                <a:solidFill>
                  <a:schemeClr val="tx2"/>
                </a:solidFill>
              </a:rPr>
              <a:t>Mccat</a:t>
            </a:r>
            <a:r>
              <a:rPr lang="fr-FR" b="0" dirty="0">
                <a:solidFill>
                  <a:srgbClr val="000000"/>
                </a:solidFill>
              </a:rPr>
              <a:t>)</a:t>
            </a:r>
            <a:endParaRPr dirty="0"/>
          </a:p>
          <a:p>
            <a:pPr>
              <a:defRPr/>
            </a:pPr>
            <a:endParaRPr lang="fr-FR" dirty="0"/>
          </a:p>
          <a:p>
            <a:pPr>
              <a:defRPr/>
            </a:pPr>
            <a:r>
              <a:rPr lang="fr-FR" b="1" dirty="0"/>
              <a:t>Détail du calcul pour cette carte et ce cas:</a:t>
            </a:r>
            <a:endParaRPr dirty="0"/>
          </a:p>
          <a:p>
            <a:pPr>
              <a:defRPr/>
            </a:pPr>
            <a:r>
              <a:rPr lang="fr-FR" dirty="0"/>
              <a:t>Cep max moyen = 75 kWhep/m².an ;  Cep non renouvelable moyen = 55 kWhep/m².an</a:t>
            </a:r>
            <a:endParaRPr dirty="0"/>
          </a:p>
          <a:p>
            <a:pPr>
              <a:defRPr/>
            </a:pPr>
            <a:r>
              <a:rPr lang="nl-NL" b="0" dirty="0" err="1">
                <a:solidFill>
                  <a:srgbClr val="000000"/>
                </a:solidFill>
              </a:rPr>
              <a:t>Mcsurf_moy</a:t>
            </a:r>
            <a:r>
              <a:rPr lang="nl-NL" b="0" dirty="0">
                <a:solidFill>
                  <a:srgbClr val="000000"/>
                </a:solidFill>
              </a:rPr>
              <a:t> = - 0,1</a:t>
            </a:r>
            <a:endParaRPr dirty="0"/>
          </a:p>
          <a:p>
            <a:pPr>
              <a:defRPr/>
            </a:pPr>
            <a:r>
              <a:rPr lang="nl-NL" b="0" dirty="0" err="1">
                <a:solidFill>
                  <a:srgbClr val="000000"/>
                </a:solidFill>
              </a:rPr>
              <a:t>Mcgéo</a:t>
            </a:r>
            <a:r>
              <a:rPr lang="nl-NL" b="0" dirty="0">
                <a:solidFill>
                  <a:srgbClr val="000000"/>
                </a:solidFill>
              </a:rPr>
              <a:t> = </a:t>
            </a:r>
            <a:r>
              <a:rPr lang="nl-NL" b="0" dirty="0" err="1">
                <a:solidFill>
                  <a:srgbClr val="000000"/>
                </a:solidFill>
              </a:rPr>
              <a:t>selon</a:t>
            </a:r>
            <a:r>
              <a:rPr lang="nl-NL" b="0" dirty="0">
                <a:solidFill>
                  <a:srgbClr val="000000"/>
                </a:solidFill>
              </a:rPr>
              <a:t> zone:    </a:t>
            </a:r>
            <a:r>
              <a:rPr lang="fr-FR" sz="1000" b="1" dirty="0">
                <a:solidFill>
                  <a:schemeClr val="tx1"/>
                </a:solidFill>
                <a:latin typeface="Arial"/>
                <a:ea typeface="Arial"/>
                <a:cs typeface="Arial"/>
              </a:rPr>
              <a:t>H1a: 0,1       H1b: 0,15    H1c: 0,1   H2a: -0,05   H2b: 0   H2c: -0,1   H2d: -0,15   H3: -0,2</a:t>
            </a:r>
            <a:endParaRPr dirty="0"/>
          </a:p>
          <a:p>
            <a:pPr>
              <a:defRPr/>
            </a:pPr>
            <a:r>
              <a:rPr lang="fr-FR" sz="1000" b="1" dirty="0">
                <a:solidFill>
                  <a:schemeClr val="tx1"/>
                </a:solidFill>
                <a:latin typeface="Arial"/>
                <a:ea typeface="Arial"/>
                <a:cs typeface="Arial"/>
              </a:rPr>
              <a:t>Les autres </a:t>
            </a:r>
            <a:r>
              <a:rPr lang="fr-FR" sz="1000" b="1" dirty="0" err="1">
                <a:solidFill>
                  <a:schemeClr val="tx1"/>
                </a:solidFill>
                <a:latin typeface="Arial"/>
                <a:ea typeface="Arial"/>
                <a:cs typeface="Arial"/>
              </a:rPr>
              <a:t>coef</a:t>
            </a:r>
            <a:r>
              <a:rPr lang="fr-FR" sz="1000" b="1" dirty="0">
                <a:solidFill>
                  <a:schemeClr val="tx1"/>
                </a:solidFill>
                <a:latin typeface="Arial"/>
                <a:ea typeface="Arial"/>
                <a:cs typeface="Arial"/>
              </a:rPr>
              <a:t> de modulation ont un résultat de 0 dans ce cas (</a:t>
            </a:r>
            <a:r>
              <a:rPr lang="nl-NL" b="0" dirty="0" err="1">
                <a:solidFill>
                  <a:srgbClr val="00B050"/>
                </a:solidFill>
              </a:rPr>
              <a:t>Mccombles</a:t>
            </a:r>
            <a:r>
              <a:rPr lang="nl-NL" b="0" dirty="0">
                <a:solidFill>
                  <a:srgbClr val="000000"/>
                </a:solidFill>
              </a:rPr>
              <a:t> ; </a:t>
            </a:r>
            <a:r>
              <a:rPr lang="nl-NL" b="0" dirty="0" err="1">
                <a:solidFill>
                  <a:srgbClr val="00B050"/>
                </a:solidFill>
              </a:rPr>
              <a:t>Mcsurf_tot</a:t>
            </a:r>
            <a:r>
              <a:rPr lang="nl-NL" b="0" dirty="0">
                <a:solidFill>
                  <a:srgbClr val="000000"/>
                </a:solidFill>
              </a:rPr>
              <a:t> ; </a:t>
            </a:r>
            <a:r>
              <a:rPr lang="nl-NL" b="0" dirty="0" err="1">
                <a:solidFill>
                  <a:schemeClr val="tx2"/>
                </a:solidFill>
              </a:rPr>
              <a:t>Mccat</a:t>
            </a:r>
            <a:r>
              <a:rPr lang="nl-NL" b="0" dirty="0">
                <a:solidFill>
                  <a:schemeClr val="tx2"/>
                </a:solidFill>
              </a:rPr>
              <a:t>)</a:t>
            </a:r>
            <a:endParaRPr lang="fr-FR" dirty="0"/>
          </a:p>
          <a:p>
            <a:pPr>
              <a:defRPr/>
            </a:pPr>
            <a:endParaRPr lang="fr-FR" dirty="0"/>
          </a:p>
          <a:p>
            <a:pPr>
              <a:defRPr/>
            </a:pPr>
            <a:r>
              <a:rPr lang="fr-FR" sz="1200" b="1" i="0" u="none" strike="noStrike" cap="none" spc="0" dirty="0">
                <a:solidFill>
                  <a:schemeClr val="accent4"/>
                </a:solidFill>
                <a:latin typeface="Calibri"/>
                <a:ea typeface="Calibri"/>
                <a:cs typeface="Calibri"/>
              </a:rPr>
              <a:t>Décret du 30 décembre 2024 :</a:t>
            </a:r>
            <a:endParaRPr sz="1200" dirty="0">
              <a:latin typeface="Calibri"/>
              <a:ea typeface="Calibri"/>
              <a:cs typeface="Calibri"/>
            </a:endParaRPr>
          </a:p>
          <a:p>
            <a:pPr>
              <a:defRPr/>
            </a:pPr>
            <a:r>
              <a:rPr lang="fr-FR" sz="1200" b="0" i="0" u="none" strike="noStrike" cap="none" spc="0" dirty="0">
                <a:solidFill>
                  <a:schemeClr val="tx1"/>
                </a:solidFill>
                <a:latin typeface="Calibri"/>
                <a:ea typeface="Calibri"/>
                <a:cs typeface="Calibri"/>
              </a:rPr>
              <a:t>Suite au Retour d’expérience RE2020 - 2024, la modulation Mc </a:t>
            </a:r>
            <a:r>
              <a:rPr lang="fr-FR" sz="1200" b="0" i="0" u="none" strike="noStrike" cap="none" spc="0" dirty="0" err="1">
                <a:solidFill>
                  <a:schemeClr val="tx1"/>
                </a:solidFill>
                <a:latin typeface="Calibri"/>
                <a:ea typeface="Calibri"/>
                <a:cs typeface="Calibri"/>
              </a:rPr>
              <a:t>geo</a:t>
            </a:r>
            <a:r>
              <a:rPr lang="fr-FR" sz="1200" b="0" i="0" u="none" strike="noStrike" cap="none" spc="0" dirty="0">
                <a:solidFill>
                  <a:schemeClr val="tx1"/>
                </a:solidFill>
                <a:latin typeface="Calibri"/>
                <a:ea typeface="Calibri"/>
                <a:cs typeface="Calibri"/>
              </a:rPr>
              <a:t> a été ajustée afin de rendre le Cep,nr max moins exigeant pour les maisons individuelles en zones H2d et H3&lt;400 m d’altitude.</a:t>
            </a:r>
            <a:endParaRPr lang="fr-FR" dirty="0"/>
          </a:p>
          <a:p>
            <a:pPr>
              <a:defRPr/>
            </a:pPr>
            <a:r>
              <a:rPr dirty="0">
                <a:latin typeface="Calibri"/>
                <a:ea typeface="Calibri"/>
                <a:cs typeface="Calibri"/>
              </a:rPr>
              <a:t>(car </a:t>
            </a:r>
            <a:r>
              <a:rPr dirty="0" err="1">
                <a:latin typeface="Calibri"/>
                <a:ea typeface="Calibri"/>
                <a:cs typeface="Calibri"/>
              </a:rPr>
              <a:t>il</a:t>
            </a:r>
            <a:r>
              <a:rPr dirty="0">
                <a:latin typeface="Calibri"/>
                <a:ea typeface="Calibri"/>
                <a:cs typeface="Calibri"/>
              </a:rPr>
              <a:t> </a:t>
            </a:r>
            <a:r>
              <a:rPr dirty="0" err="1">
                <a:latin typeface="Calibri"/>
                <a:ea typeface="Calibri"/>
                <a:cs typeface="Calibri"/>
              </a:rPr>
              <a:t>était</a:t>
            </a:r>
            <a:r>
              <a:rPr dirty="0">
                <a:latin typeface="Calibri"/>
                <a:ea typeface="Calibri"/>
                <a:cs typeface="Calibri"/>
              </a:rPr>
              <a:t> </a:t>
            </a:r>
            <a:r>
              <a:rPr dirty="0" err="1">
                <a:latin typeface="Calibri"/>
                <a:ea typeface="Calibri"/>
                <a:cs typeface="Calibri"/>
              </a:rPr>
              <a:t>constatée</a:t>
            </a:r>
            <a:r>
              <a:rPr dirty="0">
                <a:latin typeface="Calibri"/>
                <a:ea typeface="Calibri"/>
                <a:cs typeface="Calibri"/>
              </a:rPr>
              <a:t> que </a:t>
            </a:r>
            <a:r>
              <a:rPr dirty="0" err="1">
                <a:latin typeface="Calibri"/>
                <a:ea typeface="Calibri"/>
                <a:cs typeface="Calibri"/>
              </a:rPr>
              <a:t>très</a:t>
            </a:r>
            <a:r>
              <a:rPr dirty="0">
                <a:latin typeface="Calibri"/>
                <a:ea typeface="Calibri"/>
                <a:cs typeface="Calibri"/>
              </a:rPr>
              <a:t> </a:t>
            </a:r>
            <a:r>
              <a:rPr dirty="0" err="1">
                <a:latin typeface="Calibri"/>
                <a:ea typeface="Calibri"/>
                <a:cs typeface="Calibri"/>
              </a:rPr>
              <a:t>peu</a:t>
            </a:r>
            <a:r>
              <a:rPr dirty="0">
                <a:latin typeface="Calibri"/>
                <a:ea typeface="Calibri"/>
                <a:cs typeface="Calibri"/>
              </a:rPr>
              <a:t> de </a:t>
            </a:r>
            <a:r>
              <a:rPr dirty="0" err="1">
                <a:latin typeface="Calibri"/>
                <a:ea typeface="Calibri"/>
                <a:cs typeface="Calibri"/>
              </a:rPr>
              <a:t>maisons</a:t>
            </a:r>
            <a:r>
              <a:rPr dirty="0">
                <a:latin typeface="Calibri"/>
                <a:ea typeface="Calibri"/>
                <a:cs typeface="Calibri"/>
              </a:rPr>
              <a:t> de </a:t>
            </a:r>
            <a:r>
              <a:rPr dirty="0" err="1">
                <a:latin typeface="Calibri"/>
                <a:ea typeface="Calibri"/>
                <a:cs typeface="Calibri"/>
              </a:rPr>
              <a:t>l’observatoire</a:t>
            </a:r>
            <a:r>
              <a:rPr dirty="0">
                <a:latin typeface="Calibri"/>
                <a:ea typeface="Calibri"/>
                <a:cs typeface="Calibri"/>
              </a:rPr>
              <a:t> </a:t>
            </a:r>
            <a:r>
              <a:rPr lang="fr-FR" dirty="0">
                <a:latin typeface="Calibri"/>
                <a:ea typeface="Calibri"/>
                <a:cs typeface="Calibri"/>
              </a:rPr>
              <a:t>RE2020</a:t>
            </a:r>
            <a:r>
              <a:rPr dirty="0">
                <a:latin typeface="Calibri"/>
                <a:ea typeface="Calibri"/>
                <a:cs typeface="Calibri"/>
              </a:rPr>
              <a:t> </a:t>
            </a:r>
            <a:r>
              <a:rPr dirty="0" err="1">
                <a:latin typeface="Calibri"/>
                <a:ea typeface="Calibri"/>
                <a:cs typeface="Calibri"/>
              </a:rPr>
              <a:t>allaient</a:t>
            </a:r>
            <a:r>
              <a:rPr dirty="0">
                <a:latin typeface="Calibri"/>
                <a:ea typeface="Calibri"/>
                <a:cs typeface="Calibri"/>
              </a:rPr>
              <a:t> au-</a:t>
            </a:r>
            <a:r>
              <a:rPr dirty="0" err="1">
                <a:latin typeface="Calibri"/>
                <a:ea typeface="Calibri"/>
                <a:cs typeface="Calibri"/>
              </a:rPr>
              <a:t>delà</a:t>
            </a:r>
            <a:r>
              <a:rPr dirty="0">
                <a:latin typeface="Calibri"/>
                <a:ea typeface="Calibri"/>
                <a:cs typeface="Calibri"/>
              </a:rPr>
              <a:t> de Cepnrmax-10% sur </a:t>
            </a:r>
            <a:r>
              <a:rPr dirty="0" err="1">
                <a:latin typeface="Calibri"/>
                <a:ea typeface="Calibri"/>
                <a:cs typeface="Calibri"/>
              </a:rPr>
              <a:t>ces</a:t>
            </a:r>
            <a:r>
              <a:rPr dirty="0">
                <a:latin typeface="Calibri"/>
                <a:ea typeface="Calibri"/>
                <a:cs typeface="Calibri"/>
              </a:rPr>
              <a:t> zones par rapport aux </a:t>
            </a:r>
            <a:r>
              <a:rPr dirty="0" err="1">
                <a:latin typeface="Calibri"/>
                <a:ea typeface="Calibri"/>
                <a:cs typeface="Calibri"/>
              </a:rPr>
              <a:t>autres</a:t>
            </a:r>
            <a:r>
              <a:rPr dirty="0">
                <a:latin typeface="Calibri"/>
                <a:ea typeface="Calibri"/>
                <a:cs typeface="Calibri"/>
              </a:rPr>
              <a:t> zones </a:t>
            </a:r>
            <a:r>
              <a:rPr dirty="0" err="1">
                <a:latin typeface="Calibri"/>
                <a:ea typeface="Calibri"/>
                <a:cs typeface="Calibri"/>
              </a:rPr>
              <a:t>climatiques</a:t>
            </a:r>
            <a:r>
              <a:rPr dirty="0">
                <a:latin typeface="Calibri"/>
                <a:ea typeface="Calibri"/>
                <a:cs typeface="Calibri"/>
              </a:rPr>
              <a:t>)</a:t>
            </a:r>
            <a:endParaRPr lang="fr-FR" dirty="0"/>
          </a:p>
          <a:p>
            <a:pPr>
              <a:defRPr/>
            </a:pPr>
            <a:endParaRPr lang="fr-FR" dirty="0"/>
          </a:p>
        </p:txBody>
      </p:sp>
      <p:sp>
        <p:nvSpPr>
          <p:cNvPr id="2049431049" name="Espace réservé du numéro de diapositive 3"/>
          <p:cNvSpPr>
            <a:spLocks noGrp="1"/>
          </p:cNvSpPr>
          <p:nvPr>
            <p:ph type="sldNum" sz="quarter" idx="10"/>
          </p:nvPr>
        </p:nvSpPr>
        <p:spPr bwMode="auto"/>
        <p:txBody>
          <a:bodyPr/>
          <a:lstStyle/>
          <a:p>
            <a:pPr>
              <a:defRPr/>
            </a:pPr>
            <a:fld id="{17662F55-73B0-72ED-6A60-F89F0A2A915A}" type="slidenum">
              <a:rPr lang="fr-FR"/>
              <a:t>70</a:t>
            </a:fld>
            <a:endParaRPr lang="fr-F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16610611" name="Espace réservé de l'image des diapositives 1"/>
          <p:cNvSpPr>
            <a:spLocks noGrp="1" noRot="1" noChangeAspect="1"/>
          </p:cNvSpPr>
          <p:nvPr>
            <p:ph type="sldImg"/>
          </p:nvPr>
        </p:nvSpPr>
        <p:spPr bwMode="auto"/>
      </p:sp>
      <p:sp>
        <p:nvSpPr>
          <p:cNvPr id="842319326" name="Espace réservé des notes 2"/>
          <p:cNvSpPr>
            <a:spLocks noGrp="1"/>
          </p:cNvSpPr>
          <p:nvPr>
            <p:ph type="body" idx="1"/>
          </p:nvPr>
        </p:nvSpPr>
        <p:spPr bwMode="auto"/>
        <p:txBody>
          <a:bodyPr>
            <a:normAutofit lnSpcReduction="10000"/>
          </a:bodyPr>
          <a:lstStyle/>
          <a:p>
            <a:pPr algn="l">
              <a:spcAft>
                <a:spcPts val="599"/>
              </a:spcAft>
              <a:defRPr sz="1800" b="0" i="0" u="none" strike="noStrike" cap="none" spc="0">
                <a:solidFill>
                  <a:srgbClr val="000000"/>
                </a:solidFill>
              </a:defRPr>
            </a:pPr>
            <a:r>
              <a:rPr lang="fr-FR" dirty="0" err="1">
                <a:solidFill>
                  <a:schemeClr val="tx2"/>
                </a:solidFill>
              </a:rPr>
              <a:t>Cep_max</a:t>
            </a:r>
            <a:r>
              <a:rPr lang="fr-FR" b="0" dirty="0">
                <a:solidFill>
                  <a:srgbClr val="000000"/>
                </a:solidFill>
              </a:rPr>
              <a:t> = </a:t>
            </a:r>
            <a:r>
              <a:rPr lang="fr-FR" b="0" dirty="0" err="1">
                <a:solidFill>
                  <a:srgbClr val="000000"/>
                </a:solidFill>
              </a:rPr>
              <a:t>Cep_maxmoyen</a:t>
            </a:r>
            <a:r>
              <a:rPr lang="fr-FR" b="0" dirty="0">
                <a:solidFill>
                  <a:srgbClr val="000000"/>
                </a:solidFill>
              </a:rPr>
              <a:t> × (1 + </a:t>
            </a:r>
            <a:r>
              <a:rPr lang="fr-FR" b="0" dirty="0" err="1">
                <a:solidFill>
                  <a:srgbClr val="000000"/>
                </a:solidFill>
              </a:rPr>
              <a:t>Mcgéo</a:t>
            </a:r>
            <a:r>
              <a:rPr lang="fr-FR" b="0" dirty="0">
                <a:solidFill>
                  <a:srgbClr val="000000"/>
                </a:solidFill>
              </a:rPr>
              <a:t> + </a:t>
            </a:r>
            <a:r>
              <a:rPr lang="fr-FR" b="0" dirty="0" err="1">
                <a:solidFill>
                  <a:srgbClr val="00B050"/>
                </a:solidFill>
              </a:rPr>
              <a:t>Mccombles</a:t>
            </a:r>
            <a:r>
              <a:rPr lang="fr-FR" b="0" dirty="0">
                <a:solidFill>
                  <a:srgbClr val="000000"/>
                </a:solidFill>
              </a:rPr>
              <a:t> + </a:t>
            </a:r>
            <a:r>
              <a:rPr lang="fr-FR" b="0" dirty="0" err="1">
                <a:solidFill>
                  <a:srgbClr val="000000"/>
                </a:solidFill>
              </a:rPr>
              <a:t>Mcsurf_moy</a:t>
            </a:r>
            <a:r>
              <a:rPr lang="fr-FR" b="0" dirty="0">
                <a:solidFill>
                  <a:srgbClr val="000000"/>
                </a:solidFill>
              </a:rPr>
              <a:t> + </a:t>
            </a:r>
            <a:r>
              <a:rPr lang="fr-FR" b="0" dirty="0" err="1">
                <a:solidFill>
                  <a:srgbClr val="00B050"/>
                </a:solidFill>
              </a:rPr>
              <a:t>Mcsurf_tot</a:t>
            </a:r>
            <a:r>
              <a:rPr lang="fr-FR" b="0" dirty="0">
                <a:solidFill>
                  <a:srgbClr val="000000"/>
                </a:solidFill>
              </a:rPr>
              <a:t> + </a:t>
            </a:r>
            <a:r>
              <a:rPr lang="fr-FR" b="0" dirty="0" err="1">
                <a:solidFill>
                  <a:schemeClr val="tx2"/>
                </a:solidFill>
              </a:rPr>
              <a:t>Mccat</a:t>
            </a:r>
            <a:r>
              <a:rPr lang="fr-FR" b="0" dirty="0">
                <a:solidFill>
                  <a:srgbClr val="000000"/>
                </a:solidFill>
              </a:rPr>
              <a:t>)</a:t>
            </a:r>
            <a:endParaRPr dirty="0"/>
          </a:p>
          <a:p>
            <a:pPr algn="l">
              <a:spcAft>
                <a:spcPts val="599"/>
              </a:spcAft>
              <a:defRPr sz="1800" b="0" i="0" u="none" strike="noStrike" cap="none" spc="0">
                <a:solidFill>
                  <a:srgbClr val="000000"/>
                </a:solidFill>
              </a:defRPr>
            </a:pPr>
            <a:r>
              <a:rPr lang="fr-FR" dirty="0" err="1">
                <a:solidFill>
                  <a:schemeClr val="tx2"/>
                </a:solidFill>
              </a:rPr>
              <a:t>Cep,nr_max</a:t>
            </a:r>
            <a:r>
              <a:rPr lang="fr-FR" b="0" dirty="0">
                <a:solidFill>
                  <a:srgbClr val="000000"/>
                </a:solidFill>
              </a:rPr>
              <a:t> = </a:t>
            </a:r>
            <a:r>
              <a:rPr lang="fr-FR" b="0" dirty="0" err="1">
                <a:solidFill>
                  <a:srgbClr val="000000"/>
                </a:solidFill>
              </a:rPr>
              <a:t>Cep,nr_maxmoyen</a:t>
            </a:r>
            <a:r>
              <a:rPr lang="fr-FR" b="0" dirty="0">
                <a:solidFill>
                  <a:srgbClr val="000000"/>
                </a:solidFill>
              </a:rPr>
              <a:t> × (1 + </a:t>
            </a:r>
            <a:r>
              <a:rPr lang="fr-FR" b="0" dirty="0" err="1">
                <a:solidFill>
                  <a:srgbClr val="000000"/>
                </a:solidFill>
              </a:rPr>
              <a:t>Mcgéo</a:t>
            </a:r>
            <a:r>
              <a:rPr lang="fr-FR" b="0" dirty="0">
                <a:solidFill>
                  <a:srgbClr val="000000"/>
                </a:solidFill>
              </a:rPr>
              <a:t> + </a:t>
            </a:r>
            <a:r>
              <a:rPr lang="fr-FR" b="0" dirty="0" err="1">
                <a:solidFill>
                  <a:srgbClr val="00B050"/>
                </a:solidFill>
              </a:rPr>
              <a:t>Mccombles</a:t>
            </a:r>
            <a:r>
              <a:rPr lang="fr-FR" b="0" dirty="0">
                <a:solidFill>
                  <a:srgbClr val="000000"/>
                </a:solidFill>
              </a:rPr>
              <a:t> + </a:t>
            </a:r>
            <a:r>
              <a:rPr lang="fr-FR" b="0" dirty="0" err="1">
                <a:solidFill>
                  <a:srgbClr val="000000"/>
                </a:solidFill>
              </a:rPr>
              <a:t>Mcsurf_moy</a:t>
            </a:r>
            <a:r>
              <a:rPr lang="fr-FR" b="0" dirty="0">
                <a:solidFill>
                  <a:srgbClr val="000000"/>
                </a:solidFill>
              </a:rPr>
              <a:t> + </a:t>
            </a:r>
            <a:r>
              <a:rPr lang="fr-FR" b="0" dirty="0" err="1">
                <a:solidFill>
                  <a:srgbClr val="00B050"/>
                </a:solidFill>
              </a:rPr>
              <a:t>Mcsurf_tot</a:t>
            </a:r>
            <a:r>
              <a:rPr lang="fr-FR" b="0" dirty="0">
                <a:solidFill>
                  <a:srgbClr val="000000"/>
                </a:solidFill>
              </a:rPr>
              <a:t> + </a:t>
            </a:r>
            <a:r>
              <a:rPr lang="fr-FR" b="0" dirty="0" err="1">
                <a:solidFill>
                  <a:schemeClr val="tx2"/>
                </a:solidFill>
              </a:rPr>
              <a:t>Mccat</a:t>
            </a:r>
            <a:r>
              <a:rPr lang="fr-FR" b="0" dirty="0">
                <a:solidFill>
                  <a:srgbClr val="000000"/>
                </a:solidFill>
              </a:rPr>
              <a:t>)</a:t>
            </a:r>
            <a:endParaRPr dirty="0"/>
          </a:p>
          <a:p>
            <a:pPr>
              <a:defRPr/>
            </a:pPr>
            <a:endParaRPr lang="fr-FR" dirty="0"/>
          </a:p>
          <a:p>
            <a:pPr>
              <a:defRPr/>
            </a:pPr>
            <a:r>
              <a:rPr lang="fr-FR" b="1" dirty="0"/>
              <a:t>Détail du calcul pour cette carte et ce cas:</a:t>
            </a:r>
            <a:endParaRPr dirty="0"/>
          </a:p>
          <a:p>
            <a:pPr>
              <a:defRPr/>
            </a:pPr>
            <a:r>
              <a:rPr lang="fr-FR" dirty="0"/>
              <a:t>Cep max moyen = 75 kWhep/m².an ;  Cep non renouvelable moyen = 55 kWhep/m².an</a:t>
            </a:r>
            <a:endParaRPr dirty="0"/>
          </a:p>
          <a:p>
            <a:pPr>
              <a:defRPr/>
            </a:pPr>
            <a:r>
              <a:rPr lang="nl-NL" b="0" dirty="0" err="1">
                <a:solidFill>
                  <a:srgbClr val="000000"/>
                </a:solidFill>
              </a:rPr>
              <a:t>Mcsurf_moy</a:t>
            </a:r>
            <a:r>
              <a:rPr lang="nl-NL" b="0" dirty="0">
                <a:solidFill>
                  <a:srgbClr val="000000"/>
                </a:solidFill>
              </a:rPr>
              <a:t> = - 0,1</a:t>
            </a:r>
            <a:endParaRPr dirty="0"/>
          </a:p>
          <a:p>
            <a:pPr>
              <a:defRPr/>
            </a:pPr>
            <a:r>
              <a:rPr lang="nl-NL" b="0" dirty="0" err="1">
                <a:solidFill>
                  <a:srgbClr val="000000"/>
                </a:solidFill>
              </a:rPr>
              <a:t>Mcgéo</a:t>
            </a:r>
            <a:r>
              <a:rPr lang="nl-NL" b="0" dirty="0">
                <a:solidFill>
                  <a:srgbClr val="000000"/>
                </a:solidFill>
              </a:rPr>
              <a:t> = </a:t>
            </a:r>
            <a:r>
              <a:rPr lang="nl-NL" b="0" dirty="0" err="1">
                <a:solidFill>
                  <a:srgbClr val="000000"/>
                </a:solidFill>
              </a:rPr>
              <a:t>selon</a:t>
            </a:r>
            <a:r>
              <a:rPr lang="nl-NL" b="0" dirty="0">
                <a:solidFill>
                  <a:srgbClr val="000000"/>
                </a:solidFill>
              </a:rPr>
              <a:t> zone:    </a:t>
            </a:r>
            <a:r>
              <a:rPr lang="fr-FR" sz="1000" b="1" dirty="0">
                <a:solidFill>
                  <a:schemeClr val="tx1"/>
                </a:solidFill>
                <a:latin typeface="Arial"/>
                <a:ea typeface="Arial"/>
                <a:cs typeface="Arial"/>
              </a:rPr>
              <a:t>H1a: 0,1       H1b: 0,15    H1c: 0,1   H2a: -0,05   H2b: 0   H2c: -0,1   seuils changés: </a:t>
            </a:r>
            <a:r>
              <a:rPr lang="fr-FR" sz="1000" b="1" dirty="0">
                <a:solidFill>
                  <a:srgbClr val="7030A0"/>
                </a:solidFill>
                <a:latin typeface="Arial"/>
                <a:ea typeface="Arial"/>
                <a:cs typeface="Arial"/>
              </a:rPr>
              <a:t>H2d: -0,1   H3: -0,15</a:t>
            </a:r>
            <a:endParaRPr dirty="0">
              <a:solidFill>
                <a:srgbClr val="7030A0"/>
              </a:solidFill>
            </a:endParaRPr>
          </a:p>
          <a:p>
            <a:pPr>
              <a:defRPr/>
            </a:pPr>
            <a:r>
              <a:rPr lang="fr-FR" sz="1000" b="1" dirty="0">
                <a:solidFill>
                  <a:schemeClr val="tx1"/>
                </a:solidFill>
                <a:latin typeface="Arial"/>
                <a:ea typeface="Arial"/>
                <a:cs typeface="Arial"/>
              </a:rPr>
              <a:t>Les autres </a:t>
            </a:r>
            <a:r>
              <a:rPr lang="fr-FR" sz="1000" b="1" dirty="0" err="1">
                <a:solidFill>
                  <a:schemeClr val="tx1"/>
                </a:solidFill>
                <a:latin typeface="Arial"/>
                <a:ea typeface="Arial"/>
                <a:cs typeface="Arial"/>
              </a:rPr>
              <a:t>coef</a:t>
            </a:r>
            <a:r>
              <a:rPr lang="fr-FR" sz="1000" b="1" dirty="0">
                <a:solidFill>
                  <a:schemeClr val="tx1"/>
                </a:solidFill>
                <a:latin typeface="Arial"/>
                <a:ea typeface="Arial"/>
                <a:cs typeface="Arial"/>
              </a:rPr>
              <a:t> de modulation ont un résultat de 0 dans ce cas (</a:t>
            </a:r>
            <a:r>
              <a:rPr lang="nl-NL" b="0" dirty="0" err="1">
                <a:solidFill>
                  <a:srgbClr val="00B050"/>
                </a:solidFill>
              </a:rPr>
              <a:t>Mccombles</a:t>
            </a:r>
            <a:r>
              <a:rPr lang="nl-NL" b="0" dirty="0">
                <a:solidFill>
                  <a:srgbClr val="000000"/>
                </a:solidFill>
              </a:rPr>
              <a:t> ; </a:t>
            </a:r>
            <a:r>
              <a:rPr lang="nl-NL" b="0" dirty="0" err="1">
                <a:solidFill>
                  <a:srgbClr val="00B050"/>
                </a:solidFill>
              </a:rPr>
              <a:t>Mcsurf_tot</a:t>
            </a:r>
            <a:r>
              <a:rPr lang="nl-NL" b="0" dirty="0">
                <a:solidFill>
                  <a:srgbClr val="000000"/>
                </a:solidFill>
              </a:rPr>
              <a:t> ; </a:t>
            </a:r>
            <a:r>
              <a:rPr lang="nl-NL" b="0" dirty="0" err="1">
                <a:solidFill>
                  <a:schemeClr val="tx2"/>
                </a:solidFill>
              </a:rPr>
              <a:t>Mccat</a:t>
            </a:r>
            <a:r>
              <a:rPr lang="nl-NL" b="0" dirty="0">
                <a:solidFill>
                  <a:schemeClr val="tx2"/>
                </a:solidFill>
              </a:rPr>
              <a:t>)</a:t>
            </a:r>
            <a:endParaRPr lang="fr-FR" dirty="0"/>
          </a:p>
          <a:p>
            <a:pPr>
              <a:defRPr/>
            </a:pPr>
            <a:r>
              <a:rPr lang="fr-FR" dirty="0"/>
              <a:t>Remarque juillet 2026: on précise que pour cette carte </a:t>
            </a:r>
            <a:r>
              <a:rPr lang="fr-FR" dirty="0" err="1"/>
              <a:t>McHSP</a:t>
            </a:r>
            <a:r>
              <a:rPr lang="fr-FR" dirty="0"/>
              <a:t>=0</a:t>
            </a:r>
          </a:p>
          <a:p>
            <a:pPr>
              <a:defRPr/>
            </a:pPr>
            <a:r>
              <a:rPr lang="fr-FR" sz="1200" b="1" i="0" u="none" strike="noStrike" cap="none" spc="0" dirty="0">
                <a:solidFill>
                  <a:schemeClr val="accent4"/>
                </a:solidFill>
                <a:latin typeface="Calibri"/>
                <a:ea typeface="Calibri"/>
                <a:cs typeface="Calibri"/>
              </a:rPr>
              <a:t>Décret du 30 décembre 2024 :</a:t>
            </a:r>
            <a:endParaRPr sz="1200" dirty="0">
              <a:latin typeface="Calibri"/>
              <a:ea typeface="Calibri"/>
              <a:cs typeface="Calibri"/>
            </a:endParaRPr>
          </a:p>
          <a:p>
            <a:pPr>
              <a:defRPr/>
            </a:pPr>
            <a:r>
              <a:rPr lang="fr-FR" sz="1200" b="0" i="0" u="none" strike="noStrike" cap="none" spc="0" dirty="0">
                <a:solidFill>
                  <a:schemeClr val="tx1"/>
                </a:solidFill>
                <a:latin typeface="Calibri"/>
                <a:ea typeface="Calibri"/>
                <a:cs typeface="Calibri"/>
              </a:rPr>
              <a:t>Suite au Retour d’expérience RE2020 - 2024, la modulation Mc </a:t>
            </a:r>
            <a:r>
              <a:rPr lang="fr-FR" sz="1200" b="0" i="0" u="none" strike="noStrike" cap="none" spc="0" dirty="0" err="1">
                <a:solidFill>
                  <a:schemeClr val="tx1"/>
                </a:solidFill>
                <a:latin typeface="Calibri"/>
                <a:ea typeface="Calibri"/>
                <a:cs typeface="Calibri"/>
              </a:rPr>
              <a:t>geo</a:t>
            </a:r>
            <a:r>
              <a:rPr lang="fr-FR" sz="1200" b="0" i="0" u="none" strike="noStrike" cap="none" spc="0" dirty="0">
                <a:solidFill>
                  <a:schemeClr val="tx1"/>
                </a:solidFill>
                <a:latin typeface="Calibri"/>
                <a:ea typeface="Calibri"/>
                <a:cs typeface="Calibri"/>
              </a:rPr>
              <a:t> a été ajustée afin de rendre le Cep,nr max moins exigeant pour les maisons individuelles en zones H2d et H3&lt;400 m d’altitude.</a:t>
            </a:r>
            <a:endParaRPr lang="fr-FR" dirty="0"/>
          </a:p>
          <a:p>
            <a:pPr>
              <a:defRPr/>
            </a:pPr>
            <a:r>
              <a:rPr dirty="0">
                <a:latin typeface="Calibri"/>
                <a:ea typeface="Calibri"/>
                <a:cs typeface="Calibri"/>
              </a:rPr>
              <a:t>(car </a:t>
            </a:r>
            <a:r>
              <a:rPr dirty="0" err="1">
                <a:latin typeface="Calibri"/>
                <a:ea typeface="Calibri"/>
                <a:cs typeface="Calibri"/>
              </a:rPr>
              <a:t>il</a:t>
            </a:r>
            <a:r>
              <a:rPr dirty="0">
                <a:latin typeface="Calibri"/>
                <a:ea typeface="Calibri"/>
                <a:cs typeface="Calibri"/>
              </a:rPr>
              <a:t> </a:t>
            </a:r>
            <a:r>
              <a:rPr dirty="0" err="1">
                <a:latin typeface="Calibri"/>
                <a:ea typeface="Calibri"/>
                <a:cs typeface="Calibri"/>
              </a:rPr>
              <a:t>était</a:t>
            </a:r>
            <a:r>
              <a:rPr dirty="0">
                <a:latin typeface="Calibri"/>
                <a:ea typeface="Calibri"/>
                <a:cs typeface="Calibri"/>
              </a:rPr>
              <a:t> </a:t>
            </a:r>
            <a:r>
              <a:rPr dirty="0" err="1">
                <a:latin typeface="Calibri"/>
                <a:ea typeface="Calibri"/>
                <a:cs typeface="Calibri"/>
              </a:rPr>
              <a:t>constatée</a:t>
            </a:r>
            <a:r>
              <a:rPr dirty="0">
                <a:latin typeface="Calibri"/>
                <a:ea typeface="Calibri"/>
                <a:cs typeface="Calibri"/>
              </a:rPr>
              <a:t> que </a:t>
            </a:r>
            <a:r>
              <a:rPr dirty="0" err="1">
                <a:latin typeface="Calibri"/>
                <a:ea typeface="Calibri"/>
                <a:cs typeface="Calibri"/>
              </a:rPr>
              <a:t>très</a:t>
            </a:r>
            <a:r>
              <a:rPr dirty="0">
                <a:latin typeface="Calibri"/>
                <a:ea typeface="Calibri"/>
                <a:cs typeface="Calibri"/>
              </a:rPr>
              <a:t> </a:t>
            </a:r>
            <a:r>
              <a:rPr dirty="0" err="1">
                <a:latin typeface="Calibri"/>
                <a:ea typeface="Calibri"/>
                <a:cs typeface="Calibri"/>
              </a:rPr>
              <a:t>peu</a:t>
            </a:r>
            <a:r>
              <a:rPr dirty="0">
                <a:latin typeface="Calibri"/>
                <a:ea typeface="Calibri"/>
                <a:cs typeface="Calibri"/>
              </a:rPr>
              <a:t> de </a:t>
            </a:r>
            <a:r>
              <a:rPr dirty="0" err="1">
                <a:latin typeface="Calibri"/>
                <a:ea typeface="Calibri"/>
                <a:cs typeface="Calibri"/>
              </a:rPr>
              <a:t>maisons</a:t>
            </a:r>
            <a:r>
              <a:rPr dirty="0">
                <a:latin typeface="Calibri"/>
                <a:ea typeface="Calibri"/>
                <a:cs typeface="Calibri"/>
              </a:rPr>
              <a:t> de </a:t>
            </a:r>
            <a:r>
              <a:rPr dirty="0" err="1">
                <a:latin typeface="Calibri"/>
                <a:ea typeface="Calibri"/>
                <a:cs typeface="Calibri"/>
              </a:rPr>
              <a:t>l’observatoire</a:t>
            </a:r>
            <a:r>
              <a:rPr dirty="0">
                <a:latin typeface="Calibri"/>
                <a:ea typeface="Calibri"/>
                <a:cs typeface="Calibri"/>
              </a:rPr>
              <a:t> </a:t>
            </a:r>
            <a:r>
              <a:rPr lang="fr-FR" dirty="0">
                <a:latin typeface="Calibri"/>
                <a:ea typeface="Calibri"/>
                <a:cs typeface="Calibri"/>
              </a:rPr>
              <a:t>RE2020</a:t>
            </a:r>
            <a:r>
              <a:rPr dirty="0">
                <a:latin typeface="Calibri"/>
                <a:ea typeface="Calibri"/>
                <a:cs typeface="Calibri"/>
              </a:rPr>
              <a:t> </a:t>
            </a:r>
            <a:r>
              <a:rPr dirty="0" err="1">
                <a:latin typeface="Calibri"/>
                <a:ea typeface="Calibri"/>
                <a:cs typeface="Calibri"/>
              </a:rPr>
              <a:t>allaient</a:t>
            </a:r>
            <a:r>
              <a:rPr dirty="0">
                <a:latin typeface="Calibri"/>
                <a:ea typeface="Calibri"/>
                <a:cs typeface="Calibri"/>
              </a:rPr>
              <a:t> au-</a:t>
            </a:r>
            <a:r>
              <a:rPr dirty="0" err="1">
                <a:latin typeface="Calibri"/>
                <a:ea typeface="Calibri"/>
                <a:cs typeface="Calibri"/>
              </a:rPr>
              <a:t>delà</a:t>
            </a:r>
            <a:r>
              <a:rPr dirty="0">
                <a:latin typeface="Calibri"/>
                <a:ea typeface="Calibri"/>
                <a:cs typeface="Calibri"/>
              </a:rPr>
              <a:t> de Cepnrmax-10% sur </a:t>
            </a:r>
            <a:r>
              <a:rPr dirty="0" err="1">
                <a:latin typeface="Calibri"/>
                <a:ea typeface="Calibri"/>
                <a:cs typeface="Calibri"/>
              </a:rPr>
              <a:t>ces</a:t>
            </a:r>
            <a:r>
              <a:rPr dirty="0">
                <a:latin typeface="Calibri"/>
                <a:ea typeface="Calibri"/>
                <a:cs typeface="Calibri"/>
              </a:rPr>
              <a:t> zones par rapport aux </a:t>
            </a:r>
            <a:r>
              <a:rPr dirty="0" err="1">
                <a:latin typeface="Calibri"/>
                <a:ea typeface="Calibri"/>
                <a:cs typeface="Calibri"/>
              </a:rPr>
              <a:t>autres</a:t>
            </a:r>
            <a:r>
              <a:rPr dirty="0">
                <a:latin typeface="Calibri"/>
                <a:ea typeface="Calibri"/>
                <a:cs typeface="Calibri"/>
              </a:rPr>
              <a:t> zones </a:t>
            </a:r>
            <a:r>
              <a:rPr dirty="0" err="1">
                <a:latin typeface="Calibri"/>
                <a:ea typeface="Calibri"/>
                <a:cs typeface="Calibri"/>
              </a:rPr>
              <a:t>climatiques</a:t>
            </a:r>
            <a:r>
              <a:rPr dirty="0">
                <a:latin typeface="Calibri"/>
                <a:ea typeface="Calibri"/>
                <a:cs typeface="Calibri"/>
              </a:rPr>
              <a:t>)</a:t>
            </a:r>
            <a:endParaRPr lang="fr-FR" dirty="0"/>
          </a:p>
          <a:p>
            <a:pPr>
              <a:defRPr/>
            </a:pPr>
            <a:endParaRPr lang="fr-FR" dirty="0"/>
          </a:p>
        </p:txBody>
      </p:sp>
      <p:sp>
        <p:nvSpPr>
          <p:cNvPr id="2049431049" name="Espace réservé du numéro de diapositive 3"/>
          <p:cNvSpPr>
            <a:spLocks noGrp="1"/>
          </p:cNvSpPr>
          <p:nvPr>
            <p:ph type="sldNum" sz="quarter" idx="10"/>
          </p:nvPr>
        </p:nvSpPr>
        <p:spPr bwMode="auto"/>
        <p:txBody>
          <a:bodyPr/>
          <a:lstStyle/>
          <a:p>
            <a:pPr>
              <a:defRPr/>
            </a:pPr>
            <a:fld id="{17662F55-73B0-72ED-6A60-F89F0A2A915A}" type="slidenum">
              <a:rPr lang="fr-FR"/>
              <a:t>71</a:t>
            </a:fld>
            <a:endParaRPr lang="fr-FR"/>
          </a:p>
        </p:txBody>
      </p:sp>
    </p:spTree>
    <p:extLst>
      <p:ext uri="{BB962C8B-B14F-4D97-AF65-F5344CB8AC3E}">
        <p14:creationId xmlns:p14="http://schemas.microsoft.com/office/powerpoint/2010/main" val="400208163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lgn="l">
              <a:spcAft>
                <a:spcPts val="600"/>
              </a:spcAft>
              <a:defRPr sz="1800" b="0" i="0" u="none" strike="noStrike" cap="none" spc="0">
                <a:solidFill>
                  <a:srgbClr val="000000"/>
                </a:solidFill>
              </a:defRPr>
            </a:pPr>
            <a:r>
              <a:rPr lang="fr-FR">
                <a:solidFill>
                  <a:schemeClr val="tx2"/>
                </a:solidFill>
              </a:rPr>
              <a:t>Cep_max</a:t>
            </a:r>
            <a:r>
              <a:rPr lang="fr-FR" b="0">
                <a:solidFill>
                  <a:srgbClr val="000000"/>
                </a:solidFill>
              </a:rPr>
              <a:t> = Cep_maxmoyen × (1 + Mcgéo + </a:t>
            </a:r>
            <a:r>
              <a:rPr lang="fr-FR" b="0">
                <a:solidFill>
                  <a:srgbClr val="00B050"/>
                </a:solidFill>
              </a:rPr>
              <a:t>Mccombles</a:t>
            </a:r>
            <a:r>
              <a:rPr lang="fr-FR" b="0">
                <a:solidFill>
                  <a:srgbClr val="000000"/>
                </a:solidFill>
              </a:rPr>
              <a:t> + Mcsurf_moy + </a:t>
            </a:r>
            <a:r>
              <a:rPr lang="fr-FR" b="0">
                <a:solidFill>
                  <a:srgbClr val="00B050"/>
                </a:solidFill>
              </a:rPr>
              <a:t>Mcsurf_tot</a:t>
            </a:r>
            <a:r>
              <a:rPr lang="fr-FR" b="0">
                <a:solidFill>
                  <a:srgbClr val="000000"/>
                </a:solidFill>
              </a:rPr>
              <a:t> + </a:t>
            </a:r>
            <a:r>
              <a:rPr lang="fr-FR" b="0">
                <a:solidFill>
                  <a:schemeClr val="tx2"/>
                </a:solidFill>
              </a:rPr>
              <a:t>Mccat</a:t>
            </a:r>
            <a:r>
              <a:rPr lang="fr-FR" b="0">
                <a:solidFill>
                  <a:srgbClr val="000000"/>
                </a:solidFill>
              </a:rPr>
              <a:t>)</a:t>
            </a:r>
            <a:endParaRPr/>
          </a:p>
          <a:p>
            <a:pPr algn="l">
              <a:spcAft>
                <a:spcPts val="600"/>
              </a:spcAft>
              <a:defRPr sz="1800" b="0" i="0" u="none" strike="noStrike" cap="none" spc="0">
                <a:solidFill>
                  <a:srgbClr val="000000"/>
                </a:solidFill>
              </a:defRPr>
            </a:pPr>
            <a:r>
              <a:rPr lang="fr-FR">
                <a:solidFill>
                  <a:schemeClr val="tx2"/>
                </a:solidFill>
              </a:rPr>
              <a:t>Cep,nr_max</a:t>
            </a:r>
            <a:r>
              <a:rPr lang="fr-FR" b="0">
                <a:solidFill>
                  <a:srgbClr val="000000"/>
                </a:solidFill>
              </a:rPr>
              <a:t> = Cep,nr_maxmoyen × (1 + Mcgéo + </a:t>
            </a:r>
            <a:r>
              <a:rPr lang="fr-FR" b="0">
                <a:solidFill>
                  <a:srgbClr val="00B050"/>
                </a:solidFill>
              </a:rPr>
              <a:t>Mccombles</a:t>
            </a:r>
            <a:r>
              <a:rPr lang="fr-FR" b="0">
                <a:solidFill>
                  <a:srgbClr val="000000"/>
                </a:solidFill>
              </a:rPr>
              <a:t> + Mcsurf_moy + </a:t>
            </a:r>
            <a:r>
              <a:rPr lang="fr-FR" b="0">
                <a:solidFill>
                  <a:srgbClr val="00B050"/>
                </a:solidFill>
              </a:rPr>
              <a:t>Mcsurf_tot</a:t>
            </a:r>
            <a:r>
              <a:rPr lang="fr-FR" b="0">
                <a:solidFill>
                  <a:srgbClr val="000000"/>
                </a:solidFill>
              </a:rPr>
              <a:t> + </a:t>
            </a:r>
            <a:r>
              <a:rPr lang="fr-FR" b="0">
                <a:solidFill>
                  <a:schemeClr val="tx2"/>
                </a:solidFill>
              </a:rPr>
              <a:t>Mccat</a:t>
            </a:r>
            <a:r>
              <a:rPr lang="fr-FR" b="0">
                <a:solidFill>
                  <a:srgbClr val="000000"/>
                </a:solidFill>
              </a:rPr>
              <a:t>)</a:t>
            </a:r>
            <a:endParaRPr/>
          </a:p>
          <a:p>
            <a:pPr>
              <a:defRPr/>
            </a:pPr>
            <a:endParaRPr lang="fr-FR"/>
          </a:p>
          <a:p>
            <a:pPr>
              <a:defRPr/>
            </a:pPr>
            <a:r>
              <a:rPr lang="fr-FR" b="1"/>
              <a:t>Détail du calcul pour cette carte et ce cas:</a:t>
            </a:r>
            <a:endParaRPr/>
          </a:p>
          <a:p>
            <a:pPr>
              <a:defRPr/>
            </a:pPr>
            <a:r>
              <a:rPr lang="fr-FR"/>
              <a:t>Cep max moyen = 85 kWhep/m².an ;  Cep non renouvelable moyen = 70 kWhep/m².an</a:t>
            </a:r>
            <a:endParaRPr/>
          </a:p>
          <a:p>
            <a:pPr>
              <a:defRPr/>
            </a:pPr>
            <a:r>
              <a:rPr lang="nl-NL" b="0">
                <a:solidFill>
                  <a:srgbClr val="000000"/>
                </a:solidFill>
              </a:rPr>
              <a:t>Mcsurf_moy = 0,04   ;  Mcsurf totale = 0,04</a:t>
            </a:r>
          </a:p>
          <a:p>
            <a:pPr>
              <a:defRPr/>
            </a:pPr>
            <a:r>
              <a:rPr lang="nl-NL" b="0">
                <a:solidFill>
                  <a:srgbClr val="000000"/>
                </a:solidFill>
              </a:rPr>
              <a:t>Mcgéo = selon zone:    </a:t>
            </a:r>
            <a:r>
              <a:rPr lang="fr-FR" sz="800" b="1">
                <a:solidFill>
                  <a:schemeClr val="tx1"/>
                </a:solidFill>
                <a:latin typeface="Arial"/>
                <a:ea typeface="+mn-ea"/>
                <a:cs typeface="+mn-cs"/>
              </a:rPr>
              <a:t>H1a: 0,05       H1b: 0,05    H1c: 0,05   H2a: -0,1   H2b: 0   H2c: -0,15   H2d: -0,1   H3: -0,15</a:t>
            </a:r>
            <a:endParaRPr/>
          </a:p>
          <a:p>
            <a:pPr>
              <a:defRPr/>
            </a:pPr>
            <a:r>
              <a:rPr lang="fr-FR" sz="800" b="1">
                <a:solidFill>
                  <a:schemeClr val="tx1"/>
                </a:solidFill>
                <a:latin typeface="Arial"/>
                <a:ea typeface="+mn-ea"/>
                <a:cs typeface="+mn-cs"/>
              </a:rPr>
              <a:t>Les autres coef de modulation ont un résultat de 0 dans ce cas (</a:t>
            </a:r>
            <a:r>
              <a:rPr lang="nl-NL" b="0">
                <a:solidFill>
                  <a:srgbClr val="00B050"/>
                </a:solidFill>
              </a:rPr>
              <a:t>Mccombles</a:t>
            </a:r>
            <a:r>
              <a:rPr lang="nl-NL" b="0">
                <a:solidFill>
                  <a:srgbClr val="000000"/>
                </a:solidFill>
              </a:rPr>
              <a:t> ; </a:t>
            </a:r>
            <a:r>
              <a:rPr lang="nl-NL" b="0">
                <a:solidFill>
                  <a:schemeClr val="tx2"/>
                </a:solidFill>
              </a:rPr>
              <a:t>Mccat)</a:t>
            </a:r>
            <a:endParaRPr lang="fr-F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72</a:t>
            </a:fld>
            <a:endParaRPr lang="fr-F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lgn="l">
              <a:spcAft>
                <a:spcPts val="600"/>
              </a:spcAft>
              <a:defRPr sz="1800" b="0" i="0" u="none" strike="noStrike" cap="none" spc="0">
                <a:solidFill>
                  <a:srgbClr val="000000"/>
                </a:solidFill>
              </a:defRPr>
            </a:pPr>
            <a:r>
              <a:rPr lang="fr-FR">
                <a:solidFill>
                  <a:schemeClr val="tx2"/>
                </a:solidFill>
              </a:rPr>
              <a:t>Cep_max</a:t>
            </a:r>
            <a:r>
              <a:rPr lang="fr-FR" b="0">
                <a:solidFill>
                  <a:srgbClr val="000000"/>
                </a:solidFill>
              </a:rPr>
              <a:t> = Cep_maxmoyen × (1 + Mcgéo + </a:t>
            </a:r>
            <a:r>
              <a:rPr lang="fr-FR" b="0">
                <a:solidFill>
                  <a:srgbClr val="00B050"/>
                </a:solidFill>
              </a:rPr>
              <a:t>Mccombles</a:t>
            </a:r>
            <a:r>
              <a:rPr lang="fr-FR" b="0">
                <a:solidFill>
                  <a:srgbClr val="000000"/>
                </a:solidFill>
              </a:rPr>
              <a:t> + Mcsurf_moy + </a:t>
            </a:r>
            <a:r>
              <a:rPr lang="fr-FR" b="0">
                <a:solidFill>
                  <a:srgbClr val="00B050"/>
                </a:solidFill>
              </a:rPr>
              <a:t>Mcsurf_tot</a:t>
            </a:r>
            <a:r>
              <a:rPr lang="fr-FR" b="0">
                <a:solidFill>
                  <a:srgbClr val="000000"/>
                </a:solidFill>
              </a:rPr>
              <a:t> + </a:t>
            </a:r>
            <a:r>
              <a:rPr lang="fr-FR" b="0">
                <a:solidFill>
                  <a:schemeClr val="tx2"/>
                </a:solidFill>
              </a:rPr>
              <a:t>Mccat</a:t>
            </a:r>
            <a:r>
              <a:rPr lang="fr-FR" b="0">
                <a:solidFill>
                  <a:srgbClr val="000000"/>
                </a:solidFill>
              </a:rPr>
              <a:t>)</a:t>
            </a:r>
            <a:endParaRPr/>
          </a:p>
          <a:p>
            <a:pPr algn="l">
              <a:spcAft>
                <a:spcPts val="600"/>
              </a:spcAft>
              <a:defRPr sz="1800" b="0" i="0" u="none" strike="noStrike" cap="none" spc="0">
                <a:solidFill>
                  <a:srgbClr val="000000"/>
                </a:solidFill>
              </a:defRPr>
            </a:pPr>
            <a:r>
              <a:rPr lang="fr-FR">
                <a:solidFill>
                  <a:schemeClr val="tx2"/>
                </a:solidFill>
              </a:rPr>
              <a:t>Cep,nr_max</a:t>
            </a:r>
            <a:r>
              <a:rPr lang="fr-FR" b="0">
                <a:solidFill>
                  <a:srgbClr val="000000"/>
                </a:solidFill>
              </a:rPr>
              <a:t> = Cep,nr_maxmoyen × (1 + Mcgéo + </a:t>
            </a:r>
            <a:r>
              <a:rPr lang="fr-FR" b="0">
                <a:solidFill>
                  <a:srgbClr val="00B050"/>
                </a:solidFill>
              </a:rPr>
              <a:t>Mccombles</a:t>
            </a:r>
            <a:r>
              <a:rPr lang="fr-FR" b="0">
                <a:solidFill>
                  <a:srgbClr val="000000"/>
                </a:solidFill>
              </a:rPr>
              <a:t> + Mcsurf_moy + </a:t>
            </a:r>
            <a:r>
              <a:rPr lang="fr-FR" b="0">
                <a:solidFill>
                  <a:srgbClr val="00B050"/>
                </a:solidFill>
              </a:rPr>
              <a:t>Mcsurf_tot</a:t>
            </a:r>
            <a:r>
              <a:rPr lang="fr-FR" b="0">
                <a:solidFill>
                  <a:srgbClr val="000000"/>
                </a:solidFill>
              </a:rPr>
              <a:t> + </a:t>
            </a:r>
            <a:r>
              <a:rPr lang="fr-FR" b="0">
                <a:solidFill>
                  <a:schemeClr val="tx2"/>
                </a:solidFill>
              </a:rPr>
              <a:t>Mccat</a:t>
            </a:r>
            <a:r>
              <a:rPr lang="fr-FR" b="0">
                <a:solidFill>
                  <a:srgbClr val="000000"/>
                </a:solidFill>
              </a:rPr>
              <a:t>)</a:t>
            </a:r>
            <a:endParaRPr/>
          </a:p>
          <a:p>
            <a:pPr>
              <a:defRPr/>
            </a:pPr>
            <a:endParaRPr lang="fr-FR"/>
          </a:p>
          <a:p>
            <a:pPr>
              <a:defRPr/>
            </a:pPr>
            <a:r>
              <a:rPr lang="fr-FR" b="1"/>
              <a:t>Détail du calcul pour cette carte et ce cas:</a:t>
            </a:r>
            <a:endParaRPr/>
          </a:p>
          <a:p>
            <a:pPr>
              <a:defRPr/>
            </a:pPr>
            <a:r>
              <a:rPr lang="fr-FR"/>
              <a:t>Cep max moyen = 85 kWhep/m².an ;  Cep non renouvelable moyen = 75 kWhep/m².an</a:t>
            </a:r>
            <a:endParaRPr/>
          </a:p>
          <a:p>
            <a:pPr>
              <a:defRPr/>
            </a:pPr>
            <a:r>
              <a:rPr lang="nl-NL" b="0">
                <a:solidFill>
                  <a:srgbClr val="000000"/>
                </a:solidFill>
              </a:rPr>
              <a:t>Mcsurf_tot = - 0,45</a:t>
            </a:r>
            <a:endParaRPr/>
          </a:p>
          <a:p>
            <a:pPr>
              <a:defRPr/>
            </a:pPr>
            <a:r>
              <a:rPr lang="nl-NL" b="0">
                <a:solidFill>
                  <a:srgbClr val="000000"/>
                </a:solidFill>
              </a:rPr>
              <a:t>Mcgéo = selon zone:    </a:t>
            </a:r>
            <a:r>
              <a:rPr lang="fr-FR" sz="1000" b="1">
                <a:solidFill>
                  <a:schemeClr val="tx1"/>
                </a:solidFill>
                <a:latin typeface="Arial"/>
                <a:ea typeface="+mn-ea"/>
                <a:cs typeface="+mn-cs"/>
              </a:rPr>
              <a:t>H1a: 0,05       H1b: 0,1    H1c: 0,1   H2a: 0   H2b: 0   H2c: 0   H2d: 0,15   H3: 0,15</a:t>
            </a:r>
            <a:endParaRPr/>
          </a:p>
          <a:p>
            <a:pPr>
              <a:defRPr/>
            </a:pPr>
            <a:r>
              <a:rPr lang="nl-NL" b="0">
                <a:solidFill>
                  <a:schemeClr val="tx2"/>
                </a:solidFill>
              </a:rPr>
              <a:t>Mccat = 0</a:t>
            </a:r>
            <a:endParaRPr/>
          </a:p>
          <a:p>
            <a:pPr>
              <a:defRPr/>
            </a:pPr>
            <a:r>
              <a:rPr lang="nl-NL" b="0">
                <a:solidFill>
                  <a:schemeClr val="tx2"/>
                </a:solidFill>
              </a:rPr>
              <a:t>Mc combles = 0</a:t>
            </a:r>
            <a:endParaRPr/>
          </a:p>
          <a:p>
            <a:pPr>
              <a:defRPr/>
            </a:pPr>
            <a:r>
              <a:rPr lang="nl-NL" b="0">
                <a:solidFill>
                  <a:srgbClr val="000000"/>
                </a:solidFill>
              </a:rPr>
              <a:t>Mcsurf_moy = 0</a:t>
            </a:r>
            <a:endParaRPr lang="fr-F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73</a:t>
            </a:fld>
            <a:endParaRPr lang="fr-F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r>
              <a:rPr lang="fr-FR">
                <a:solidFill>
                  <a:schemeClr val="tx2"/>
                </a:solidFill>
              </a:rPr>
              <a:t>Ic</a:t>
            </a:r>
            <a:r>
              <a:rPr lang="fr-FR" baseline="-25000">
                <a:solidFill>
                  <a:schemeClr val="tx2"/>
                </a:solidFill>
              </a:rPr>
              <a:t>énergie</a:t>
            </a:r>
            <a:r>
              <a:rPr lang="fr-FR">
                <a:solidFill>
                  <a:schemeClr val="tx2"/>
                </a:solidFill>
              </a:rPr>
              <a:t>_max</a:t>
            </a:r>
            <a:r>
              <a:rPr lang="fr-FR" b="0">
                <a:solidFill>
                  <a:srgbClr val="000000"/>
                </a:solidFill>
              </a:rPr>
              <a:t> = Ic</a:t>
            </a:r>
            <a:r>
              <a:rPr lang="fr-FR" b="0" baseline="-25000">
                <a:solidFill>
                  <a:srgbClr val="000000"/>
                </a:solidFill>
              </a:rPr>
              <a:t>énergie</a:t>
            </a:r>
            <a:r>
              <a:rPr lang="fr-FR" b="0">
                <a:solidFill>
                  <a:srgbClr val="000000"/>
                </a:solidFill>
              </a:rPr>
              <a:t>_maxmoyen × (1 + Mcgéo + </a:t>
            </a:r>
            <a:r>
              <a:rPr lang="fr-FR" b="0">
                <a:solidFill>
                  <a:srgbClr val="00B050"/>
                </a:solidFill>
              </a:rPr>
              <a:t>Mccombles</a:t>
            </a:r>
            <a:r>
              <a:rPr lang="fr-FR" b="0">
                <a:solidFill>
                  <a:srgbClr val="000000"/>
                </a:solidFill>
              </a:rPr>
              <a:t> + Mcsurf_moy + </a:t>
            </a:r>
            <a:r>
              <a:rPr lang="fr-FR" b="0">
                <a:solidFill>
                  <a:srgbClr val="00B050"/>
                </a:solidFill>
              </a:rPr>
              <a:t>Mcsurf_tot</a:t>
            </a:r>
            <a:r>
              <a:rPr lang="fr-FR" b="0">
                <a:solidFill>
                  <a:srgbClr val="000000"/>
                </a:solidFill>
              </a:rPr>
              <a:t> + </a:t>
            </a:r>
            <a:r>
              <a:rPr lang="fr-FR" b="0">
                <a:solidFill>
                  <a:schemeClr val="tx2"/>
                </a:solidFill>
              </a:rPr>
              <a:t>Mccat</a:t>
            </a:r>
            <a:r>
              <a:rPr lang="fr-FR" b="0">
                <a:solidFill>
                  <a:srgbClr val="000000"/>
                </a:solidFill>
              </a:rPr>
              <a:t>)</a:t>
            </a:r>
            <a:endParaRPr/>
          </a:p>
          <a:p>
            <a:pPr>
              <a:defRPr/>
            </a:pPr>
            <a:endParaRPr lang="fr-FR" sz="1200" b="0" i="0" u="none" strike="noStrike">
              <a:solidFill>
                <a:srgbClr val="000000"/>
              </a:solidFill>
              <a:latin typeface="Arial"/>
              <a:ea typeface="+mn-ea"/>
              <a:cs typeface="+mn-cs"/>
            </a:endParaRPr>
          </a:p>
          <a:p>
            <a:pPr>
              <a:defRPr/>
            </a:pPr>
            <a:r>
              <a:rPr lang="fr-FR" b="1"/>
              <a:t>Détail du calcul pour cette carte et ce cas: Maison individuelle:</a:t>
            </a:r>
            <a:endParaRPr/>
          </a:p>
          <a:p>
            <a:pPr>
              <a:defRPr/>
            </a:pPr>
            <a:r>
              <a:rPr lang="fr-FR"/>
              <a:t>Ic énergie max moyen = 160 kgCO2/m²SHAB </a:t>
            </a:r>
            <a:endParaRPr/>
          </a:p>
          <a:p>
            <a:pPr>
              <a:defRPr/>
            </a:pPr>
            <a:r>
              <a:rPr lang="nl-NL" b="0">
                <a:solidFill>
                  <a:srgbClr val="000000"/>
                </a:solidFill>
              </a:rPr>
              <a:t>Mcsurf_moy = - 0,1</a:t>
            </a:r>
            <a:endParaRPr/>
          </a:p>
          <a:p>
            <a:pPr>
              <a:defRPr/>
            </a:pPr>
            <a:r>
              <a:rPr lang="nl-NL" b="0">
                <a:solidFill>
                  <a:srgbClr val="000000"/>
                </a:solidFill>
              </a:rPr>
              <a:t>Mcgéo = selon zone:    </a:t>
            </a:r>
            <a:r>
              <a:rPr lang="fr-FR" sz="1200" b="1">
                <a:solidFill>
                  <a:schemeClr val="tx1"/>
                </a:solidFill>
                <a:latin typeface="Arial"/>
                <a:ea typeface="+mn-ea"/>
                <a:cs typeface="+mn-cs"/>
              </a:rPr>
              <a:t>H1a: 0,1       H1b: 0,15    H1c: 0,1   H2a: -0,05   H2b: 0   H2c: -0,1   H2d: -0,15   H3: -0,2</a:t>
            </a:r>
            <a:endParaRPr/>
          </a:p>
          <a:p>
            <a:pPr>
              <a:defRPr/>
            </a:pPr>
            <a:r>
              <a:rPr lang="fr-FR" sz="1200" b="1">
                <a:solidFill>
                  <a:schemeClr val="tx1"/>
                </a:solidFill>
                <a:latin typeface="Arial"/>
                <a:ea typeface="+mn-ea"/>
                <a:cs typeface="+mn-cs"/>
              </a:rPr>
              <a:t>Les autres coef de modulation ont un résultat de 0 dans ce cas (</a:t>
            </a:r>
            <a:r>
              <a:rPr lang="nl-NL" b="0">
                <a:solidFill>
                  <a:srgbClr val="00B050"/>
                </a:solidFill>
              </a:rPr>
              <a:t>Mccombles</a:t>
            </a:r>
            <a:r>
              <a:rPr lang="nl-NL" b="0">
                <a:solidFill>
                  <a:srgbClr val="000000"/>
                </a:solidFill>
              </a:rPr>
              <a:t> ; </a:t>
            </a:r>
            <a:r>
              <a:rPr lang="nl-NL" b="0">
                <a:solidFill>
                  <a:srgbClr val="00B050"/>
                </a:solidFill>
              </a:rPr>
              <a:t>Mcsurf_tot</a:t>
            </a:r>
            <a:r>
              <a:rPr lang="nl-NL" b="0">
                <a:solidFill>
                  <a:srgbClr val="000000"/>
                </a:solidFill>
              </a:rPr>
              <a:t> ; </a:t>
            </a:r>
            <a:r>
              <a:rPr lang="nl-NL" b="0">
                <a:solidFill>
                  <a:schemeClr val="tx2"/>
                </a:solidFill>
              </a:rPr>
              <a:t>Mccat)</a:t>
            </a:r>
            <a:endParaRPr lang="fr-FR"/>
          </a:p>
          <a:p>
            <a:pPr>
              <a:defRPr/>
            </a:pPr>
            <a:endParaRPr lang="fr-FR" sz="1200" b="0" i="0" u="none" strike="noStrike">
              <a:solidFill>
                <a:schemeClr val="tx1"/>
              </a:solidFill>
              <a:latin typeface="Arial"/>
              <a:ea typeface="+mn-ea"/>
              <a:cs typeface="+mn-cs"/>
            </a:endParaRPr>
          </a:p>
          <a:p>
            <a:pPr>
              <a:defRPr/>
            </a:pPr>
            <a:r>
              <a:rPr lang="fr-FR" b="1"/>
              <a:t>Détail du calcul pour cette carte et ce cas: Logements collectifs</a:t>
            </a:r>
            <a:endParaRPr/>
          </a:p>
          <a:p>
            <a:pPr>
              <a:defRPr/>
            </a:pPr>
            <a:r>
              <a:rPr lang="fr-FR"/>
              <a:t>Ic énergie max moyen = 560 kgCO2/m²SHAB</a:t>
            </a:r>
            <a:endParaRPr/>
          </a:p>
          <a:p>
            <a:pPr>
              <a:defRPr/>
            </a:pPr>
            <a:r>
              <a:rPr lang="nl-NL" b="0">
                <a:solidFill>
                  <a:srgbClr val="000000"/>
                </a:solidFill>
              </a:rPr>
              <a:t>Mcsurf_moy = 0,04   ;  Mcsurf totale = 0,04</a:t>
            </a:r>
          </a:p>
          <a:p>
            <a:pPr>
              <a:defRPr/>
            </a:pPr>
            <a:r>
              <a:rPr lang="nl-NL" b="0">
                <a:solidFill>
                  <a:srgbClr val="000000"/>
                </a:solidFill>
              </a:rPr>
              <a:t>Mcgéo = selon zone:    </a:t>
            </a:r>
            <a:r>
              <a:rPr lang="fr-FR" sz="1000" b="1">
                <a:solidFill>
                  <a:schemeClr val="tx1"/>
                </a:solidFill>
                <a:latin typeface="Arial"/>
                <a:ea typeface="+mn-ea"/>
                <a:cs typeface="+mn-cs"/>
              </a:rPr>
              <a:t>H1a: 0,05       H1b: 0,05    H1c: 0,05   H2a: -0,1   H2b: 0   H2c: -0,15   H2d: -0,1   H3: -0,15</a:t>
            </a:r>
            <a:endParaRPr/>
          </a:p>
          <a:p>
            <a:pPr>
              <a:defRPr/>
            </a:pPr>
            <a:r>
              <a:rPr lang="fr-FR" sz="1000" b="1">
                <a:solidFill>
                  <a:schemeClr val="tx1"/>
                </a:solidFill>
                <a:latin typeface="Arial"/>
                <a:ea typeface="+mn-ea"/>
                <a:cs typeface="+mn-cs"/>
              </a:rPr>
              <a:t>Les autres coef de modulation ont un résultat de 0 dans ce cas (</a:t>
            </a:r>
            <a:r>
              <a:rPr lang="nl-NL" b="0">
                <a:solidFill>
                  <a:srgbClr val="00B050"/>
                </a:solidFill>
              </a:rPr>
              <a:t>Mccombles</a:t>
            </a:r>
            <a:r>
              <a:rPr lang="nl-NL" b="0">
                <a:solidFill>
                  <a:srgbClr val="000000"/>
                </a:solidFill>
              </a:rPr>
              <a:t> ; </a:t>
            </a:r>
            <a:r>
              <a:rPr lang="nl-NL" b="0">
                <a:solidFill>
                  <a:schemeClr val="tx2"/>
                </a:solidFill>
              </a:rPr>
              <a:t>Mccat)</a:t>
            </a:r>
            <a:endParaRPr lang="fr-F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74</a:t>
            </a:fld>
            <a:endParaRPr lang="fr-F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a:solidFill>
                  <a:schemeClr val="tx2"/>
                </a:solidFill>
              </a:rPr>
              <a:t>Ic</a:t>
            </a:r>
            <a:r>
              <a:rPr lang="fr-FR" baseline="-25000">
                <a:solidFill>
                  <a:schemeClr val="tx2"/>
                </a:solidFill>
              </a:rPr>
              <a:t>énergie</a:t>
            </a:r>
            <a:r>
              <a:rPr lang="fr-FR">
                <a:solidFill>
                  <a:schemeClr val="tx2"/>
                </a:solidFill>
              </a:rPr>
              <a:t>_max</a:t>
            </a:r>
            <a:r>
              <a:rPr lang="fr-FR" b="0">
                <a:solidFill>
                  <a:srgbClr val="000000"/>
                </a:solidFill>
              </a:rPr>
              <a:t> = Ic</a:t>
            </a:r>
            <a:r>
              <a:rPr lang="fr-FR" b="0" baseline="-25000">
                <a:solidFill>
                  <a:srgbClr val="000000"/>
                </a:solidFill>
              </a:rPr>
              <a:t>énergie</a:t>
            </a:r>
            <a:r>
              <a:rPr lang="fr-FR" b="0">
                <a:solidFill>
                  <a:srgbClr val="000000"/>
                </a:solidFill>
              </a:rPr>
              <a:t>_maxmoyen × (1 + Mcgéo + </a:t>
            </a:r>
            <a:r>
              <a:rPr lang="fr-FR" b="0">
                <a:solidFill>
                  <a:srgbClr val="00B050"/>
                </a:solidFill>
              </a:rPr>
              <a:t>Mccombles</a:t>
            </a:r>
            <a:r>
              <a:rPr lang="fr-FR" b="0">
                <a:solidFill>
                  <a:srgbClr val="000000"/>
                </a:solidFill>
              </a:rPr>
              <a:t> + Mcsurf_moy + </a:t>
            </a:r>
            <a:r>
              <a:rPr lang="fr-FR" b="0">
                <a:solidFill>
                  <a:srgbClr val="00B050"/>
                </a:solidFill>
              </a:rPr>
              <a:t>Mcsurf_tot</a:t>
            </a:r>
            <a:r>
              <a:rPr lang="fr-FR" b="0">
                <a:solidFill>
                  <a:srgbClr val="000000"/>
                </a:solidFill>
              </a:rPr>
              <a:t> + </a:t>
            </a:r>
            <a:r>
              <a:rPr lang="fr-FR" b="0">
                <a:solidFill>
                  <a:schemeClr val="tx2"/>
                </a:solidFill>
              </a:rPr>
              <a:t>Mccat</a:t>
            </a:r>
            <a:r>
              <a:rPr lang="fr-FR" b="0">
                <a:solidFill>
                  <a:srgbClr val="000000"/>
                </a:solidFill>
              </a:rPr>
              <a:t>)</a:t>
            </a:r>
            <a:endParaRPr/>
          </a:p>
          <a:p>
            <a:pPr>
              <a:defRPr/>
            </a:pPr>
            <a:endParaRPr lang="fr-FR"/>
          </a:p>
          <a:p>
            <a:pPr>
              <a:defRPr/>
            </a:pPr>
            <a:r>
              <a:rPr lang="fr-FR" b="1"/>
              <a:t>Détail du calcul pour cette carte et ce cas:</a:t>
            </a:r>
            <a:endParaRPr/>
          </a:p>
          <a:p>
            <a:pPr>
              <a:defRPr/>
            </a:pPr>
            <a:r>
              <a:rPr lang="fr-FR"/>
              <a:t>Ic energie max moyen = 200 kgCO2/m²;  </a:t>
            </a:r>
            <a:endParaRPr/>
          </a:p>
          <a:p>
            <a:pPr>
              <a:defRPr/>
            </a:pPr>
            <a:r>
              <a:rPr lang="nl-NL" b="0">
                <a:solidFill>
                  <a:srgbClr val="000000"/>
                </a:solidFill>
              </a:rPr>
              <a:t>Mcsurf_tot = - 0,08</a:t>
            </a:r>
            <a:endParaRPr/>
          </a:p>
          <a:p>
            <a:pPr>
              <a:defRPr/>
            </a:pPr>
            <a:r>
              <a:rPr lang="nl-NL" b="0">
                <a:solidFill>
                  <a:srgbClr val="000000"/>
                </a:solidFill>
              </a:rPr>
              <a:t>Mcgéo = selon zone:    </a:t>
            </a:r>
            <a:r>
              <a:rPr lang="fr-FR" sz="1000" b="1">
                <a:solidFill>
                  <a:schemeClr val="tx1"/>
                </a:solidFill>
                <a:latin typeface="Arial"/>
                <a:ea typeface="+mn-ea"/>
                <a:cs typeface="+mn-cs"/>
              </a:rPr>
              <a:t>H1a: 0,05       H1b: 0,1    H1c: 0,1   H2a: 0   H2b: 0   H2c: 0   H2d: 0,15   H3: 0,15</a:t>
            </a:r>
            <a:endParaRPr/>
          </a:p>
          <a:p>
            <a:pPr>
              <a:defRPr/>
            </a:pPr>
            <a:r>
              <a:rPr lang="nl-NL" b="0">
                <a:solidFill>
                  <a:schemeClr val="tx2"/>
                </a:solidFill>
              </a:rPr>
              <a:t>Mccat = 0</a:t>
            </a:r>
            <a:endParaRPr/>
          </a:p>
          <a:p>
            <a:pPr>
              <a:defRPr/>
            </a:pPr>
            <a:r>
              <a:rPr lang="nl-NL" b="0">
                <a:solidFill>
                  <a:schemeClr val="tx2"/>
                </a:solidFill>
              </a:rPr>
              <a:t>Mc combles = 0</a:t>
            </a:r>
            <a:endParaRPr/>
          </a:p>
          <a:p>
            <a:pPr>
              <a:defRPr/>
            </a:pPr>
            <a:r>
              <a:rPr lang="nl-NL" b="0">
                <a:solidFill>
                  <a:srgbClr val="000000"/>
                </a:solidFill>
              </a:rPr>
              <a:t>Mcsurf_moy = 0</a:t>
            </a:r>
            <a:endParaRPr lang="fr-F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75</a:t>
            </a:fld>
            <a:endParaRPr lang="fr-F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F4EA1FB-E30A-43BF-2EB1-B6E12339DA06}" type="slidenum">
              <a:rPr/>
              <a:t>76</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fr-FR"/>
              <a:t>1.</a:t>
            </a:r>
            <a:r>
              <a:rPr lang="fr-FR" sz="1200"/>
              <a:t> Nouvel </a:t>
            </a:r>
            <a:r>
              <a:rPr lang="fr-FR" sz="1200" b="1"/>
              <a:t>indicateur spécifique </a:t>
            </a:r>
            <a:r>
              <a:rPr lang="fr-FR" sz="1200"/>
              <a:t>représentatif de l’inconfort estival</a:t>
            </a:r>
            <a:endParaRPr lang="fr-FR"/>
          </a:p>
          <a:p>
            <a:pPr marL="0" marR="0" lvl="0" indent="0" algn="l" defTabSz="914400">
              <a:lnSpc>
                <a:spcPct val="100000"/>
              </a:lnSpc>
              <a:spcBef>
                <a:spcPts val="0"/>
              </a:spcBef>
              <a:spcAft>
                <a:spcPts val="0"/>
              </a:spcAft>
              <a:buClrTx/>
              <a:buSzTx/>
              <a:buFontTx/>
              <a:buNone/>
              <a:defRPr/>
            </a:pPr>
            <a:r>
              <a:rPr lang="fr-FR"/>
              <a:t>2. </a:t>
            </a:r>
            <a:r>
              <a:rPr lang="fr-FR" sz="1200"/>
              <a:t>Calcul avec une </a:t>
            </a:r>
            <a:r>
              <a:rPr lang="fr-FR" sz="1200" b="1"/>
              <a:t>séquence caniculaire + Seuils homogènes </a:t>
            </a:r>
            <a:r>
              <a:rPr lang="fr-FR" sz="1200"/>
              <a:t>sur les zones climatiques</a:t>
            </a:r>
            <a:endParaRPr lang="fr-FR"/>
          </a:p>
          <a:p>
            <a:pPr marL="0" marR="0" lvl="0" indent="0" algn="l" defTabSz="914400">
              <a:lnSpc>
                <a:spcPct val="100000"/>
              </a:lnSpc>
              <a:spcBef>
                <a:spcPts val="0"/>
              </a:spcBef>
              <a:spcAft>
                <a:spcPts val="0"/>
              </a:spcAft>
              <a:buClrTx/>
              <a:buSzTx/>
              <a:buFontTx/>
              <a:buNone/>
              <a:defRPr/>
            </a:pPr>
            <a:r>
              <a:rPr lang="fr-FR"/>
              <a:t>3.</a:t>
            </a:r>
            <a:r>
              <a:rPr lang="fr-FR" sz="1200" b="1"/>
              <a:t> Seuil haut et seuil bas </a:t>
            </a:r>
            <a:r>
              <a:rPr lang="fr-FR" sz="1200"/>
              <a:t>de confort d’été + Prise en compte du </a:t>
            </a:r>
            <a:r>
              <a:rPr lang="fr-FR" sz="1200" b="1"/>
              <a:t>Bbio froid + </a:t>
            </a:r>
            <a:r>
              <a:rPr lang="fr-FR" sz="1200"/>
              <a:t>Pénalisation du </a:t>
            </a:r>
            <a:r>
              <a:rPr lang="fr-FR" sz="1200" b="1"/>
              <a:t>Cep</a:t>
            </a:r>
            <a:endParaRPr lang="fr-FR" sz="1200"/>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77</a:t>
            </a:fld>
            <a:endParaRPr lang="fr-F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78</a:t>
            </a:fld>
            <a:endParaRPr lang="fr-F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fr-FR"/>
              <a:t>Objectif de la pénalisation est d’</a:t>
            </a:r>
            <a:r>
              <a:rPr lang="fr-FR" sz="1200">
                <a:solidFill>
                  <a:schemeClr val="tx1"/>
                </a:solidFill>
                <a:latin typeface="Arial"/>
                <a:ea typeface="+mn-ea"/>
                <a:cs typeface="+mn-cs"/>
              </a:rPr>
              <a:t>inciter à la conception bioclimatique et à la mise en oeuvre de leviers "passifs" afin que les bâtiments se rapprochent de ce seuil bas</a:t>
            </a:r>
            <a:endParaRPr lang="fr-F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79</a:t>
            </a:fld>
            <a:endParaRPr lang="fr-F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a:t>L’exemple montre une évolution de la température de confort en journée (courbe rouge), le seuil de confort est toujours décomposé en 2 valeurs constantes, une pour la nuit et pour le jour :</a:t>
            </a:r>
            <a:endParaRPr/>
          </a:p>
          <a:p>
            <a:pPr>
              <a:defRPr/>
            </a:pPr>
            <a:r>
              <a:rPr lang="fr-FR"/>
              <a:t>•	La nuit, une valeur toujours égale 26°C</a:t>
            </a:r>
            <a:endParaRPr/>
          </a:p>
          <a:p>
            <a:pPr>
              <a:defRPr/>
            </a:pPr>
            <a:r>
              <a:rPr lang="fr-FR"/>
              <a:t>•	Le jour, une valeur toujours comprise entre 26 et 28°C. Dans l’exemple il est pris 27°C, ce qui correspond à des conditions extérieures de la veille chaudes (température extérieure moyenne de la veille égale à 22,5°C). D’un jour à l’autre cette valeur varie, c’est le confort adaptatif.</a:t>
            </a:r>
            <a:endParaRPr/>
          </a:p>
          <a:p>
            <a:pPr>
              <a:defRPr/>
            </a:pPr>
            <a:r>
              <a:rPr lang="fr-FR"/>
              <a:t>On visualise en noir l’évolution de la température du bâtiment. Elle dépasse le seuil de confort de jour à 15h de 0,4°C, puis à 16h de 1°C, puis à 17h de 2°C, etc. (L’histogramme beige quantifie l’ensemble des degrés au-dessus du seuil).</a:t>
            </a:r>
            <a:endParaRPr/>
          </a:p>
          <a:p>
            <a:pPr>
              <a:defRPr/>
            </a:pPr>
            <a:r>
              <a:rPr lang="fr-FR"/>
              <a:t>Ainsi, pour chaque heure, les degrés dépassant le seuil de confort sont calculés puis additionnés. Dans l’exemple, ce cumul donne 21 °C.h d’inconfort sur la journée. L’indicateur DH réalise ce calcul sur l’année, c’est donc les cumuls de toutes les journées de l’année qui sont additionnés et forme le DH.</a:t>
            </a:r>
            <a:endParaRP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80</a:t>
            </a:fld>
            <a:endParaRPr lang="fr-F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a:t>L’exemple montre une évolution de la température de confort en journée (courbe rouge), le seuil de confort est toujours décomposé en 2 valeurs constantes, une pour la nuit et pour le jour :</a:t>
            </a:r>
            <a:endParaRPr/>
          </a:p>
          <a:p>
            <a:pPr>
              <a:defRPr/>
            </a:pPr>
            <a:r>
              <a:rPr lang="fr-FR"/>
              <a:t>•	La nuit, une valeur toujours égale 26°C</a:t>
            </a:r>
            <a:endParaRPr/>
          </a:p>
          <a:p>
            <a:pPr>
              <a:defRPr/>
            </a:pPr>
            <a:r>
              <a:rPr lang="fr-FR"/>
              <a:t>•	Le jour, une valeur toujours comprise entre 26 et 28°C. Dans l’exemple il est pris 27°C, ce qui correspond à des conditions extérieures de la veille chaudes (température extérieure moyenne de la veille égale à 22,5°C). D’un jour à l’autre cette valeur varie, c’est le confort adaptatif.</a:t>
            </a:r>
            <a:endParaRPr/>
          </a:p>
          <a:p>
            <a:pPr>
              <a:defRPr/>
            </a:pPr>
            <a:r>
              <a:rPr lang="fr-FR"/>
              <a:t>On visualise en noir l’évolution de la température du bâtiment. Elle dépasse le seuil de confort de jour à 15h de 0,4°C, puis à 16h de 1°C, puis à 17h de 2°C, etc. (L’histogramme beige quantifie l’ensemble des degrés au-dessus du seuil).</a:t>
            </a:r>
            <a:endParaRPr/>
          </a:p>
          <a:p>
            <a:pPr>
              <a:defRPr/>
            </a:pPr>
            <a:r>
              <a:rPr lang="fr-FR"/>
              <a:t>Ainsi, pour chaque heure, les degrés dépassant le seuil de confort sont calculés puis additionnés. Dans l’exemple, ce cumul donne 21 °C.h d’inconfort sur la journée. L’indicateur DH réalise ce calcul sur l’année, c’est donc les cumuls de toutes les journées de l’année qui sont additionnés et forme le DH.</a:t>
            </a:r>
            <a:endParaRP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81</a:t>
            </a:fld>
            <a:endParaRPr lang="fr-F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marL="285750" indent="-285750">
              <a:buFontTx/>
              <a:buChar char="-"/>
              <a:defRPr/>
            </a:pPr>
            <a:r>
              <a:rPr lang="fr-FR" b="1">
                <a:solidFill>
                  <a:srgbClr val="EF7D00"/>
                </a:solidFill>
              </a:rPr>
              <a:t>Evolutions par rapport à la RT2012</a:t>
            </a:r>
            <a:endParaRPr/>
          </a:p>
          <a:p>
            <a:pPr marL="285750" indent="-285750">
              <a:buFontTx/>
              <a:buChar char="-"/>
              <a:defRPr/>
            </a:pPr>
            <a:r>
              <a:rPr lang="fr-FR" b="1">
                <a:solidFill>
                  <a:srgbClr val="EF7D00"/>
                </a:solidFill>
              </a:rPr>
              <a:t>Indicateur Tic -&gt; Indicateur : Degrés heure d’inconfort</a:t>
            </a:r>
            <a:endParaRPr/>
          </a:p>
          <a:p>
            <a:pPr marL="285750" indent="-285750">
              <a:buFontTx/>
              <a:buChar char="-"/>
              <a:defRPr/>
            </a:pPr>
            <a:r>
              <a:rPr lang="fr-FR" b="1">
                <a:solidFill>
                  <a:srgbClr val="EF7D00"/>
                </a:solidFill>
              </a:rPr>
              <a:t>Un seuil Tic réf (valeur relative) -&gt; Double seuil : seuil bas et seuil haut (valeur absolue)</a:t>
            </a:r>
            <a:endParaRPr/>
          </a:p>
        </p:txBody>
      </p:sp>
      <p:sp>
        <p:nvSpPr>
          <p:cNvPr id="4" name="Espace réservé du numéro de diapositive 3"/>
          <p:cNvSpPr>
            <a:spLocks noGrp="1"/>
          </p:cNvSpPr>
          <p:nvPr>
            <p:ph type="sldNum" sz="quarter" idx="10"/>
          </p:nvPr>
        </p:nvSpPr>
        <p:spPr bwMode="auto"/>
        <p:txBody>
          <a:bodyPr/>
          <a:lstStyle/>
          <a:p>
            <a:pPr>
              <a:defRPr/>
            </a:pPr>
            <a:fld id="{2990FF24-74E0-7048-9C0B-E74974064268}" type="slidenum">
              <a:rPr lang="fr-FR"/>
              <a:t>82</a:t>
            </a:fld>
            <a:endParaRPr lang="fr-F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sz="1200">
                <a:solidFill>
                  <a:schemeClr val="tx1"/>
                </a:solidFill>
                <a:latin typeface="Arial"/>
                <a:ea typeface="+mn-ea"/>
                <a:cs typeface="+mn-cs"/>
              </a:rPr>
              <a:t>le calcul des DH tient compte de l’occupation des locaux. L’illustration suivante présente le même calcul mais avec une inoccupation du bâtiment de 9h à 17h (journée conventionnelle du lundi par exemple). Les heures inconfortables pendant l’inoccupation ne sont pas comptabilisées, ainsi les DH de cette journée sont à présent de 16,5°C.h </a:t>
            </a:r>
            <a:endParaRP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83</a:t>
            </a:fld>
            <a:endParaRPr lang="fr-F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84</a:t>
            </a:fld>
            <a:endParaRPr lang="fr-F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r>
              <a:rPr lang="fr-FR" b="1">
                <a:latin typeface="Arial"/>
              </a:rPr>
              <a:t>« Un local est de catégorie 3 si :</a:t>
            </a:r>
            <a:br>
              <a:rPr lang="fr-FR"/>
            </a:br>
            <a:r>
              <a:rPr lang="fr-FR">
                <a:latin typeface="Arial"/>
              </a:rPr>
              <a:t>« – cumulativement, il est muni d’un système de climatisation, il est situé dans une zone à usage de bureaux et</a:t>
            </a:r>
            <a:br>
              <a:rPr lang="fr-FR"/>
            </a:br>
            <a:r>
              <a:rPr lang="fr-FR">
                <a:latin typeface="Arial"/>
              </a:rPr>
              <a:t>les règles d’hygiène et de sécurité interdisent l’ouverture de toutes les baies du local donnant sur l’extérieur ;</a:t>
            </a:r>
            <a:br>
              <a:rPr lang="fr-FR"/>
            </a:br>
            <a:r>
              <a:rPr lang="fr-FR">
                <a:latin typeface="Arial"/>
              </a:rPr>
              <a:t>« – ou si, cumulativement, il est muni d’un système de climatisation, il est situé dans une zone à usage de</a:t>
            </a:r>
            <a:br>
              <a:rPr lang="fr-FR"/>
            </a:br>
            <a:r>
              <a:rPr lang="fr-FR">
                <a:latin typeface="Arial"/>
              </a:rPr>
              <a:t>bureaux et il est situé dans un immeuble de grande hauteur, au sens de l’article R. 146-3 du code de la</a:t>
            </a:r>
            <a:br>
              <a:rPr lang="fr-FR"/>
            </a:br>
            <a:r>
              <a:rPr lang="fr-FR">
                <a:latin typeface="Arial"/>
              </a:rPr>
              <a:t>construction et de l’habitation.</a:t>
            </a:r>
            <a:br>
              <a:rPr lang="fr-FR"/>
            </a:br>
            <a:r>
              <a:rPr lang="fr-FR" b="1">
                <a:latin typeface="Arial"/>
              </a:rPr>
              <a:t>« Un local est de catégorie 2 s’il n’est pas de catégorie 3 et si, cumulativement :</a:t>
            </a:r>
            <a:br>
              <a:rPr lang="fr-FR"/>
            </a:br>
            <a:r>
              <a:rPr lang="fr-FR">
                <a:latin typeface="Arial"/>
              </a:rPr>
              <a:t>« – il est muni d’un système de climatisation ;</a:t>
            </a:r>
            <a:br>
              <a:rPr lang="fr-FR"/>
            </a:br>
            <a:r>
              <a:rPr lang="fr-FR">
                <a:latin typeface="Arial"/>
              </a:rPr>
              <a:t>« – les baies du local sont exposées au bruit BR2 ou BR3 ;</a:t>
            </a:r>
            <a:br>
              <a:rPr lang="fr-FR"/>
            </a:br>
            <a:r>
              <a:rPr lang="fr-FR">
                <a:latin typeface="Arial"/>
              </a:rPr>
              <a:t>« – le bâtiment est construit en zone climatique H2d ou H3 à une altitude inférieure à 400 m.</a:t>
            </a:r>
            <a:br>
              <a:rPr lang="fr-FR"/>
            </a:br>
            <a:r>
              <a:rPr lang="fr-FR" b="1">
                <a:latin typeface="Arial"/>
              </a:rPr>
              <a:t>« Un local est de catégorie 1 dans les autres cas. »</a:t>
            </a:r>
            <a:endParaRPr lang="fr-FR" b="1"/>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85</a:t>
            </a:fld>
            <a:endParaRPr lang="fr-F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dirty="0"/>
              <a:t>Catégorie 2 : échelle du local ou de la partie de bâtiment thermiquement homogène:</a:t>
            </a:r>
            <a:endParaRPr dirty="0"/>
          </a:p>
          <a:p>
            <a:pPr>
              <a:defRPr/>
            </a:pPr>
            <a:r>
              <a:rPr lang="fr-FR" sz="1200" dirty="0">
                <a:solidFill>
                  <a:schemeClr val="tx1"/>
                </a:solidFill>
                <a:latin typeface="Arial"/>
                <a:ea typeface="+mn-ea"/>
                <a:cs typeface="+mn-cs"/>
              </a:rPr>
              <a:t>Pour qu’un local soit de catégorie 2, toutes les conditions suivantes sont nécessaires :</a:t>
            </a:r>
            <a:endParaRPr dirty="0"/>
          </a:p>
          <a:p>
            <a:pPr lvl="0">
              <a:defRPr/>
            </a:pPr>
            <a:r>
              <a:rPr lang="fr-FR" sz="1200" dirty="0">
                <a:solidFill>
                  <a:schemeClr val="tx1"/>
                </a:solidFill>
                <a:latin typeface="Arial"/>
                <a:ea typeface="+mn-ea"/>
                <a:cs typeface="+mn-cs"/>
              </a:rPr>
              <a:t>Local muni d'un système de climatisation ;</a:t>
            </a:r>
            <a:endParaRPr dirty="0"/>
          </a:p>
          <a:p>
            <a:pPr lvl="0">
              <a:defRPr/>
            </a:pPr>
            <a:r>
              <a:rPr lang="fr-FR" sz="1200" dirty="0">
                <a:solidFill>
                  <a:schemeClr val="tx1"/>
                </a:solidFill>
                <a:latin typeface="Arial"/>
                <a:ea typeface="+mn-ea"/>
                <a:cs typeface="+mn-cs"/>
              </a:rPr>
              <a:t>Local situé dans une zone à usage d'habitation (des éléments complémentaires décriront les conditions pour les bâtiments tertiaires)   ;</a:t>
            </a:r>
            <a:endParaRPr dirty="0"/>
          </a:p>
          <a:p>
            <a:pPr lvl="0">
              <a:defRPr/>
            </a:pPr>
            <a:r>
              <a:rPr lang="fr-FR" sz="1200" dirty="0">
                <a:solidFill>
                  <a:schemeClr val="tx1"/>
                </a:solidFill>
                <a:latin typeface="Arial"/>
                <a:ea typeface="+mn-ea"/>
                <a:cs typeface="+mn-cs"/>
              </a:rPr>
              <a:t>Les baies du local sont exposées au bruit (BR2 ou BR3) ;</a:t>
            </a:r>
            <a:endParaRPr dirty="0"/>
          </a:p>
          <a:p>
            <a:pPr lvl="0">
              <a:defRPr/>
            </a:pPr>
            <a:r>
              <a:rPr lang="fr-FR" sz="1200" dirty="0">
                <a:solidFill>
                  <a:schemeClr val="tx1"/>
                </a:solidFill>
                <a:latin typeface="Arial"/>
                <a:ea typeface="+mn-ea"/>
                <a:cs typeface="+mn-cs"/>
              </a:rPr>
              <a:t>Le bâtiment est construit sur le pourtour ou l’arrière-pays méditerranéen à une altitude inférieure à 400 m (zone climatique H2d ou H3). </a:t>
            </a:r>
            <a:endParaRPr dirty="0"/>
          </a:p>
          <a:p>
            <a:pPr lvl="0">
              <a:defRPr/>
            </a:pPr>
            <a:endParaRPr lang="fr-FR" sz="1200" dirty="0">
              <a:solidFill>
                <a:schemeClr val="tx1"/>
              </a:solidFill>
              <a:latin typeface="Arial"/>
              <a:ea typeface="+mn-ea"/>
              <a:cs typeface="+mn-cs"/>
            </a:endParaRPr>
          </a:p>
          <a:p>
            <a:pPr lvl="0">
              <a:defRPr/>
            </a:pPr>
            <a:r>
              <a:rPr lang="fr-FR" sz="1200" dirty="0">
                <a:solidFill>
                  <a:schemeClr val="tx1"/>
                </a:solidFill>
                <a:latin typeface="Arial"/>
                <a:ea typeface="+mn-ea"/>
                <a:cs typeface="+mn-cs"/>
              </a:rPr>
              <a:t>Les seuils sont différents en catégorie 2 entre maison individuelle et logements collectifs, car les moyens permettant de limiter l’inconfort d’été sont plus aisément mobilisables en maisons individuelles (ventilation </a:t>
            </a:r>
            <a:r>
              <a:rPr lang="fr-FR" sz="1200" dirty="0" err="1">
                <a:solidFill>
                  <a:schemeClr val="tx1"/>
                </a:solidFill>
                <a:latin typeface="Arial"/>
                <a:ea typeface="+mn-ea"/>
                <a:cs typeface="+mn-cs"/>
              </a:rPr>
              <a:t>traversante</a:t>
            </a:r>
            <a:r>
              <a:rPr lang="fr-FR" sz="1200" dirty="0">
                <a:solidFill>
                  <a:schemeClr val="tx1"/>
                </a:solidFill>
                <a:latin typeface="Arial"/>
                <a:ea typeface="+mn-ea"/>
                <a:cs typeface="+mn-cs"/>
              </a:rPr>
              <a:t>, inertie…) et la densité d’occupation moindre (apports internes).</a:t>
            </a:r>
            <a:endParaRPr lang="fr-FR" dirty="0"/>
          </a:p>
          <a:p>
            <a:pPr>
              <a:defRPr/>
            </a:pPr>
            <a:endParaRPr lang="fr-FR" dirty="0"/>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86</a:t>
            </a:fld>
            <a:endParaRPr lang="fr-F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87</a:t>
            </a:fld>
            <a:endParaRPr lang="fr-F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88</a:t>
            </a:fld>
            <a:endParaRPr lang="fr-FR"/>
          </a:p>
        </p:txBody>
      </p:sp>
    </p:spTree>
    <p:extLst>
      <p:ext uri="{BB962C8B-B14F-4D97-AF65-F5344CB8AC3E}">
        <p14:creationId xmlns:p14="http://schemas.microsoft.com/office/powerpoint/2010/main" val="7452407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89</a:t>
            </a:fld>
            <a:endParaRPr lang="fr-FR"/>
          </a:p>
        </p:txBody>
      </p:sp>
    </p:spTree>
    <p:extLst>
      <p:ext uri="{BB962C8B-B14F-4D97-AF65-F5344CB8AC3E}">
        <p14:creationId xmlns:p14="http://schemas.microsoft.com/office/powerpoint/2010/main" val="338428636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90</a:t>
            </a:fld>
            <a:endParaRPr lang="fr-FR"/>
          </a:p>
        </p:txBody>
      </p:sp>
    </p:spTree>
    <p:extLst>
      <p:ext uri="{BB962C8B-B14F-4D97-AF65-F5344CB8AC3E}">
        <p14:creationId xmlns:p14="http://schemas.microsoft.com/office/powerpoint/2010/main" val="352982507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91</a:t>
            </a:fld>
            <a:endParaRPr lang="fr-FR"/>
          </a:p>
        </p:txBody>
      </p:sp>
    </p:spTree>
    <p:extLst>
      <p:ext uri="{BB962C8B-B14F-4D97-AF65-F5344CB8AC3E}">
        <p14:creationId xmlns:p14="http://schemas.microsoft.com/office/powerpoint/2010/main" val="103053074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a:t>En logements collectifs comme individuelles, la possibilité de pratiquer la ventilation traversante (logements traversants) est également un levier important non illustré ici, pour refroidir les locaux.</a:t>
            </a: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92</a:t>
            </a:fld>
            <a:endParaRPr lang="fr-F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marL="285750" indent="-285750">
              <a:buFontTx/>
              <a:buChar char="-"/>
              <a:defRPr/>
            </a:pPr>
            <a:r>
              <a:rPr lang="fr-FR"/>
              <a:t>𝐶𝑒𝑓𝑓𝑟 𝑒𝑙𝑒𝑐 𝑟𝑒𝑓𝑟𝑜𝑖𝑑𝑖𝑠𝑠𝑒𝑚𝑒𝑛𝑡,𝑔 = (</a:t>
            </a:r>
            <a:r>
              <a:rPr lang="fr-FR" b="1"/>
              <a:t>𝐶𝑜𝑒𝑓𝑘𝑊ℎ 𝑓𝑟 𝑝𝑎𝑟 𝐷𝐻 </a:t>
            </a:r>
            <a:r>
              <a:rPr lang="fr-FR"/>
              <a:t>× (DH du groupe − seuil bas de 350) × </a:t>
            </a:r>
            <a:r>
              <a:rPr lang="fr-FR" b="1"/>
              <a:t>𝐶𝑜𝑒𝑓𝑧𝑜𝑛𝑒 𝑐𝑙𝑖𝑚 𝑒𝑡 𝑎𝑙𝑡</a:t>
            </a:r>
            <a:r>
              <a:rPr lang="fr-FR"/>
              <a:t>)/2,3</a:t>
            </a:r>
            <a:endParaRPr/>
          </a:p>
          <a:p>
            <a:pPr marL="0" indent="0">
              <a:buFontTx/>
              <a:buNone/>
              <a:defRPr/>
            </a:pPr>
            <a:r>
              <a:rPr lang="fr-FR" b="0">
                <a:solidFill>
                  <a:srgbClr val="EF7D00"/>
                </a:solidFill>
              </a:rPr>
              <a:t>2 coefficients: 1 pour l’usage et l’autre pour la situation géographique (climatique et altitude)</a:t>
            </a:r>
            <a:endParaRP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93</a:t>
            </a:fld>
            <a:endParaRPr lang="fr-F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marL="285750" indent="-285750">
              <a:buFontTx/>
              <a:buChar char="-"/>
              <a:defRPr/>
            </a:pPr>
            <a:r>
              <a:rPr lang="fr-FR"/>
              <a:t>𝐶𝑒𝑓𝑓𝑟 𝑒𝑙𝑒𝑐 𝑟𝑒𝑓𝑟𝑜𝑖𝑑𝑖𝑠𝑠𝑒𝑚𝑒𝑛𝑡,𝑔 = (</a:t>
            </a:r>
            <a:r>
              <a:rPr lang="fr-FR" b="1"/>
              <a:t>𝐶𝑜𝑒𝑓𝑘𝑊ℎ 𝑓𝑟 𝑝𝑎𝑟 𝐷𝐻 </a:t>
            </a:r>
            <a:r>
              <a:rPr lang="fr-FR"/>
              <a:t>× (DH du groupe − seuil bas de 350) × </a:t>
            </a:r>
            <a:r>
              <a:rPr lang="fr-FR" b="1"/>
              <a:t>𝐶𝑜𝑒𝑓𝑧𝑜𝑛𝑒 𝑐𝑙𝑖𝑚 𝑒𝑡 𝑎𝑙𝑡</a:t>
            </a:r>
            <a:r>
              <a:rPr lang="fr-FR"/>
              <a:t>)/2,3</a:t>
            </a:r>
            <a:endParaRPr/>
          </a:p>
          <a:p>
            <a:pPr marL="0" indent="0">
              <a:buFontTx/>
              <a:buNone/>
              <a:defRPr/>
            </a:pPr>
            <a:r>
              <a:rPr lang="fr-FR" b="0">
                <a:solidFill>
                  <a:srgbClr val="EF7D00"/>
                </a:solidFill>
              </a:rPr>
              <a:t>2 coefficients: 1 pour l’usage et l’autre pour la situation géographique (climatique et altitude)</a:t>
            </a:r>
            <a:endParaRP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94</a:t>
            </a:fld>
            <a:endParaRPr lang="fr-F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4836C35-D5CA-E83F-DF3F-DED036737C0B}" type="slidenum">
              <a:rPr/>
              <a:t>95</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lgn="just">
              <a:defRPr sz="1800" b="0" i="0" u="none" strike="noStrike" cap="none" spc="0">
                <a:solidFill>
                  <a:srgbClr val="000000"/>
                </a:solidFill>
              </a:defRPr>
            </a:pPr>
            <a:r>
              <a:rPr lang="fr-FR" sz="1200">
                <a:solidFill>
                  <a:srgbClr val="000000"/>
                </a:solidFill>
                <a:ea typeface="Microsoft YaHei"/>
                <a:cs typeface="Mangal"/>
              </a:rPr>
              <a:t>Le secteur du bâtiment est concerné directement par l’objectif de -49% sur les émissions de GES liées aux consommations d’énergie en exploitation</a:t>
            </a:r>
            <a:endParaRPr/>
          </a:p>
          <a:p>
            <a:pPr algn="just">
              <a:defRPr sz="1800" b="0" i="0" u="none" strike="noStrike" cap="none" spc="0">
                <a:solidFill>
                  <a:srgbClr val="000000"/>
                </a:solidFill>
              </a:defRPr>
            </a:pPr>
            <a:r>
              <a:rPr lang="fr-FR" sz="1200">
                <a:solidFill>
                  <a:srgbClr val="000000"/>
                </a:solidFill>
                <a:ea typeface="Microsoft YaHei"/>
                <a:cs typeface="Mangal"/>
              </a:rPr>
              <a:t>Et indirectement par l’objectif -35% d’émissions, puisque celui-ci va inciter les fabricants à diminuer les émissions de GES de leurs produits sur leur cycle de vie (aspect « composants »)</a:t>
            </a:r>
          </a:p>
          <a:p>
            <a:pPr algn="just">
              <a:defRPr sz="1800" b="0" i="0" u="none" strike="noStrike" cap="none" spc="0">
                <a:solidFill>
                  <a:srgbClr val="000000"/>
                </a:solidFill>
              </a:defRPr>
            </a:pPr>
            <a:endParaRPr lang="fr-FR" sz="1200">
              <a:solidFill>
                <a:srgbClr val="000000"/>
              </a:solidFill>
              <a:ea typeface="Microsoft YaHei"/>
              <a:cs typeface="Mangal"/>
            </a:endParaRPr>
          </a:p>
          <a:p>
            <a:pPr algn="just">
              <a:defRPr sz="1800" b="0" i="0" u="none" strike="noStrike" cap="none" spc="0">
                <a:solidFill>
                  <a:srgbClr val="000000"/>
                </a:solidFill>
              </a:defRPr>
            </a:pPr>
            <a:r>
              <a:rPr lang="fr-FR" sz="1200">
                <a:solidFill>
                  <a:srgbClr val="000000"/>
                </a:solidFill>
                <a:ea typeface="Microsoft YaHei"/>
                <a:cs typeface="Mangal"/>
              </a:rPr>
              <a:t>En 2050:</a:t>
            </a:r>
            <a:endParaRPr/>
          </a:p>
          <a:p>
            <a:pPr algn="just">
              <a:defRPr sz="1800" b="0" i="0" u="none" strike="noStrike" cap="none" spc="0">
                <a:solidFill>
                  <a:srgbClr val="000000"/>
                </a:solidFill>
              </a:defRPr>
            </a:pPr>
            <a:r>
              <a:rPr lang="fr-FR" sz="1200">
                <a:solidFill>
                  <a:srgbClr val="000000"/>
                </a:solidFill>
                <a:ea typeface="Microsoft YaHei"/>
                <a:cs typeface="Mangal"/>
              </a:rPr>
              <a:t>Les puits de carbone compensent les émissions résiduelles incompressibles</a:t>
            </a:r>
            <a:endParaRPr/>
          </a:p>
          <a:p>
            <a:pPr algn="just">
              <a:defRPr sz="1800" b="0" i="0" u="none" strike="noStrike" cap="none" spc="0">
                <a:solidFill>
                  <a:srgbClr val="000000"/>
                </a:solidFill>
              </a:defRPr>
            </a:pPr>
            <a:r>
              <a:rPr lang="fr-FR" sz="1200">
                <a:solidFill>
                  <a:srgbClr val="000000"/>
                </a:solidFill>
                <a:ea typeface="Microsoft YaHei"/>
                <a:cs typeface="Mangal"/>
              </a:rPr>
              <a:t>L’usage de techniques de capture et stockage reste raisonnable et réaliste</a:t>
            </a:r>
            <a:endParaRPr/>
          </a:p>
          <a:p>
            <a:pPr algn="just">
              <a:defRPr sz="1800" b="0" i="0" u="none" strike="noStrike" cap="none" spc="0">
                <a:solidFill>
                  <a:srgbClr val="000000"/>
                </a:solidFill>
              </a:defRPr>
            </a:pPr>
            <a:r>
              <a:rPr lang="fr-FR" sz="1200">
                <a:solidFill>
                  <a:srgbClr val="000000"/>
                </a:solidFill>
                <a:ea typeface="Microsoft YaHei"/>
                <a:cs typeface="Mangal"/>
              </a:rPr>
              <a:t>Le puits forestier reste stable</a:t>
            </a:r>
            <a:endParaRPr/>
          </a:p>
          <a:p>
            <a:pPr algn="just">
              <a:defRPr sz="1800" b="0" i="0" u="none" strike="noStrike" cap="none" spc="0">
                <a:solidFill>
                  <a:srgbClr val="000000"/>
                </a:solidFill>
              </a:defRPr>
            </a:pPr>
            <a:r>
              <a:rPr lang="fr-FR" sz="1200">
                <a:solidFill>
                  <a:srgbClr val="000000"/>
                </a:solidFill>
                <a:ea typeface="Microsoft YaHei"/>
                <a:cs typeface="Mangal"/>
              </a:rPr>
              <a:t>Les puits liés aux autres terres et aux produits biosourcés deviennent essentiels</a:t>
            </a:r>
            <a:endParaRP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96</a:t>
            </a:fld>
            <a:endParaRPr lang="fr-F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97</a:t>
            </a:fld>
            <a:endParaRPr lang="fr-F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fr-FR"/>
              <a:t>Pour E+C- on pouvait dire « e</a:t>
            </a:r>
            <a:r>
              <a:rPr lang="fr-FR" sz="1200" b="0"/>
              <a:t>lle s’appuie, en grande partie, sur la norme NF EN 15978 » mais avec l’ACV dynamique la France est la 1ere à intégrer la temporalité des émissions, dans ce contexte (et jusqu’à nouvel ordre) les éléments de langage consiste à éviter autant que possible à faire référence à la norme de l’ACV statique pour la RE2020.</a:t>
            </a:r>
            <a:endParaRP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98</a:t>
            </a:fld>
            <a:endParaRPr lang="fr-F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marL="0" marR="0" lvl="0" indent="0" algn="l" defTabSz="457200">
              <a:lnSpc>
                <a:spcPct val="100000"/>
              </a:lnSpc>
              <a:spcBef>
                <a:spcPts val="0"/>
              </a:spcBef>
              <a:spcAft>
                <a:spcPts val="0"/>
              </a:spcAft>
              <a:buClrTx/>
              <a:buSzTx/>
              <a:buFontTx/>
              <a:buNone/>
              <a:defRPr/>
            </a:pPr>
            <a:r>
              <a:rPr lang="fr-FR"/>
              <a:t>Pour E+C- on pouvait dire « e</a:t>
            </a:r>
            <a:r>
              <a:rPr lang="fr-FR" sz="1200" b="0"/>
              <a:t>lle s’appuie, en grande partie, sur la norme NF EN 15978 » mais avec l’ACV dynamique la France est la 1ere à intégrer la temporalité des émissions, dans ce contexte (et jusqu’à nouvel ordre) les éléments de langage consiste à éviter autant que possible à faire référence à la norme de l’ACV statique pour la RE2020.</a:t>
            </a:r>
            <a:endParaRP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99</a:t>
            </a:fld>
            <a:endParaRPr lang="fr-F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a:t>Les contributions correspondent à tous les éléments qui vont être nécessaires pour le calcul, et qu’il faudra fournir en données d’entrée dans le logiciel.</a:t>
            </a:r>
            <a:endParaRPr/>
          </a:p>
          <a:p>
            <a:pPr>
              <a:defRPr/>
            </a:pPr>
            <a:r>
              <a:rPr lang="fr-FR"/>
              <a:t>Ensuite, conformément aux choix méthodologique effectués pour la RE2020, ces contributions ne vont pas être affichées « telles quelles » en sortie du logiciel. Le logiciel va venir piocher des parties de ces contributions pour calculer les indicateurs définis par la RE2020.</a:t>
            </a:r>
            <a:endParaRPr/>
          </a:p>
          <a:p>
            <a:pPr>
              <a:defRPr/>
            </a:pPr>
            <a:r>
              <a:rPr lang="fr-FR"/>
              <a:t>2 indicateurs seront très « visibles » et feront l’objet de seuils à ne pas dépasser: Ic construction (=composant + chantier) et Ic énergie.</a:t>
            </a:r>
            <a:endParaRPr/>
          </a:p>
          <a:p>
            <a:pPr>
              <a:defRPr/>
            </a:pPr>
            <a:r>
              <a:rPr lang="fr-FR"/>
              <a:t>Les autres indicateurs sont calculés mais « peu visibles » dans les résultats, à part dans le récapitulatif détaillé d’étude environnementale (RSEE): I parcelle, I eau, I bâtiment, I projet</a:t>
            </a:r>
            <a:endParaRPr/>
          </a:p>
          <a:p>
            <a:pPr>
              <a:defRPr/>
            </a:pPr>
            <a:r>
              <a:rPr lang="fr-FR"/>
              <a:t>On aura ainsi par exemple: Iprojet = Ibatiment + Iparcelle</a:t>
            </a:r>
          </a:p>
          <a:p>
            <a:pPr>
              <a:defRPr/>
            </a:pPr>
            <a:r>
              <a:rPr lang="fr-FR"/>
              <a:t>Et Ibatiment = I composants + I énergie + I eau + I chantier</a:t>
            </a: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100</a:t>
            </a:fld>
            <a:endParaRPr lang="fr-F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101</a:t>
            </a:fld>
            <a:endParaRPr lang="fr-F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dirty="0"/>
              <a:t>L’opérateur qui effectue la saisie dans le logiciel ACV n’a concrètement à rentrer « que » les quantités et à leur associer une déclaration environnementale.</a:t>
            </a:r>
            <a:endParaRPr dirty="0"/>
          </a:p>
          <a:p>
            <a:pPr>
              <a:defRPr/>
            </a:pPr>
            <a:r>
              <a:rPr lang="fr-FR" dirty="0"/>
              <a:t>Le facteur d’adaptation est calculé automatiquement par le logiciel (seule la conversion de la quantité dans la même unité que celle réclamée par la déclaration environnementale doit être faite par l’opérateur:</a:t>
            </a:r>
            <a:endParaRPr dirty="0"/>
          </a:p>
          <a:p>
            <a:pPr>
              <a:defRPr/>
            </a:pPr>
            <a:r>
              <a:rPr lang="fr-FR" dirty="0"/>
              <a:t>Par exemple: si le devis indique des m3 de béton et que la déclaration environnementale correspond à une unité fonctionnelle « m² de plancher béton », il faut que l’opérateur rentre la quantité en m² en faisant au préalable la conversion m3→ m²)</a:t>
            </a:r>
          </a:p>
          <a:p>
            <a:pPr>
              <a:defRPr/>
            </a:pPr>
            <a:endParaRPr lang="fr-FR" dirty="0"/>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102</a:t>
            </a:fld>
            <a:endParaRPr lang="fr-F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a:t>Les FDES ou PEP individuelles sont crées par le fabricant pour un produit spécifique (marque spécifique) précisée dans la fiche.</a:t>
            </a:r>
            <a:endParaRPr/>
          </a:p>
          <a:p>
            <a:pPr>
              <a:defRPr/>
            </a:pPr>
            <a:r>
              <a:rPr lang="fr-FR"/>
              <a:t>Les FDES ou PEP collectives sont réalisées par des groupements de fabricants, et couvrent des gammes de produits et marques indiquées dans la fiche (une moyenne est faite sur les process de tous les fabricants inscrits à la fiche)</a:t>
            </a: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103</a:t>
            </a:fld>
            <a:endParaRPr lang="fr-F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a:t>L’évaluation des indicateurs réglementaires se fait bien par ACV dynamique: pondération utilisée pour l’impact sur le réchauffement climatique. L’ACV sans pondération est utilisé uniquement pour les calculs des autres indicateurs d’impact, elle est plutôt anecdotique pour la conformité RE2020.</a:t>
            </a:r>
            <a:endParaRPr/>
          </a:p>
          <a:p>
            <a:pPr>
              <a:defRPr/>
            </a:pPr>
            <a:r>
              <a:rPr lang="fr-FR"/>
              <a:t>La méthode dynamique ne change pas les résultats pour tout ce qui se passe en année 0 pour le produit par rapport à E+C-.</a:t>
            </a:r>
            <a:endParaRPr/>
          </a:p>
          <a:p>
            <a:pPr>
              <a:defRPr/>
            </a:pPr>
            <a:r>
              <a:rPr lang="fr-FR"/>
              <a:t>Ce sont les émissions qui ont lieu plus tard qui vont être pondérées et amoindries. Il y a 2 raisons à cela:</a:t>
            </a:r>
            <a:endParaRPr/>
          </a:p>
          <a:p>
            <a:pPr>
              <a:defRPr/>
            </a:pPr>
            <a:r>
              <a:rPr lang="fr-FR"/>
              <a:t>1) on considère que dans le futur, des solutions vont être apportées pour diminuer les émissions des produits en fin de vie et que ce calcul par pondération reflètera correctement la réalité dans 30 ou 50 ans.</a:t>
            </a:r>
            <a:endParaRPr/>
          </a:p>
          <a:p>
            <a:pPr>
              <a:defRPr/>
            </a:pPr>
            <a:r>
              <a:rPr lang="fr-FR"/>
              <a:t>2) On veut inciter à utiliser des produits qui stockent du carbone dès aujourd’hui (année 0), conformément à la loi ELAN.</a:t>
            </a: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104</a:t>
            </a:fld>
            <a:endParaRPr lang="fr-F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fontScale="85000" lnSpcReduction="10000"/>
          </a:bodyPr>
          <a:lstStyle/>
          <a:p>
            <a:pPr>
              <a:defRPr/>
            </a:pPr>
            <a:r>
              <a:rPr lang="fr-FR"/>
              <a:t>Attention: On compare ici des poutres de dimension géométrique comparable, mais dont la résistance mécanique peut différer. Les deux produits ont une durée de vie de référence de 100 ans. Ils ne nécessitent donc pas de renouvellement en cours de vie du bâtiment (sur 50 ans). Les FDES utilisées sont:</a:t>
            </a:r>
            <a:endParaRPr/>
          </a:p>
          <a:p>
            <a:pPr marL="171450" indent="-171450">
              <a:buFontTx/>
              <a:buChar char="-"/>
              <a:defRPr/>
            </a:pPr>
            <a:r>
              <a:rPr lang="fr-FR"/>
              <a:t>la FDES collective 9055 « </a:t>
            </a:r>
            <a:r>
              <a:rPr lang="fr-FR" b="1"/>
              <a:t>Poutrelle en acier utilisée comme élément d'ossature (poteau, poutre, lisse, solive, panne ...) (v.1.3) », avec conversion de l’unité fonctionnelle de 1 kg vers 1 mètre linéaire de poutre</a:t>
            </a:r>
            <a:endParaRPr/>
          </a:p>
          <a:p>
            <a:pPr marL="171450" indent="-171450">
              <a:buFontTx/>
              <a:buChar char="-"/>
              <a:defRPr/>
            </a:pPr>
            <a:r>
              <a:rPr lang="fr-FR" b="0"/>
              <a:t>La FDES collective 10527 « </a:t>
            </a:r>
            <a:r>
              <a:rPr lang="fr-FR" b="1"/>
              <a:t>Poutre en bois lamellé taillée fabriquée en France (v.1.1) » avec conversion de l’unité fonctionnelle de 1 m3 vers 1 mètre linéaire de poutre</a:t>
            </a:r>
            <a:endParaRPr/>
          </a:p>
          <a:p>
            <a:pPr marL="171450" indent="-171450">
              <a:buFontTx/>
              <a:buChar char="-"/>
              <a:defRPr/>
            </a:pPr>
            <a:r>
              <a:rPr lang="fr-FR" b="1"/>
              <a:t>Les 2 poutres ont été ramenées à une section commune de  hauteur = 360 mm * largeur = 170 mm)</a:t>
            </a:r>
            <a:endParaRPr lang="fr-FR" b="0"/>
          </a:p>
          <a:p>
            <a:pPr>
              <a:defRPr/>
            </a:pPr>
            <a:r>
              <a:rPr lang="fr-FR"/>
              <a:t>L’exemple est donc surtout là pour illustrer l’effet des coefficients de pondération sur des produits aux cycles de vie différents:</a:t>
            </a:r>
            <a:endParaRPr/>
          </a:p>
          <a:p>
            <a:pPr>
              <a:defRPr/>
            </a:pPr>
            <a:r>
              <a:rPr lang="fr-FR"/>
              <a:t>Le bois stocke du carbone à la production et possède un module D favorable. Mais il émet, d’après sa FDES, des GES en fin de vie.</a:t>
            </a:r>
            <a:endParaRPr/>
          </a:p>
          <a:p>
            <a:pPr>
              <a:defRPr/>
            </a:pPr>
            <a:r>
              <a:rPr lang="fr-FR"/>
              <a:t>Le coef de pondération à 50 ans vient atténuer ces émissions qui surviennent plus tard et laisse intact le stockage réalisé en année 0 à la fabrication.</a:t>
            </a:r>
            <a:endParaRPr/>
          </a:p>
          <a:p>
            <a:pPr>
              <a:defRPr/>
            </a:pPr>
            <a:r>
              <a:rPr lang="fr-FR"/>
              <a:t>Le module D du bois voit son recyclage moins bien valorisé également puisqu’il survient au bout de 50 ans.</a:t>
            </a:r>
            <a:endParaRPr/>
          </a:p>
          <a:p>
            <a:pPr>
              <a:defRPr/>
            </a:pPr>
            <a:r>
              <a:rPr lang="fr-FR"/>
              <a:t>Sur le total du cycle de vie, la pondération dynamique entraîne une valorisation du stockage par le bois à hauteur de +873 % (on passe de -1,5 kg Co2 à -14,6)</a:t>
            </a:r>
            <a:endParaRPr/>
          </a:p>
          <a:p>
            <a:pPr>
              <a:defRPr/>
            </a:pPr>
            <a:endParaRPr lang="fr-FR"/>
          </a:p>
          <a:p>
            <a:pPr>
              <a:defRPr/>
            </a:pPr>
            <a:r>
              <a:rPr lang="fr-FR"/>
              <a:t>L’acier émet surtout des Ges lors de sa fabrication. Le coefficient de pondération ne change pas la valeur (f=1 pour l’année 0).</a:t>
            </a:r>
            <a:endParaRPr/>
          </a:p>
          <a:p>
            <a:pPr>
              <a:defRPr/>
            </a:pPr>
            <a:r>
              <a:rPr lang="fr-FR"/>
              <a:t>En revanche, les GES émis en fin de vie sont pondérés et auront moins d’impact (f=0,578)</a:t>
            </a:r>
            <a:endParaRPr/>
          </a:p>
          <a:p>
            <a:pPr>
              <a:defRPr/>
            </a:pPr>
            <a:r>
              <a:rPr lang="fr-FR"/>
              <a:t>Et le module D de l’acier est moins bien valorisé, puisqu’il survient au bout de 50 ans (f=0,578).</a:t>
            </a:r>
            <a:endParaRPr/>
          </a:p>
          <a:p>
            <a:pPr marL="0" marR="0" lvl="0" indent="0" algn="l" defTabSz="457200">
              <a:lnSpc>
                <a:spcPct val="100000"/>
              </a:lnSpc>
              <a:spcBef>
                <a:spcPts val="0"/>
              </a:spcBef>
              <a:spcAft>
                <a:spcPts val="0"/>
              </a:spcAft>
              <a:buClrTx/>
              <a:buSzTx/>
              <a:buFontTx/>
              <a:buNone/>
              <a:defRPr/>
            </a:pPr>
            <a:r>
              <a:rPr lang="fr-FR"/>
              <a:t>Sur le total du cycle de vie, la pondération dynamique entraîne une augmentation des émissions dynamiques de l’acier à hauteur de +11 % (on passe de 71 kg Co2 à 78,8)</a:t>
            </a:r>
            <a:endParaRP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105</a:t>
            </a:fld>
            <a:endParaRPr lang="fr-F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106</a:t>
            </a:fld>
            <a:endParaRPr lang="fr-F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marL="0" marR="0" lvl="0" indent="0" algn="l" defTabSz="914400">
              <a:lnSpc>
                <a:spcPct val="100000"/>
              </a:lnSpc>
              <a:spcBef>
                <a:spcPts val="0"/>
              </a:spcBef>
              <a:spcAft>
                <a:spcPts val="0"/>
              </a:spcAft>
              <a:buClrTx/>
              <a:buSzTx/>
              <a:buFontTx/>
              <a:buNone/>
              <a:defRPr/>
            </a:pPr>
            <a:r>
              <a:rPr lang="fr-FR"/>
              <a:t>Les modulations sont détaillées dans une diapo plus loin. Cette diapo vise à montrer la valeur pivot moyenne à ne pas dépasser.</a:t>
            </a: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107</a:t>
            </a:fld>
            <a:endParaRPr lang="fr-F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lgn="just">
              <a:defRPr sz="1800" b="0" i="0" u="none" strike="noStrike" cap="none" spc="0">
                <a:solidFill>
                  <a:srgbClr val="000000"/>
                </a:solidFill>
              </a:defRPr>
            </a:pPr>
            <a:r>
              <a:rPr lang="fr-FR" sz="2150" b="1" u="sng">
                <a:solidFill>
                  <a:srgbClr val="000000"/>
                </a:solidFill>
                <a:ea typeface="Microsoft YaHei"/>
                <a:cs typeface="Mangal"/>
              </a:rPr>
              <a:t>Les seuils définis pour les années 2022 à 2024 peuvent être respectés par:</a:t>
            </a:r>
            <a:endParaRPr/>
          </a:p>
          <a:p>
            <a:pPr lvl="1" algn="just">
              <a:buFont typeface="Wingdings"/>
              <a:buChar char="Ø"/>
              <a:defRPr sz="1800" b="0" i="0" u="none" strike="noStrike" cap="none" spc="0">
                <a:solidFill>
                  <a:srgbClr val="000000"/>
                </a:solidFill>
              </a:defRPr>
            </a:pPr>
            <a:r>
              <a:rPr lang="fr-FR" sz="1800">
                <a:solidFill>
                  <a:srgbClr val="000000"/>
                </a:solidFill>
                <a:ea typeface="Microsoft YaHei"/>
                <a:cs typeface="Mangal"/>
              </a:rPr>
              <a:t>Des bâtiments élaborés avec des produits majoritairement utilisés aujourd’hui: béton, isolants en laine minérale ou polystyrène, menuiseries PVC, carrelage ou sol PVC…</a:t>
            </a:r>
            <a:endParaRPr/>
          </a:p>
          <a:p>
            <a:pPr marL="243411" lvl="1" indent="0" algn="just">
              <a:spcBef>
                <a:spcPts val="0"/>
              </a:spcBef>
              <a:spcAft>
                <a:spcPts val="0"/>
              </a:spcAft>
              <a:buFont typeface="Wingdings"/>
              <a:buChar char="Ø"/>
              <a:tabLst>
                <a:tab pos="243411" algn="l"/>
              </a:tabLst>
              <a:defRPr sz="1800" b="0" i="0" u="none" strike="noStrike" cap="none" spc="0">
                <a:solidFill>
                  <a:srgbClr val="000000"/>
                </a:solidFill>
              </a:defRPr>
            </a:pPr>
            <a:r>
              <a:rPr lang="fr-FR" sz="1800">
                <a:solidFill>
                  <a:srgbClr val="000000"/>
                </a:solidFill>
                <a:ea typeface="Microsoft YaHei"/>
                <a:cs typeface="Mangal"/>
              </a:rPr>
              <a:t>Et en utilisant préférentiellement des données environnementales collectives, quand elles existent, des données individuelles lorsqu’elles couvrent la quasi-totalité du marché et des données par défaut sinon (environ 50 % de données par défaut).</a:t>
            </a:r>
            <a:endParaRP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108</a:t>
            </a:fld>
            <a:endParaRPr lang="fr-F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lgn="just">
              <a:defRPr sz="1800" b="0" i="0" u="none" strike="noStrike" cap="none" spc="0">
                <a:solidFill>
                  <a:srgbClr val="000000"/>
                </a:solidFill>
              </a:defRPr>
            </a:pPr>
            <a:r>
              <a:rPr lang="fr-FR" sz="2000" b="1" u="sng">
                <a:solidFill>
                  <a:srgbClr val="000000"/>
                </a:solidFill>
                <a:ea typeface="Microsoft YaHei"/>
                <a:cs typeface="Mangal"/>
              </a:rPr>
              <a:t>Pour les maisons individuelles, les seuils définis à partir de 2031 peuvent être respectés par:</a:t>
            </a:r>
            <a:endParaRPr/>
          </a:p>
          <a:p>
            <a:pPr algn="just">
              <a:defRPr sz="1800" b="0" i="0" u="none" strike="noStrike" cap="none" spc="0">
                <a:solidFill>
                  <a:srgbClr val="000000"/>
                </a:solidFill>
              </a:defRPr>
            </a:pPr>
            <a:endParaRPr lang="fr-FR" sz="1100" b="1" u="sng">
              <a:solidFill>
                <a:srgbClr val="000000"/>
              </a:solidFill>
              <a:ea typeface="Microsoft YaHei"/>
              <a:cs typeface="Mangal"/>
            </a:endParaRPr>
          </a:p>
          <a:p>
            <a:pPr algn="just">
              <a:defRPr sz="1800" b="0" i="0" u="none" strike="noStrike" cap="none" spc="0">
                <a:solidFill>
                  <a:srgbClr val="000000"/>
                </a:solidFill>
              </a:defRPr>
            </a:pPr>
            <a:r>
              <a:rPr lang="fr-FR" sz="2000" u="sng">
                <a:solidFill>
                  <a:srgbClr val="000000"/>
                </a:solidFill>
                <a:ea typeface="Microsoft YaHei"/>
                <a:cs typeface="Mangal"/>
              </a:rPr>
              <a:t>Exemple 1</a:t>
            </a:r>
            <a:r>
              <a:rPr lang="fr-FR" sz="2000">
                <a:solidFill>
                  <a:srgbClr val="000000"/>
                </a:solidFill>
                <a:ea typeface="Microsoft YaHei"/>
                <a:cs typeface="Mangal"/>
              </a:rPr>
              <a:t>: </a:t>
            </a:r>
            <a:r>
              <a:rPr lang="fr-FR" sz="1800">
                <a:solidFill>
                  <a:srgbClr val="000000"/>
                </a:solidFill>
                <a:ea typeface="Microsoft YaHei"/>
                <a:cs typeface="Mangal"/>
              </a:rPr>
              <a:t>Blocs béton + diminution du recours aux DED + optimisation d’une partie des déclarations environnementales utilisées + produits de 2</a:t>
            </a:r>
            <a:r>
              <a:rPr lang="fr-FR" sz="1800" baseline="30000">
                <a:solidFill>
                  <a:srgbClr val="000000"/>
                </a:solidFill>
                <a:ea typeface="Microsoft YaHei"/>
                <a:cs typeface="Mangal"/>
              </a:rPr>
              <a:t>nd</a:t>
            </a:r>
            <a:r>
              <a:rPr lang="fr-FR" sz="1800">
                <a:solidFill>
                  <a:srgbClr val="000000"/>
                </a:solidFill>
                <a:ea typeface="Microsoft YaHei"/>
                <a:cs typeface="Mangal"/>
              </a:rPr>
              <a:t> œuvre bas carbone: ouate de cellulose, parquet, menuiseries bois</a:t>
            </a:r>
            <a:endParaRPr/>
          </a:p>
          <a:p>
            <a:pPr marL="243411" lvl="1" indent="0" algn="just">
              <a:spcBef>
                <a:spcPts val="0"/>
              </a:spcBef>
              <a:spcAft>
                <a:spcPts val="0"/>
              </a:spcAft>
              <a:buFont typeface="Wingdings"/>
              <a:buChar char="Ø"/>
              <a:tabLst>
                <a:tab pos="243411" algn="l"/>
              </a:tabLst>
              <a:defRPr sz="1800" b="0" i="0" u="none" strike="noStrike" cap="none" spc="0">
                <a:solidFill>
                  <a:srgbClr val="000000"/>
                </a:solidFill>
              </a:defRPr>
            </a:pPr>
            <a:endParaRPr lang="fr-FR" sz="1200">
              <a:solidFill>
                <a:srgbClr val="000000"/>
              </a:solidFill>
              <a:ea typeface="Microsoft YaHei"/>
              <a:cs typeface="Mangal"/>
            </a:endParaRPr>
          </a:p>
          <a:p>
            <a:pPr algn="just">
              <a:defRPr sz="1800" b="0" i="0" u="none" strike="noStrike" cap="none" spc="0">
                <a:solidFill>
                  <a:srgbClr val="000000"/>
                </a:solidFill>
              </a:defRPr>
            </a:pPr>
            <a:r>
              <a:rPr lang="fr-FR" sz="2000" u="sng">
                <a:solidFill>
                  <a:srgbClr val="000000"/>
                </a:solidFill>
                <a:ea typeface="Microsoft YaHei"/>
                <a:cs typeface="Mangal"/>
              </a:rPr>
              <a:t>Exemple 2</a:t>
            </a:r>
            <a:r>
              <a:rPr lang="fr-FR" sz="2000">
                <a:solidFill>
                  <a:srgbClr val="000000"/>
                </a:solidFill>
                <a:ea typeface="Microsoft YaHei"/>
                <a:cs typeface="Mangal"/>
              </a:rPr>
              <a:t>: </a:t>
            </a:r>
            <a:r>
              <a:rPr lang="fr-FR" sz="1800">
                <a:solidFill>
                  <a:srgbClr val="000000"/>
                </a:solidFill>
                <a:ea typeface="Microsoft YaHei"/>
                <a:cs typeface="Mangal"/>
              </a:rPr>
              <a:t>Ossature bois + diminution du recours aux DED + optimisation d’une partie des déclarations environnementales utilisées</a:t>
            </a:r>
            <a:endParaRP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109</a:t>
            </a:fld>
            <a:endParaRPr lang="fr-F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a:xfrm>
            <a:off x="381000" y="685800"/>
            <a:ext cx="6096000" cy="3429000"/>
          </a:xfrm>
        </p:spPr>
      </p:sp>
      <p:sp>
        <p:nvSpPr>
          <p:cNvPr id="3" name="Espace réservé des notes 2"/>
          <p:cNvSpPr>
            <a:spLocks noGrp="1"/>
          </p:cNvSpPr>
          <p:nvPr>
            <p:ph type="body" idx="1"/>
          </p:nvPr>
        </p:nvSpPr>
        <p:spPr bwMode="auto"/>
        <p:txBody>
          <a:bodyPr/>
          <a:lstStyle/>
          <a:p>
            <a:pPr>
              <a:defRPr/>
            </a:pPr>
            <a:r>
              <a:rPr lang="fr-FR"/>
              <a:t>Les modulations sont détaillées dans une diapo plus loin. Cette diapo vise à montrer la valeur pivot moyenne à ne pas dépasser.</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a:xfrm>
            <a:off x="381000" y="685800"/>
            <a:ext cx="6096000" cy="3429000"/>
          </a:xfrm>
        </p:spPr>
      </p:sp>
      <p:sp>
        <p:nvSpPr>
          <p:cNvPr id="3" name="Espace réservé des notes 2"/>
          <p:cNvSpPr>
            <a:spLocks noGrp="1"/>
          </p:cNvSpPr>
          <p:nvPr>
            <p:ph type="body" idx="1"/>
          </p:nvPr>
        </p:nvSpPr>
        <p:spPr bwMode="auto"/>
        <p:txBody>
          <a:bodyPr/>
          <a:lstStyle/>
          <a:p>
            <a:pPr>
              <a:defRPr/>
            </a:pPr>
            <a:r>
              <a:rPr lang="fr-FR"/>
              <a:t>Les modulations sont détaillées dans une diapo plus loin. Cette diapo vise à montrer la valeur pivot moyenne à ne pas dépasser.</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a:xfrm>
            <a:off x="381000" y="685800"/>
            <a:ext cx="6096000" cy="3429000"/>
          </a:xfrm>
        </p:spPr>
      </p:sp>
      <p:sp>
        <p:nvSpPr>
          <p:cNvPr id="3" name="Espace réservé des notes 2"/>
          <p:cNvSpPr>
            <a:spLocks noGrp="1"/>
          </p:cNvSpPr>
          <p:nvPr>
            <p:ph type="body" idx="1"/>
          </p:nvPr>
        </p:nvSpPr>
        <p:spPr bwMode="auto"/>
        <p:txBody>
          <a:bodyPr/>
          <a:lstStyle/>
          <a:p>
            <a:pPr>
              <a:defRPr/>
            </a:pPr>
            <a:r>
              <a:rPr lang="fr-FR"/>
              <a:t>Les modulations sont détaillées dans une diapo plus loin. Cette diapo vise à montrer la valeur pivot moyenne à ne pas dépasser.</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a:xfrm>
            <a:off x="381000" y="685800"/>
            <a:ext cx="6096000" cy="3429000"/>
          </a:xfrm>
        </p:spPr>
      </p:sp>
      <p:sp>
        <p:nvSpPr>
          <p:cNvPr id="3" name="Espace réservé des notes 2"/>
          <p:cNvSpPr>
            <a:spLocks noGrp="1"/>
          </p:cNvSpPr>
          <p:nvPr>
            <p:ph type="body" idx="1"/>
          </p:nvPr>
        </p:nvSpPr>
        <p:spPr bwMode="auto"/>
        <p:txBody>
          <a:bodyPr/>
          <a:lstStyle/>
          <a:p>
            <a:pPr>
              <a:defRPr/>
            </a:pPr>
            <a:r>
              <a:rPr lang="fr-FR"/>
              <a:t>Les modulations sont détaillées dans une diapo plus loin. Cette diapo vise à montrer la valeur pivot moyenne à ne pas dépasser.</a:t>
            </a:r>
          </a:p>
        </p:txBody>
      </p:sp>
    </p:spTree>
    <p:extLst>
      <p:ext uri="{BB962C8B-B14F-4D97-AF65-F5344CB8AC3E}">
        <p14:creationId xmlns:p14="http://schemas.microsoft.com/office/powerpoint/2010/main" val="29730831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a:xfrm>
            <a:off x="381000" y="685800"/>
            <a:ext cx="6096000" cy="3429000"/>
          </a:xfrm>
        </p:spPr>
      </p:sp>
      <p:sp>
        <p:nvSpPr>
          <p:cNvPr id="3" name="Espace réservé des notes 2"/>
          <p:cNvSpPr>
            <a:spLocks noGrp="1"/>
          </p:cNvSpPr>
          <p:nvPr>
            <p:ph type="body" idx="1"/>
          </p:nvPr>
        </p:nvSpPr>
        <p:spPr bwMode="auto"/>
        <p:txBody>
          <a:bodyPr/>
          <a:lstStyle/>
          <a:p>
            <a:pPr>
              <a:defRPr/>
            </a:pPr>
            <a:r>
              <a:rPr lang="fr-FR"/>
              <a:t>Les modulations sont détaillées dans une diapo plus loin. Cette diapo vise à montrer la valeur pivot moyenne à ne pas dépasser.</a:t>
            </a:r>
          </a:p>
        </p:txBody>
      </p:sp>
    </p:spTree>
    <p:extLst>
      <p:ext uri="{BB962C8B-B14F-4D97-AF65-F5344CB8AC3E}">
        <p14:creationId xmlns:p14="http://schemas.microsoft.com/office/powerpoint/2010/main" val="317420537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fontScale="92500"/>
          </a:bodyPr>
          <a:lstStyle/>
          <a:p>
            <a:pPr algn="just">
              <a:buFont typeface="Wingdings"/>
              <a:buChar char="Ø"/>
              <a:defRPr sz="1800" b="0" i="0" u="none" strike="noStrike" cap="none" spc="0">
                <a:solidFill>
                  <a:srgbClr val="000000"/>
                </a:solidFill>
              </a:defRPr>
            </a:pPr>
            <a:r>
              <a:rPr lang="fr-FR" sz="1400">
                <a:solidFill>
                  <a:srgbClr val="000000"/>
                </a:solidFill>
                <a:ea typeface="Microsoft YaHei"/>
                <a:cs typeface="Mangal"/>
              </a:rPr>
              <a:t>Modulation selon l’impact des données par défaut utilisées</a:t>
            </a:r>
            <a:endParaRPr/>
          </a:p>
          <a:p>
            <a:pPr marL="239178" algn="just">
              <a:defRPr sz="1800" b="0" i="0" u="none" strike="noStrike" cap="none" spc="0">
                <a:solidFill>
                  <a:srgbClr val="000000"/>
                </a:solidFill>
              </a:defRPr>
            </a:pPr>
            <a:r>
              <a:rPr lang="fr-FR" sz="1200" u="sng">
                <a:solidFill>
                  <a:srgbClr val="000000"/>
                </a:solidFill>
                <a:ea typeface="Microsoft YaHei"/>
                <a:cs typeface="Mangal"/>
              </a:rPr>
              <a:t>3 temps</a:t>
            </a:r>
            <a:endParaRPr/>
          </a:p>
          <a:p>
            <a:pPr marL="239178" algn="just">
              <a:defRPr sz="1800" b="0" i="0" u="none" strike="noStrike" cap="none" spc="0">
                <a:solidFill>
                  <a:srgbClr val="000000"/>
                </a:solidFill>
              </a:defRPr>
            </a:pPr>
            <a:r>
              <a:rPr lang="fr-FR" sz="1200">
                <a:solidFill>
                  <a:srgbClr val="000000"/>
                </a:solidFill>
                <a:ea typeface="Microsoft YaHei"/>
                <a:cs typeface="Mangal"/>
              </a:rPr>
              <a:t>2022: augmentation du seuil</a:t>
            </a:r>
            <a:endParaRPr/>
          </a:p>
          <a:p>
            <a:pPr marL="239178" algn="just">
              <a:defRPr sz="1800" b="0" i="0" u="none" strike="noStrike" cap="none" spc="0">
                <a:solidFill>
                  <a:srgbClr val="000000"/>
                </a:solidFill>
              </a:defRPr>
            </a:pPr>
            <a:r>
              <a:rPr lang="fr-FR" sz="1200">
                <a:solidFill>
                  <a:srgbClr val="000000"/>
                </a:solidFill>
                <a:ea typeface="Microsoft YaHei"/>
                <a:cs typeface="Mangal"/>
              </a:rPr>
              <a:t>2025: neutralisation de la modulation </a:t>
            </a:r>
            <a:endParaRPr/>
          </a:p>
          <a:p>
            <a:pPr marL="239178" algn="just">
              <a:defRPr sz="1800" b="0" i="0" u="none" strike="noStrike" cap="none" spc="0">
                <a:solidFill>
                  <a:srgbClr val="000000"/>
                </a:solidFill>
              </a:defRPr>
            </a:pPr>
            <a:r>
              <a:rPr lang="fr-FR" sz="1200">
                <a:solidFill>
                  <a:srgbClr val="000000"/>
                </a:solidFill>
                <a:ea typeface="Microsoft YaHei"/>
                <a:cs typeface="Mangal"/>
              </a:rPr>
              <a:t>2028: abaissement du seuil</a:t>
            </a:r>
            <a:endParaRPr/>
          </a:p>
          <a:p>
            <a:pPr algn="just">
              <a:buFont typeface="Wingdings"/>
              <a:buChar char="Ø"/>
              <a:defRPr sz="1800" b="0" i="0" u="none" strike="noStrike" cap="none" spc="0">
                <a:solidFill>
                  <a:srgbClr val="000000"/>
                </a:solidFill>
              </a:defRPr>
            </a:pPr>
            <a:r>
              <a:rPr lang="fr-FR" sz="1850">
                <a:solidFill>
                  <a:srgbClr val="000000"/>
                </a:solidFill>
                <a:ea typeface="Microsoft YaHei"/>
                <a:cs typeface="Mangal"/>
              </a:rPr>
              <a:t>Modulation selon la présence de comble</a:t>
            </a:r>
            <a:endParaRPr/>
          </a:p>
          <a:p>
            <a:pPr marL="239994" lvl="1" algn="just">
              <a:defRPr sz="1800" b="0" i="0" u="none" strike="noStrike" cap="none" spc="0">
                <a:solidFill>
                  <a:srgbClr val="000000"/>
                </a:solidFill>
              </a:defRPr>
            </a:pPr>
            <a:r>
              <a:rPr lang="fr-FR" sz="1750">
                <a:solidFill>
                  <a:srgbClr val="000000"/>
                </a:solidFill>
                <a:ea typeface="Microsoft YaHei"/>
                <a:cs typeface="Mangal"/>
              </a:rPr>
              <a:t>Revient à intégrer la surface des combles aménagés dans la surface de référence avec un facteur de 0,4</a:t>
            </a:r>
            <a:endParaRPr/>
          </a:p>
          <a:p>
            <a:pPr algn="just">
              <a:buFont typeface="Wingdings"/>
              <a:buChar char="Ø"/>
              <a:defRPr sz="1800" b="0" i="0" u="none" strike="noStrike" cap="none" spc="0">
                <a:solidFill>
                  <a:srgbClr val="000000"/>
                </a:solidFill>
              </a:defRPr>
            </a:pPr>
            <a:endParaRPr lang="fr-FR" sz="1850">
              <a:solidFill>
                <a:srgbClr val="000000"/>
              </a:solidFill>
              <a:ea typeface="Microsoft YaHei"/>
              <a:cs typeface="Mangal"/>
            </a:endParaRPr>
          </a:p>
          <a:p>
            <a:pPr algn="just">
              <a:buFont typeface="Wingdings"/>
              <a:buChar char="Ø"/>
              <a:defRPr sz="1800" b="0" i="0" u="none" strike="noStrike" cap="none" spc="0">
                <a:solidFill>
                  <a:srgbClr val="000000"/>
                </a:solidFill>
              </a:defRPr>
            </a:pPr>
            <a:r>
              <a:rPr lang="fr-FR" sz="1850">
                <a:solidFill>
                  <a:srgbClr val="000000"/>
                </a:solidFill>
                <a:ea typeface="Microsoft YaHei"/>
                <a:cs typeface="Mangal"/>
              </a:rPr>
              <a:t>Modulation selon les impacts de l’infrastructure: fondations, parkings, caves</a:t>
            </a:r>
            <a:endParaRPr/>
          </a:p>
          <a:p>
            <a:pPr marL="239994" lvl="1" algn="just">
              <a:defRPr sz="1800" b="0" i="0" u="none" strike="noStrike" cap="none" spc="0">
                <a:solidFill>
                  <a:srgbClr val="000000"/>
                </a:solidFill>
              </a:defRPr>
            </a:pPr>
            <a:r>
              <a:rPr lang="fr-FR" sz="1750">
                <a:solidFill>
                  <a:srgbClr val="000000"/>
                </a:solidFill>
                <a:ea typeface="Microsoft YaHei"/>
                <a:cs typeface="Mangal"/>
              </a:rPr>
              <a:t>L’impact de l’infrastructure (lot 2 de l’ACV) est comparé à une valeur de référence (40 kgéq.CO2/m²) qui correspond à l’impact de fondations superficielles. Le seuil est augmenté de l’écart entre ces 2 valeurs</a:t>
            </a:r>
            <a:endParaRPr/>
          </a:p>
          <a:p>
            <a:pPr marL="239994" lvl="1" algn="just">
              <a:defRPr sz="1800" b="0" i="0" u="none" strike="noStrike" cap="none" spc="0">
                <a:solidFill>
                  <a:srgbClr val="000000"/>
                </a:solidFill>
              </a:defRPr>
            </a:pPr>
            <a:r>
              <a:rPr lang="fr-FR" sz="1750">
                <a:solidFill>
                  <a:srgbClr val="000000"/>
                </a:solidFill>
                <a:ea typeface="Microsoft YaHei"/>
                <a:cs typeface="Mangal"/>
              </a:rPr>
              <a:t>NB: les garages (non enterrés) des maisons individuelles ne sont pas concernés</a:t>
            </a:r>
            <a:endParaRP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115</a:t>
            </a:fld>
            <a:endParaRPr lang="fr-F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fontScale="85000" lnSpcReduction="10000"/>
          </a:bodyPr>
          <a:lstStyle/>
          <a:p>
            <a:pPr algn="just">
              <a:buFont typeface="Wingdings"/>
              <a:buChar char="Ø"/>
              <a:defRPr sz="1800" b="0" i="0" u="none" strike="noStrike" cap="none" spc="0">
                <a:solidFill>
                  <a:srgbClr val="000000"/>
                </a:solidFill>
              </a:defRPr>
            </a:pPr>
            <a:r>
              <a:rPr lang="fr-FR" sz="1100" dirty="0">
                <a:solidFill>
                  <a:srgbClr val="000000"/>
                </a:solidFill>
                <a:latin typeface="Calibri"/>
                <a:ea typeface="Calibri"/>
                <a:cs typeface="Calibri"/>
              </a:rPr>
              <a:t>Nouveauté Rivaton1 juillet 2026:</a:t>
            </a:r>
          </a:p>
          <a:p>
            <a:pPr algn="just">
              <a:buFont typeface="Wingdings"/>
              <a:buChar char="Ø"/>
              <a:defRPr sz="1800" b="0" i="0" u="none" strike="noStrike" cap="none" spc="0">
                <a:solidFill>
                  <a:srgbClr val="000000"/>
                </a:solidFill>
              </a:defRPr>
            </a:pPr>
            <a:r>
              <a:rPr lang="fr-FR" sz="1100" b="1" dirty="0" err="1">
                <a:solidFill>
                  <a:srgbClr val="0070C0"/>
                </a:solidFill>
              </a:rPr>
              <a:t>Miagrément_ext</a:t>
            </a:r>
            <a:r>
              <a:rPr lang="fr-FR" sz="1100" b="1" dirty="0">
                <a:solidFill>
                  <a:srgbClr val="0070C0"/>
                </a:solidFill>
              </a:rPr>
              <a:t> : </a:t>
            </a:r>
            <a:r>
              <a:rPr lang="fr-FR" sz="1100" b="0" dirty="0">
                <a:solidFill>
                  <a:srgbClr val="0070C0"/>
                </a:solidFill>
              </a:rPr>
              <a:t>modulation ajoutée pour que la présence de balcons ou loggias, qui renforcent la qualité d’usage des logements, ne pénalise pas l’impact </a:t>
            </a:r>
            <a:r>
              <a:rPr lang="fr-FR" sz="1100" b="0" dirty="0" err="1">
                <a:solidFill>
                  <a:srgbClr val="0070C0"/>
                </a:solidFill>
              </a:rPr>
              <a:t>Ic</a:t>
            </a:r>
            <a:r>
              <a:rPr lang="fr-FR" sz="1100" b="0" dirty="0">
                <a:solidFill>
                  <a:srgbClr val="0070C0"/>
                </a:solidFill>
              </a:rPr>
              <a:t> construction (en effet, la présence de balcon augmente l’impact carbone sans changer le dénominateur </a:t>
            </a:r>
            <a:r>
              <a:rPr lang="fr-FR" sz="1100" b="0" dirty="0" err="1">
                <a:solidFill>
                  <a:srgbClr val="0070C0"/>
                </a:solidFill>
              </a:rPr>
              <a:t>Shab</a:t>
            </a:r>
            <a:r>
              <a:rPr lang="fr-FR" sz="1100" b="0" dirty="0">
                <a:solidFill>
                  <a:srgbClr val="0070C0"/>
                </a:solidFill>
              </a:rPr>
              <a:t> utilisé dans le calcul de l’indicateur </a:t>
            </a:r>
            <a:r>
              <a:rPr lang="fr-FR" sz="1100" b="0" dirty="0" err="1">
                <a:solidFill>
                  <a:srgbClr val="0070C0"/>
                </a:solidFill>
              </a:rPr>
              <a:t>Ic</a:t>
            </a:r>
            <a:r>
              <a:rPr lang="fr-FR" sz="1100" b="0" dirty="0">
                <a:solidFill>
                  <a:srgbClr val="0070C0"/>
                </a:solidFill>
              </a:rPr>
              <a:t> construction, et donc pénalise le respect du </a:t>
            </a:r>
            <a:r>
              <a:rPr lang="fr-FR" sz="1100" b="0" dirty="0" err="1">
                <a:solidFill>
                  <a:srgbClr val="0070C0"/>
                </a:solidFill>
              </a:rPr>
              <a:t>Ic</a:t>
            </a:r>
            <a:r>
              <a:rPr lang="fr-FR" sz="1100" b="0" dirty="0">
                <a:solidFill>
                  <a:srgbClr val="0070C0"/>
                </a:solidFill>
              </a:rPr>
              <a:t> construction max s’il n’y a pas cette modulation). Cette modulation est mobilisée </a:t>
            </a:r>
            <a:r>
              <a:rPr lang="fr-FR" sz="1100" b="1" dirty="0">
                <a:solidFill>
                  <a:srgbClr val="0070C0"/>
                </a:solidFill>
              </a:rPr>
              <a:t>uniquement pour les logements collectifs.</a:t>
            </a:r>
          </a:p>
          <a:p>
            <a:pPr algn="just">
              <a:buFont typeface="Wingdings"/>
              <a:buChar char="Ø"/>
              <a:defRPr sz="1800" b="0" i="0" u="none" strike="noStrike" cap="none" spc="0">
                <a:solidFill>
                  <a:srgbClr val="000000"/>
                </a:solidFill>
              </a:defRPr>
            </a:pPr>
            <a:r>
              <a:rPr lang="fr-FR" sz="1100" b="1" dirty="0">
                <a:solidFill>
                  <a:srgbClr val="0070C0"/>
                </a:solidFill>
              </a:rPr>
              <a:t>Mi HSP: voir explication sous la diapo modulation Bbio</a:t>
            </a:r>
          </a:p>
          <a:p>
            <a:pPr algn="just">
              <a:buFont typeface="Wingdings"/>
              <a:buChar char="Ø"/>
              <a:defRPr sz="1800" b="0" i="0" u="none" strike="noStrike" cap="none" spc="0">
                <a:solidFill>
                  <a:srgbClr val="000000"/>
                </a:solidFill>
              </a:defRPr>
            </a:pPr>
            <a:r>
              <a:rPr lang="fr-FR" sz="1100" b="1" dirty="0" err="1">
                <a:solidFill>
                  <a:srgbClr val="0070C0"/>
                </a:solidFill>
              </a:rPr>
              <a:t>Miclim_RCU</a:t>
            </a:r>
            <a:r>
              <a:rPr lang="fr-FR" sz="1100" b="1" dirty="0">
                <a:solidFill>
                  <a:srgbClr val="0070C0"/>
                </a:solidFill>
              </a:rPr>
              <a:t>: </a:t>
            </a:r>
            <a:r>
              <a:rPr lang="fr-FR" sz="1100" b="0" dirty="0">
                <a:solidFill>
                  <a:srgbClr val="0070C0"/>
                </a:solidFill>
              </a:rPr>
              <a:t>modulation ajoutée pour que les </a:t>
            </a:r>
            <a:r>
              <a:rPr lang="fr-FR" sz="1100" dirty="0"/>
              <a:t>bâtiments de logements collectifs devant se raccorder de manière obligatoire </a:t>
            </a:r>
            <a:r>
              <a:rPr lang="fr-FR" sz="1100" b="1" dirty="0"/>
              <a:t>à un réseau de chaleur urbain classé, ne soient pas pénalisés au niveau impact carbone s’ils souhaitent installer un système de refroidissement. La modulation vise à </a:t>
            </a:r>
            <a:r>
              <a:rPr lang="fr-FR" sz="1100" dirty="0"/>
              <a:t>faciliter l’usage de la climatisation lorsque le système de chauffage est imposé (et n’est pas réversible).</a:t>
            </a:r>
          </a:p>
          <a:p>
            <a:pPr algn="just">
              <a:buFont typeface="Wingdings"/>
              <a:buChar char="Ø"/>
              <a:defRPr sz="1800" b="0" i="0" u="none" strike="noStrike" cap="none" spc="0">
                <a:solidFill>
                  <a:srgbClr val="000000"/>
                </a:solidFill>
              </a:defRPr>
            </a:pPr>
            <a:r>
              <a:rPr lang="fr-FR" sz="1100" b="0" dirty="0">
                <a:solidFill>
                  <a:srgbClr val="0070C0"/>
                </a:solidFill>
              </a:rPr>
              <a:t>IGH: </a:t>
            </a:r>
            <a:r>
              <a:rPr lang="fr-FR" sz="1100" b="0" dirty="0" err="1">
                <a:solidFill>
                  <a:srgbClr val="0070C0"/>
                </a:solidFill>
              </a:rPr>
              <a:t>Misurf_tot</a:t>
            </a:r>
            <a:r>
              <a:rPr lang="fr-FR" sz="1100" b="0" dirty="0">
                <a:solidFill>
                  <a:srgbClr val="0070C0"/>
                </a:solidFill>
              </a:rPr>
              <a:t> a été ajusté de 5% pour faciliter la réalisation des IGH, qui ont des impacts carbone spécifiquement alourdis </a:t>
            </a:r>
            <a:r>
              <a:rPr lang="fr-FR" sz="1100" dirty="0"/>
              <a:t>au regard des autres contraintes, notamment relatives à la sécurité incendie, qui pèsent sur ces bâtiments. </a:t>
            </a:r>
            <a:endParaRPr lang="fr-FR" sz="1100" b="0" dirty="0">
              <a:solidFill>
                <a:srgbClr val="0070C0"/>
              </a:solidFill>
            </a:endParaRPr>
          </a:p>
          <a:p>
            <a:pPr algn="just">
              <a:buFont typeface="Wingdings"/>
              <a:buChar char="Ø"/>
              <a:defRPr sz="1800" b="0" i="0" u="none" strike="noStrike" cap="none" spc="0">
                <a:solidFill>
                  <a:srgbClr val="000000"/>
                </a:solidFill>
              </a:defRPr>
            </a:pPr>
            <a:endParaRPr lang="fr-FR" sz="1100" dirty="0">
              <a:solidFill>
                <a:srgbClr val="000000"/>
              </a:solidFill>
              <a:latin typeface="Calibri"/>
              <a:ea typeface="Calibri"/>
              <a:cs typeface="Calibri"/>
            </a:endParaRPr>
          </a:p>
          <a:p>
            <a:pPr algn="just">
              <a:buFont typeface="Wingdings"/>
              <a:buChar char="Ø"/>
              <a:defRPr sz="1800" b="0" i="0" u="none" strike="noStrike" cap="none" spc="0">
                <a:solidFill>
                  <a:srgbClr val="000000"/>
                </a:solidFill>
              </a:defRPr>
            </a:pPr>
            <a:r>
              <a:rPr lang="fr-FR" sz="1100" dirty="0">
                <a:solidFill>
                  <a:srgbClr val="000000"/>
                </a:solidFill>
                <a:latin typeface="Calibri"/>
                <a:ea typeface="Calibri"/>
                <a:cs typeface="Calibri"/>
              </a:rPr>
              <a:t>Modulation selon l’impact des données par défaut utilisées</a:t>
            </a:r>
            <a:endParaRPr sz="1100" dirty="0">
              <a:latin typeface="Calibri"/>
              <a:cs typeface="Calibri"/>
            </a:endParaRPr>
          </a:p>
          <a:p>
            <a:pPr marL="239178" algn="just">
              <a:defRPr sz="1800" b="0" i="0" u="none" strike="noStrike" cap="none" spc="0">
                <a:solidFill>
                  <a:srgbClr val="000000"/>
                </a:solidFill>
              </a:defRPr>
            </a:pPr>
            <a:r>
              <a:rPr lang="fr-FR" sz="1100" u="sng" dirty="0">
                <a:solidFill>
                  <a:srgbClr val="000000"/>
                </a:solidFill>
                <a:latin typeface="Calibri"/>
                <a:ea typeface="Calibri"/>
                <a:cs typeface="Calibri"/>
              </a:rPr>
              <a:t>3 temps</a:t>
            </a:r>
            <a:endParaRPr sz="1100" dirty="0">
              <a:latin typeface="Calibri"/>
              <a:cs typeface="Calibri"/>
            </a:endParaRPr>
          </a:p>
          <a:p>
            <a:pPr marL="239178" algn="just">
              <a:defRPr sz="1800" b="0" i="0" u="none" strike="noStrike" cap="none" spc="0">
                <a:solidFill>
                  <a:srgbClr val="000000"/>
                </a:solidFill>
              </a:defRPr>
            </a:pPr>
            <a:r>
              <a:rPr lang="fr-FR" sz="1100" dirty="0">
                <a:solidFill>
                  <a:srgbClr val="000000"/>
                </a:solidFill>
                <a:latin typeface="Calibri"/>
                <a:ea typeface="Calibri"/>
                <a:cs typeface="Calibri"/>
              </a:rPr>
              <a:t>2022: augmentation du seuil</a:t>
            </a:r>
            <a:endParaRPr sz="1100" dirty="0">
              <a:latin typeface="Calibri"/>
              <a:cs typeface="Calibri"/>
            </a:endParaRPr>
          </a:p>
          <a:p>
            <a:pPr marL="239178" algn="just">
              <a:defRPr sz="1800" b="0" i="0" u="none" strike="noStrike" cap="none" spc="0">
                <a:solidFill>
                  <a:srgbClr val="000000"/>
                </a:solidFill>
              </a:defRPr>
            </a:pPr>
            <a:r>
              <a:rPr lang="fr-FR" sz="1100" dirty="0">
                <a:solidFill>
                  <a:srgbClr val="000000"/>
                </a:solidFill>
                <a:latin typeface="Calibri"/>
                <a:ea typeface="Calibri"/>
                <a:cs typeface="Calibri"/>
              </a:rPr>
              <a:t>2025: neutralisation de la modulation </a:t>
            </a:r>
            <a:endParaRPr sz="1100" dirty="0">
              <a:latin typeface="Calibri"/>
              <a:cs typeface="Calibri"/>
            </a:endParaRPr>
          </a:p>
          <a:p>
            <a:pPr marL="239178" algn="just">
              <a:defRPr sz="1800" b="0" i="0" u="none" strike="noStrike" cap="none" spc="0">
                <a:solidFill>
                  <a:srgbClr val="000000"/>
                </a:solidFill>
              </a:defRPr>
            </a:pPr>
            <a:r>
              <a:rPr lang="fr-FR" sz="1100" dirty="0">
                <a:solidFill>
                  <a:srgbClr val="000000"/>
                </a:solidFill>
                <a:latin typeface="Calibri"/>
                <a:ea typeface="Calibri"/>
                <a:cs typeface="Calibri"/>
              </a:rPr>
              <a:t>2028: abaissement du seuil</a:t>
            </a:r>
            <a:endParaRPr sz="1100" dirty="0">
              <a:latin typeface="Calibri"/>
              <a:cs typeface="Calibri"/>
            </a:endParaRPr>
          </a:p>
          <a:p>
            <a:pPr marL="239177" algn="just">
              <a:defRPr sz="1800" b="0" i="0" u="none" strike="noStrike" cap="none" spc="0">
                <a:solidFill>
                  <a:srgbClr val="000000"/>
                </a:solidFill>
              </a:defRPr>
            </a:pPr>
            <a:endParaRPr sz="1100" dirty="0">
              <a:latin typeface="Calibri"/>
              <a:cs typeface="Calibri"/>
            </a:endParaRPr>
          </a:p>
          <a:p>
            <a:pPr marL="195764" indent="-195764" algn="just">
              <a:buFont typeface="Wingdings"/>
              <a:buChar char="Ø"/>
              <a:defRPr sz="1800" b="0" i="0" u="none" strike="noStrike" cap="none" spc="0">
                <a:solidFill>
                  <a:srgbClr val="000000"/>
                </a:solidFill>
              </a:defRPr>
            </a:pPr>
            <a:r>
              <a:rPr sz="1100" b="1" dirty="0">
                <a:latin typeface="Calibri"/>
                <a:ea typeface="Calibri"/>
                <a:cs typeface="Calibri"/>
              </a:rPr>
              <a:t>Mi PV a </a:t>
            </a:r>
            <a:r>
              <a:rPr sz="1100" b="1" dirty="0" err="1">
                <a:latin typeface="Calibri"/>
                <a:ea typeface="Calibri"/>
                <a:cs typeface="Calibri"/>
              </a:rPr>
              <a:t>été</a:t>
            </a:r>
            <a:r>
              <a:rPr sz="1100" b="1" dirty="0">
                <a:latin typeface="Calibri"/>
                <a:ea typeface="Calibri"/>
                <a:cs typeface="Calibri"/>
              </a:rPr>
              <a:t> </a:t>
            </a:r>
            <a:r>
              <a:rPr sz="1100" b="1" dirty="0" err="1">
                <a:latin typeface="Calibri"/>
                <a:ea typeface="Calibri"/>
                <a:cs typeface="Calibri"/>
              </a:rPr>
              <a:t>étendue</a:t>
            </a:r>
            <a:r>
              <a:rPr sz="1100" b="1" dirty="0">
                <a:latin typeface="Calibri"/>
                <a:ea typeface="Calibri"/>
                <a:cs typeface="Calibri"/>
              </a:rPr>
              <a:t> à </a:t>
            </a:r>
            <a:r>
              <a:rPr sz="1100" b="1" dirty="0" err="1">
                <a:latin typeface="Calibri"/>
                <a:ea typeface="Calibri"/>
                <a:cs typeface="Calibri"/>
              </a:rPr>
              <a:t>tous</a:t>
            </a:r>
            <a:r>
              <a:rPr sz="1100" b="1" dirty="0">
                <a:latin typeface="Calibri"/>
                <a:ea typeface="Calibri"/>
                <a:cs typeface="Calibri"/>
              </a:rPr>
              <a:t> les types de </a:t>
            </a:r>
            <a:r>
              <a:rPr sz="1100" b="1" dirty="0" err="1">
                <a:latin typeface="Calibri"/>
                <a:ea typeface="Calibri"/>
                <a:cs typeface="Calibri"/>
              </a:rPr>
              <a:t>bâtiments</a:t>
            </a:r>
            <a:r>
              <a:rPr sz="1100" b="1" dirty="0">
                <a:latin typeface="Calibri"/>
                <a:ea typeface="Calibri"/>
                <a:cs typeface="Calibri"/>
              </a:rPr>
              <a:t> par le </a:t>
            </a:r>
            <a:r>
              <a:rPr sz="1100" b="1" dirty="0" err="1">
                <a:latin typeface="Calibri"/>
                <a:ea typeface="Calibri"/>
                <a:cs typeface="Calibri"/>
              </a:rPr>
              <a:t>décret</a:t>
            </a:r>
            <a:r>
              <a:rPr sz="1100" b="1" dirty="0">
                <a:latin typeface="Calibri"/>
                <a:ea typeface="Calibri"/>
                <a:cs typeface="Calibri"/>
              </a:rPr>
              <a:t> du 30/12/24, de manière à ne pas </a:t>
            </a:r>
            <a:r>
              <a:rPr sz="1100" b="1" dirty="0" err="1">
                <a:latin typeface="Calibri"/>
                <a:ea typeface="Calibri"/>
                <a:cs typeface="Calibri"/>
              </a:rPr>
              <a:t>pas</a:t>
            </a:r>
            <a:r>
              <a:rPr sz="1100" b="1" dirty="0">
                <a:latin typeface="Calibri"/>
                <a:ea typeface="Calibri"/>
                <a:cs typeface="Calibri"/>
              </a:rPr>
              <a:t> </a:t>
            </a:r>
            <a:r>
              <a:rPr sz="1100" b="1" dirty="0" err="1">
                <a:latin typeface="Calibri"/>
                <a:ea typeface="Calibri"/>
                <a:cs typeface="Calibri"/>
              </a:rPr>
              <a:t>empêcher</a:t>
            </a:r>
            <a:r>
              <a:rPr sz="1100" b="1" dirty="0">
                <a:latin typeface="Calibri"/>
                <a:ea typeface="Calibri"/>
                <a:cs typeface="Calibri"/>
              </a:rPr>
              <a:t> la mise </a:t>
            </a:r>
            <a:r>
              <a:rPr sz="1100" b="1" dirty="0" err="1">
                <a:latin typeface="Calibri"/>
                <a:ea typeface="Calibri"/>
                <a:cs typeface="Calibri"/>
              </a:rPr>
              <a:t>en</a:t>
            </a:r>
            <a:r>
              <a:rPr sz="1100" b="1" dirty="0">
                <a:latin typeface="Calibri"/>
                <a:ea typeface="Calibri"/>
                <a:cs typeface="Calibri"/>
              </a:rPr>
              <a:t> place de </a:t>
            </a:r>
            <a:r>
              <a:rPr sz="1100" b="1" dirty="0" err="1">
                <a:latin typeface="Calibri"/>
                <a:ea typeface="Calibri"/>
                <a:cs typeface="Calibri"/>
              </a:rPr>
              <a:t>panneaux</a:t>
            </a:r>
            <a:r>
              <a:rPr sz="1100" b="1" dirty="0">
                <a:latin typeface="Calibri"/>
                <a:ea typeface="Calibri"/>
                <a:cs typeface="Calibri"/>
              </a:rPr>
              <a:t> </a:t>
            </a:r>
            <a:r>
              <a:rPr sz="1100" b="1" dirty="0" err="1">
                <a:latin typeface="Calibri"/>
                <a:ea typeface="Calibri"/>
                <a:cs typeface="Calibri"/>
              </a:rPr>
              <a:t>photovoltaïques</a:t>
            </a:r>
            <a:r>
              <a:rPr sz="1100" b="1" dirty="0">
                <a:latin typeface="Calibri"/>
                <a:ea typeface="Calibri"/>
                <a:cs typeface="Calibri"/>
              </a:rPr>
              <a:t> sur les </a:t>
            </a:r>
            <a:r>
              <a:rPr sz="1100" b="1" dirty="0" err="1">
                <a:latin typeface="Calibri"/>
                <a:ea typeface="Calibri"/>
                <a:cs typeface="Calibri"/>
              </a:rPr>
              <a:t>toitures</a:t>
            </a:r>
            <a:r>
              <a:rPr sz="1100" b="1" dirty="0">
                <a:latin typeface="Calibri"/>
                <a:ea typeface="Calibri"/>
                <a:cs typeface="Calibri"/>
              </a:rPr>
              <a:t> des </a:t>
            </a:r>
            <a:r>
              <a:rPr sz="1100" b="1" dirty="0" err="1">
                <a:latin typeface="Calibri"/>
                <a:ea typeface="Calibri"/>
                <a:cs typeface="Calibri"/>
              </a:rPr>
              <a:t>projets</a:t>
            </a:r>
            <a:r>
              <a:rPr sz="1100" b="1" dirty="0">
                <a:latin typeface="Calibri"/>
                <a:ea typeface="Calibri"/>
                <a:cs typeface="Calibri"/>
              </a:rPr>
              <a:t>. </a:t>
            </a:r>
            <a:r>
              <a:rPr sz="1100" b="1" dirty="0" err="1">
                <a:latin typeface="Calibri"/>
                <a:ea typeface="Calibri"/>
                <a:cs typeface="Calibri"/>
              </a:rPr>
              <a:t>Ainsi</a:t>
            </a:r>
            <a:r>
              <a:rPr sz="1100" b="1" dirty="0">
                <a:latin typeface="Calibri"/>
                <a:ea typeface="Calibri"/>
                <a:cs typeface="Calibri"/>
              </a:rPr>
              <a:t>, grâce à </a:t>
            </a:r>
            <a:r>
              <a:rPr sz="1100" b="1" dirty="0" err="1">
                <a:latin typeface="Calibri"/>
                <a:ea typeface="Calibri"/>
                <a:cs typeface="Calibri"/>
              </a:rPr>
              <a:t>cette</a:t>
            </a:r>
            <a:r>
              <a:rPr sz="1100" b="1" dirty="0">
                <a:latin typeface="Calibri"/>
                <a:ea typeface="Calibri"/>
                <a:cs typeface="Calibri"/>
              </a:rPr>
              <a:t> modulation, </a:t>
            </a:r>
            <a:r>
              <a:rPr sz="1100" b="1" dirty="0" err="1">
                <a:latin typeface="Calibri"/>
                <a:ea typeface="Calibri"/>
                <a:cs typeface="Calibri"/>
              </a:rPr>
              <a:t>l’impact</a:t>
            </a:r>
            <a:r>
              <a:rPr sz="1100" b="1" dirty="0">
                <a:latin typeface="Calibri"/>
                <a:ea typeface="Calibri"/>
                <a:cs typeface="Calibri"/>
              </a:rPr>
              <a:t> </a:t>
            </a:r>
            <a:r>
              <a:rPr sz="1100" b="1" dirty="0" err="1">
                <a:latin typeface="Calibri"/>
                <a:ea typeface="Calibri"/>
                <a:cs typeface="Calibri"/>
              </a:rPr>
              <a:t>carbone</a:t>
            </a:r>
            <a:r>
              <a:rPr sz="1100" b="1" dirty="0">
                <a:latin typeface="Calibri"/>
                <a:ea typeface="Calibri"/>
                <a:cs typeface="Calibri"/>
              </a:rPr>
              <a:t> du lot 13 </a:t>
            </a:r>
            <a:r>
              <a:rPr sz="1100" b="1" dirty="0" err="1">
                <a:latin typeface="Calibri"/>
                <a:ea typeface="Calibri"/>
                <a:cs typeface="Calibri"/>
              </a:rPr>
              <a:t>vient</a:t>
            </a:r>
            <a:r>
              <a:rPr sz="1100" b="1" dirty="0">
                <a:latin typeface="Calibri"/>
                <a:ea typeface="Calibri"/>
                <a:cs typeface="Calibri"/>
              </a:rPr>
              <a:t> </a:t>
            </a:r>
            <a:r>
              <a:rPr sz="1100" b="1" dirty="0" err="1">
                <a:latin typeface="Calibri"/>
                <a:ea typeface="Calibri"/>
                <a:cs typeface="Calibri"/>
              </a:rPr>
              <a:t>incrémenter</a:t>
            </a:r>
            <a:r>
              <a:rPr sz="1100" b="1" dirty="0">
                <a:latin typeface="Calibri"/>
                <a:ea typeface="Calibri"/>
                <a:cs typeface="Calibri"/>
              </a:rPr>
              <a:t> le </a:t>
            </a:r>
            <a:r>
              <a:rPr sz="1100" b="1" dirty="0" err="1">
                <a:latin typeface="Calibri"/>
                <a:ea typeface="Calibri"/>
                <a:cs typeface="Calibri"/>
              </a:rPr>
              <a:t>Icconstruction_max</a:t>
            </a:r>
            <a:r>
              <a:rPr sz="1100" b="1" dirty="0">
                <a:latin typeface="Calibri"/>
                <a:ea typeface="Calibri"/>
                <a:cs typeface="Calibri"/>
              </a:rPr>
              <a:t> au-</a:t>
            </a:r>
            <a:r>
              <a:rPr sz="1100" b="1" dirty="0" err="1">
                <a:latin typeface="Calibri"/>
                <a:ea typeface="Calibri"/>
                <a:cs typeface="Calibri"/>
              </a:rPr>
              <a:t>delà</a:t>
            </a:r>
            <a:r>
              <a:rPr sz="1100" b="1" dirty="0">
                <a:latin typeface="Calibri"/>
                <a:ea typeface="Calibri"/>
                <a:cs typeface="Calibri"/>
              </a:rPr>
              <a:t> de </a:t>
            </a:r>
            <a:r>
              <a:rPr sz="1100" b="1" dirty="0" err="1">
                <a:latin typeface="Calibri"/>
                <a:ea typeface="Calibri"/>
                <a:cs typeface="Calibri"/>
              </a:rPr>
              <a:t>Ic</a:t>
            </a:r>
            <a:r>
              <a:rPr sz="1100" b="1" dirty="0">
                <a:latin typeface="Calibri"/>
                <a:ea typeface="Calibri"/>
                <a:cs typeface="Calibri"/>
              </a:rPr>
              <a:t> lot13&gt;20 kgCO2/m²</a:t>
            </a:r>
            <a:endParaRPr sz="1100" b="1" dirty="0">
              <a:latin typeface="Calibri"/>
              <a:cs typeface="Calibri"/>
            </a:endParaRPr>
          </a:p>
          <a:p>
            <a:pPr algn="just">
              <a:buFont typeface="Wingdings"/>
              <a:buChar char="Ø"/>
              <a:defRPr sz="1800" b="0" i="0" u="none" strike="noStrike" cap="none" spc="0">
                <a:solidFill>
                  <a:srgbClr val="000000"/>
                </a:solidFill>
              </a:defRPr>
            </a:pPr>
            <a:r>
              <a:rPr lang="fr-FR" sz="1100" dirty="0">
                <a:solidFill>
                  <a:srgbClr val="000000"/>
                </a:solidFill>
                <a:latin typeface="Calibri"/>
                <a:ea typeface="Calibri"/>
                <a:cs typeface="Calibri"/>
              </a:rPr>
              <a:t>Modulation selon la présence de comble</a:t>
            </a:r>
            <a:endParaRPr sz="1100" dirty="0">
              <a:latin typeface="Calibri"/>
              <a:cs typeface="Calibri"/>
            </a:endParaRPr>
          </a:p>
          <a:p>
            <a:pPr marL="239994" lvl="1" algn="just">
              <a:defRPr sz="1800" b="0" i="0" u="none" strike="noStrike" cap="none" spc="0">
                <a:solidFill>
                  <a:srgbClr val="000000"/>
                </a:solidFill>
              </a:defRPr>
            </a:pPr>
            <a:r>
              <a:rPr lang="fr-FR" sz="1100" dirty="0">
                <a:solidFill>
                  <a:srgbClr val="000000"/>
                </a:solidFill>
                <a:latin typeface="Calibri"/>
                <a:ea typeface="Calibri"/>
                <a:cs typeface="Calibri"/>
              </a:rPr>
              <a:t>Revient à intégrer la surface des combles aménagés dans la surface de référence avec un facteur de 0,4</a:t>
            </a:r>
            <a:endParaRPr sz="1100" dirty="0">
              <a:latin typeface="Calibri"/>
              <a:cs typeface="Calibri"/>
            </a:endParaRPr>
          </a:p>
          <a:p>
            <a:pPr algn="just">
              <a:buFont typeface="Wingdings"/>
              <a:buChar char="Ø"/>
              <a:defRPr sz="1800" b="0" i="0" u="none" strike="noStrike" cap="none" spc="0">
                <a:solidFill>
                  <a:srgbClr val="000000"/>
                </a:solidFill>
              </a:defRPr>
            </a:pPr>
            <a:endParaRPr sz="1100" dirty="0">
              <a:solidFill>
                <a:srgbClr val="000000"/>
              </a:solidFill>
              <a:latin typeface="Calibri"/>
              <a:cs typeface="Calibri"/>
            </a:endParaRPr>
          </a:p>
          <a:p>
            <a:pPr algn="just">
              <a:buFont typeface="Wingdings"/>
              <a:buChar char="Ø"/>
              <a:defRPr sz="1800" b="0" i="0" u="none" strike="noStrike" cap="none" spc="0">
                <a:solidFill>
                  <a:srgbClr val="000000"/>
                </a:solidFill>
              </a:defRPr>
            </a:pPr>
            <a:r>
              <a:rPr lang="fr-FR" sz="1100" dirty="0">
                <a:solidFill>
                  <a:srgbClr val="000000"/>
                </a:solidFill>
                <a:latin typeface="Calibri"/>
                <a:ea typeface="Calibri"/>
                <a:cs typeface="Calibri"/>
              </a:rPr>
              <a:t>Modulation selon les impacts de l’infrastructure: fondations, parkings, caves</a:t>
            </a:r>
            <a:endParaRPr sz="1100" dirty="0">
              <a:latin typeface="Calibri"/>
              <a:cs typeface="Calibri"/>
            </a:endParaRPr>
          </a:p>
          <a:p>
            <a:pPr marL="239994" lvl="1" algn="just">
              <a:defRPr sz="1800" b="0" i="0" u="none" strike="noStrike" cap="none" spc="0">
                <a:solidFill>
                  <a:srgbClr val="000000"/>
                </a:solidFill>
              </a:defRPr>
            </a:pPr>
            <a:r>
              <a:rPr lang="fr-FR" sz="1100" dirty="0">
                <a:solidFill>
                  <a:srgbClr val="000000"/>
                </a:solidFill>
                <a:latin typeface="Calibri"/>
                <a:ea typeface="Calibri"/>
                <a:cs typeface="Calibri"/>
              </a:rPr>
              <a:t>L’impact de l’infrastructure (lot 2 de l’ACV) est comparé à une valeur de référence (40 kgéq.CO2/m²) qui correspond à l’impact de fondations superficielles. Le seuil est augmenté de l’écart entre ces 2 valeurs</a:t>
            </a:r>
            <a:endParaRPr sz="1100" dirty="0">
              <a:latin typeface="Calibri"/>
              <a:cs typeface="Calibri"/>
            </a:endParaRPr>
          </a:p>
          <a:p>
            <a:pPr marL="239994" lvl="1" algn="just">
              <a:defRPr sz="1800" b="0" i="0" u="none" strike="noStrike" cap="none" spc="0">
                <a:solidFill>
                  <a:srgbClr val="000000"/>
                </a:solidFill>
              </a:defRPr>
            </a:pPr>
            <a:r>
              <a:rPr lang="fr-FR" sz="1100" dirty="0">
                <a:solidFill>
                  <a:srgbClr val="000000"/>
                </a:solidFill>
                <a:latin typeface="Calibri"/>
                <a:ea typeface="Calibri"/>
                <a:cs typeface="Calibri"/>
              </a:rPr>
              <a:t>NB: les garages (non enterrés) des maisons individuelles ne sont pas concernés</a:t>
            </a:r>
            <a:endParaRPr sz="1100" dirty="0">
              <a:latin typeface="Calibri"/>
              <a:cs typeface="Calibri"/>
            </a:endParaRPr>
          </a:p>
          <a:p>
            <a:pPr>
              <a:defRPr/>
            </a:pPr>
            <a:endParaRPr lang="fr-FR" dirty="0"/>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116</a:t>
            </a:fld>
            <a:endParaRPr lang="fr-F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marL="0" marR="0" lvl="0" indent="0" algn="l" defTabSz="457200">
              <a:lnSpc>
                <a:spcPct val="100000"/>
              </a:lnSpc>
              <a:spcBef>
                <a:spcPts val="0"/>
              </a:spcBef>
              <a:spcAft>
                <a:spcPts val="0"/>
              </a:spcAft>
              <a:buClrTx/>
              <a:buSzTx/>
              <a:buFontTx/>
              <a:buNone/>
              <a:defRPr/>
            </a:pPr>
            <a:r>
              <a:rPr lang="fr-FR" sz="1400" dirty="0"/>
              <a:t>Ic</a:t>
            </a:r>
            <a:r>
              <a:rPr lang="fr-FR" sz="1400" baseline="-25000" dirty="0"/>
              <a:t>construction</a:t>
            </a:r>
            <a:r>
              <a:rPr lang="fr-FR" sz="1400" dirty="0"/>
              <a:t>_max = Ic</a:t>
            </a:r>
            <a:r>
              <a:rPr lang="fr-FR" sz="1400" baseline="-25000" dirty="0"/>
              <a:t>construction</a:t>
            </a:r>
            <a:r>
              <a:rPr lang="fr-FR" sz="1400" dirty="0"/>
              <a:t>_maxmoyen × (1 + Micombles + </a:t>
            </a:r>
            <a:r>
              <a:rPr lang="fr-FR" sz="1400" dirty="0" err="1"/>
              <a:t>Misurf-moy</a:t>
            </a:r>
            <a:r>
              <a:rPr lang="fr-FR" sz="1400" dirty="0"/>
              <a:t> + Misurf_tot) + Migéo + Miinfra + Mivrd + </a:t>
            </a:r>
            <a:r>
              <a:rPr lang="fr-FR" sz="1400" dirty="0" err="1"/>
              <a:t>Mided</a:t>
            </a:r>
            <a:r>
              <a:rPr lang="fr-CA" sz="1400" dirty="0">
                <a:latin typeface="Calibri" panose="020F0502020204030204" pitchFamily="34" charset="0"/>
                <a:ea typeface="Calibri" panose="020F0502020204030204" pitchFamily="34" charset="0"/>
                <a:cs typeface="Calibri" panose="020F0502020204030204" pitchFamily="34" charset="0"/>
              </a:rPr>
              <a:t>+</a:t>
            </a:r>
            <a:r>
              <a:rPr lang="fr-FR" sz="1400" dirty="0" err="1">
                <a:latin typeface="Calibri" panose="020F0502020204030204" pitchFamily="34" charset="0"/>
                <a:cs typeface="Calibri" panose="020F0502020204030204" pitchFamily="34" charset="0"/>
              </a:rPr>
              <a:t>Mipv</a:t>
            </a:r>
            <a:endParaRPr lang="fr-FR" sz="1400" dirty="0"/>
          </a:p>
          <a:p>
            <a:pPr>
              <a:defRPr/>
            </a:pPr>
            <a:endParaRPr lang="fr-FR" sz="1400" dirty="0"/>
          </a:p>
          <a:p>
            <a:pPr>
              <a:defRPr/>
            </a:pPr>
            <a:r>
              <a:rPr lang="fr-FR" sz="1400" dirty="0"/>
              <a:t>Les coefficients de modulations sont égaux à zéro dans ce cas.</a:t>
            </a:r>
            <a:endParaRPr dirty="0"/>
          </a:p>
          <a:p>
            <a:pPr>
              <a:defRPr/>
            </a:pPr>
            <a:r>
              <a:rPr lang="fr-FR" sz="1400" dirty="0"/>
              <a:t>Sauf pour la zone H2d: Migéo = 30  et H3: Migéo = 30</a:t>
            </a:r>
          </a:p>
          <a:p>
            <a:pPr>
              <a:defRPr/>
            </a:pPr>
            <a:endParaRPr lang="fr-FR" dirty="0"/>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117</a:t>
            </a:fld>
            <a:endParaRPr lang="fr-F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marL="0" marR="0" lvl="0" indent="0" algn="l" defTabSz="457200">
              <a:lnSpc>
                <a:spcPct val="100000"/>
              </a:lnSpc>
              <a:spcBef>
                <a:spcPts val="0"/>
              </a:spcBef>
              <a:spcAft>
                <a:spcPts val="0"/>
              </a:spcAft>
              <a:buClrTx/>
              <a:buSzTx/>
              <a:buFontTx/>
              <a:buNone/>
              <a:defRPr/>
            </a:pPr>
            <a:r>
              <a:rPr lang="fr-FR" sz="1400" dirty="0"/>
              <a:t>Ic</a:t>
            </a:r>
            <a:r>
              <a:rPr lang="fr-FR" sz="1400" baseline="-25000" dirty="0"/>
              <a:t>construction</a:t>
            </a:r>
            <a:r>
              <a:rPr lang="fr-FR" sz="1400" dirty="0"/>
              <a:t>_max = Ic</a:t>
            </a:r>
            <a:r>
              <a:rPr lang="fr-FR" sz="1400" baseline="-25000" dirty="0"/>
              <a:t>construction</a:t>
            </a:r>
            <a:r>
              <a:rPr lang="fr-FR" sz="1400" dirty="0"/>
              <a:t>_maxmoyen × (1 + Micombles + Misurf_moy + Misurf_tot) + Migéo + Miinfra + Mivrd + </a:t>
            </a:r>
            <a:r>
              <a:rPr lang="fr-FR" sz="1400" dirty="0" err="1"/>
              <a:t>Mided</a:t>
            </a:r>
            <a:r>
              <a:rPr lang="fr-FR" sz="1400" dirty="0">
                <a:latin typeface="Calibri" panose="020F0502020204030204" pitchFamily="34" charset="0"/>
                <a:cs typeface="Calibri" panose="020F0502020204030204" pitchFamily="34" charset="0"/>
              </a:rPr>
              <a:t>+ </a:t>
            </a:r>
            <a:r>
              <a:rPr lang="fr-CA" sz="1400" dirty="0" err="1">
                <a:latin typeface="Calibri" panose="020F0502020204030204" pitchFamily="34" charset="0"/>
                <a:ea typeface="Calibri" panose="020F0502020204030204" pitchFamily="34" charset="0"/>
                <a:cs typeface="Calibri" panose="020F0502020204030204" pitchFamily="34" charset="0"/>
              </a:rPr>
              <a:t>Miagrément_ext</a:t>
            </a:r>
            <a:r>
              <a:rPr lang="fr-CA" sz="1400" dirty="0">
                <a:latin typeface="Calibri" panose="020F0502020204030204" pitchFamily="34" charset="0"/>
                <a:ea typeface="Calibri" panose="020F0502020204030204" pitchFamily="34" charset="0"/>
                <a:cs typeface="Calibri" panose="020F0502020204030204" pitchFamily="34" charset="0"/>
              </a:rPr>
              <a:t> + </a:t>
            </a:r>
            <a:r>
              <a:rPr lang="fr-CA" sz="1400" dirty="0" err="1">
                <a:latin typeface="Calibri" panose="020F0502020204030204" pitchFamily="34" charset="0"/>
                <a:ea typeface="Calibri" panose="020F0502020204030204" pitchFamily="34" charset="0"/>
                <a:cs typeface="Calibri" panose="020F0502020204030204" pitchFamily="34" charset="0"/>
              </a:rPr>
              <a:t>Mi_HSP</a:t>
            </a:r>
            <a:r>
              <a:rPr lang="fr-CA" sz="1400" dirty="0">
                <a:latin typeface="Calibri" panose="020F0502020204030204" pitchFamily="34" charset="0"/>
                <a:ea typeface="Calibri" panose="020F0502020204030204" pitchFamily="34" charset="0"/>
                <a:cs typeface="Calibri" panose="020F0502020204030204" pitchFamily="34" charset="0"/>
              </a:rPr>
              <a:t> + </a:t>
            </a:r>
            <a:r>
              <a:rPr lang="fr-CA" sz="1400" dirty="0" err="1">
                <a:latin typeface="Calibri" panose="020F0502020204030204" pitchFamily="34" charset="0"/>
                <a:ea typeface="Calibri" panose="020F0502020204030204" pitchFamily="34" charset="0"/>
                <a:cs typeface="Calibri" panose="020F0502020204030204" pitchFamily="34" charset="0"/>
              </a:rPr>
              <a:t>Miclim_RCU</a:t>
            </a:r>
            <a:r>
              <a:rPr lang="fr-FR" sz="1400" dirty="0">
                <a:latin typeface="Calibri" panose="020F0502020204030204" pitchFamily="34" charset="0"/>
                <a:ea typeface="Calibri" panose="020F0502020204030204" pitchFamily="34" charset="0"/>
                <a:cs typeface="Calibri" panose="020F0502020204030204" pitchFamily="34" charset="0"/>
              </a:rPr>
              <a:t> </a:t>
            </a:r>
            <a:endParaRPr lang="fr-FR" sz="1400" dirty="0"/>
          </a:p>
          <a:p>
            <a:pPr>
              <a:defRPr/>
            </a:pPr>
            <a:endParaRPr lang="fr-FR" sz="1400" dirty="0"/>
          </a:p>
          <a:p>
            <a:pPr>
              <a:defRPr/>
            </a:pPr>
            <a:r>
              <a:rPr lang="fr-FR" sz="1400" dirty="0"/>
              <a:t>Les coefficients de modulations sont égaux à zéro dans ce cas.</a:t>
            </a:r>
            <a:endParaRPr dirty="0"/>
          </a:p>
          <a:p>
            <a:pPr>
              <a:defRPr/>
            </a:pPr>
            <a:r>
              <a:rPr lang="fr-FR" sz="1400" dirty="0"/>
              <a:t>Sauf le Misurf_tot = -0,024 (alors qu’avant le </a:t>
            </a:r>
            <a:r>
              <a:rPr lang="fr-FR" sz="1400" dirty="0" err="1"/>
              <a:t>Retex</a:t>
            </a:r>
            <a:r>
              <a:rPr lang="fr-FR" sz="1400" dirty="0"/>
              <a:t> 2024 il valait -0,039)</a:t>
            </a:r>
          </a:p>
          <a:p>
            <a:pPr>
              <a:defRPr/>
            </a:pPr>
            <a:r>
              <a:rPr lang="fr-FR" sz="1400" dirty="0"/>
              <a:t>Et pour la zone H2d: Migéo = 30  et H3: Migéo = 30</a:t>
            </a:r>
          </a:p>
          <a:p>
            <a:pPr>
              <a:defRPr/>
            </a:pPr>
            <a:endParaRPr lang="fr-FR" dirty="0"/>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118</a:t>
            </a:fld>
            <a:endParaRPr lang="fr-FR"/>
          </a:p>
        </p:txBody>
      </p:sp>
    </p:spTree>
    <p:extLst>
      <p:ext uri="{BB962C8B-B14F-4D97-AF65-F5344CB8AC3E}">
        <p14:creationId xmlns:p14="http://schemas.microsoft.com/office/powerpoint/2010/main" val="236642976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909049833" name="Espace réservé de l'image des diapositives 1"/>
          <p:cNvSpPr>
            <a:spLocks noGrp="1" noRot="1" noChangeAspect="1"/>
          </p:cNvSpPr>
          <p:nvPr>
            <p:ph type="sldImg"/>
          </p:nvPr>
        </p:nvSpPr>
        <p:spPr bwMode="auto"/>
      </p:sp>
      <p:sp>
        <p:nvSpPr>
          <p:cNvPr id="599285565" name="Espace réservé des notes 2"/>
          <p:cNvSpPr>
            <a:spLocks noGrp="1"/>
          </p:cNvSpPr>
          <p:nvPr>
            <p:ph type="body" idx="1"/>
          </p:nvPr>
        </p:nvSpPr>
        <p:spPr bwMode="auto"/>
        <p:txBody>
          <a:bodyPr>
            <a:normAutofit/>
          </a:bodyPr>
          <a:lstStyle/>
          <a:p>
            <a:pPr>
              <a:defRPr/>
            </a:pPr>
            <a:endParaRPr lang="fr-FR" dirty="0"/>
          </a:p>
        </p:txBody>
      </p:sp>
      <p:sp>
        <p:nvSpPr>
          <p:cNvPr id="379256670" name="Espace réservé du numéro de diapositive 3"/>
          <p:cNvSpPr>
            <a:spLocks noGrp="1"/>
          </p:cNvSpPr>
          <p:nvPr>
            <p:ph type="sldNum" sz="quarter" idx="10"/>
          </p:nvPr>
        </p:nvSpPr>
        <p:spPr bwMode="auto"/>
        <p:txBody>
          <a:bodyPr/>
          <a:lstStyle/>
          <a:p>
            <a:pPr>
              <a:defRPr/>
            </a:pPr>
            <a:fld id="{D35977AB-1689-09FE-8091-8DF49E02014A}" type="slidenum">
              <a:rPr lang="fr-FR"/>
              <a:t>119</a:t>
            </a:fld>
            <a:endParaRPr lang="fr-F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77521339" name="Espace réservé de l'image des diapositives 1"/>
          <p:cNvSpPr>
            <a:spLocks noGrp="1" noRot="1" noChangeAspect="1"/>
          </p:cNvSpPr>
          <p:nvPr>
            <p:ph type="sldImg"/>
          </p:nvPr>
        </p:nvSpPr>
        <p:spPr bwMode="auto"/>
      </p:sp>
      <p:sp>
        <p:nvSpPr>
          <p:cNvPr id="623538927" name="Espace réservé des notes 2"/>
          <p:cNvSpPr>
            <a:spLocks noGrp="1"/>
          </p:cNvSpPr>
          <p:nvPr>
            <p:ph type="body" idx="1"/>
          </p:nvPr>
        </p:nvSpPr>
        <p:spPr bwMode="auto"/>
        <p:txBody>
          <a:bodyPr>
            <a:normAutofit/>
          </a:bodyPr>
          <a:lstStyle/>
          <a:p>
            <a:pPr>
              <a:defRPr/>
            </a:pPr>
            <a:endParaRPr lang="fr-FR" dirty="0"/>
          </a:p>
        </p:txBody>
      </p:sp>
      <p:sp>
        <p:nvSpPr>
          <p:cNvPr id="1083080400" name="Espace réservé du numéro de diapositive 3"/>
          <p:cNvSpPr>
            <a:spLocks noGrp="1"/>
          </p:cNvSpPr>
          <p:nvPr>
            <p:ph type="sldNum" sz="quarter" idx="10"/>
          </p:nvPr>
        </p:nvSpPr>
        <p:spPr bwMode="auto"/>
        <p:txBody>
          <a:bodyPr/>
          <a:lstStyle/>
          <a:p>
            <a:pPr>
              <a:defRPr/>
            </a:pPr>
            <a:fld id="{A8F25DD7-3DAA-6D29-C6E4-32EDAAF2A330}" type="slidenum">
              <a:rPr lang="fr-FR"/>
              <a:t>120</a:t>
            </a:fld>
            <a:endParaRPr lang="fr-F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marL="0" marR="0" lvl="0" indent="0" algn="l" defTabSz="457200">
              <a:lnSpc>
                <a:spcPct val="100000"/>
              </a:lnSpc>
              <a:spcBef>
                <a:spcPts val="0"/>
              </a:spcBef>
              <a:spcAft>
                <a:spcPts val="0"/>
              </a:spcAft>
              <a:buClrTx/>
              <a:buSzTx/>
              <a:buFontTx/>
              <a:buNone/>
              <a:defRPr/>
            </a:pPr>
            <a:r>
              <a:rPr lang="fr-FR" sz="1400" dirty="0"/>
              <a:t>Ic</a:t>
            </a:r>
            <a:r>
              <a:rPr lang="fr-FR" sz="1400" baseline="-25000" dirty="0"/>
              <a:t>construction</a:t>
            </a:r>
            <a:r>
              <a:rPr lang="fr-FR" sz="1400" dirty="0"/>
              <a:t>_max = Ic</a:t>
            </a:r>
            <a:r>
              <a:rPr lang="fr-FR" sz="1400" baseline="-25000" dirty="0"/>
              <a:t>construction</a:t>
            </a:r>
            <a:r>
              <a:rPr lang="fr-FR" sz="1400" dirty="0"/>
              <a:t>_maxmoyen × (1 + Micombles + </a:t>
            </a:r>
            <a:r>
              <a:rPr lang="fr-FR" sz="1400" dirty="0" err="1"/>
              <a:t>Misurf</a:t>
            </a:r>
            <a:r>
              <a:rPr lang="fr-FR" sz="1400" dirty="0"/>
              <a:t>) + Migéo + Miinfra + Mivrd + Mided + Mipv</a:t>
            </a:r>
          </a:p>
          <a:p>
            <a:pPr>
              <a:defRPr/>
            </a:pPr>
            <a:endParaRPr lang="fr-FR" sz="1400" dirty="0"/>
          </a:p>
          <a:p>
            <a:pPr>
              <a:defRPr/>
            </a:pPr>
            <a:r>
              <a:rPr lang="fr-FR" sz="1400" dirty="0"/>
              <a:t>Les coefficients de modulations sont égaux à zéro dans ce cas.</a:t>
            </a:r>
            <a:endParaRPr dirty="0"/>
          </a:p>
          <a:p>
            <a:pPr>
              <a:defRPr/>
            </a:pPr>
            <a:r>
              <a:rPr lang="fr-FR" sz="1400" dirty="0"/>
              <a:t>Sauf le </a:t>
            </a:r>
            <a:r>
              <a:rPr lang="fr-FR" sz="1400" dirty="0" err="1"/>
              <a:t>Misurf</a:t>
            </a:r>
            <a:r>
              <a:rPr lang="fr-FR" sz="1400" dirty="0"/>
              <a:t> = - 0,095</a:t>
            </a:r>
            <a:endParaRPr dirty="0"/>
          </a:p>
          <a:p>
            <a:pPr>
              <a:defRPr/>
            </a:pPr>
            <a:r>
              <a:rPr lang="fr-FR" sz="1400" dirty="0"/>
              <a:t>Et pour la zone H2d et H3: Migéo = 50</a:t>
            </a:r>
            <a:endParaRPr lang="fr-FR" dirty="0"/>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121</a:t>
            </a:fld>
            <a:endParaRPr lang="fr-F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122</a:t>
            </a:fld>
            <a:endParaRPr lang="fr-F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123</a:t>
            </a:fld>
            <a:endParaRPr lang="fr-F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124</a:t>
            </a:fld>
            <a:endParaRPr lang="fr-F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E8D32F3-80E2-5486-8046-768FACDC4AF9}" type="slidenum">
              <a:rPr/>
              <a:t>125</a:t>
            </a:fld>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126</a:t>
            </a:fld>
            <a:endParaRPr lang="fr-F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127</a:t>
            </a:fld>
            <a:endParaRPr lang="fr-F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128</a:t>
            </a:fld>
            <a:endParaRPr lang="fr-F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129</a:t>
            </a:fld>
            <a:endParaRPr lang="fr-F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130</a:t>
            </a:fld>
            <a:endParaRPr lang="fr-FR"/>
          </a:p>
        </p:txBody>
      </p:sp>
    </p:spTree>
    <p:extLst>
      <p:ext uri="{BB962C8B-B14F-4D97-AF65-F5344CB8AC3E}">
        <p14:creationId xmlns:p14="http://schemas.microsoft.com/office/powerpoint/2010/main" val="254945380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131</a:t>
            </a:fld>
            <a:endParaRPr lang="fr-F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132</a:t>
            </a:fld>
            <a:endParaRPr lang="fr-F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BCC335F-6138-7EFC-17C5-775971F136EC}" type="slidenum">
              <a:rPr/>
              <a:t>133</a:t>
            </a:fld>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134</a:t>
            </a:fld>
            <a:endParaRPr lang="fr-F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135</a:t>
            </a:fld>
            <a:endParaRPr lang="fr-F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marL="0" marR="0" lvl="0" indent="0" algn="r" defTabSz="914400">
              <a:lnSpc>
                <a:spcPct val="100000"/>
              </a:lnSpc>
              <a:spcBef>
                <a:spcPts val="0"/>
              </a:spcBef>
              <a:spcAft>
                <a:spcPts val="0"/>
              </a:spcAft>
              <a:buClrTx/>
              <a:buSzTx/>
              <a:buFontTx/>
              <a:buNone/>
              <a:defRPr/>
            </a:pPr>
            <a:fld id="{1B06CD8F-B7ED-4A05-9FB1-A01CC0EF02CC}" type="slidenum">
              <a:rPr lang="fr-FR" sz="1200" b="0" i="0" u="none" strike="noStrike" cap="none" spc="0">
                <a:ln>
                  <a:noFill/>
                </a:ln>
                <a:solidFill>
                  <a:prstClr val="black"/>
                </a:solidFill>
                <a:latin typeface="Arial"/>
                <a:ea typeface="+mn-ea"/>
                <a:cs typeface="+mn-cs"/>
              </a:rPr>
              <a:t>136</a:t>
            </a:fld>
            <a:endParaRPr lang="fr-FR" sz="1200" b="0" i="0" u="none" strike="noStrike" cap="none" spc="0">
              <a:ln>
                <a:noFill/>
              </a:ln>
              <a:solidFill>
                <a:prstClr val="black"/>
              </a:solidFill>
              <a:latin typeface="Arial"/>
              <a:ea typeface="+mn-ea"/>
              <a:cs typeface="+mn-cs"/>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137</a:t>
            </a:fld>
            <a:endParaRPr lang="fr-F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138</a:t>
            </a:fld>
            <a:endParaRPr lang="fr-F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139</a:t>
            </a:fld>
            <a:endParaRPr lang="fr-F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140</a:t>
            </a:fld>
            <a:endParaRPr lang="fr-F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141</a:t>
            </a:fld>
            <a:endParaRPr lang="fr-F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142</a:t>
            </a:fld>
            <a:endParaRPr lang="fr-F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143</a:t>
            </a:fld>
            <a:endParaRPr lang="fr-F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144</a:t>
            </a:fld>
            <a:endParaRPr lang="fr-F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B042D58-C088-9D6E-938F-95478B5279EC}" type="slidenum">
              <a:rPr/>
              <a:t>145</a:t>
            </a:fld>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fontScale="77500" lnSpcReduction="20000"/>
          </a:bodyPr>
          <a:lstStyle/>
          <a:p>
            <a:pPr marL="380990" indent="-380990" algn="just">
              <a:spcAft>
                <a:spcPts val="0"/>
              </a:spcAft>
              <a:buFontTx/>
              <a:buChar char="-"/>
              <a:defRPr/>
            </a:pPr>
            <a:r>
              <a:rPr lang="fr-FR" sz="1600"/>
              <a:t>A l’instar de la RT2012 en son temps, la RE2020 constituera une évolution majeure dans la façon de concevoir et de construire les bâtiments neufs. Cette évolution implique en corollaire une évolution similaire dans le secteur du bâtiment.</a:t>
            </a:r>
            <a:endParaRPr/>
          </a:p>
          <a:p>
            <a:pPr marL="380990" indent="-380990" algn="just">
              <a:spcAft>
                <a:spcPts val="0"/>
              </a:spcAft>
              <a:buFontTx/>
              <a:buChar char="-"/>
              <a:defRPr/>
            </a:pPr>
            <a:r>
              <a:rPr lang="fr-FR" sz="1600"/>
              <a:t>La RE2020 aura pour impact probable l’augmentation des parts de marché des matériaux, systèmes et vecteurs énergétiques les moins émissifs en gaz à effets de serre.</a:t>
            </a:r>
            <a:endParaRPr/>
          </a:p>
          <a:p>
            <a:pPr marL="380990" indent="-380990" algn="just">
              <a:spcAft>
                <a:spcPts val="0"/>
              </a:spcAft>
              <a:buFontTx/>
              <a:buChar char="-"/>
              <a:defRPr/>
            </a:pPr>
            <a:endParaRPr lang="fr-FR" sz="1600"/>
          </a:p>
          <a:p>
            <a:pPr marL="380990" indent="-380990" algn="just">
              <a:spcAft>
                <a:spcPts val="0"/>
              </a:spcAft>
              <a:buFontTx/>
              <a:buChar char="-"/>
              <a:defRPr/>
            </a:pPr>
            <a:r>
              <a:rPr lang="fr-FR" sz="1600"/>
              <a:t>Elle impliquera de ce fait une nécessaire adaptation des industries concernées vers ces solutions ou vers l’innovation. </a:t>
            </a:r>
            <a:endParaRPr/>
          </a:p>
          <a:p>
            <a:pPr marL="380990" indent="-380990" algn="just">
              <a:spcAft>
                <a:spcPts val="0"/>
              </a:spcAft>
              <a:buFontTx/>
              <a:buChar char="-"/>
              <a:defRPr/>
            </a:pPr>
            <a:endParaRPr lang="fr-FR" sz="1600"/>
          </a:p>
          <a:p>
            <a:pPr marL="380990" indent="-380990" algn="just">
              <a:spcAft>
                <a:spcPts val="0"/>
              </a:spcAft>
              <a:buFontTx/>
              <a:buChar char="-"/>
              <a:defRPr/>
            </a:pPr>
            <a:r>
              <a:rPr lang="fr-FR" sz="1600"/>
              <a:t>Elle impliquera également une adaptation des professions de la construction qui mettent en œuvre ces solutions (bureaux d’études, chauffagistes, maçons, électriciens, etc) </a:t>
            </a:r>
            <a:endParaRPr/>
          </a:p>
          <a:p>
            <a:pPr marL="380990" indent="-380990" algn="just">
              <a:spcAft>
                <a:spcPts val="0"/>
              </a:spcAft>
              <a:buFontTx/>
              <a:buChar char="-"/>
              <a:defRPr/>
            </a:pPr>
            <a:endParaRPr lang="fr-FR" sz="1600"/>
          </a:p>
          <a:p>
            <a:pPr marL="380990" indent="-380990" algn="just">
              <a:spcAft>
                <a:spcPts val="0"/>
              </a:spcAft>
              <a:buFontTx/>
              <a:buChar char="-"/>
              <a:defRPr/>
            </a:pPr>
            <a:r>
              <a:rPr lang="fr-FR" sz="1600"/>
              <a:t>La RE2020 représentera donc un défi pour les filières du bâtiment mais également  : </a:t>
            </a:r>
            <a:endParaRPr/>
          </a:p>
          <a:p>
            <a:pPr marL="380990" indent="-380990" algn="just">
              <a:spcAft>
                <a:spcPts val="0"/>
              </a:spcAft>
              <a:buFontTx/>
              <a:buChar char="-"/>
              <a:defRPr/>
            </a:pPr>
            <a:endParaRPr lang="fr-FR" sz="900"/>
          </a:p>
          <a:p>
            <a:pPr marL="1600160" lvl="2" indent="-380990" algn="just">
              <a:spcBef>
                <a:spcPts val="0"/>
              </a:spcBef>
              <a:buFont typeface="Wingdings"/>
              <a:buChar char="v"/>
              <a:defRPr/>
            </a:pPr>
            <a:r>
              <a:rPr lang="fr-FR" sz="1600"/>
              <a:t>Un terrain propice à l’innovation</a:t>
            </a:r>
            <a:endParaRPr/>
          </a:p>
          <a:p>
            <a:pPr marL="1600160" lvl="2" indent="-380990" algn="just">
              <a:spcBef>
                <a:spcPts val="0"/>
              </a:spcBef>
              <a:buFont typeface="Wingdings"/>
              <a:buChar char="v"/>
              <a:defRPr/>
            </a:pPr>
            <a:r>
              <a:rPr lang="fr-FR" sz="1600"/>
              <a:t>une vitrine internationale pour les entreprises françaises du bâtiment</a:t>
            </a:r>
            <a:endParaRPr/>
          </a:p>
          <a:p>
            <a:pPr marL="1600160" lvl="2" indent="-380990">
              <a:spcBef>
                <a:spcPts val="0"/>
              </a:spcBef>
              <a:buFont typeface="Wingdings"/>
              <a:buChar char="v"/>
              <a:defRPr/>
            </a:pPr>
            <a:r>
              <a:rPr lang="fr-FR" sz="1600"/>
              <a:t>Une montée en compétence pour l’ensemble de la chaîne de valeur et la création d’emplois qualifiés</a:t>
            </a:r>
            <a:endParaRPr/>
          </a:p>
          <a:p>
            <a:pPr algn="just">
              <a:spcAft>
                <a:spcPts val="0"/>
              </a:spcAft>
              <a:defRPr/>
            </a:pPr>
            <a:endParaRPr lang="fr-FR" sz="400"/>
          </a:p>
          <a:p>
            <a:pPr marL="380990" indent="-380990" algn="just">
              <a:spcAft>
                <a:spcPts val="0"/>
              </a:spcAft>
              <a:buFontTx/>
              <a:buChar char="-"/>
              <a:defRPr/>
            </a:pPr>
            <a:r>
              <a:rPr lang="fr-FR" sz="1600"/>
              <a:t>Pour relever ces défis, le projet de RE2020 offre, contrairement aux réglementations thermiques qui l’ont précédé, une progressivité et une visibilité à moyen terme propices à ces évolutions et à la baisse des coûts.</a:t>
            </a:r>
            <a:endParaRPr/>
          </a:p>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146</a:t>
            </a:fld>
            <a:endParaRPr lang="fr-F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marL="0" marR="0" lvl="0" indent="0" algn="l" defTabSz="914400">
              <a:lnSpc>
                <a:spcPct val="100000"/>
              </a:lnSpc>
              <a:spcBef>
                <a:spcPts val="0"/>
              </a:spcBef>
              <a:spcAft>
                <a:spcPts val="0"/>
              </a:spcAft>
              <a:buClrTx/>
              <a:buSzTx/>
              <a:buFontTx/>
              <a:buNone/>
              <a:defRPr/>
            </a:pPr>
            <a:r>
              <a:rPr lang="fr-FR" dirty="0"/>
              <a:t>Le surcoût total est de 5870 €</a:t>
            </a:r>
            <a:endParaRPr dirty="0"/>
          </a:p>
          <a:p>
            <a:pPr marL="0" marR="0" lvl="0" indent="0" algn="l" defTabSz="914400">
              <a:lnSpc>
                <a:spcPct val="100000"/>
              </a:lnSpc>
              <a:spcBef>
                <a:spcPts val="0"/>
              </a:spcBef>
              <a:spcAft>
                <a:spcPts val="0"/>
              </a:spcAft>
              <a:buClrTx/>
              <a:buSzTx/>
              <a:buFontTx/>
              <a:buNone/>
              <a:defRPr/>
            </a:pPr>
            <a:r>
              <a:rPr lang="fr-FR" dirty="0"/>
              <a:t>Soit 5870/89,8 m² =65,4 €/m²</a:t>
            </a:r>
            <a:endParaRPr dirty="0"/>
          </a:p>
          <a:p>
            <a:pPr marL="0" marR="0" lvl="0" indent="0" algn="l" defTabSz="914400">
              <a:lnSpc>
                <a:spcPct val="100000"/>
              </a:lnSpc>
              <a:spcBef>
                <a:spcPts val="0"/>
              </a:spcBef>
              <a:spcAft>
                <a:spcPts val="0"/>
              </a:spcAft>
              <a:buClrTx/>
              <a:buSzTx/>
              <a:buFontTx/>
              <a:buNone/>
              <a:defRPr/>
            </a:pPr>
            <a:r>
              <a:rPr lang="fr-FR" dirty="0"/>
              <a:t>Pour rappel, les Pompes à chaleur équipent déjà 57% des maisons individuelles construites en RT2012 (donc on n’induit pas un grand changement à part le COP)</a:t>
            </a:r>
          </a:p>
          <a:p>
            <a:pPr>
              <a:defRPr/>
            </a:pPr>
            <a:endParaRPr lang="fr-FR" dirty="0"/>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147</a:t>
            </a:fld>
            <a:endParaRPr lang="fr-F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normAutofit/>
          </a:bodyPr>
          <a:lstStyle/>
          <a:p>
            <a:pPr>
              <a:defRPr/>
            </a:pPr>
            <a:endParaRPr lang="fr-FR"/>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t>148</a:t>
            </a:fld>
            <a:endParaRPr lang="fr-F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B798026-4A1B-6FFA-CA8F-531E1A566938}" type="slidenum">
              <a:rPr/>
              <a:t>149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Couverture">
    <p:spTree>
      <p:nvGrpSpPr>
        <p:cNvPr id="1" name=""/>
        <p:cNvGrpSpPr/>
        <p:nvPr/>
      </p:nvGrpSpPr>
      <p:grpSpPr bwMode="auto">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pPr>
              <a:defRPr/>
            </a:pPr>
            <a:r>
              <a:rPr lang="fr-FR"/>
              <a:t>XX/XX/XXXX</a:t>
            </a:r>
          </a:p>
        </p:txBody>
      </p:sp>
      <p:sp>
        <p:nvSpPr>
          <p:cNvPr id="5" name="Espace réservé du pied de page 4"/>
          <p:cNvSpPr>
            <a:spLocks noGrp="1"/>
          </p:cNvSpPr>
          <p:nvPr>
            <p:ph type="ftr" sz="quarter" idx="11"/>
          </p:nvPr>
        </p:nvSpPr>
        <p:spPr bwMode="gray">
          <a:xfrm>
            <a:off x="720000" y="3919897"/>
            <a:ext cx="3240000" cy="900000"/>
          </a:xfrm>
        </p:spPr>
        <p:txBody>
          <a:bodyPr anchor="b" anchorCtr="0"/>
          <a:lstStyle>
            <a:lvl1pPr>
              <a:defRPr sz="1150"/>
            </a:lvl1pPr>
          </a:lstStyle>
          <a:p>
            <a:pPr>
              <a:defRPr/>
            </a:pPr>
            <a:r>
              <a:rPr lang="fr-FR"/>
              <a:t>Intitulé de la direction/service interministérielle</a:t>
            </a:r>
            <a:endParaRPr/>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pPr>
              <a:defRPr/>
            </a:pPr>
            <a:fld id="{10C140CD-8AED-46FF-A9A2-77308F3F39AE}" type="slidenum">
              <a:rPr lang="fr-FR"/>
              <a:t>‹N°›</a:t>
            </a:fld>
            <a:endParaRPr lang="fr-FR"/>
          </a:p>
        </p:txBody>
      </p:sp>
      <p:pic>
        <p:nvPicPr>
          <p:cNvPr id="7" name="Imag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306000" y="109134"/>
            <a:ext cx="5643315" cy="33264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re et sous-titre">
    <p:spTree>
      <p:nvGrpSpPr>
        <p:cNvPr id="1" name=""/>
        <p:cNvGrpSpPr/>
        <p:nvPr/>
      </p:nvGrpSpPr>
      <p:grpSpPr bwMode="auto">
        <a:xfrm>
          <a:off x="0" y="0"/>
          <a:ext cx="0" cy="0"/>
          <a:chOff x="0" y="0"/>
          <a:chExt cx="0" cy="0"/>
        </a:xfrm>
      </p:grpSpPr>
      <p:pic>
        <p:nvPicPr>
          <p:cNvPr id="9" name="Image 8" descr="Une image contenant bâtiment, extérieur&#10;&#10;Description générée automatiquement"/>
          <p:cNvPicPr>
            <a:picLocks noChangeAspect="1"/>
          </p:cNvPicPr>
          <p:nvPr userDrawn="1"/>
        </p:nvPicPr>
        <p:blipFill>
          <a:blip r:embed="rId2"/>
          <a:srcRect t="26946" b="16099"/>
          <a:stretch/>
        </p:blipFill>
        <p:spPr bwMode="auto">
          <a:xfrm>
            <a:off x="348375" y="771552"/>
            <a:ext cx="8838000" cy="3651694"/>
          </a:xfrm>
          <a:prstGeom prst="rect">
            <a:avLst/>
          </a:prstGeom>
        </p:spPr>
      </p:pic>
      <p:sp>
        <p:nvSpPr>
          <p:cNvPr id="2" name="Espace réservé de la date 1"/>
          <p:cNvSpPr>
            <a:spLocks noGrp="1"/>
          </p:cNvSpPr>
          <p:nvPr>
            <p:ph type="dt" sz="half" idx="10"/>
          </p:nvPr>
        </p:nvSpPr>
        <p:spPr bwMode="gray"/>
        <p:txBody>
          <a:bodyPr/>
          <a:lstStyle>
            <a:lvl1pPr>
              <a:defRPr>
                <a:solidFill>
                  <a:srgbClr val="169B62"/>
                </a:solidFill>
              </a:defRPr>
            </a:lvl1pPr>
          </a:lstStyle>
          <a:p>
            <a:pPr algn="r">
              <a:defRPr/>
            </a:pPr>
            <a:r>
              <a:rPr lang="fr-FR" cap="all"/>
              <a:t>05/01/2021</a:t>
            </a:r>
            <a:endParaRPr/>
          </a:p>
        </p:txBody>
      </p:sp>
      <p:sp>
        <p:nvSpPr>
          <p:cNvPr id="3" name="Espace réservé du pied de page 2"/>
          <p:cNvSpPr>
            <a:spLocks noGrp="1"/>
          </p:cNvSpPr>
          <p:nvPr>
            <p:ph type="ftr" sz="quarter" idx="11"/>
          </p:nvPr>
        </p:nvSpPr>
        <p:spPr bwMode="gray"/>
        <p:txBody>
          <a:bodyPr/>
          <a:lstStyle>
            <a:lvl1pPr>
              <a:defRPr>
                <a:solidFill>
                  <a:srgbClr val="169B62"/>
                </a:solidFill>
              </a:defRPr>
            </a:lvl1pPr>
          </a:lstStyle>
          <a:p>
            <a:pPr>
              <a:defRPr/>
            </a:pPr>
            <a:r>
              <a:rPr lang="fr-FR"/>
              <a:t>RE2020 ⎮ Partie4 : L’analyse du cycle de vie</a:t>
            </a:r>
            <a:endParaRPr/>
          </a:p>
        </p:txBody>
      </p:sp>
      <p:sp>
        <p:nvSpPr>
          <p:cNvPr id="11" name="Espace réservé du texte 10"/>
          <p:cNvSpPr>
            <a:spLocks noGrp="1"/>
          </p:cNvSpPr>
          <p:nvPr>
            <p:ph type="body" sz="quarter" idx="13" hasCustomPrompt="1"/>
          </p:nvPr>
        </p:nvSpPr>
        <p:spPr bwMode="gray">
          <a:xfrm>
            <a:off x="1965940" y="2266857"/>
            <a:ext cx="1584175" cy="609785"/>
          </a:xfrm>
          <a:prstGeom prst="rect">
            <a:avLst/>
          </a:prstGeom>
          <a:solidFill>
            <a:schemeClr val="bg1"/>
          </a:solidFill>
        </p:spPr>
        <p:txBody>
          <a:bodyPr lIns="108000" tIns="36000" rIns="108000" bIns="72000"/>
          <a:lstStyle>
            <a:lvl1pPr>
              <a:lnSpc>
                <a:spcPct val="90000"/>
              </a:lnSpc>
              <a:spcAft>
                <a:spcPts val="0"/>
              </a:spcAft>
              <a:defRPr sz="4400" b="1" cap="all">
                <a:solidFill>
                  <a:srgbClr val="169B62"/>
                </a:solidFill>
              </a:defRPr>
            </a:lvl1pPr>
            <a:lvl2pPr marL="0" marR="0" indent="0" algn="l" defTabSz="914400">
              <a:lnSpc>
                <a:spcPct val="100000"/>
              </a:lnSpc>
              <a:spcBef>
                <a:spcPts val="500"/>
              </a:spcBef>
              <a:spcAft>
                <a:spcPts val="0"/>
              </a:spcAft>
              <a:buClrTx/>
              <a:buSzTx/>
              <a:buFont typeface="Arial"/>
              <a:buNone/>
              <a:defRPr sz="1850"/>
            </a:lvl2pPr>
          </a:lstStyle>
          <a:p>
            <a:pPr lvl="0">
              <a:defRPr/>
            </a:pPr>
            <a:r>
              <a:rPr lang="fr-FR"/>
              <a:t>2020</a:t>
            </a:r>
            <a:endParaRPr/>
          </a:p>
          <a:p>
            <a:pPr lvl="1">
              <a:defRPr/>
            </a:pPr>
            <a:endParaRPr lang="fr-FR"/>
          </a:p>
        </p:txBody>
      </p:sp>
      <p:cxnSp>
        <p:nvCxnSpPr>
          <p:cNvPr id="12" name="Connecteur droit 11"/>
          <p:cNvCxnSpPr>
            <a:cxnSpLocks/>
          </p:cNvCxnSpPr>
          <p:nvPr userDrawn="1"/>
        </p:nvCxnSpPr>
        <p:spPr bwMode="gray">
          <a:xfrm>
            <a:off x="683568" y="4784400"/>
            <a:ext cx="8100432" cy="0"/>
          </a:xfrm>
          <a:prstGeom prst="line">
            <a:avLst/>
          </a:prstGeom>
          <a:ln w="1016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Espace réservé du texte 10"/>
          <p:cNvSpPr>
            <a:spLocks noGrp="1"/>
          </p:cNvSpPr>
          <p:nvPr>
            <p:ph type="body" sz="quarter" idx="14" hasCustomPrompt="1"/>
          </p:nvPr>
        </p:nvSpPr>
        <p:spPr bwMode="gray">
          <a:xfrm>
            <a:off x="1162438" y="2931790"/>
            <a:ext cx="4273658" cy="360040"/>
          </a:xfrm>
          <a:prstGeom prst="rect">
            <a:avLst/>
          </a:prstGeom>
          <a:solidFill>
            <a:srgbClr val="169B62"/>
          </a:solidFill>
        </p:spPr>
        <p:txBody>
          <a:bodyPr lIns="72000" tIns="36000"/>
          <a:lstStyle>
            <a:lvl1pPr>
              <a:lnSpc>
                <a:spcPct val="90000"/>
              </a:lnSpc>
              <a:spcAft>
                <a:spcPts val="0"/>
              </a:spcAft>
              <a:defRPr sz="3250" b="1" cap="all"/>
            </a:lvl1pPr>
            <a:lvl2pPr marL="0" marR="0" indent="0" algn="l" defTabSz="914400">
              <a:lnSpc>
                <a:spcPct val="100000"/>
              </a:lnSpc>
              <a:spcBef>
                <a:spcPts val="500"/>
              </a:spcBef>
              <a:spcAft>
                <a:spcPts val="0"/>
              </a:spcAft>
              <a:buClrTx/>
              <a:buSzTx/>
              <a:buFont typeface="Arial"/>
              <a:buNone/>
              <a:defRPr sz="2000">
                <a:solidFill>
                  <a:schemeClr val="bg1"/>
                </a:solidFill>
              </a:defRPr>
            </a:lvl2pPr>
          </a:lstStyle>
          <a:p>
            <a:pPr marL="0" marR="0" lvl="1" indent="0" algn="l" defTabSz="914400">
              <a:lnSpc>
                <a:spcPct val="100000"/>
              </a:lnSpc>
              <a:spcBef>
                <a:spcPts val="500"/>
              </a:spcBef>
              <a:spcAft>
                <a:spcPts val="0"/>
              </a:spcAft>
              <a:buClrTx/>
              <a:buSzTx/>
              <a:buFont typeface="Arial"/>
              <a:buNone/>
              <a:defRPr/>
            </a:pPr>
            <a:r>
              <a:rPr lang="fr-FR"/>
              <a:t>Partie 4 : L’analyse du cycle de vie</a:t>
            </a:r>
            <a:endParaRPr/>
          </a:p>
          <a:p>
            <a:pPr lvl="1">
              <a:defRPr/>
            </a:pPr>
            <a:endParaRPr lang="fr-FR"/>
          </a:p>
        </p:txBody>
      </p:sp>
      <p:sp>
        <p:nvSpPr>
          <p:cNvPr id="14" name="Espace réservé du texte 10"/>
          <p:cNvSpPr>
            <a:spLocks noGrp="1"/>
          </p:cNvSpPr>
          <p:nvPr>
            <p:ph type="body" sz="quarter" idx="15" hasCustomPrompt="1"/>
          </p:nvPr>
        </p:nvSpPr>
        <p:spPr bwMode="gray">
          <a:xfrm>
            <a:off x="1173852" y="2266857"/>
            <a:ext cx="792087" cy="609786"/>
          </a:xfrm>
          <a:prstGeom prst="rect">
            <a:avLst/>
          </a:prstGeom>
          <a:solidFill>
            <a:schemeClr val="bg1"/>
          </a:solidFill>
        </p:spPr>
        <p:txBody>
          <a:bodyPr lIns="72000" tIns="36000" rIns="0" bIns="72000"/>
          <a:lstStyle>
            <a:lvl1pPr>
              <a:lnSpc>
                <a:spcPct val="90000"/>
              </a:lnSpc>
              <a:spcAft>
                <a:spcPts val="0"/>
              </a:spcAft>
              <a:defRPr sz="4400" b="1" cap="all">
                <a:solidFill>
                  <a:schemeClr val="accent4"/>
                </a:solidFill>
              </a:defRPr>
            </a:lvl1pPr>
            <a:lvl2pPr marL="0" marR="0" indent="0" algn="l" defTabSz="914400">
              <a:lnSpc>
                <a:spcPct val="100000"/>
              </a:lnSpc>
              <a:spcBef>
                <a:spcPts val="500"/>
              </a:spcBef>
              <a:spcAft>
                <a:spcPts val="0"/>
              </a:spcAft>
              <a:buClrTx/>
              <a:buSzTx/>
              <a:buFont typeface="Arial"/>
              <a:buNone/>
              <a:defRPr sz="1850"/>
            </a:lvl2pPr>
          </a:lstStyle>
          <a:p>
            <a:pPr lvl="0">
              <a:defRPr/>
            </a:pPr>
            <a:r>
              <a:rPr lang="fr-FR"/>
              <a:t>re</a:t>
            </a:r>
          </a:p>
          <a:p>
            <a:pPr lvl="1">
              <a:defRPr/>
            </a:pPr>
            <a:endParaRPr lang="fr-FR"/>
          </a:p>
        </p:txBody>
      </p:sp>
      <p:pic>
        <p:nvPicPr>
          <p:cNvPr id="15" name="Imag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348375" y="109134"/>
            <a:ext cx="879477" cy="5184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preserve="1" userDrawn="1">
  <p:cSld name="Sommaire">
    <p:spTree>
      <p:nvGrpSpPr>
        <p:cNvPr id="1" name=""/>
        <p:cNvGrpSpPr/>
        <p:nvPr/>
      </p:nvGrpSpPr>
      <p:grpSpPr bwMode="auto">
        <a:xfrm>
          <a:off x="0" y="0"/>
          <a:ext cx="0" cy="0"/>
          <a:chOff x="0" y="0"/>
          <a:chExt cx="0" cy="0"/>
        </a:xfrm>
      </p:grpSpPr>
      <p:sp>
        <p:nvSpPr>
          <p:cNvPr id="2" name="Titre 1"/>
          <p:cNvSpPr>
            <a:spLocks noGrp="1"/>
          </p:cNvSpPr>
          <p:nvPr>
            <p:ph type="title" hasCustomPrompt="1"/>
          </p:nvPr>
        </p:nvSpPr>
        <p:spPr bwMode="gray">
          <a:xfrm>
            <a:off x="359999" y="900000"/>
            <a:ext cx="8424000" cy="720000"/>
          </a:xfrm>
        </p:spPr>
        <p:txBody>
          <a:bodyPr/>
          <a:lstStyle>
            <a:lvl1pPr>
              <a:defRPr/>
            </a:lvl1pPr>
          </a:lstStyle>
          <a:p>
            <a:pPr>
              <a:defRPr/>
            </a:pPr>
            <a:r>
              <a:rPr lang="fr-FR"/>
              <a:t>Titre</a:t>
            </a:r>
            <a:endParaRPr/>
          </a:p>
        </p:txBody>
      </p:sp>
      <p:sp>
        <p:nvSpPr>
          <p:cNvPr id="3" name="Espace réservé de la date 2"/>
          <p:cNvSpPr>
            <a:spLocks noGrp="1"/>
          </p:cNvSpPr>
          <p:nvPr>
            <p:ph type="dt" sz="half" idx="10"/>
          </p:nvPr>
        </p:nvSpPr>
        <p:spPr bwMode="gray"/>
        <p:txBody>
          <a:bodyPr/>
          <a:lstStyle>
            <a:lvl1pPr>
              <a:defRPr>
                <a:solidFill>
                  <a:srgbClr val="169B62"/>
                </a:solidFill>
              </a:defRPr>
            </a:lvl1pPr>
          </a:lstStyle>
          <a:p>
            <a:pPr algn="r">
              <a:defRPr/>
            </a:pPr>
            <a:r>
              <a:rPr lang="fr-FR" cap="all"/>
              <a:t>05/01/2021</a:t>
            </a:r>
            <a:endParaRPr/>
          </a:p>
        </p:txBody>
      </p:sp>
      <p:sp>
        <p:nvSpPr>
          <p:cNvPr id="4" name="Espace réservé du pied de page 3"/>
          <p:cNvSpPr>
            <a:spLocks noGrp="1"/>
          </p:cNvSpPr>
          <p:nvPr>
            <p:ph type="ftr" sz="quarter" idx="11"/>
          </p:nvPr>
        </p:nvSpPr>
        <p:spPr bwMode="gray"/>
        <p:txBody>
          <a:bodyPr/>
          <a:lstStyle>
            <a:lvl1pPr>
              <a:defRPr>
                <a:solidFill>
                  <a:srgbClr val="169B62"/>
                </a:solidFill>
              </a:defRPr>
            </a:lvl1pPr>
          </a:lstStyle>
          <a:p>
            <a:pPr>
              <a:defRPr/>
            </a:pPr>
            <a:r>
              <a:rPr lang="fr-FR"/>
              <a:t>RE2020 ⎮ Partie4 : L’analyse du cycle de vie</a:t>
            </a:r>
            <a:endParaRPr/>
          </a:p>
        </p:txBody>
      </p:sp>
      <p:sp>
        <p:nvSpPr>
          <p:cNvPr id="8" name="Espace réservé du texte 7"/>
          <p:cNvSpPr>
            <a:spLocks noGrp="1"/>
          </p:cNvSpPr>
          <p:nvPr>
            <p:ph type="body" sz="quarter" idx="13" hasCustomPrompt="1"/>
          </p:nvPr>
        </p:nvSpPr>
        <p:spPr bwMode="gray">
          <a:xfrm>
            <a:off x="359998" y="1891968"/>
            <a:ext cx="2520000" cy="2530800"/>
          </a:xfrm>
          <a:prstGeom prst="rect">
            <a:avLst/>
          </a:prstGeo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defRPr/>
            </a:pPr>
            <a:r>
              <a:rPr lang="fr-FR"/>
              <a:t>Titre de la partie</a:t>
            </a:r>
            <a:endParaRPr/>
          </a:p>
          <a:p>
            <a:pPr lvl="1">
              <a:defRPr/>
            </a:pPr>
            <a:r>
              <a:rPr lang="fr-FR"/>
              <a:t>Deuxième niveau</a:t>
            </a:r>
            <a:endParaRPr/>
          </a:p>
        </p:txBody>
      </p:sp>
      <p:sp>
        <p:nvSpPr>
          <p:cNvPr id="9" name="Espace réservé du texte 7"/>
          <p:cNvSpPr>
            <a:spLocks noGrp="1"/>
          </p:cNvSpPr>
          <p:nvPr>
            <p:ph type="body" sz="quarter" idx="14" hasCustomPrompt="1"/>
          </p:nvPr>
        </p:nvSpPr>
        <p:spPr bwMode="gray">
          <a:xfrm>
            <a:off x="3312000" y="1893600"/>
            <a:ext cx="2520000" cy="2530800"/>
          </a:xfrm>
          <a:prstGeom prst="rect">
            <a:avLst/>
          </a:prstGeo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defRPr/>
            </a:pPr>
            <a:r>
              <a:rPr lang="fr-FR"/>
              <a:t>Titre de la partie</a:t>
            </a:r>
            <a:endParaRPr/>
          </a:p>
          <a:p>
            <a:pPr lvl="1">
              <a:defRPr/>
            </a:pPr>
            <a:r>
              <a:rPr lang="fr-FR"/>
              <a:t>Deuxième niveau</a:t>
            </a:r>
            <a:endParaRPr/>
          </a:p>
        </p:txBody>
      </p:sp>
      <p:sp>
        <p:nvSpPr>
          <p:cNvPr id="10" name="Espace réservé du texte 7"/>
          <p:cNvSpPr>
            <a:spLocks noGrp="1"/>
          </p:cNvSpPr>
          <p:nvPr>
            <p:ph type="body" sz="quarter" idx="15" hasCustomPrompt="1"/>
          </p:nvPr>
        </p:nvSpPr>
        <p:spPr bwMode="gray">
          <a:xfrm>
            <a:off x="6263999" y="1893600"/>
            <a:ext cx="2520000" cy="2530800"/>
          </a:xfrm>
          <a:prstGeom prst="rect">
            <a:avLst/>
          </a:prstGeo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defRPr/>
            </a:pPr>
            <a:r>
              <a:rPr lang="fr-FR"/>
              <a:t>Titre de la partie</a:t>
            </a:r>
            <a:endParaRPr/>
          </a:p>
          <a:p>
            <a:pPr lvl="1">
              <a:defRPr/>
            </a:pPr>
            <a:r>
              <a:rPr lang="fr-FR"/>
              <a:t>Deuxième niveau</a:t>
            </a:r>
            <a:endParaRPr/>
          </a:p>
        </p:txBody>
      </p:sp>
      <p:sp>
        <p:nvSpPr>
          <p:cNvPr id="6" name="ZoneTexte 5"/>
          <p:cNvSpPr txBox="1"/>
          <p:nvPr userDrawn="1"/>
        </p:nvSpPr>
        <p:spPr bwMode="auto">
          <a:xfrm>
            <a:off x="472273" y="321547"/>
            <a:ext cx="184731" cy="369332"/>
          </a:xfrm>
          <a:prstGeom prst="rect">
            <a:avLst/>
          </a:prstGeom>
          <a:noFill/>
        </p:spPr>
        <p:txBody>
          <a:bodyPr wrap="none" rtlCol="0">
            <a:spAutoFit/>
          </a:bodyPr>
          <a:lstStyle/>
          <a:p>
            <a:pPr>
              <a:defRPr/>
            </a:pPr>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preserve="1" userDrawn="1">
  <p:cSld name="Chapitre">
    <p:spTree>
      <p:nvGrpSpPr>
        <p:cNvPr id="1" name=""/>
        <p:cNvGrpSpPr/>
        <p:nvPr/>
      </p:nvGrpSpPr>
      <p:grpSpPr bwMode="auto">
        <a:xfrm>
          <a:off x="0" y="0"/>
          <a:ext cx="0" cy="0"/>
          <a:chOff x="0" y="0"/>
          <a:chExt cx="0" cy="0"/>
        </a:xfrm>
      </p:grpSpPr>
      <p:sp>
        <p:nvSpPr>
          <p:cNvPr id="8" name="Espace réservé pour une image  7"/>
          <p:cNvSpPr>
            <a:spLocks noGrp="1"/>
          </p:cNvSpPr>
          <p:nvPr>
            <p:ph type="pic" sz="quarter" idx="13"/>
          </p:nvPr>
        </p:nvSpPr>
        <p:spPr bwMode="gray">
          <a:xfrm>
            <a:off x="0" y="738000"/>
            <a:ext cx="9144000" cy="4406400"/>
          </a:xfrm>
          <a:prstGeom prst="rect">
            <a:avLst/>
          </a:prstGeom>
          <a:solidFill>
            <a:schemeClr val="bg1">
              <a:lumMod val="85000"/>
            </a:schemeClr>
          </a:solidFill>
        </p:spPr>
        <p:txBody>
          <a:bodyPr tIns="1080000" anchor="ctr" anchorCtr="0"/>
          <a:lstStyle>
            <a:lvl1pPr algn="ctr">
              <a:defRPr cap="all"/>
            </a:lvl1pPr>
          </a:lstStyle>
          <a:p>
            <a:pPr>
              <a:defRPr/>
            </a:pPr>
            <a:endParaRPr lang="fr-FR"/>
          </a:p>
        </p:txBody>
      </p:sp>
      <p:sp>
        <p:nvSpPr>
          <p:cNvPr id="2" name="Titre 1"/>
          <p:cNvSpPr>
            <a:spLocks noGrp="1"/>
          </p:cNvSpPr>
          <p:nvPr>
            <p:ph type="title" hasCustomPrompt="1"/>
          </p:nvPr>
        </p:nvSpPr>
        <p:spPr bwMode="gray">
          <a:xfrm>
            <a:off x="359999" y="738000"/>
            <a:ext cx="8424000" cy="4028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extrusionOk="0">
                <a:moveTo>
                  <a:pt x="8424000" y="4046400"/>
                </a:moveTo>
                <a:lnTo>
                  <a:pt x="0" y="4046360"/>
                </a:lnTo>
              </a:path>
            </a:pathLst>
          </a:custGeom>
          <a:ln w="10160">
            <a:solidFill>
              <a:schemeClr val="tx1"/>
            </a:solidFill>
          </a:ln>
        </p:spPr>
        <p:txBody>
          <a:bodyPr lIns="0" bIns="360000" anchor="ctr" anchorCtr="0"/>
          <a:lstStyle>
            <a:lvl1pPr marL="396000" indent="-396000">
              <a:buFont typeface="+mj-lt"/>
              <a:buAutoNum type="arabicPeriod"/>
              <a:defRPr sz="3250"/>
            </a:lvl1pPr>
          </a:lstStyle>
          <a:p>
            <a:pPr>
              <a:defRPr/>
            </a:pPr>
            <a:r>
              <a:rPr lang="fr-FR"/>
              <a:t>Titre</a:t>
            </a:r>
            <a:endParaRPr/>
          </a:p>
        </p:txBody>
      </p:sp>
      <p:sp>
        <p:nvSpPr>
          <p:cNvPr id="3" name="Espace réservé de la date 2"/>
          <p:cNvSpPr>
            <a:spLocks noGrp="1"/>
          </p:cNvSpPr>
          <p:nvPr>
            <p:ph type="dt" sz="half" idx="10"/>
          </p:nvPr>
        </p:nvSpPr>
        <p:spPr bwMode="gray"/>
        <p:txBody>
          <a:bodyPr/>
          <a:lstStyle>
            <a:lvl1pPr>
              <a:defRPr>
                <a:solidFill>
                  <a:srgbClr val="169B62"/>
                </a:solidFill>
              </a:defRPr>
            </a:lvl1pPr>
          </a:lstStyle>
          <a:p>
            <a:pPr algn="r">
              <a:defRPr/>
            </a:pPr>
            <a:r>
              <a:rPr lang="fr-FR" cap="all"/>
              <a:t>05/01/2021</a:t>
            </a:r>
            <a:endParaRPr/>
          </a:p>
        </p:txBody>
      </p:sp>
      <p:sp>
        <p:nvSpPr>
          <p:cNvPr id="4" name="Espace réservé du pied de page 3"/>
          <p:cNvSpPr>
            <a:spLocks noGrp="1"/>
          </p:cNvSpPr>
          <p:nvPr>
            <p:ph type="ftr" sz="quarter" idx="11"/>
          </p:nvPr>
        </p:nvSpPr>
        <p:spPr bwMode="gray"/>
        <p:txBody>
          <a:bodyPr/>
          <a:lstStyle>
            <a:lvl1pPr>
              <a:defRPr>
                <a:solidFill>
                  <a:srgbClr val="169B62"/>
                </a:solidFill>
              </a:defRPr>
            </a:lvl1pPr>
          </a:lstStyle>
          <a:p>
            <a:pPr>
              <a:defRPr/>
            </a:pPr>
            <a:r>
              <a:rPr lang="fr-FR"/>
              <a:t>RE2020 ⎮ Partie4 : L’analyse du cycle de vie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preserve="1" userDrawn="1">
  <p:cSld name="Titre et textes 3 colonnes">
    <p:spTree>
      <p:nvGrpSpPr>
        <p:cNvPr id="1" name=""/>
        <p:cNvGrpSpPr/>
        <p:nvPr/>
      </p:nvGrpSpPr>
      <p:grpSpPr bwMode="auto">
        <a:xfrm>
          <a:off x="0" y="0"/>
          <a:ext cx="0" cy="0"/>
          <a:chOff x="0" y="0"/>
          <a:chExt cx="0" cy="0"/>
        </a:xfrm>
      </p:grpSpPr>
      <p:sp>
        <p:nvSpPr>
          <p:cNvPr id="2" name="Titre 1"/>
          <p:cNvSpPr>
            <a:spLocks noGrp="1"/>
          </p:cNvSpPr>
          <p:nvPr>
            <p:ph type="title" hasCustomPrompt="1"/>
          </p:nvPr>
        </p:nvSpPr>
        <p:spPr bwMode="gray">
          <a:xfrm>
            <a:off x="359999" y="900000"/>
            <a:ext cx="8424000" cy="720000"/>
          </a:xfrm>
        </p:spPr>
        <p:txBody>
          <a:bodyPr/>
          <a:lstStyle>
            <a:lvl1pPr>
              <a:defRPr/>
            </a:lvl1pPr>
          </a:lstStyle>
          <a:p>
            <a:pPr>
              <a:defRPr/>
            </a:pPr>
            <a:r>
              <a:rPr lang="fr-FR"/>
              <a:t>Titre</a:t>
            </a:r>
            <a:endParaRPr/>
          </a:p>
        </p:txBody>
      </p:sp>
      <p:sp>
        <p:nvSpPr>
          <p:cNvPr id="3" name="Espace réservé de la date 2"/>
          <p:cNvSpPr>
            <a:spLocks noGrp="1"/>
          </p:cNvSpPr>
          <p:nvPr>
            <p:ph type="dt" sz="half" idx="10"/>
          </p:nvPr>
        </p:nvSpPr>
        <p:spPr bwMode="gray"/>
        <p:txBody>
          <a:bodyPr/>
          <a:lstStyle/>
          <a:p>
            <a:pPr algn="r">
              <a:defRPr/>
            </a:pPr>
            <a:r>
              <a:rPr lang="fr-FR" cap="all"/>
              <a:t>XX/XX/XXXX</a:t>
            </a:r>
          </a:p>
        </p:txBody>
      </p:sp>
      <p:sp>
        <p:nvSpPr>
          <p:cNvPr id="4" name="Espace réservé du pied de page 3"/>
          <p:cNvSpPr>
            <a:spLocks noGrp="1"/>
          </p:cNvSpPr>
          <p:nvPr>
            <p:ph type="ftr" sz="quarter" idx="11"/>
          </p:nvPr>
        </p:nvSpPr>
        <p:spPr bwMode="gray"/>
        <p:txBody>
          <a:bodyPr/>
          <a:lstStyle/>
          <a:p>
            <a:pPr>
              <a:defRPr/>
            </a:pPr>
            <a:r>
              <a:rPr lang="fr-FR"/>
              <a:t>Intitulé de la direction/service interministérielle</a:t>
            </a:r>
          </a:p>
        </p:txBody>
      </p:sp>
      <p:sp>
        <p:nvSpPr>
          <p:cNvPr id="5" name="Espace réservé du numéro de diapositive 4"/>
          <p:cNvSpPr>
            <a:spLocks noGrp="1"/>
          </p:cNvSpPr>
          <p:nvPr>
            <p:ph type="sldNum" sz="quarter" idx="12"/>
          </p:nvPr>
        </p:nvSpPr>
        <p:spPr bwMode="gray"/>
        <p:txBody>
          <a:bodyPr/>
          <a:lstStyle/>
          <a:p>
            <a:pPr>
              <a:defRPr/>
            </a:pPr>
            <a:fld id="{733122C9-A0B9-462F-8757-0847AD287B63}" type="slidenum">
              <a:rPr lang="fr-FR"/>
              <a:t>‹N°›</a:t>
            </a:fld>
            <a:endParaRPr lang="fr-FR"/>
          </a:p>
        </p:txBody>
      </p:sp>
      <p:sp>
        <p:nvSpPr>
          <p:cNvPr id="12" name="Espace réservé du texte 11"/>
          <p:cNvSpPr>
            <a:spLocks noGrp="1"/>
          </p:cNvSpPr>
          <p:nvPr>
            <p:ph type="body" sz="quarter" idx="14" hasCustomPrompt="1"/>
          </p:nvPr>
        </p:nvSpPr>
        <p:spPr bwMode="gray">
          <a:xfrm>
            <a:off x="359999" y="1836000"/>
            <a:ext cx="2520000" cy="2574000"/>
          </a:xfrm>
          <a:prstGeom prst="rect">
            <a:avLst/>
          </a:prstGeom>
        </p:spPr>
        <p:txBody>
          <a:bodyPr/>
          <a:lstStyle>
            <a:lvl1pPr>
              <a:defRPr/>
            </a:lvl1pPr>
            <a:lvl2pPr>
              <a:defRPr/>
            </a:lvl2pPr>
            <a:lvl3pPr>
              <a:defRPr/>
            </a:lvl3pPr>
            <a:lvl4pPr>
              <a:defRPr/>
            </a:lvl4pPr>
            <a:lvl5pPr>
              <a:defRPr/>
            </a:lvl5pPr>
          </a:lstStyle>
          <a:p>
            <a:pPr lvl="0">
              <a:defRPr/>
            </a:pPr>
            <a:r>
              <a:rPr lang="fr-FR"/>
              <a:t>Texte de niveau 1</a:t>
            </a:r>
            <a:endParaRPr/>
          </a:p>
          <a:p>
            <a:pPr lvl="1">
              <a:defRPr/>
            </a:pPr>
            <a:r>
              <a:rPr lang="fr-FR"/>
              <a:t>Texte de niveau 2</a:t>
            </a:r>
            <a:endParaRPr/>
          </a:p>
          <a:p>
            <a:pPr lvl="2">
              <a:defRPr/>
            </a:pPr>
            <a:r>
              <a:rPr lang="fr-FR"/>
              <a:t>Texte de niveau 3</a:t>
            </a:r>
            <a:endParaRPr/>
          </a:p>
          <a:p>
            <a:pPr lvl="3">
              <a:defRPr/>
            </a:pPr>
            <a:r>
              <a:rPr lang="fr-FR"/>
              <a:t>Texte de niveau 4</a:t>
            </a:r>
            <a:endParaRPr/>
          </a:p>
          <a:p>
            <a:pPr lvl="4">
              <a:defRPr/>
            </a:pPr>
            <a:r>
              <a:rPr lang="fr-FR"/>
              <a:t>Texte de niveau 5</a:t>
            </a:r>
            <a:endParaRPr/>
          </a:p>
        </p:txBody>
      </p:sp>
      <p:sp>
        <p:nvSpPr>
          <p:cNvPr id="13" name="Espace réservé du texte 11"/>
          <p:cNvSpPr>
            <a:spLocks noGrp="1"/>
          </p:cNvSpPr>
          <p:nvPr>
            <p:ph type="body" sz="quarter" idx="15" hasCustomPrompt="1"/>
          </p:nvPr>
        </p:nvSpPr>
        <p:spPr bwMode="gray">
          <a:xfrm>
            <a:off x="3312000" y="1836000"/>
            <a:ext cx="2520000" cy="2574000"/>
          </a:xfrm>
          <a:prstGeom prst="rect">
            <a:avLst/>
          </a:prstGeom>
        </p:spPr>
        <p:txBody>
          <a:bodyPr/>
          <a:lstStyle>
            <a:lvl1pPr>
              <a:defRPr/>
            </a:lvl1pPr>
            <a:lvl2pPr>
              <a:defRPr/>
            </a:lvl2pPr>
            <a:lvl3pPr>
              <a:defRPr/>
            </a:lvl3pPr>
            <a:lvl4pPr>
              <a:defRPr/>
            </a:lvl4pPr>
            <a:lvl5pPr>
              <a:defRPr/>
            </a:lvl5pPr>
          </a:lstStyle>
          <a:p>
            <a:pPr lvl="0">
              <a:defRPr/>
            </a:pPr>
            <a:r>
              <a:rPr lang="fr-FR"/>
              <a:t>Texte de niveau 1</a:t>
            </a:r>
            <a:endParaRPr/>
          </a:p>
          <a:p>
            <a:pPr lvl="1">
              <a:defRPr/>
            </a:pPr>
            <a:r>
              <a:rPr lang="fr-FR"/>
              <a:t>Texte de niveau 2</a:t>
            </a:r>
            <a:endParaRPr/>
          </a:p>
          <a:p>
            <a:pPr lvl="2">
              <a:defRPr/>
            </a:pPr>
            <a:r>
              <a:rPr lang="fr-FR"/>
              <a:t>Texte de niveau 3</a:t>
            </a:r>
            <a:endParaRPr/>
          </a:p>
          <a:p>
            <a:pPr lvl="3">
              <a:defRPr/>
            </a:pPr>
            <a:r>
              <a:rPr lang="fr-FR"/>
              <a:t>Texte de niveau 4</a:t>
            </a:r>
            <a:endParaRPr/>
          </a:p>
          <a:p>
            <a:pPr lvl="4">
              <a:defRPr/>
            </a:pPr>
            <a:r>
              <a:rPr lang="fr-FR"/>
              <a:t>Texte de niveau 5</a:t>
            </a:r>
            <a:endParaRPr/>
          </a:p>
        </p:txBody>
      </p:sp>
      <p:sp>
        <p:nvSpPr>
          <p:cNvPr id="14" name="Espace réservé du texte 11"/>
          <p:cNvSpPr>
            <a:spLocks noGrp="1"/>
          </p:cNvSpPr>
          <p:nvPr>
            <p:ph type="body" sz="quarter" idx="16" hasCustomPrompt="1"/>
          </p:nvPr>
        </p:nvSpPr>
        <p:spPr bwMode="gray">
          <a:xfrm>
            <a:off x="6264000" y="1836000"/>
            <a:ext cx="2520000" cy="2574000"/>
          </a:xfrm>
          <a:prstGeom prst="rect">
            <a:avLst/>
          </a:prstGeom>
        </p:spPr>
        <p:txBody>
          <a:bodyPr/>
          <a:lstStyle>
            <a:lvl1pPr>
              <a:defRPr/>
            </a:lvl1pPr>
            <a:lvl2pPr>
              <a:defRPr/>
            </a:lvl2pPr>
            <a:lvl3pPr>
              <a:defRPr/>
            </a:lvl3pPr>
            <a:lvl4pPr>
              <a:defRPr/>
            </a:lvl4pPr>
            <a:lvl5pPr>
              <a:defRPr/>
            </a:lvl5pPr>
          </a:lstStyle>
          <a:p>
            <a:pPr lvl="0">
              <a:defRPr/>
            </a:pPr>
            <a:r>
              <a:rPr lang="fr-FR"/>
              <a:t>Texte de niveau 1</a:t>
            </a:r>
            <a:endParaRPr/>
          </a:p>
          <a:p>
            <a:pPr lvl="1">
              <a:defRPr/>
            </a:pPr>
            <a:r>
              <a:rPr lang="fr-FR"/>
              <a:t>Texte de niveau 2</a:t>
            </a:r>
            <a:endParaRPr/>
          </a:p>
          <a:p>
            <a:pPr lvl="2">
              <a:defRPr/>
            </a:pPr>
            <a:r>
              <a:rPr lang="fr-FR"/>
              <a:t>Texte de niveau 3</a:t>
            </a:r>
            <a:endParaRPr/>
          </a:p>
          <a:p>
            <a:pPr lvl="3">
              <a:defRPr/>
            </a:pPr>
            <a:r>
              <a:rPr lang="fr-FR"/>
              <a:t>Texte de niveau 4</a:t>
            </a:r>
            <a:endParaRPr/>
          </a:p>
          <a:p>
            <a:pPr lvl="4">
              <a:defRPr/>
            </a:pPr>
            <a:r>
              <a:rPr lang="fr-FR"/>
              <a:t>Texte de niveau 5</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userDrawn="1">
  <p:cSld name="10_Titre et contenu">
    <p:spTree>
      <p:nvGrpSpPr>
        <p:cNvPr id="1" name=""/>
        <p:cNvGrpSpPr/>
        <p:nvPr/>
      </p:nvGrpSpPr>
      <p:grpSpPr bwMode="auto">
        <a:xfrm>
          <a:off x="0" y="0"/>
          <a:ext cx="0" cy="0"/>
          <a:chOff x="0" y="0"/>
          <a:chExt cx="0" cy="0"/>
        </a:xfrm>
      </p:grpSpPr>
      <p:sp>
        <p:nvSpPr>
          <p:cNvPr id="4" name="Titre 3"/>
          <p:cNvSpPr>
            <a:spLocks noGrp="1"/>
          </p:cNvSpPr>
          <p:nvPr>
            <p:ph type="title" hasCustomPrompt="1"/>
          </p:nvPr>
        </p:nvSpPr>
        <p:spPr bwMode="gray">
          <a:xfrm>
            <a:off x="359999" y="900000"/>
            <a:ext cx="8424000" cy="720000"/>
          </a:xfrm>
        </p:spPr>
        <p:txBody>
          <a:bodyPr/>
          <a:lstStyle/>
          <a:p>
            <a:pPr>
              <a:defRPr/>
            </a:pPr>
            <a:r>
              <a:rPr lang="fr-FR"/>
              <a:t>Titre</a:t>
            </a:r>
          </a:p>
        </p:txBody>
      </p:sp>
      <p:sp>
        <p:nvSpPr>
          <p:cNvPr id="5" name="Espace réservé de la date 4"/>
          <p:cNvSpPr>
            <a:spLocks noGrp="1"/>
          </p:cNvSpPr>
          <p:nvPr>
            <p:ph type="dt" sz="half" idx="10"/>
          </p:nvPr>
        </p:nvSpPr>
        <p:spPr bwMode="gray"/>
        <p:txBody>
          <a:bodyPr/>
          <a:lstStyle/>
          <a:p>
            <a:pPr algn="r">
              <a:defRPr/>
            </a:pPr>
            <a:r>
              <a:rPr lang="fr-FR" cap="all"/>
              <a:t>XX/XX/XXXX</a:t>
            </a:r>
          </a:p>
        </p:txBody>
      </p:sp>
      <p:sp>
        <p:nvSpPr>
          <p:cNvPr id="6" name="Espace réservé du pied de page 5"/>
          <p:cNvSpPr>
            <a:spLocks noGrp="1"/>
          </p:cNvSpPr>
          <p:nvPr>
            <p:ph type="ftr" sz="quarter" idx="11"/>
          </p:nvPr>
        </p:nvSpPr>
        <p:spPr bwMode="gray"/>
        <p:txBody>
          <a:bodyPr/>
          <a:lstStyle/>
          <a:p>
            <a:pPr>
              <a:defRPr/>
            </a:pPr>
            <a:r>
              <a:rPr lang="fr-FR"/>
              <a:t>Intitulé de la direction/service interministérielle</a:t>
            </a:r>
            <a:endParaRPr/>
          </a:p>
        </p:txBody>
      </p:sp>
      <p:sp>
        <p:nvSpPr>
          <p:cNvPr id="7" name="Espace réservé du numéro de diapositive 6"/>
          <p:cNvSpPr>
            <a:spLocks noGrp="1"/>
          </p:cNvSpPr>
          <p:nvPr>
            <p:ph type="sldNum" sz="quarter" idx="12"/>
          </p:nvPr>
        </p:nvSpPr>
        <p:spPr bwMode="gray"/>
        <p:txBody>
          <a:bodyPr/>
          <a:lstStyle/>
          <a:p>
            <a:pPr>
              <a:defRPr/>
            </a:pPr>
            <a:fld id="{733122C9-A0B9-462F-8757-0847AD287B63}" type="slidenum">
              <a:rPr lang="fr-FR"/>
              <a:t>‹N°›</a:t>
            </a:fld>
            <a:endParaRPr lang="fr-FR"/>
          </a:p>
        </p:txBody>
      </p:sp>
      <p:sp>
        <p:nvSpPr>
          <p:cNvPr id="9" name="Espace réservé du contenu 8"/>
          <p:cNvSpPr>
            <a:spLocks noGrp="1"/>
          </p:cNvSpPr>
          <p:nvPr>
            <p:ph sz="quarter" idx="14" hasCustomPrompt="1"/>
          </p:nvPr>
        </p:nvSpPr>
        <p:spPr bwMode="gray">
          <a:xfrm>
            <a:off x="359998" y="1836000"/>
            <a:ext cx="8424000" cy="2574000"/>
          </a:xfrm>
        </p:spPr>
        <p:txBody>
          <a:bodyPr/>
          <a:lstStyle>
            <a:lvl1pPr>
              <a:defRPr/>
            </a:lvl1pPr>
            <a:lvl2pPr>
              <a:defRPr/>
            </a:lvl2pPr>
            <a:lvl3pPr>
              <a:defRPr/>
            </a:lvl3pPr>
            <a:lvl4pPr>
              <a:defRPr/>
            </a:lvl4pPr>
            <a:lvl5pPr>
              <a:defRPr/>
            </a:lvl5pPr>
          </a:lstStyle>
          <a:p>
            <a:pPr lvl="0">
              <a:defRPr/>
            </a:pPr>
            <a:r>
              <a:rPr lang="fr-FR"/>
              <a:t>Texte de niveau 1</a:t>
            </a:r>
            <a:endParaRPr/>
          </a:p>
          <a:p>
            <a:pPr lvl="1">
              <a:defRPr/>
            </a:pPr>
            <a:r>
              <a:rPr lang="fr-FR"/>
              <a:t>Texte de niveau 2</a:t>
            </a:r>
            <a:endParaRPr/>
          </a:p>
          <a:p>
            <a:pPr lvl="2">
              <a:defRPr/>
            </a:pPr>
            <a:r>
              <a:rPr lang="fr-FR"/>
              <a:t>Texte de niveau 3</a:t>
            </a:r>
            <a:endParaRPr/>
          </a:p>
          <a:p>
            <a:pPr lvl="3">
              <a:defRPr/>
            </a:pPr>
            <a:r>
              <a:rPr lang="fr-FR"/>
              <a:t>Texte de niveau 4</a:t>
            </a:r>
            <a:endParaRPr/>
          </a:p>
          <a:p>
            <a:pPr lvl="4">
              <a:defRPr/>
            </a:pPr>
            <a:r>
              <a:rPr lang="fr-FR"/>
              <a:t>Texte de niveau 5</a:t>
            </a:r>
            <a:endParaRPr/>
          </a:p>
        </p:txBody>
      </p:sp>
      <p:sp>
        <p:nvSpPr>
          <p:cNvPr id="15" name="Espace réservé du texte 9"/>
          <p:cNvSpPr>
            <a:spLocks noGrp="1"/>
          </p:cNvSpPr>
          <p:nvPr>
            <p:ph type="body" sz="quarter" idx="13" hasCustomPrompt="1"/>
          </p:nvPr>
        </p:nvSpPr>
        <p:spPr bwMode="gray">
          <a:xfrm>
            <a:off x="3312000" y="180000"/>
            <a:ext cx="5472000" cy="360000"/>
          </a:xfrm>
        </p:spPr>
        <p:txBody>
          <a:bodyPr/>
          <a:lstStyle>
            <a:lvl1pPr marL="107993" indent="-107993" algn="r">
              <a:spcAft>
                <a:spcPts val="0"/>
              </a:spcAft>
              <a:buFont typeface="+mj-lt"/>
              <a:buAutoNum type="arabicPeriod"/>
              <a:defRPr sz="750" b="1"/>
            </a:lvl1pPr>
            <a:lvl2pPr marL="107993" indent="-107993" algn="r">
              <a:spcBef>
                <a:spcPts val="0"/>
              </a:spcBef>
              <a:spcAft>
                <a:spcPts val="0"/>
              </a:spcAft>
              <a:buFont typeface="+mj-lt"/>
              <a:buAutoNum type="alphaLcPeriod"/>
              <a:defRPr sz="750"/>
            </a:lvl2pPr>
          </a:lstStyle>
          <a:p>
            <a:pPr lvl="0">
              <a:defRPr/>
            </a:pPr>
            <a:r>
              <a:rPr lang="fr-FR"/>
              <a:t>Titre</a:t>
            </a:r>
            <a:endParaRPr/>
          </a:p>
          <a:p>
            <a:pPr lvl="1">
              <a:defRPr/>
            </a:pPr>
            <a:r>
              <a:rPr lang="fr-FR"/>
              <a:t>Sous-titre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userDrawn="1">
  <p:cSld name="2_Disposition personnalisée">
    <p:spTree>
      <p:nvGrpSpPr>
        <p:cNvPr id="1" name=""/>
        <p:cNvGrpSpPr/>
        <p:nvPr/>
      </p:nvGrpSpPr>
      <p:grpSpPr bwMode="auto">
        <a:xfrm>
          <a:off x="0" y="0"/>
          <a:ext cx="0" cy="0"/>
          <a:chOff x="0" y="0"/>
          <a:chExt cx="0" cy="0"/>
        </a:xfrm>
      </p:grpSpPr>
      <p:sp>
        <p:nvSpPr>
          <p:cNvPr id="5" name="Espace réservé du numéro de diapositive 4"/>
          <p:cNvSpPr>
            <a:spLocks noGrp="1"/>
          </p:cNvSpPr>
          <p:nvPr>
            <p:ph type="sldNum" sz="quarter" idx="12"/>
          </p:nvPr>
        </p:nvSpPr>
        <p:spPr bwMode="auto"/>
        <p:txBody>
          <a:bodyPr/>
          <a:lstStyle/>
          <a:p>
            <a:pPr>
              <a:defRPr/>
            </a:pPr>
            <a:fld id="{F7F3840D-6320-5947-8868-488E396600CA}" type="slidenum">
              <a:rPr lang="fr-FR"/>
              <a:t>‹N°›</a:t>
            </a:fld>
            <a:endParaRPr lang="fr-FR"/>
          </a:p>
        </p:txBody>
      </p:sp>
      <p:cxnSp>
        <p:nvCxnSpPr>
          <p:cNvPr id="6" name="Connecteur droit 5"/>
          <p:cNvCxnSpPr>
            <a:cxnSpLocks/>
          </p:cNvCxnSpPr>
          <p:nvPr userDrawn="1"/>
        </p:nvCxnSpPr>
        <p:spPr bwMode="auto">
          <a:xfrm>
            <a:off x="171621" y="4268230"/>
            <a:ext cx="7420920" cy="0"/>
          </a:xfrm>
          <a:prstGeom prst="line">
            <a:avLst/>
          </a:prstGeom>
          <a:ln w="12700" cmpd="sng">
            <a:solidFill>
              <a:srgbClr val="E57D00"/>
            </a:solidFill>
          </a:ln>
          <a:effectLst/>
        </p:spPr>
        <p:style>
          <a:lnRef idx="2">
            <a:schemeClr val="accent1"/>
          </a:lnRef>
          <a:fillRef idx="0">
            <a:schemeClr val="accent1"/>
          </a:fillRef>
          <a:effectRef idx="1">
            <a:schemeClr val="accent1"/>
          </a:effectRef>
          <a:fontRef idx="minor">
            <a:schemeClr val="tx1"/>
          </a:fontRef>
        </p:style>
      </p:cxnSp>
      <p:sp>
        <p:nvSpPr>
          <p:cNvPr id="12" name="Espace réservé de la date 2"/>
          <p:cNvSpPr>
            <a:spLocks noGrp="1"/>
          </p:cNvSpPr>
          <p:nvPr>
            <p:ph type="dt" sz="half" idx="2"/>
          </p:nvPr>
        </p:nvSpPr>
        <p:spPr bwMode="auto">
          <a:xfrm>
            <a:off x="1152061" y="4420869"/>
            <a:ext cx="1128584" cy="458314"/>
          </a:xfrm>
          <a:prstGeom prst="rect">
            <a:avLst/>
          </a:prstGeom>
        </p:spPr>
        <p:txBody>
          <a:bodyPr/>
          <a:lstStyle>
            <a:lvl1pPr algn="ctr">
              <a:defRPr sz="750">
                <a:solidFill>
                  <a:schemeClr val="accent6"/>
                </a:solidFill>
                <a:latin typeface="+mn-lt"/>
                <a:cs typeface="Avenir Black"/>
              </a:defRPr>
            </a:lvl1pPr>
          </a:lstStyle>
          <a:p>
            <a:pPr>
              <a:defRPr/>
            </a:pPr>
            <a:fld id="{05264476-4D05-4D19-9E52-9CD7E94D5819}" type="datetime1">
              <a:rPr lang="fr-FR"/>
              <a:t>09/10/2026</a:t>
            </a:fld>
            <a:endParaRPr lang="fr-FR"/>
          </a:p>
        </p:txBody>
      </p:sp>
      <p:sp>
        <p:nvSpPr>
          <p:cNvPr id="13" name="Espace réservé du pied de page 3"/>
          <p:cNvSpPr>
            <a:spLocks noGrp="1"/>
          </p:cNvSpPr>
          <p:nvPr>
            <p:ph type="ftr" sz="quarter" idx="3"/>
          </p:nvPr>
        </p:nvSpPr>
        <p:spPr bwMode="auto">
          <a:xfrm>
            <a:off x="2532499" y="4424933"/>
            <a:ext cx="3263053" cy="458314"/>
          </a:xfrm>
          <a:prstGeom prst="rect">
            <a:avLst/>
          </a:prstGeom>
        </p:spPr>
        <p:txBody>
          <a:bodyPr/>
          <a:lstStyle>
            <a:lvl1pPr algn="ctr">
              <a:defRPr>
                <a:solidFill>
                  <a:schemeClr val="accent6"/>
                </a:solidFill>
                <a:latin typeface="+mn-lt"/>
              </a:defRPr>
            </a:lvl1pPr>
          </a:lstStyle>
          <a:p>
            <a:pPr>
              <a:defRPr/>
            </a:pPr>
            <a:r>
              <a:rPr lang="fr-FR" sz="750">
                <a:cs typeface="Avenir Regular"/>
              </a:rPr>
              <a:t>Titre de la présentation</a:t>
            </a:r>
            <a:endParaRPr/>
          </a:p>
          <a:p>
            <a:pPr>
              <a:defRPr/>
            </a:pPr>
            <a:endParaRPr lang="fr-FR" sz="75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type="title" userDrawn="1">
  <p:cSld name="Diapositive de titre">
    <p:spTree>
      <p:nvGrpSpPr>
        <p:cNvPr id="1" name=""/>
        <p:cNvGrpSpPr/>
        <p:nvPr/>
      </p:nvGrpSpPr>
      <p:grpSpPr bwMode="auto">
        <a:xfrm>
          <a:off x="0" y="0"/>
          <a:ext cx="0" cy="0"/>
          <a:chOff x="0" y="0"/>
          <a:chExt cx="0" cy="0"/>
        </a:xfrm>
      </p:grpSpPr>
      <p:sp>
        <p:nvSpPr>
          <p:cNvPr id="2" name="Titre 1"/>
          <p:cNvSpPr>
            <a:spLocks noGrp="1"/>
          </p:cNvSpPr>
          <p:nvPr>
            <p:ph type="ctrTitle"/>
          </p:nvPr>
        </p:nvSpPr>
        <p:spPr bwMode="auto">
          <a:xfrm>
            <a:off x="1143000" y="841772"/>
            <a:ext cx="6858000" cy="1790700"/>
          </a:xfrm>
        </p:spPr>
        <p:txBody>
          <a:bodyPr anchor="b"/>
          <a:lstStyle>
            <a:lvl1pPr algn="ctr">
              <a:defRPr sz="3400"/>
            </a:lvl1pPr>
          </a:lstStyle>
          <a:p>
            <a:pPr>
              <a:defRPr/>
            </a:pPr>
            <a:r>
              <a:rPr lang="fr-FR"/>
              <a:t>Modifiez le style du titre</a:t>
            </a:r>
            <a:endParaRPr/>
          </a:p>
        </p:txBody>
      </p:sp>
      <p:sp>
        <p:nvSpPr>
          <p:cNvPr id="3" name="Sous-titre 2"/>
          <p:cNvSpPr>
            <a:spLocks noGrp="1"/>
          </p:cNvSpPr>
          <p:nvPr>
            <p:ph type="subTitle" idx="1"/>
          </p:nvPr>
        </p:nvSpPr>
        <p:spPr bwMode="auto">
          <a:xfrm>
            <a:off x="1143000" y="2701528"/>
            <a:ext cx="6858000" cy="1241822"/>
          </a:xfrm>
        </p:spPr>
        <p:txBody>
          <a:bodyPr/>
          <a:lstStyle>
            <a:lvl1pPr marL="0" indent="0" algn="ctr">
              <a:buNone/>
              <a:defRPr sz="1350"/>
            </a:lvl1pPr>
            <a:lvl2pPr marL="257175" indent="0" algn="ctr">
              <a:buNone/>
              <a:defRPr sz="1150"/>
            </a:lvl2pPr>
            <a:lvl3pPr marL="514350" indent="0" algn="ctr">
              <a:buNone/>
              <a:defRPr sz="1000"/>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pPr>
              <a:defRPr/>
            </a:pPr>
            <a:r>
              <a:rPr lang="fr-FR"/>
              <a:t>Modifiez le style des sous-titres du masque</a:t>
            </a:r>
            <a:endParaRPr/>
          </a:p>
        </p:txBody>
      </p:sp>
      <p:sp>
        <p:nvSpPr>
          <p:cNvPr id="4" name="Espace réservé de la date 3"/>
          <p:cNvSpPr>
            <a:spLocks noGrp="1"/>
          </p:cNvSpPr>
          <p:nvPr>
            <p:ph type="dt" sz="half" idx="10"/>
          </p:nvPr>
        </p:nvSpPr>
        <p:spPr bwMode="auto"/>
        <p:txBody>
          <a:bodyPr/>
          <a:lstStyle/>
          <a:p>
            <a:pPr>
              <a:defRPr/>
            </a:pPr>
            <a:fld id="{C8A7646B-0335-466B-B563-5DF190D0E714}" type="datetimeFigureOut">
              <a:rPr lang="fr-FR"/>
              <a:t>09/10/2026</a:t>
            </a:fld>
            <a:endParaRPr lang="fr-FR"/>
          </a:p>
        </p:txBody>
      </p:sp>
      <p:sp>
        <p:nvSpPr>
          <p:cNvPr id="5" name="Espace réservé du pied de page 4"/>
          <p:cNvSpPr>
            <a:spLocks noGrp="1"/>
          </p:cNvSpPr>
          <p:nvPr>
            <p:ph type="ftr" sz="quarter" idx="11"/>
          </p:nvPr>
        </p:nvSpPr>
        <p:spPr bwMode="auto"/>
        <p:txBody>
          <a:bodyPr/>
          <a:lstStyle/>
          <a:p>
            <a:pPr>
              <a:defRPr/>
            </a:pPr>
            <a:endParaRPr lang="fr-FR"/>
          </a:p>
        </p:txBody>
      </p:sp>
      <p:sp>
        <p:nvSpPr>
          <p:cNvPr id="6" name="Espace réservé du numéro de diapositive 5"/>
          <p:cNvSpPr>
            <a:spLocks noGrp="1"/>
          </p:cNvSpPr>
          <p:nvPr>
            <p:ph type="sldNum" sz="quarter" idx="12"/>
          </p:nvPr>
        </p:nvSpPr>
        <p:spPr bwMode="auto"/>
        <p:txBody>
          <a:bodyPr/>
          <a:lstStyle/>
          <a:p>
            <a:pPr>
              <a:defRPr/>
            </a:pPr>
            <a:fld id="{BCA8D80B-F59B-4ABE-B7F9-E99B3EC3D4B0}" type="slidenum">
              <a:rPr lang="fr-F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obj" userDrawn="1">
  <p:cSld name="Titre et contenu">
    <p:spTree>
      <p:nvGrpSpPr>
        <p:cNvPr id="1" name=""/>
        <p:cNvGrpSpPr/>
        <p:nvPr/>
      </p:nvGrpSpPr>
      <p:grpSpPr bwMode="auto">
        <a:xfrm>
          <a:off x="0" y="0"/>
          <a:ext cx="0" cy="0"/>
          <a:chOff x="0" y="0"/>
          <a:chExt cx="0" cy="0"/>
        </a:xfrm>
      </p:grpSpPr>
      <p:sp>
        <p:nvSpPr>
          <p:cNvPr id="2" name="Titre 1"/>
          <p:cNvSpPr>
            <a:spLocks noGrp="1"/>
          </p:cNvSpPr>
          <p:nvPr>
            <p:ph type="title" hasCustomPrompt="1"/>
          </p:nvPr>
        </p:nvSpPr>
        <p:spPr bwMode="auto"/>
        <p:txBody>
          <a:bodyPr/>
          <a:lstStyle/>
          <a:p>
            <a:pPr>
              <a:defRPr/>
            </a:pPr>
            <a:r>
              <a:rPr lang="fr-FR"/>
              <a:t>CLIQUEZ ET MODIFIEZ LE TITRE</a:t>
            </a:r>
            <a:endParaRPr/>
          </a:p>
        </p:txBody>
      </p:sp>
      <p:sp>
        <p:nvSpPr>
          <p:cNvPr id="3" name="Espace réservé du contenu 2"/>
          <p:cNvSpPr>
            <a:spLocks noGrp="1"/>
          </p:cNvSpPr>
          <p:nvPr>
            <p:ph idx="1"/>
          </p:nvPr>
        </p:nvSpPr>
        <p:spPr bwMode="auto">
          <a:xfrm>
            <a:off x="1020119" y="1620000"/>
            <a:ext cx="6565559" cy="2476500"/>
          </a:xfrm>
        </p:spPr>
        <p:txBody>
          <a:bodyPr/>
          <a:lstStyle>
            <a:lvl1pPr>
              <a:defRPr>
                <a:solidFill>
                  <a:srgbClr val="135565"/>
                </a:solidFill>
              </a:defRPr>
            </a:lvl1p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6" name="Espace réservé du numéro de diapositive 5"/>
          <p:cNvSpPr>
            <a:spLocks noGrp="1"/>
          </p:cNvSpPr>
          <p:nvPr>
            <p:ph type="sldNum" sz="quarter" idx="12"/>
          </p:nvPr>
        </p:nvSpPr>
        <p:spPr bwMode="auto">
          <a:xfrm>
            <a:off x="8025028" y="4767265"/>
            <a:ext cx="847124" cy="273844"/>
          </a:xfrm>
          <a:prstGeom prst="rect">
            <a:avLst/>
          </a:prstGeom>
        </p:spPr>
        <p:txBody>
          <a:bodyPr/>
          <a:lstStyle/>
          <a:p>
            <a:pPr>
              <a:defRPr/>
            </a:pPr>
            <a:fld id="{F7F3840D-6320-5947-8868-488E396600CA}" type="slidenum">
              <a:rPr lang="fr-FR"/>
              <a:t>‹N°›</a:t>
            </a:fld>
            <a:endParaRPr lang="fr-FR"/>
          </a:p>
        </p:txBody>
      </p:sp>
      <p:cxnSp>
        <p:nvCxnSpPr>
          <p:cNvPr id="8" name="Connecteur droit 7"/>
          <p:cNvCxnSpPr>
            <a:cxnSpLocks/>
          </p:cNvCxnSpPr>
          <p:nvPr userDrawn="1"/>
        </p:nvCxnSpPr>
        <p:spPr bwMode="auto">
          <a:xfrm>
            <a:off x="171621" y="4268230"/>
            <a:ext cx="7420920" cy="0"/>
          </a:xfrm>
          <a:prstGeom prst="line">
            <a:avLst/>
          </a:prstGeom>
          <a:ln w="12700" cmpd="sng">
            <a:solidFill>
              <a:srgbClr val="E57D00"/>
            </a:solidFill>
          </a:ln>
          <a:effectLst/>
        </p:spPr>
        <p:style>
          <a:lnRef idx="2">
            <a:schemeClr val="accent1"/>
          </a:lnRef>
          <a:fillRef idx="0">
            <a:schemeClr val="accent1"/>
          </a:fillRef>
          <a:effectRef idx="1">
            <a:schemeClr val="accent1"/>
          </a:effectRef>
          <a:fontRef idx="minor">
            <a:schemeClr val="tx1"/>
          </a:fontRef>
        </p:style>
      </p:cxnSp>
      <p:sp>
        <p:nvSpPr>
          <p:cNvPr id="9" name="Espace réservé de la date 2"/>
          <p:cNvSpPr>
            <a:spLocks noGrp="1"/>
          </p:cNvSpPr>
          <p:nvPr>
            <p:ph type="dt" sz="half" idx="10"/>
          </p:nvPr>
        </p:nvSpPr>
        <p:spPr bwMode="auto">
          <a:xfrm>
            <a:off x="1020118" y="4420867"/>
            <a:ext cx="1128584" cy="900785"/>
          </a:xfrm>
          <a:prstGeom prst="rect">
            <a:avLst/>
          </a:prstGeom>
        </p:spPr>
        <p:txBody>
          <a:bodyPr/>
          <a:lstStyle>
            <a:lvl1pPr>
              <a:defRPr sz="850">
                <a:solidFill>
                  <a:schemeClr val="accent6"/>
                </a:solidFill>
                <a:latin typeface="Avenir Black"/>
                <a:cs typeface="Avenir Black"/>
              </a:defRPr>
            </a:lvl1pPr>
          </a:lstStyle>
          <a:p>
            <a:pPr>
              <a:defRPr/>
            </a:pPr>
            <a:r>
              <a:rPr lang="fr-FR"/>
              <a:t>27/09/21</a:t>
            </a:r>
            <a:endParaRPr/>
          </a:p>
          <a:p>
            <a:pPr>
              <a:defRPr/>
            </a:pPr>
            <a:endParaRPr lang="fr-FR"/>
          </a:p>
        </p:txBody>
      </p:sp>
      <p:sp>
        <p:nvSpPr>
          <p:cNvPr id="10" name="Espace réservé du pied de page 3"/>
          <p:cNvSpPr>
            <a:spLocks noGrp="1"/>
          </p:cNvSpPr>
          <p:nvPr>
            <p:ph type="ftr" sz="quarter" idx="11"/>
          </p:nvPr>
        </p:nvSpPr>
        <p:spPr bwMode="auto">
          <a:xfrm>
            <a:off x="2148703" y="4412854"/>
            <a:ext cx="5395784" cy="875269"/>
          </a:xfrm>
          <a:prstGeom prst="rect">
            <a:avLst/>
          </a:prstGeom>
        </p:spPr>
        <p:txBody>
          <a:bodyPr/>
          <a:lstStyle>
            <a:lvl1pPr>
              <a:defRPr>
                <a:solidFill>
                  <a:schemeClr val="accent6"/>
                </a:solidFill>
              </a:defRPr>
            </a:lvl1pPr>
          </a:lstStyle>
          <a:p>
            <a:pPr>
              <a:defRPr/>
            </a:pPr>
            <a:r>
              <a:rPr lang="fr-FR" sz="750" dirty="0">
                <a:latin typeface="Avenir Regular"/>
                <a:cs typeface="Avenir Regular"/>
              </a:rPr>
              <a:t>Formation RE2020 Université de Bordeaux</a:t>
            </a:r>
            <a:endParaRPr dirty="0"/>
          </a:p>
          <a:p>
            <a:pPr>
              <a:defRPr/>
            </a:pPr>
            <a:endParaRPr lang="fr-FR" sz="750" dirty="0"/>
          </a:p>
        </p:txBody>
      </p:sp>
    </p:spTree>
    <p:extLst>
      <p:ext uri="{BB962C8B-B14F-4D97-AF65-F5344CB8AC3E}">
        <p14:creationId xmlns:p14="http://schemas.microsoft.com/office/powerpoint/2010/main" val="4159204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2" name="Espace réservé du titre 1"/>
          <p:cNvSpPr>
            <a:spLocks noGrp="1"/>
          </p:cNvSpPr>
          <p:nvPr>
            <p:ph type="title"/>
          </p:nvPr>
        </p:nvSpPr>
        <p:spPr bwMode="gray">
          <a:xfrm>
            <a:off x="359999" y="899999"/>
            <a:ext cx="1043649" cy="398911"/>
          </a:xfrm>
          <a:prstGeom prst="rect">
            <a:avLst/>
          </a:prstGeom>
          <a:solidFill>
            <a:srgbClr val="169B62"/>
          </a:solidFill>
        </p:spPr>
        <p:txBody>
          <a:bodyPr vert="horz" lIns="72000" tIns="54000" rIns="36000" bIns="36000" rtlCol="0" anchor="t" anchorCtr="0">
            <a:noAutofit/>
          </a:bodyPr>
          <a:lstStyle/>
          <a:p>
            <a:pPr>
              <a:defRPr/>
            </a:pPr>
            <a:r>
              <a:rPr lang="fr-FR"/>
              <a:t>Titre</a:t>
            </a:r>
            <a:endParaRPr/>
          </a:p>
        </p:txBody>
      </p:sp>
      <p:sp>
        <p:nvSpPr>
          <p:cNvPr id="3" name="Espace réservé du texte 2"/>
          <p:cNvSpPr>
            <a:spLocks noGrp="1"/>
          </p:cNvSpPr>
          <p:nvPr>
            <p:ph type="body" idx="1"/>
          </p:nvPr>
        </p:nvSpPr>
        <p:spPr bwMode="gray">
          <a:xfrm>
            <a:off x="720000" y="2139702"/>
            <a:ext cx="8424000" cy="2574000"/>
          </a:xfrm>
          <a:prstGeom prst="rect">
            <a:avLst/>
          </a:prstGeom>
        </p:spPr>
        <p:txBody>
          <a:bodyPr vert="horz" lIns="0" tIns="0" rIns="0" bIns="0" rtlCol="0" anchor="t" anchorCtr="0">
            <a:noAutofit/>
          </a:bodyPr>
          <a:lstStyle/>
          <a:p>
            <a:pPr lvl="0">
              <a:defRPr/>
            </a:pPr>
            <a:r>
              <a:rPr lang="fr-FR"/>
              <a:t>Texte de niveau 1</a:t>
            </a:r>
            <a:endParaRPr/>
          </a:p>
          <a:p>
            <a:pPr lvl="1">
              <a:defRPr/>
            </a:pPr>
            <a:r>
              <a:rPr lang="fr-FR"/>
              <a:t>Texte de niveau 2</a:t>
            </a:r>
            <a:endParaRPr/>
          </a:p>
          <a:p>
            <a:pPr lvl="2">
              <a:defRPr/>
            </a:pPr>
            <a:r>
              <a:rPr lang="fr-FR"/>
              <a:t>Texte de niveau 3</a:t>
            </a:r>
            <a:endParaRPr/>
          </a:p>
          <a:p>
            <a:pPr lvl="3">
              <a:defRPr/>
            </a:pPr>
            <a:r>
              <a:rPr lang="fr-FR"/>
              <a:t>Texte de niveau 4</a:t>
            </a:r>
            <a:endParaRPr/>
          </a:p>
          <a:p>
            <a:pPr lvl="4">
              <a:defRPr/>
            </a:pPr>
            <a:r>
              <a:rPr lang="fr-FR"/>
              <a:t>Texte de niveau 5</a:t>
            </a:r>
            <a:endParaRPr/>
          </a:p>
        </p:txBody>
      </p:sp>
      <p:sp>
        <p:nvSpPr>
          <p:cNvPr id="4" name="Espace réservé de la date 3"/>
          <p:cNvSpPr>
            <a:spLocks noGrp="1"/>
          </p:cNvSpPr>
          <p:nvPr>
            <p:ph type="dt" sz="half" idx="2"/>
          </p:nvPr>
        </p:nvSpPr>
        <p:spPr bwMode="gray">
          <a:xfrm>
            <a:off x="7614000" y="4783500"/>
            <a:ext cx="1170000" cy="360000"/>
          </a:xfrm>
          <a:prstGeom prst="rect">
            <a:avLst/>
          </a:prstGeom>
        </p:spPr>
        <p:txBody>
          <a:bodyPr vert="horz" lIns="0" tIns="0" rIns="0" bIns="0" rtlCol="0" anchor="ctr" anchorCtr="0">
            <a:noAutofit/>
          </a:bodyPr>
          <a:lstStyle>
            <a:lvl1pPr algn="ctr">
              <a:defRPr sz="750" b="1">
                <a:solidFill>
                  <a:srgbClr val="169B62"/>
                </a:solidFill>
              </a:defRPr>
            </a:lvl1pPr>
          </a:lstStyle>
          <a:p>
            <a:pPr algn="r">
              <a:defRPr/>
            </a:pPr>
            <a:r>
              <a:rPr lang="fr-FR" cap="all"/>
              <a:t>05/01/2021</a:t>
            </a:r>
            <a:endParaRPr/>
          </a:p>
        </p:txBody>
      </p:sp>
      <p:sp>
        <p:nvSpPr>
          <p:cNvPr id="5" name="Espace réservé du pied de page 4"/>
          <p:cNvSpPr>
            <a:spLocks noGrp="1"/>
          </p:cNvSpPr>
          <p:nvPr>
            <p:ph type="ftr" sz="quarter" idx="3"/>
          </p:nvPr>
        </p:nvSpPr>
        <p:spPr bwMode="gray">
          <a:xfrm>
            <a:off x="683568" y="4783500"/>
            <a:ext cx="5580432" cy="343800"/>
          </a:xfrm>
          <a:prstGeom prst="rect">
            <a:avLst/>
          </a:prstGeom>
        </p:spPr>
        <p:txBody>
          <a:bodyPr vert="horz" lIns="0" tIns="0" rIns="0" bIns="0" rtlCol="0" anchor="ctr" anchorCtr="0">
            <a:noAutofit/>
          </a:bodyPr>
          <a:lstStyle>
            <a:lvl1pPr algn="l">
              <a:defRPr sz="750" b="1">
                <a:solidFill>
                  <a:srgbClr val="169B62"/>
                </a:solidFill>
              </a:defRPr>
            </a:lvl1pPr>
          </a:lstStyle>
          <a:p>
            <a:pPr>
              <a:defRPr/>
            </a:pPr>
            <a:r>
              <a:rPr lang="fr-FR"/>
              <a:t>RE2020 ⎮ Partie4 : L’analyse du cycle de vie</a:t>
            </a:r>
            <a:endParaRPr/>
          </a:p>
        </p:txBody>
      </p:sp>
      <p:sp>
        <p:nvSpPr>
          <p:cNvPr id="6" name="Espace réservé du numéro de diapositive 5"/>
          <p:cNvSpPr>
            <a:spLocks noGrp="1"/>
          </p:cNvSpPr>
          <p:nvPr>
            <p:ph type="sldNum" sz="quarter" idx="4"/>
          </p:nvPr>
        </p:nvSpPr>
        <p:spPr bwMode="gray">
          <a:xfrm>
            <a:off x="6264000"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pPr>
              <a:defRPr/>
            </a:pPr>
            <a:fld id="{733122C9-A0B9-462F-8757-0847AD287B63}" type="slidenum">
              <a:rPr lang="fr-FR"/>
              <a:t>‹N°›</a:t>
            </a:fld>
            <a:endParaRPr lang="fr-FR"/>
          </a:p>
        </p:txBody>
      </p:sp>
      <p:pic>
        <p:nvPicPr>
          <p:cNvPr id="11" name="Image 10"/>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bwMode="auto">
          <a:xfrm>
            <a:off x="348375" y="109134"/>
            <a:ext cx="879477" cy="518400"/>
          </a:xfrm>
          <a:prstGeom prst="rect">
            <a:avLst/>
          </a:prstGeom>
        </p:spPr>
      </p:pic>
      <p:cxnSp>
        <p:nvCxnSpPr>
          <p:cNvPr id="10" name="Connecteur droit 9"/>
          <p:cNvCxnSpPr>
            <a:cxnSpLocks/>
          </p:cNvCxnSpPr>
          <p:nvPr userDrawn="1"/>
        </p:nvCxnSpPr>
        <p:spPr bwMode="gray">
          <a:xfrm>
            <a:off x="683568" y="4784400"/>
            <a:ext cx="8100432" cy="0"/>
          </a:xfrm>
          <a:prstGeom prst="line">
            <a:avLst/>
          </a:prstGeom>
          <a:ln w="1016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3" name="Image 12"/>
          <p:cNvPicPr>
            <a:picLocks noChangeAspect="1"/>
          </p:cNvPicPr>
          <p:nvPr userDrawn="1"/>
        </p:nvPicPr>
        <p:blipFill>
          <a:blip r:embed="rId12"/>
          <a:stretch/>
        </p:blipFill>
        <p:spPr bwMode="auto">
          <a:xfrm>
            <a:off x="251520" y="4733647"/>
            <a:ext cx="372559" cy="39891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Lst>
  <p:hf hdr="0"/>
  <p:txStyles>
    <p:titleStyle>
      <a:lvl1pPr algn="l" defTabSz="914400">
        <a:lnSpc>
          <a:spcPct val="90000"/>
        </a:lnSpc>
        <a:spcBef>
          <a:spcPts val="0"/>
        </a:spcBef>
        <a:buNone/>
        <a:defRPr sz="2550" b="1">
          <a:solidFill>
            <a:schemeClr val="bg1"/>
          </a:solidFill>
          <a:latin typeface="+mj-lt"/>
          <a:ea typeface="+mj-ea"/>
          <a:cs typeface="+mj-cs"/>
        </a:defRPr>
      </a:lvl1pPr>
    </p:titleStyle>
    <p:body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p:bodyStyle>
    <p:otherStyle>
      <a:defPPr>
        <a:defRPr lang="fr-FR"/>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hyperlink" Target="https://www.legifrance.gouv.fr/jorf/id/JORFTEXT000045571217" TargetMode="External"/><Relationship Id="rId13" Type="http://schemas.openxmlformats.org/officeDocument/2006/relationships/hyperlink" Target="https://www.legifrance.gouv.fr/jorf/id/JORFTEXT000044388032" TargetMode="External"/><Relationship Id="rId18" Type="http://schemas.openxmlformats.org/officeDocument/2006/relationships/hyperlink" Target="https://www.legifrance.gouv.fr/jorf/id/JORFTEXT000046678439" TargetMode="External"/><Relationship Id="rId3" Type="http://schemas.openxmlformats.org/officeDocument/2006/relationships/image" Target="../media/image4.png"/><Relationship Id="rId21" Type="http://schemas.openxmlformats.org/officeDocument/2006/relationships/hyperlink" Target="https://www.legifrance.gouv.fr/jorf/id/JORFTEXT000053975637" TargetMode="External"/><Relationship Id="rId7" Type="http://schemas.openxmlformats.org/officeDocument/2006/relationships/hyperlink" Target="https://www.legifrance.gouv.fr/jorf/id/JORFTEXT000045288020" TargetMode="External"/><Relationship Id="rId12" Type="http://schemas.openxmlformats.org/officeDocument/2006/relationships/hyperlink" Target="https://www.legifrance.gouv.fr/jorf/id/JORFTEXT000046481127" TargetMode="External"/><Relationship Id="rId17" Type="http://schemas.openxmlformats.org/officeDocument/2006/relationships/hyperlink" Target="https://www.legifrance.gouv.fr/jorf/id/JORFTEXT000050145618" TargetMode="External"/><Relationship Id="rId2" Type="http://schemas.openxmlformats.org/officeDocument/2006/relationships/notesSlide" Target="../notesSlides/notesSlide12.xml"/><Relationship Id="rId16" Type="http://schemas.openxmlformats.org/officeDocument/2006/relationships/hyperlink" Target="https://www.legifrance.gouv.fr/jorf/id/JORFTEXT000048560412" TargetMode="External"/><Relationship Id="rId20" Type="http://schemas.openxmlformats.org/officeDocument/2006/relationships/hyperlink" Target="https://www.legifrance.gouv.fr/jorf/id/JORFTEXT000053378848" TargetMode="External"/><Relationship Id="rId1" Type="http://schemas.openxmlformats.org/officeDocument/2006/relationships/slideLayout" Target="../slideLayouts/slideLayout5.xml"/><Relationship Id="rId6" Type="http://schemas.openxmlformats.org/officeDocument/2006/relationships/hyperlink" Target="https://www.legifrance.gouv.fr/jorf/id/JORFTEXT000050873122" TargetMode="External"/><Relationship Id="rId11" Type="http://schemas.openxmlformats.org/officeDocument/2006/relationships/hyperlink" Target="https://www.legifrance.gouv.fr/jorf/id/JORFTEXT000044525687" TargetMode="External"/><Relationship Id="rId5" Type="http://schemas.openxmlformats.org/officeDocument/2006/relationships/hyperlink" Target="https://www.legifrance.gouv.fr/jorf/id/JORFTEXT000043936431?init=true&amp;page=1&amp;query=Arr%C3%AAt%C3%A9+du+4+ao%C3%BBt+2021+relatif+aux+exigences+de+performance+%C3%A9nerg%C3%A9tique+et+environnementale+des+constructions+de+b%C3%A2timents+en+France+m%C3%A9tropolitaine+et+portant+approbation+de+la+m%C3%A9thode+de+calcul+pr%C3%A9vue+%C3%A0+l%E2%80%99article+R.+172-6+du+code+de+la+construction+et+de+l%E2%80%99habitation&amp;searchField=ALL&amp;tab_selection=all" TargetMode="External"/><Relationship Id="rId15" Type="http://schemas.openxmlformats.org/officeDocument/2006/relationships/hyperlink" Target="https://www.legifrance.gouv.fr/jorf/id/JORFTEXT000044501492" TargetMode="External"/><Relationship Id="rId23" Type="http://schemas.openxmlformats.org/officeDocument/2006/relationships/hyperlink" Target="https://www.legifrance.gouv.fr/jorf/id/JORFTEXT000053703826" TargetMode="External"/><Relationship Id="rId10" Type="http://schemas.openxmlformats.org/officeDocument/2006/relationships/hyperlink" Target="https://www.legifrance.gouv.fr/jorf/id/JORFTEXT000044525628" TargetMode="External"/><Relationship Id="rId19" Type="http://schemas.openxmlformats.org/officeDocument/2006/relationships/hyperlink" Target="https://www.legifrance.gouv.fr/jorf/id/JORFTEXT000046829490" TargetMode="External"/><Relationship Id="rId4" Type="http://schemas.openxmlformats.org/officeDocument/2006/relationships/hyperlink" Target="https://www.legifrance.gouv.fr/jorf/id/JORFTEXT000043877196?init=true&amp;page=1&amp;query=&amp;searchField=ALL&amp;tab_selection=all" TargetMode="External"/><Relationship Id="rId9" Type="http://schemas.openxmlformats.org/officeDocument/2006/relationships/hyperlink" Target="https://www.legifrance.gouv.fr/jorf/id/JORFTEXT000044506527" TargetMode="External"/><Relationship Id="rId14" Type="http://schemas.openxmlformats.org/officeDocument/2006/relationships/hyperlink" Target="https://www.legifrance.gouv.fr/jorf/id/JORFTEXT000044501420" TargetMode="External"/><Relationship Id="rId22" Type="http://schemas.openxmlformats.org/officeDocument/2006/relationships/hyperlink" Target="https://www.legifrance.gouv.fr/jorf/id/JORFTEXT000053703809"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rt-re-batiment.developpement-durable.gouv.fr/documents-d-application-r304.html" TargetMode="External"/><Relationship Id="rId13" Type="http://schemas.openxmlformats.org/officeDocument/2006/relationships/hyperlink" Target="https://rt-re-batiment.developpement-durable.gouv.fr/batiments-neufs-r178.html" TargetMode="External"/><Relationship Id="rId3" Type="http://schemas.openxmlformats.org/officeDocument/2006/relationships/image" Target="../media/image4.png"/><Relationship Id="rId7" Type="http://schemas.openxmlformats.org/officeDocument/2006/relationships/hyperlink" Target="https://rt-re-batiment.developpement-durable.gouv.fr/re2020-r320.html" TargetMode="External"/><Relationship Id="rId12" Type="http://schemas.openxmlformats.org/officeDocument/2006/relationships/hyperlink" Target="https://rt-re-batiment.developpement-durable.gouv.fr/questions-par-theme-r173.html"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hyperlink" Target="https://rt-re-batiment.developpement-durable.gouv.fr/batiments-neufs-r307.html" TargetMode="External"/><Relationship Id="rId11" Type="http://schemas.openxmlformats.org/officeDocument/2006/relationships/hyperlink" Target="https://rt-re-batiment.developpement-durable.gouv.fr/faq-rex-r92.html" TargetMode="External"/><Relationship Id="rId5" Type="http://schemas.openxmlformats.org/officeDocument/2006/relationships/hyperlink" Target="https://rt-re-batiment.developpement-durable.gouv.fr/spip.php?page=sommaire" TargetMode="External"/><Relationship Id="rId10" Type="http://schemas.openxmlformats.org/officeDocument/2006/relationships/hyperlink" Target="https://rt-re-batiment.developpement-durable.gouv.fr/s-informer-r87.html" TargetMode="External"/><Relationship Id="rId4" Type="http://schemas.openxmlformats.org/officeDocument/2006/relationships/hyperlink" Target="https://rt-re-batiment.developpement-durable.gouv.fr/" TargetMode="External"/><Relationship Id="rId9" Type="http://schemas.openxmlformats.org/officeDocument/2006/relationships/hyperlink" Target="https://rt-re-batiment.developpement-durable.gouv.fr/s-informer-r331.htm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hyperlink" Target="https://www.legifrance.gouv.fr/jorf/id/JORFTEXT000047358526"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hyperlink" Target="https://www.legifrance.gouv.fr/jorf/id/JORFTEXT000050145618" TargetMode="External"/><Relationship Id="rId5" Type="http://schemas.openxmlformats.org/officeDocument/2006/relationships/hyperlink" Target="https://www.legifrance.gouv.fr/jorf/id/JORFTEXT000046829490" TargetMode="External"/><Relationship Id="rId4" Type="http://schemas.openxmlformats.org/officeDocument/2006/relationships/hyperlink" Target="https://www.legifrance.gouv.fr/jorf/id/JORFTEXT000046678439"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4.png"/><Relationship Id="rId7" Type="http://schemas.openxmlformats.org/officeDocument/2006/relationships/image" Target="../media/image16.jp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hyperlink" Target="https://fr.freepik.com/vecteurs-libre/ensemble-ascenseur-escalier_4342591.htm" TargetMode="External"/><Relationship Id="rId5" Type="http://schemas.openxmlformats.org/officeDocument/2006/relationships/image" Target="../media/image15.png"/><Relationship Id="rId10" Type="http://schemas.openxmlformats.org/officeDocument/2006/relationships/image" Target="../media/image19.emf"/><Relationship Id="rId4" Type="http://schemas.openxmlformats.org/officeDocument/2006/relationships/image" Target="../media/image14.jpg"/><Relationship Id="rId9" Type="http://schemas.openxmlformats.org/officeDocument/2006/relationships/image" Target="../media/image18.jp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20.jp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14.jp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14.jp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14.jp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24.emf"/></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25.jpg"/></Relationships>
</file>

<file path=ppt/slides/_rels/slide37.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30.jpg"/><Relationship Id="rId3" Type="http://schemas.openxmlformats.org/officeDocument/2006/relationships/image" Target="../media/image4.png"/><Relationship Id="rId7" Type="http://schemas.openxmlformats.org/officeDocument/2006/relationships/diagramQuickStyle" Target="../diagrams/quickStyle1.xml"/><Relationship Id="rId12" Type="http://schemas.openxmlformats.org/officeDocument/2006/relationships/image" Target="../media/image29.jpg"/><Relationship Id="rId2" Type="http://schemas.openxmlformats.org/officeDocument/2006/relationships/notesSlide" Target="../notesSlides/notesSlide37.xml"/><Relationship Id="rId1" Type="http://schemas.openxmlformats.org/officeDocument/2006/relationships/slideLayout" Target="../slideLayouts/slideLayout5.xml"/><Relationship Id="rId6" Type="http://schemas.openxmlformats.org/officeDocument/2006/relationships/diagramLayout" Target="../diagrams/layout1.xml"/><Relationship Id="rId11" Type="http://schemas.openxmlformats.org/officeDocument/2006/relationships/image" Target="../media/image28.jpg"/><Relationship Id="rId5" Type="http://schemas.openxmlformats.org/officeDocument/2006/relationships/diagramData" Target="../diagrams/data1.xml"/><Relationship Id="rId10" Type="http://schemas.openxmlformats.org/officeDocument/2006/relationships/image" Target="../media/image27.jpg"/><Relationship Id="rId4" Type="http://schemas.openxmlformats.org/officeDocument/2006/relationships/image" Target="../media/image26.png"/><Relationship Id="rId9" Type="http://schemas.microsoft.com/office/2007/relationships/diagramDrawing" Target="../diagrams/drawing1.xml"/><Relationship Id="rId14" Type="http://schemas.openxmlformats.org/officeDocument/2006/relationships/image" Target="../media/image31.jp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5.xml"/><Relationship Id="rId5" Type="http://schemas.openxmlformats.org/officeDocument/2006/relationships/image" Target="../media/image33.png"/><Relationship Id="rId4" Type="http://schemas.openxmlformats.org/officeDocument/2006/relationships/image" Target="../media/image32.pn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5.xml"/><Relationship Id="rId5" Type="http://schemas.openxmlformats.org/officeDocument/2006/relationships/image" Target="../media/image34.png"/><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5.xml"/><Relationship Id="rId5" Type="http://schemas.openxmlformats.org/officeDocument/2006/relationships/image" Target="../media/image35.png"/><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png"/><Relationship Id="rId7" Type="http://schemas.openxmlformats.org/officeDocument/2006/relationships/diagramColors" Target="../diagrams/colors2.xml"/><Relationship Id="rId2" Type="http://schemas.openxmlformats.org/officeDocument/2006/relationships/notesSlide" Target="../notesSlides/notesSlide41.xml"/><Relationship Id="rId1" Type="http://schemas.openxmlformats.org/officeDocument/2006/relationships/slideLayout" Target="../slideLayouts/slideLayout5.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2.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4.png"/><Relationship Id="rId7" Type="http://schemas.openxmlformats.org/officeDocument/2006/relationships/diagramQuickStyle" Target="../diagrams/quickStyle3.xml"/><Relationship Id="rId2" Type="http://schemas.openxmlformats.org/officeDocument/2006/relationships/notesSlide" Target="../notesSlides/notesSlide42.xml"/><Relationship Id="rId1" Type="http://schemas.openxmlformats.org/officeDocument/2006/relationships/slideLayout" Target="../slideLayouts/slideLayout5.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chart" Target="../charts/chart1.xml"/><Relationship Id="rId9" Type="http://schemas.microsoft.com/office/2007/relationships/diagramDrawing" Target="../diagrams/drawing3.xml"/></Relationships>
</file>

<file path=ppt/slides/_rels/slide43.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4.png"/><Relationship Id="rId7" Type="http://schemas.openxmlformats.org/officeDocument/2006/relationships/diagramQuickStyle" Target="../diagrams/quickStyle4.xml"/><Relationship Id="rId2" Type="http://schemas.openxmlformats.org/officeDocument/2006/relationships/notesSlide" Target="../notesSlides/notesSlide43.xml"/><Relationship Id="rId1" Type="http://schemas.openxmlformats.org/officeDocument/2006/relationships/slideLayout" Target="../slideLayouts/slideLayout5.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chart" Target="../charts/chart2.xml"/><Relationship Id="rId9" Type="http://schemas.microsoft.com/office/2007/relationships/diagramDrawing" Target="../diagrams/drawing4.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8.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9.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0.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0.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7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1.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2.xml"/><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3.xml"/><Relationship Id="rId1" Type="http://schemas.openxmlformats.org/officeDocument/2006/relationships/slideLayout" Target="../slideLayouts/slideLayout5.xml"/><Relationship Id="rId4" Type="http://schemas.openxmlformats.org/officeDocument/2006/relationships/image" Target="../media/image44.png"/></Relationships>
</file>

<file path=ppt/slides/_rels/slide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4.xml"/><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7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5.xml"/><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7.xml"/><Relationship Id="rId1" Type="http://schemas.openxmlformats.org/officeDocument/2006/relationships/slideLayout" Target="../slideLayouts/slideLayout5.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jpg"/></Relationships>
</file>

<file path=ppt/slides/_rels/slide7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8.xml"/><Relationship Id="rId1" Type="http://schemas.openxmlformats.org/officeDocument/2006/relationships/slideLayout" Target="../slideLayouts/slideLayout5.xml"/><Relationship Id="rId4" Type="http://schemas.openxmlformats.org/officeDocument/2006/relationships/image" Target="../media/image50.jpg"/></Relationships>
</file>

<file path=ppt/slides/_rels/slide7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9.xml"/><Relationship Id="rId1" Type="http://schemas.openxmlformats.org/officeDocument/2006/relationships/slideLayout" Target="../slideLayouts/slideLayout5.xml"/><Relationship Id="rId4" Type="http://schemas.openxmlformats.org/officeDocument/2006/relationships/image" Target="../media/image51.jpg"/></Relationships>
</file>

<file path=ppt/slides/_rels/slide8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0.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8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1.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8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3.xml"/><Relationship Id="rId1" Type="http://schemas.openxmlformats.org/officeDocument/2006/relationships/slideLayout" Target="../slideLayouts/slideLayout5.xml"/><Relationship Id="rId5" Type="http://schemas.openxmlformats.org/officeDocument/2006/relationships/image" Target="../media/image55.png"/><Relationship Id="rId4" Type="http://schemas.openxmlformats.org/officeDocument/2006/relationships/image" Target="../media/image4.png"/></Relationships>
</file>

<file path=ppt/slides/_rels/slide8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4.xml"/><Relationship Id="rId1" Type="http://schemas.openxmlformats.org/officeDocument/2006/relationships/slideLayout" Target="../slideLayouts/slideLayout5.xml"/><Relationship Id="rId6" Type="http://schemas.openxmlformats.org/officeDocument/2006/relationships/image" Target="../media/image58.png"/><Relationship Id="rId5" Type="http://schemas.openxmlformats.org/officeDocument/2006/relationships/image" Target="../media/image57.jpg"/><Relationship Id="rId4" Type="http://schemas.openxmlformats.org/officeDocument/2006/relationships/image" Target="../media/image56.jpg"/></Relationships>
</file>

<file path=ppt/slides/_rels/slide85.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notesSlide" Target="../notesSlides/notesSlide85.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8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6.xml"/><Relationship Id="rId1" Type="http://schemas.openxmlformats.org/officeDocument/2006/relationships/slideLayout" Target="../slideLayouts/slideLayout5.xml"/><Relationship Id="rId4" Type="http://schemas.openxmlformats.org/officeDocument/2006/relationships/image" Target="../media/image620.png"/></Relationships>
</file>

<file path=ppt/slides/_rels/slide8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7.xml"/><Relationship Id="rId1" Type="http://schemas.openxmlformats.org/officeDocument/2006/relationships/slideLayout" Target="../slideLayouts/slideLayout5.xml"/><Relationship Id="rId5" Type="http://schemas.openxmlformats.org/officeDocument/2006/relationships/image" Target="../media/image61.png"/><Relationship Id="rId4" Type="http://schemas.openxmlformats.org/officeDocument/2006/relationships/image" Target="../media/image60.png"/></Relationships>
</file>

<file path=ppt/slides/_rels/slide8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2.xml"/><Relationship Id="rId1" Type="http://schemas.openxmlformats.org/officeDocument/2006/relationships/slideLayout" Target="../slideLayouts/slideLayout5.xml"/><Relationship Id="rId4" Type="http://schemas.openxmlformats.org/officeDocument/2006/relationships/image" Target="../media/image62.png"/></Relationships>
</file>

<file path=ppt/slides/_rels/slide9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3.xml"/><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9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6.xml"/><Relationship Id="rId1" Type="http://schemas.openxmlformats.org/officeDocument/2006/relationships/slideLayout" Target="../slideLayouts/slideLayout5.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9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7.xml"/><Relationship Id="rId1" Type="http://schemas.openxmlformats.org/officeDocument/2006/relationships/slideLayout" Target="../slideLayouts/slideLayout5.xml"/><Relationship Id="rId5" Type="http://schemas.openxmlformats.org/officeDocument/2006/relationships/image" Target="../media/image68.png"/><Relationship Id="rId4" Type="http://schemas.openxmlformats.org/officeDocument/2006/relationships/image" Target="../media/image67.png"/></Relationships>
</file>

<file path=ppt/slides/_rels/slide9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8.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70.emf"/><Relationship Id="rId4" Type="http://schemas.openxmlformats.org/officeDocument/2006/relationships/image" Target="../media/image69.jpg"/></Relationships>
</file>

<file path=ppt/slides/_rels/slide9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9.xml"/><Relationship Id="rId1" Type="http://schemas.openxmlformats.org/officeDocument/2006/relationships/slideLayout" Target="../slideLayouts/slideLayout5.xml"/><Relationship Id="rId5" Type="http://schemas.openxmlformats.org/officeDocument/2006/relationships/image" Target="../media/image70.emf"/><Relationship Id="rId4" Type="http://schemas.openxmlformats.org/officeDocument/2006/relationships/image" Target="../media/image21.png"/></Relationships>
</file>

<file path=ppt/slides/_rels/slide10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0.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10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1.xml"/><Relationship Id="rId1" Type="http://schemas.openxmlformats.org/officeDocument/2006/relationships/slideLayout" Target="../slideLayouts/slideLayout5.xml"/><Relationship Id="rId5" Type="http://schemas.openxmlformats.org/officeDocument/2006/relationships/image" Target="../media/image71.png"/><Relationship Id="rId4" Type="http://schemas.openxmlformats.org/officeDocument/2006/relationships/image" Target="../media/image69.jpg"/></Relationships>
</file>

<file path=ppt/slides/_rels/slide102.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4.png"/><Relationship Id="rId7" Type="http://schemas.openxmlformats.org/officeDocument/2006/relationships/diagramQuickStyle" Target="../diagrams/quickStyle5.xml"/><Relationship Id="rId2" Type="http://schemas.openxmlformats.org/officeDocument/2006/relationships/notesSlide" Target="../notesSlides/notesSlide102.xml"/><Relationship Id="rId1" Type="http://schemas.openxmlformats.org/officeDocument/2006/relationships/slideLayout" Target="../slideLayouts/slideLayout5.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hyperlink" Target="http://www.inies.fr/" TargetMode="External"/><Relationship Id="rId9" Type="http://schemas.microsoft.com/office/2007/relationships/diagramDrawing" Target="../diagrams/drawing5.xml"/></Relationships>
</file>

<file path=ppt/slides/_rels/slide10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3.xml"/><Relationship Id="rId1" Type="http://schemas.openxmlformats.org/officeDocument/2006/relationships/slideLayout" Target="../slideLayouts/slideLayout5.xml"/><Relationship Id="rId4" Type="http://schemas.openxmlformats.org/officeDocument/2006/relationships/image" Target="../media/image72.png"/></Relationships>
</file>

<file path=ppt/slides/_rels/slide10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4.xml"/><Relationship Id="rId1" Type="http://schemas.openxmlformats.org/officeDocument/2006/relationships/slideLayout" Target="../slideLayouts/slideLayout5.xml"/><Relationship Id="rId4" Type="http://schemas.openxmlformats.org/officeDocument/2006/relationships/chart" Target="../charts/chart3.xml"/></Relationships>
</file>

<file path=ppt/slides/_rels/slide10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6.xml"/><Relationship Id="rId1" Type="http://schemas.openxmlformats.org/officeDocument/2006/relationships/slideLayout" Target="../slideLayouts/slideLayout5.xml"/><Relationship Id="rId5" Type="http://schemas.openxmlformats.org/officeDocument/2006/relationships/image" Target="../media/image69.jpg"/><Relationship Id="rId4" Type="http://schemas.openxmlformats.org/officeDocument/2006/relationships/image" Target="../media/image73.png"/></Relationships>
</file>

<file path=ppt/slides/_rels/slide10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7.xml"/><Relationship Id="rId1" Type="http://schemas.openxmlformats.org/officeDocument/2006/relationships/slideLayout" Target="../slideLayouts/slideLayout5.xml"/><Relationship Id="rId5" Type="http://schemas.openxmlformats.org/officeDocument/2006/relationships/image" Target="../media/image74.png"/><Relationship Id="rId4" Type="http://schemas.openxmlformats.org/officeDocument/2006/relationships/image" Target="../media/image69.jpg"/></Relationships>
</file>

<file path=ppt/slides/_rels/slide10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8.xml"/><Relationship Id="rId1" Type="http://schemas.openxmlformats.org/officeDocument/2006/relationships/slideLayout" Target="../slideLayouts/slideLayout5.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69.jpg"/></Relationships>
</file>

<file path=ppt/slides/_rels/slide10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9.xml"/><Relationship Id="rId1" Type="http://schemas.openxmlformats.org/officeDocument/2006/relationships/slideLayout" Target="../slideLayouts/slideLayout5.xml"/><Relationship Id="rId6" Type="http://schemas.openxmlformats.org/officeDocument/2006/relationships/image" Target="../media/image76.png"/><Relationship Id="rId5" Type="http://schemas.openxmlformats.org/officeDocument/2006/relationships/image" Target="../media/image74.png"/><Relationship Id="rId4" Type="http://schemas.openxmlformats.org/officeDocument/2006/relationships/image" Target="../media/image69.jpg"/></Relationships>
</file>

<file path=ppt/slides/_rels/slide1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0.xml"/><Relationship Id="rId1" Type="http://schemas.openxmlformats.org/officeDocument/2006/relationships/slideLayout" Target="../slideLayouts/slideLayout9.xml"/><Relationship Id="rId5" Type="http://schemas.openxmlformats.org/officeDocument/2006/relationships/image" Target="../media/image2.png"/><Relationship Id="rId4" Type="http://schemas.openxmlformats.org/officeDocument/2006/relationships/image" Target="../media/image77.png"/></Relationships>
</file>

<file path=ppt/slides/_rels/slide1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1.xml"/><Relationship Id="rId1" Type="http://schemas.openxmlformats.org/officeDocument/2006/relationships/slideLayout" Target="../slideLayouts/slideLayout9.xml"/><Relationship Id="rId5" Type="http://schemas.openxmlformats.org/officeDocument/2006/relationships/image" Target="../media/image2.png"/><Relationship Id="rId4" Type="http://schemas.openxmlformats.org/officeDocument/2006/relationships/image" Target="../media/image77.png"/></Relationships>
</file>

<file path=ppt/slides/_rels/slide1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2.xml"/><Relationship Id="rId1" Type="http://schemas.openxmlformats.org/officeDocument/2006/relationships/slideLayout" Target="../slideLayouts/slideLayout9.xml"/><Relationship Id="rId5" Type="http://schemas.openxmlformats.org/officeDocument/2006/relationships/image" Target="../media/image2.png"/><Relationship Id="rId4" Type="http://schemas.openxmlformats.org/officeDocument/2006/relationships/image" Target="../media/image77.png"/></Relationships>
</file>

<file path=ppt/slides/_rels/slide1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3.xml"/><Relationship Id="rId1" Type="http://schemas.openxmlformats.org/officeDocument/2006/relationships/slideLayout" Target="../slideLayouts/slideLayout9.xml"/><Relationship Id="rId5" Type="http://schemas.openxmlformats.org/officeDocument/2006/relationships/image" Target="../media/image2.png"/><Relationship Id="rId4" Type="http://schemas.openxmlformats.org/officeDocument/2006/relationships/image" Target="../media/image77.png"/></Relationships>
</file>

<file path=ppt/slides/_rels/slide1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4.xml"/><Relationship Id="rId1" Type="http://schemas.openxmlformats.org/officeDocument/2006/relationships/slideLayout" Target="../slideLayouts/slideLayout9.xml"/><Relationship Id="rId5" Type="http://schemas.openxmlformats.org/officeDocument/2006/relationships/image" Target="../media/image2.png"/><Relationship Id="rId4" Type="http://schemas.openxmlformats.org/officeDocument/2006/relationships/image" Target="../media/image77.png"/></Relationships>
</file>

<file path=ppt/slides/_rels/slide1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7.xml"/><Relationship Id="rId1" Type="http://schemas.openxmlformats.org/officeDocument/2006/relationships/slideLayout" Target="../slideLayouts/slideLayout5.xml"/><Relationship Id="rId4" Type="http://schemas.openxmlformats.org/officeDocument/2006/relationships/image" Target="../media/image78.png"/></Relationships>
</file>

<file path=ppt/slides/_rels/slide11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18.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0.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1.xml"/><Relationship Id="rId1" Type="http://schemas.openxmlformats.org/officeDocument/2006/relationships/slideLayout" Target="../slideLayouts/slideLayout5.xml"/><Relationship Id="rId4" Type="http://schemas.openxmlformats.org/officeDocument/2006/relationships/image" Target="../media/image80.png"/></Relationships>
</file>

<file path=ppt/slides/_rels/slide1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2.xml"/><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3.xml"/><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4.xml"/><Relationship Id="rId1" Type="http://schemas.openxmlformats.org/officeDocument/2006/relationships/slideLayout" Target="../slideLayouts/slideLayout5.xml"/><Relationship Id="rId4" Type="http://schemas.openxmlformats.org/officeDocument/2006/relationships/image" Target="../media/image82.png"/></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6.xml"/><Relationship Id="rId1" Type="http://schemas.openxmlformats.org/officeDocument/2006/relationships/slideLayout" Target="../slideLayouts/slideLayout5.xml"/><Relationship Id="rId4" Type="http://schemas.openxmlformats.org/officeDocument/2006/relationships/image" Target="../media/image840.png"/></Relationships>
</file>

<file path=ppt/slides/_rels/slide1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7.xml"/><Relationship Id="rId1" Type="http://schemas.openxmlformats.org/officeDocument/2006/relationships/slideLayout" Target="../slideLayouts/slideLayout5.xml"/><Relationship Id="rId4" Type="http://schemas.openxmlformats.org/officeDocument/2006/relationships/image" Target="../media/image81.png"/></Relationships>
</file>

<file path=ppt/slides/_rels/slide1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8.xml"/><Relationship Id="rId1" Type="http://schemas.openxmlformats.org/officeDocument/2006/relationships/slideLayout" Target="../slideLayouts/slideLayout5.xml"/><Relationship Id="rId6" Type="http://schemas.openxmlformats.org/officeDocument/2006/relationships/image" Target="../media/image84.png"/><Relationship Id="rId5" Type="http://schemas.openxmlformats.org/officeDocument/2006/relationships/image" Target="../media/image83.jpg"/><Relationship Id="rId4" Type="http://schemas.openxmlformats.org/officeDocument/2006/relationships/image" Target="../media/image82.jpg"/></Relationships>
</file>

<file path=ppt/slides/_rels/slide1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9.xml"/><Relationship Id="rId1" Type="http://schemas.openxmlformats.org/officeDocument/2006/relationships/slideLayout" Target="../slideLayouts/slideLayout5.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hyperlink" Target="http://rt-re-batiment.developpement-durable.gouv.fr/re2020-verification-des-systemes-de-ventilation-a561.html" TargetMode="External"/></Relationships>
</file>

<file path=ppt/slides/_rels/slide1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0.xml"/><Relationship Id="rId1" Type="http://schemas.openxmlformats.org/officeDocument/2006/relationships/slideLayout" Target="../slideLayouts/slideLayout5.xml"/><Relationship Id="rId4" Type="http://schemas.openxmlformats.org/officeDocument/2006/relationships/image" Target="../media/image89.png"/></Relationships>
</file>

<file path=ppt/slides/_rels/slide1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1.xml"/><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2.xml"/><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4.xml"/></Relationships>
</file>

<file path=ppt/slides/_rels/slide1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4.xml"/><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5.xml"/><Relationship Id="rId1" Type="http://schemas.openxmlformats.org/officeDocument/2006/relationships/slideLayout" Target="../slideLayouts/slideLayout5.xml"/><Relationship Id="rId4" Type="http://schemas.openxmlformats.org/officeDocument/2006/relationships/image" Target="../media/image87.png"/></Relationships>
</file>

<file path=ppt/slides/_rels/slide1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6.xml"/><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8.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1.xml"/><Relationship Id="rId1" Type="http://schemas.openxmlformats.org/officeDocument/2006/relationships/slideLayout" Target="../slideLayouts/slideLayout5.xml"/><Relationship Id="rId4" Type="http://schemas.openxmlformats.org/officeDocument/2006/relationships/image" Target="../media/image88.png"/></Relationships>
</file>

<file path=ppt/slides/_rels/slide1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2.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3.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4.xml"/><Relationship Id="rId1" Type="http://schemas.openxmlformats.org/officeDocument/2006/relationships/slideLayout" Target="../slideLayouts/slideLayout5.xml"/><Relationship Id="rId4" Type="http://schemas.openxmlformats.org/officeDocument/2006/relationships/image" Target="../media/image90.png"/></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4.xml"/></Relationships>
</file>

<file path=ppt/slides/_rels/slide1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6.xml"/><Relationship Id="rId1" Type="http://schemas.openxmlformats.org/officeDocument/2006/relationships/slideLayout" Target="../slideLayouts/slideLayout5.xml"/></Relationships>
</file>

<file path=ppt/slides/_rels/slide1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7.xml"/><Relationship Id="rId1" Type="http://schemas.openxmlformats.org/officeDocument/2006/relationships/slideLayout" Target="../slideLayouts/slideLayout5.xml"/><Relationship Id="rId6" Type="http://schemas.openxmlformats.org/officeDocument/2006/relationships/image" Target="../media/image92.emf"/><Relationship Id="rId5" Type="http://schemas.openxmlformats.org/officeDocument/2006/relationships/package" Target="../embeddings/Microsoft_Excel_Worksheet3.xlsx"/><Relationship Id="rId4" Type="http://schemas.openxmlformats.org/officeDocument/2006/relationships/image" Target="../media/image91.png"/></Relationships>
</file>

<file path=ppt/slides/_rels/slide14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4.png"/><Relationship Id="rId2" Type="http://schemas.openxmlformats.org/officeDocument/2006/relationships/notesSlide" Target="../notesSlides/notesSlide148.xml"/><Relationship Id="rId1" Type="http://schemas.openxmlformats.org/officeDocument/2006/relationships/slideLayout" Target="../slideLayouts/slideLayout5.xml"/><Relationship Id="rId6" Type="http://schemas.openxmlformats.org/officeDocument/2006/relationships/image" Target="../media/image93.emf"/><Relationship Id="rId5" Type="http://schemas.openxmlformats.org/officeDocument/2006/relationships/package" Target="../embeddings/Microsoft_Excel_Worksheet4.xlsx"/><Relationship Id="rId4" Type="http://schemas.openxmlformats.org/officeDocument/2006/relationships/image" Target="../media/image91.png"/></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 name="Espace réservé du numéro de diapositive 8"/>
          <p:cNvSpPr>
            <a:spLocks noGrp="1"/>
          </p:cNvSpPr>
          <p:nvPr>
            <p:ph type="sldNum" sz="quarter" idx="4294967295"/>
          </p:nvPr>
        </p:nvSpPr>
        <p:spPr bwMode="auto">
          <a:xfrm>
            <a:off x="6264000" y="4783500"/>
            <a:ext cx="1350000" cy="360000"/>
          </a:xfrm>
        </p:spPr>
        <p:txBody>
          <a:bodyPr/>
          <a:lstStyle/>
          <a:p>
            <a:pPr>
              <a:defRPr/>
            </a:pPr>
            <a:fld id="{733122C9-A0B9-462F-8757-0847AD287B63}" type="slidenum">
              <a:rPr lang="fr-FR"/>
              <a:t>1</a:t>
            </a:fld>
            <a:endParaRPr lang="fr-FR" dirty="0"/>
          </a:p>
        </p:txBody>
      </p:sp>
      <p:sp>
        <p:nvSpPr>
          <p:cNvPr id="10" name="Espace réservé du texte 10"/>
          <p:cNvSpPr>
            <a:spLocks noGrp="1"/>
          </p:cNvSpPr>
          <p:nvPr>
            <p:ph type="body" sz="quarter" idx="13" hasCustomPrompt="1"/>
          </p:nvPr>
        </p:nvSpPr>
        <p:spPr bwMode="gray">
          <a:xfrm>
            <a:off x="1965940" y="2266857"/>
            <a:ext cx="1584175" cy="609785"/>
          </a:xfrm>
          <a:prstGeom prst="rect">
            <a:avLst/>
          </a:prstGeom>
          <a:solidFill>
            <a:schemeClr val="bg1"/>
          </a:solidFill>
        </p:spPr>
        <p:txBody>
          <a:bodyPr lIns="108000" tIns="36000" rIns="108000" bIns="72000"/>
          <a:lstStyle>
            <a:lvl1pPr>
              <a:lnSpc>
                <a:spcPct val="90000"/>
              </a:lnSpc>
              <a:spcAft>
                <a:spcPts val="0"/>
              </a:spcAft>
              <a:defRPr sz="4400" b="1" cap="all">
                <a:solidFill>
                  <a:srgbClr val="169B62"/>
                </a:solidFill>
              </a:defRPr>
            </a:lvl1pPr>
            <a:lvl2pPr marL="0" marR="0" indent="0" algn="l" defTabSz="914400">
              <a:lnSpc>
                <a:spcPct val="100000"/>
              </a:lnSpc>
              <a:spcBef>
                <a:spcPts val="500"/>
              </a:spcBef>
              <a:spcAft>
                <a:spcPts val="0"/>
              </a:spcAft>
              <a:buClrTx/>
              <a:buSzTx/>
              <a:buFont typeface="Arial"/>
              <a:buNone/>
              <a:defRPr sz="1850"/>
            </a:lvl2pPr>
          </a:lstStyle>
          <a:p>
            <a:pPr lvl="0">
              <a:defRPr/>
            </a:pPr>
            <a:r>
              <a:rPr lang="fr-FR" dirty="0"/>
              <a:t>2020</a:t>
            </a:r>
            <a:endParaRPr dirty="0"/>
          </a:p>
          <a:p>
            <a:pPr lvl="1">
              <a:defRPr/>
            </a:pPr>
            <a:endParaRPr lang="fr-FR" dirty="0"/>
          </a:p>
        </p:txBody>
      </p:sp>
      <p:sp>
        <p:nvSpPr>
          <p:cNvPr id="11" name="Espace réservé du texte 10"/>
          <p:cNvSpPr>
            <a:spLocks noGrp="1"/>
          </p:cNvSpPr>
          <p:nvPr>
            <p:ph type="body" sz="quarter" idx="14" hasCustomPrompt="1"/>
          </p:nvPr>
        </p:nvSpPr>
        <p:spPr bwMode="gray">
          <a:xfrm>
            <a:off x="1162438" y="2931790"/>
            <a:ext cx="5857833" cy="720080"/>
          </a:xfrm>
          <a:prstGeom prst="rect">
            <a:avLst/>
          </a:prstGeom>
          <a:solidFill>
            <a:srgbClr val="169B62"/>
          </a:solidFill>
        </p:spPr>
        <p:txBody>
          <a:bodyPr lIns="72000" tIns="36000"/>
          <a:lstStyle>
            <a:lvl1pPr>
              <a:lnSpc>
                <a:spcPct val="90000"/>
              </a:lnSpc>
              <a:spcAft>
                <a:spcPts val="0"/>
              </a:spcAft>
              <a:defRPr sz="3250" b="1" cap="all"/>
            </a:lvl1pPr>
            <a:lvl2pPr marL="0" marR="0" indent="0" algn="l" defTabSz="914400">
              <a:lnSpc>
                <a:spcPct val="100000"/>
              </a:lnSpc>
              <a:spcBef>
                <a:spcPts val="500"/>
              </a:spcBef>
              <a:spcAft>
                <a:spcPts val="0"/>
              </a:spcAft>
              <a:buClrTx/>
              <a:buSzTx/>
              <a:buFont typeface="Arial"/>
              <a:buNone/>
              <a:defRPr sz="2000">
                <a:solidFill>
                  <a:schemeClr val="bg1"/>
                </a:solidFill>
              </a:defRPr>
            </a:lvl2pPr>
          </a:lstStyle>
          <a:p>
            <a:pPr lvl="1">
              <a:defRPr/>
            </a:pPr>
            <a:r>
              <a:rPr lang="fr-FR" dirty="0"/>
              <a:t>PRÉSENTATION DE LA RÈGLEMENTATION</a:t>
            </a:r>
            <a:endParaRPr dirty="0"/>
          </a:p>
          <a:p>
            <a:pPr lvl="1">
              <a:defRPr/>
            </a:pPr>
            <a:r>
              <a:rPr lang="fr-FR" dirty="0"/>
              <a:t>ENVIRONNEMENTALE 2020</a:t>
            </a:r>
            <a:endParaRPr dirty="0"/>
          </a:p>
          <a:p>
            <a:pPr lvl="1">
              <a:defRPr/>
            </a:pPr>
            <a:endParaRPr lang="fr-FR" dirty="0"/>
          </a:p>
        </p:txBody>
      </p:sp>
      <p:sp>
        <p:nvSpPr>
          <p:cNvPr id="12" name="Espace réservé du texte 10"/>
          <p:cNvSpPr>
            <a:spLocks noGrp="1"/>
          </p:cNvSpPr>
          <p:nvPr>
            <p:ph type="body" sz="quarter" idx="15" hasCustomPrompt="1"/>
          </p:nvPr>
        </p:nvSpPr>
        <p:spPr bwMode="gray">
          <a:xfrm>
            <a:off x="1173852" y="2266857"/>
            <a:ext cx="877868" cy="609786"/>
          </a:xfrm>
          <a:prstGeom prst="rect">
            <a:avLst/>
          </a:prstGeom>
          <a:solidFill>
            <a:schemeClr val="bg1"/>
          </a:solidFill>
        </p:spPr>
        <p:txBody>
          <a:bodyPr lIns="72000" tIns="36000" rIns="0" bIns="72000"/>
          <a:lstStyle>
            <a:lvl1pPr>
              <a:lnSpc>
                <a:spcPct val="90000"/>
              </a:lnSpc>
              <a:spcAft>
                <a:spcPts val="0"/>
              </a:spcAft>
              <a:defRPr sz="4400" b="1" cap="all">
                <a:solidFill>
                  <a:schemeClr val="accent4"/>
                </a:solidFill>
              </a:defRPr>
            </a:lvl1pPr>
            <a:lvl2pPr marL="0" marR="0" indent="0" algn="l" defTabSz="914400">
              <a:lnSpc>
                <a:spcPct val="100000"/>
              </a:lnSpc>
              <a:spcBef>
                <a:spcPts val="500"/>
              </a:spcBef>
              <a:spcAft>
                <a:spcPts val="0"/>
              </a:spcAft>
              <a:buClrTx/>
              <a:buSzTx/>
              <a:buFont typeface="Arial"/>
              <a:buNone/>
              <a:defRPr sz="1850"/>
            </a:lvl2pPr>
          </a:lstStyle>
          <a:p>
            <a:pPr lvl="0">
              <a:defRPr/>
            </a:pPr>
            <a:r>
              <a:rPr lang="fr-FR" dirty="0"/>
              <a:t>re</a:t>
            </a:r>
          </a:p>
          <a:p>
            <a:pPr lvl="1">
              <a:defRPr/>
            </a:pPr>
            <a:endParaRPr lang="fr-FR" dirty="0"/>
          </a:p>
        </p:txBody>
      </p:sp>
      <p:pic>
        <p:nvPicPr>
          <p:cNvPr id="13" name="Image 12"/>
          <p:cNvPicPr>
            <a:picLocks noChangeAspect="1"/>
          </p:cNvPicPr>
          <p:nvPr/>
        </p:nvPicPr>
        <p:blipFill>
          <a:blip r:embed="rId3"/>
          <a:stretch/>
        </p:blipFill>
        <p:spPr bwMode="auto">
          <a:xfrm>
            <a:off x="251520" y="4733647"/>
            <a:ext cx="372559" cy="398914"/>
          </a:xfrm>
          <a:prstGeom prst="rect">
            <a:avLst/>
          </a:prstGeom>
        </p:spPr>
      </p:pic>
      <p:sp>
        <p:nvSpPr>
          <p:cNvPr id="3" name="Rectangle 2"/>
          <p:cNvSpPr/>
          <p:nvPr/>
        </p:nvSpPr>
        <p:spPr bwMode="auto">
          <a:xfrm>
            <a:off x="1103023" y="3707017"/>
            <a:ext cx="5976664" cy="584775"/>
          </a:xfrm>
          <a:prstGeom prst="rect">
            <a:avLst/>
          </a:prstGeom>
        </p:spPr>
        <p:txBody>
          <a:bodyPr wrap="square">
            <a:spAutoFit/>
          </a:bodyPr>
          <a:lstStyle/>
          <a:p>
            <a:pPr lvl="0" defTabSz="457200">
              <a:defRPr/>
            </a:pPr>
            <a:r>
              <a:rPr lang="fr-FR" sz="1600" dirty="0">
                <a:solidFill>
                  <a:schemeClr val="bg1"/>
                </a:solidFill>
                <a:latin typeface="Arial"/>
              </a:rPr>
              <a:t>Webinaire de 2h (présentation 1h30 + 30 min de questions) </a:t>
            </a:r>
            <a:endParaRPr dirty="0"/>
          </a:p>
          <a:p>
            <a:pPr lvl="0" defTabSz="457200">
              <a:defRPr/>
            </a:pPr>
            <a:r>
              <a:rPr lang="fr-FR" sz="1600" dirty="0">
                <a:solidFill>
                  <a:schemeClr val="bg1"/>
                </a:solidFill>
                <a:latin typeface="Arial"/>
              </a:rPr>
              <a:t>Version du diaporama: textes applicables au 1</a:t>
            </a:r>
            <a:r>
              <a:rPr lang="fr-FR" sz="1600" baseline="30000" dirty="0">
                <a:solidFill>
                  <a:schemeClr val="bg1"/>
                </a:solidFill>
                <a:latin typeface="Arial"/>
              </a:rPr>
              <a:t>er</a:t>
            </a:r>
            <a:r>
              <a:rPr lang="fr-FR" sz="1600" dirty="0">
                <a:solidFill>
                  <a:schemeClr val="bg1"/>
                </a:solidFill>
                <a:latin typeface="Arial"/>
              </a:rPr>
              <a:t> juillet 2026</a:t>
            </a:r>
            <a:endParaRPr dirty="0">
              <a:solidFill>
                <a:schemeClr val="bg1"/>
              </a:solidFill>
            </a:endParaRPr>
          </a:p>
        </p:txBody>
      </p:sp>
      <p:pic>
        <p:nvPicPr>
          <p:cNvPr id="15" name="Image 14"/>
          <p:cNvPicPr>
            <a:picLocks noChangeAspect="1"/>
          </p:cNvPicPr>
          <p:nvPr/>
        </p:nvPicPr>
        <p:blipFill>
          <a:blip r:embed="rId4"/>
          <a:stretch/>
        </p:blipFill>
        <p:spPr bwMode="auto">
          <a:xfrm>
            <a:off x="7740804" y="4435768"/>
            <a:ext cx="1043196" cy="3477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re 1"/>
          <p:cNvSpPr>
            <a:spLocks noGrp="1"/>
          </p:cNvSpPr>
          <p:nvPr>
            <p:ph type="title"/>
          </p:nvPr>
        </p:nvSpPr>
        <p:spPr bwMode="auto">
          <a:xfrm>
            <a:off x="365393" y="773594"/>
            <a:ext cx="1835737" cy="447614"/>
          </a:xfrm>
          <a:prstGeom prst="rect">
            <a:avLst/>
          </a:prstGeom>
          <a:solidFill>
            <a:srgbClr val="169B62"/>
          </a:solidFill>
        </p:spPr>
        <p:txBody>
          <a:bodyPr lIns="72000" tIns="54000"/>
          <a:lstStyle/>
          <a:p>
            <a:pPr>
              <a:defRPr/>
            </a:pPr>
            <a:r>
              <a:rPr lang="fr-FR">
                <a:solidFill>
                  <a:schemeClr val="bg1"/>
                </a:solidFill>
              </a:rPr>
              <a:t>Sommaire</a:t>
            </a:r>
            <a:endParaRPr/>
          </a:p>
        </p:txBody>
      </p:sp>
      <p:sp>
        <p:nvSpPr>
          <p:cNvPr id="22" name="Espace réservé du numéro de diapositive 21"/>
          <p:cNvSpPr>
            <a:spLocks noGrp="1"/>
          </p:cNvSpPr>
          <p:nvPr>
            <p:ph type="sldNum" sz="quarter" idx="4294967295"/>
          </p:nvPr>
        </p:nvSpPr>
        <p:spPr bwMode="auto">
          <a:xfrm>
            <a:off x="6264000" y="4783500"/>
            <a:ext cx="1350000" cy="360000"/>
          </a:xfrm>
        </p:spPr>
        <p:txBody>
          <a:bodyPr/>
          <a:lstStyle/>
          <a:p>
            <a:pPr>
              <a:defRPr/>
            </a:pPr>
            <a:fld id="{733122C9-A0B9-462F-8757-0847AD287B63}" type="slidenum">
              <a:rPr lang="fr-FR"/>
              <a:t>2</a:t>
            </a:fld>
            <a:endParaRPr lang="fr-FR"/>
          </a:p>
        </p:txBody>
      </p:sp>
      <p:sp>
        <p:nvSpPr>
          <p:cNvPr id="16" name="Espace réservé du contenu 2"/>
          <p:cNvSpPr txBox="1"/>
          <p:nvPr/>
        </p:nvSpPr>
        <p:spPr bwMode="auto">
          <a:xfrm>
            <a:off x="1283261" y="1416345"/>
            <a:ext cx="7666117" cy="3248143"/>
          </a:xfrm>
          <a:prstGeom prst="rect">
            <a:avLst/>
          </a:prstGeom>
          <a:ln w="12700">
            <a:miter lim="400000"/>
          </a:ln>
        </p:spPr>
        <p:txBody>
          <a:bodyPr lIns="45719" rIns="45719">
            <a:normAutofit/>
          </a:bodyPr>
          <a:lstStyle>
            <a:lvl1pPr algn="just">
              <a:spcBef>
                <a:spcPts val="1800"/>
              </a:spcBef>
              <a:defRPr>
                <a:solidFill>
                  <a:srgbClr val="0F342F"/>
                </a:solidFill>
                <a:latin typeface="Avenir Black"/>
                <a:ea typeface="Avenir Black"/>
                <a:cs typeface="Avenir Black"/>
              </a:defRPr>
            </a:lvl1pPr>
          </a:lstStyle>
          <a:p>
            <a:pPr marL="800100" lvl="1" indent="-342900">
              <a:buFont typeface="Wingdings"/>
              <a:buChar char="Ø"/>
              <a:defRPr/>
            </a:pPr>
            <a:r>
              <a:rPr lang="fr-FR" dirty="0"/>
              <a:t>Contexte et objectifs de la RE2020</a:t>
            </a:r>
            <a:endParaRPr dirty="0"/>
          </a:p>
          <a:p>
            <a:pPr lvl="1">
              <a:defRPr/>
            </a:pPr>
            <a:endParaRPr lang="fr-FR" dirty="0"/>
          </a:p>
          <a:p>
            <a:pPr marL="800100" lvl="1" indent="-342900">
              <a:buFont typeface="Wingdings"/>
              <a:buChar char="Ø"/>
              <a:defRPr/>
            </a:pPr>
            <a:r>
              <a:rPr lang="fr-FR" dirty="0"/>
              <a:t>Evolutions par rapport à la RT2012</a:t>
            </a:r>
            <a:endParaRPr dirty="0"/>
          </a:p>
          <a:p>
            <a:pPr marL="800100" lvl="1" indent="-342900">
              <a:buFont typeface="Wingdings"/>
              <a:buChar char="Ø"/>
              <a:defRPr/>
            </a:pPr>
            <a:endParaRPr lang="fr-FR" dirty="0"/>
          </a:p>
          <a:p>
            <a:pPr marL="800100" lvl="1" indent="-342900">
              <a:buFont typeface="Wingdings"/>
              <a:buChar char="Ø"/>
              <a:defRPr/>
            </a:pPr>
            <a:r>
              <a:rPr lang="fr-FR" dirty="0"/>
              <a:t>Indicateurs et niveaux de performance énergétique</a:t>
            </a:r>
            <a:endParaRPr dirty="0"/>
          </a:p>
          <a:p>
            <a:pPr marL="800100" lvl="1" indent="-342900">
              <a:buFont typeface="Wingdings"/>
              <a:buChar char="Ø"/>
              <a:defRPr/>
            </a:pPr>
            <a:r>
              <a:rPr lang="fr-FR" dirty="0"/>
              <a:t>Indicateurs et niveaux de confort d’été</a:t>
            </a:r>
            <a:endParaRPr dirty="0"/>
          </a:p>
          <a:p>
            <a:pPr marL="800100" lvl="1" indent="-342900">
              <a:buFont typeface="Wingdings"/>
              <a:buChar char="Ø"/>
              <a:defRPr/>
            </a:pPr>
            <a:r>
              <a:rPr lang="fr-FR" dirty="0"/>
              <a:t>Indicateurs et niveaux de performance environnementale</a:t>
            </a:r>
            <a:endParaRPr dirty="0"/>
          </a:p>
          <a:p>
            <a:pPr marL="800100" lvl="1" indent="-342900">
              <a:buFont typeface="Wingdings"/>
              <a:buChar char="Ø"/>
              <a:defRPr/>
            </a:pPr>
            <a:endParaRPr lang="fr-FR" dirty="0"/>
          </a:p>
          <a:p>
            <a:pPr marL="800100" lvl="1" indent="-342900">
              <a:buFont typeface="Wingdings"/>
              <a:buChar char="Ø"/>
              <a:defRPr/>
            </a:pPr>
            <a:r>
              <a:rPr lang="fr-FR" dirty="0"/>
              <a:t>Résumé des exigences</a:t>
            </a:r>
            <a:endParaRPr dirty="0"/>
          </a:p>
          <a:p>
            <a:pPr marL="800100" lvl="1" indent="-342900">
              <a:buFont typeface="Wingdings"/>
              <a:buChar char="Ø"/>
              <a:defRPr/>
            </a:pPr>
            <a:r>
              <a:rPr lang="fr-FR" dirty="0"/>
              <a:t>Les attestations RE2020</a:t>
            </a:r>
            <a:endParaRPr dirty="0"/>
          </a:p>
          <a:p>
            <a:pPr marL="800100" lvl="1" indent="-342900">
              <a:buFont typeface="Wingdings"/>
              <a:buChar char="Ø"/>
              <a:defRPr/>
            </a:pPr>
            <a:r>
              <a:rPr lang="fr-FR" dirty="0"/>
              <a:t>Le coût des bâtiments RE2020</a:t>
            </a:r>
            <a:endParaRPr dirty="0"/>
          </a:p>
          <a:p>
            <a:pPr marL="800100" lvl="1" indent="-342900">
              <a:buFont typeface="Arial"/>
              <a:buChar char="•"/>
              <a:defRPr/>
            </a:pPr>
            <a:endParaRPr lang="fr-FR" dirty="0"/>
          </a:p>
        </p:txBody>
      </p:sp>
      <p:pic>
        <p:nvPicPr>
          <p:cNvPr id="17" name="Image 16"/>
          <p:cNvPicPr>
            <a:picLocks noChangeAspect="1"/>
          </p:cNvPicPr>
          <p:nvPr/>
        </p:nvPicPr>
        <p:blipFill>
          <a:blip r:embed="rId3"/>
          <a:stretch/>
        </p:blipFill>
        <p:spPr bwMode="auto">
          <a:xfrm>
            <a:off x="6327402" y="4803998"/>
            <a:ext cx="1043196" cy="347732"/>
          </a:xfrm>
          <a:prstGeom prst="rect">
            <a:avLst/>
          </a:prstGeom>
        </p:spPr>
      </p:pic>
      <p:sp>
        <p:nvSpPr>
          <p:cNvPr id="18" name="Rectangle 17"/>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Espace réservé pour une image  2"/>
          <p:cNvSpPr>
            <a:spLocks noGrp="1"/>
          </p:cNvSpPr>
          <p:nvPr>
            <p:ph type="pic" sz="quarter" idx="4294967295"/>
          </p:nvPr>
        </p:nvSpPr>
        <p:spPr bwMode="auto">
          <a:xfrm>
            <a:off x="-1" y="743453"/>
            <a:ext cx="9144000" cy="4406400"/>
          </a:xfrm>
          <a:prstGeom prst="rect">
            <a:avLst/>
          </a:prstGeom>
          <a:solidFill>
            <a:srgbClr val="169B62"/>
          </a:solidFill>
        </p:spPr>
      </p:sp>
      <p:sp>
        <p:nvSpPr>
          <p:cNvPr id="6" name="Titre 5"/>
          <p:cNvSpPr>
            <a:spLocks noGrp="1"/>
          </p:cNvSpPr>
          <p:nvPr>
            <p:ph type="title"/>
          </p:nvPr>
        </p:nvSpPr>
        <p:spPr bwMode="auto"/>
        <p:txBody>
          <a:bodyPr/>
          <a:lstStyle/>
          <a:p>
            <a:pPr>
              <a:defRPr/>
            </a:pPr>
            <a:r>
              <a:rPr lang="fr-FR">
                <a:solidFill>
                  <a:schemeClr val="bg1"/>
                </a:solidFill>
              </a:rPr>
              <a:t>Contexte et objectifs de la RE2020</a:t>
            </a:r>
            <a:endParaRPr/>
          </a:p>
        </p:txBody>
      </p:sp>
      <p:sp>
        <p:nvSpPr>
          <p:cNvPr id="4" name="Espace réservé de la date 3"/>
          <p:cNvSpPr>
            <a:spLocks noGrp="1"/>
          </p:cNvSpPr>
          <p:nvPr>
            <p:ph type="dt" sz="half" idx="10"/>
          </p:nvPr>
        </p:nvSpPr>
        <p:spPr bwMode="auto"/>
        <p:txBody>
          <a:bodyPr/>
          <a:lstStyle/>
          <a:p>
            <a:pPr algn="r">
              <a:defRPr/>
            </a:pPr>
            <a:r>
              <a:rPr lang="fr-FR" cap="all"/>
              <a:t>XX/XX/XXXX</a:t>
            </a:r>
          </a:p>
        </p:txBody>
      </p:sp>
      <p:sp>
        <p:nvSpPr>
          <p:cNvPr id="5" name="Espace réservé du pied de page 4"/>
          <p:cNvSpPr>
            <a:spLocks noGrp="1"/>
          </p:cNvSpPr>
          <p:nvPr>
            <p:ph type="ftr" sz="quarter" idx="11"/>
          </p:nvPr>
        </p:nvSpPr>
        <p:spPr bwMode="auto"/>
        <p:txBody>
          <a:bodyPr/>
          <a:lstStyle/>
          <a:p>
            <a:pPr>
              <a:defRPr/>
            </a:pPr>
            <a:r>
              <a:rPr lang="fr-FR"/>
              <a:t>Intitulé de la direction/service interministérielle</a:t>
            </a:r>
            <a:endParaRPr/>
          </a:p>
        </p:txBody>
      </p:sp>
      <p:sp>
        <p:nvSpPr>
          <p:cNvPr id="11" name="Espace réservé du numéro de diapositive 10"/>
          <p:cNvSpPr>
            <a:spLocks noGrp="1"/>
          </p:cNvSpPr>
          <p:nvPr>
            <p:ph type="sldNum" sz="quarter" idx="4294967295"/>
          </p:nvPr>
        </p:nvSpPr>
        <p:spPr bwMode="auto">
          <a:xfrm>
            <a:off x="6264000" y="4783500"/>
            <a:ext cx="1350000" cy="360000"/>
          </a:xfrm>
        </p:spPr>
        <p:txBody>
          <a:bodyPr/>
          <a:lstStyle/>
          <a:p>
            <a:pPr>
              <a:defRPr/>
            </a:pPr>
            <a:fld id="{733122C9-A0B9-462F-8757-0847AD287B63}" type="slidenum">
              <a:rPr lang="fr-FR"/>
              <a:t>3</a:t>
            </a:fld>
            <a:endParaRPr lang="fr-F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RE2020 : ambitieuse dans la lutte contre le changement climatique </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4</a:t>
            </a:fld>
            <a:endParaRPr lang="fr-FR"/>
          </a:p>
        </p:txBody>
      </p:sp>
      <p:sp>
        <p:nvSpPr>
          <p:cNvPr id="12" name="Rectangle 11"/>
          <p:cNvSpPr/>
          <p:nvPr/>
        </p:nvSpPr>
        <p:spPr bwMode="auto">
          <a:xfrm>
            <a:off x="0" y="1126387"/>
            <a:ext cx="394106" cy="3657113"/>
          </a:xfrm>
          <a:prstGeom prst="rect">
            <a:avLst/>
          </a:prstGeom>
          <a:solidFill>
            <a:schemeClr val="accent6">
              <a:lumMod val="20000"/>
              <a:lumOff val="80000"/>
            </a:schemeClr>
          </a:solid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defRPr/>
            </a:pPr>
            <a:r>
              <a:rPr lang="fr-FR" sz="1600" b="1">
                <a:solidFill>
                  <a:schemeClr val="bg1">
                    <a:lumMod val="50000"/>
                  </a:schemeClr>
                </a:solidFill>
              </a:rPr>
              <a:t>Contexte et objectifs de la RE2020</a:t>
            </a:r>
            <a:endParaRPr/>
          </a:p>
        </p:txBody>
      </p:sp>
      <p:sp>
        <p:nvSpPr>
          <p:cNvPr id="22" name="Espace réservé du contenu 1"/>
          <p:cNvSpPr txBox="1"/>
          <p:nvPr/>
        </p:nvSpPr>
        <p:spPr bwMode="auto">
          <a:xfrm>
            <a:off x="679674" y="1275606"/>
            <a:ext cx="6109112" cy="2448272"/>
          </a:xfrm>
          <a:prstGeom prst="rect">
            <a:avLst/>
          </a:prstGeom>
        </p:spPr>
        <p:txBody>
          <a:bodyPr>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marL="214313" indent="-214313">
              <a:buFont typeface="Wingdings"/>
              <a:buChar char="Ø"/>
              <a:defRPr/>
            </a:pPr>
            <a:r>
              <a:rPr lang="fr-FR" sz="1200"/>
              <a:t>Le secteur bâtiment représente 46% de la consommation énergétique nationale et 19% des émissions de gaz à effet de serre (associées à l’utilisation de l’énergie)</a:t>
            </a:r>
            <a:endParaRPr/>
          </a:p>
          <a:p>
            <a:pPr marL="214313" indent="-214313">
              <a:buFont typeface="Wingdings"/>
              <a:buChar char="Ø"/>
              <a:defRPr/>
            </a:pPr>
            <a:r>
              <a:rPr lang="fr-FR" sz="1200"/>
              <a:t>Ce secteur est l’un des principaux leviers de réduction des émissions de GES</a:t>
            </a:r>
            <a:endParaRPr/>
          </a:p>
          <a:p>
            <a:pPr marL="214313" indent="-214313">
              <a:buFont typeface="Wingdings"/>
              <a:buChar char="Ø"/>
              <a:defRPr/>
            </a:pPr>
            <a:r>
              <a:rPr lang="fr-FR" sz="1200"/>
              <a:t>Un objectif national 2050 de neutralité carbone instauré par la Loi Energie Climat (2019), renforcé par la Stratégie Nationale Bas Carbone révisée (2020) et la Programmation Pluriannuelle de l’Energie (2020)</a:t>
            </a:r>
            <a:endParaRPr/>
          </a:p>
          <a:p>
            <a:pPr marL="257175" indent="-257175">
              <a:buFont typeface="Wingdings"/>
              <a:buChar char="Ø"/>
              <a:defRPr/>
            </a:pPr>
            <a:r>
              <a:rPr lang="fr-FR" sz="1200"/>
              <a:t>Un objectif 2020 de bâtiments neufs à énergie positive et à faible impact sur le climat, sur l’ensemble du cycle de vie, instauré par la Loi Transition Ecologique pour la Croissance Verte (2015) et renforcé par la Loi Evolution du Logement, de l’Aménagement et du Numérique (2018)</a:t>
            </a:r>
            <a:endParaRPr/>
          </a:p>
        </p:txBody>
      </p:sp>
      <p:grpSp>
        <p:nvGrpSpPr>
          <p:cNvPr id="23" name="Groupe 22"/>
          <p:cNvGrpSpPr/>
          <p:nvPr/>
        </p:nvGrpSpPr>
        <p:grpSpPr bwMode="auto">
          <a:xfrm>
            <a:off x="6825836" y="1347614"/>
            <a:ext cx="2107340" cy="1266646"/>
            <a:chOff x="9176197" y="1346669"/>
            <a:chExt cx="2809786" cy="1688861"/>
          </a:xfrm>
        </p:grpSpPr>
        <p:pic>
          <p:nvPicPr>
            <p:cNvPr id="24" name="Image 23"/>
            <p:cNvPicPr>
              <a:picLocks noChangeAspect="1"/>
            </p:cNvPicPr>
            <p:nvPr/>
          </p:nvPicPr>
          <p:blipFill>
            <a:blip r:embed="rId3"/>
            <a:stretch/>
          </p:blipFill>
          <p:spPr bwMode="auto">
            <a:xfrm>
              <a:off x="9176197" y="1346669"/>
              <a:ext cx="2809786" cy="1688861"/>
            </a:xfrm>
            <a:prstGeom prst="rect">
              <a:avLst/>
            </a:prstGeom>
          </p:spPr>
        </p:pic>
        <p:sp>
          <p:nvSpPr>
            <p:cNvPr id="25" name="ZoneTexte 24"/>
            <p:cNvSpPr txBox="1"/>
            <p:nvPr/>
          </p:nvSpPr>
          <p:spPr bwMode="auto">
            <a:xfrm>
              <a:off x="11368726" y="2064470"/>
              <a:ext cx="617257" cy="338555"/>
            </a:xfrm>
            <a:prstGeom prst="rect">
              <a:avLst/>
            </a:prstGeom>
            <a:solidFill>
              <a:schemeClr val="bg1"/>
            </a:solidFill>
          </p:spPr>
          <p:txBody>
            <a:bodyPr wrap="square" rtlCol="0">
              <a:spAutoFit/>
            </a:bodyPr>
            <a:lstStyle/>
            <a:p>
              <a:pPr>
                <a:defRPr/>
              </a:pPr>
              <a:r>
                <a:rPr lang="fr-FR" sz="1050" b="1">
                  <a:solidFill>
                    <a:schemeClr val="accent6">
                      <a:lumMod val="75000"/>
                    </a:schemeClr>
                  </a:solidFill>
                </a:rPr>
                <a:t>46%</a:t>
              </a:r>
              <a:endParaRPr/>
            </a:p>
          </p:txBody>
        </p:sp>
      </p:grpSp>
      <p:grpSp>
        <p:nvGrpSpPr>
          <p:cNvPr id="26" name="Groupe 25"/>
          <p:cNvGrpSpPr/>
          <p:nvPr/>
        </p:nvGrpSpPr>
        <p:grpSpPr bwMode="auto">
          <a:xfrm>
            <a:off x="6821922" y="2741195"/>
            <a:ext cx="2111254" cy="1269000"/>
            <a:chOff x="9170978" y="3204777"/>
            <a:chExt cx="2815005" cy="1692000"/>
          </a:xfrm>
        </p:grpSpPr>
        <p:pic>
          <p:nvPicPr>
            <p:cNvPr id="27" name="Image 26"/>
            <p:cNvPicPr>
              <a:picLocks noChangeAspect="1"/>
            </p:cNvPicPr>
            <p:nvPr/>
          </p:nvPicPr>
          <p:blipFill>
            <a:blip r:embed="rId4"/>
            <a:stretch/>
          </p:blipFill>
          <p:spPr bwMode="auto">
            <a:xfrm>
              <a:off x="9170978" y="3204777"/>
              <a:ext cx="2815005" cy="1692000"/>
            </a:xfrm>
            <a:prstGeom prst="rect">
              <a:avLst/>
            </a:prstGeom>
          </p:spPr>
        </p:pic>
        <p:sp>
          <p:nvSpPr>
            <p:cNvPr id="28" name="ZoneTexte 27"/>
            <p:cNvSpPr txBox="1"/>
            <p:nvPr/>
          </p:nvSpPr>
          <p:spPr bwMode="auto">
            <a:xfrm>
              <a:off x="11259647" y="3599444"/>
              <a:ext cx="617257" cy="307776"/>
            </a:xfrm>
            <a:prstGeom prst="rect">
              <a:avLst/>
            </a:prstGeom>
            <a:solidFill>
              <a:schemeClr val="bg1"/>
            </a:solidFill>
          </p:spPr>
          <p:txBody>
            <a:bodyPr wrap="square" rtlCol="0">
              <a:spAutoFit/>
            </a:bodyPr>
            <a:lstStyle/>
            <a:p>
              <a:pPr>
                <a:defRPr/>
              </a:pPr>
              <a:r>
                <a:rPr lang="fr-FR" sz="900" b="1">
                  <a:solidFill>
                    <a:schemeClr val="accent5"/>
                  </a:solidFill>
                </a:rPr>
                <a:t>19%</a:t>
              </a:r>
              <a:endParaRPr/>
            </a:p>
          </p:txBody>
        </p:sp>
      </p:grpSp>
      <p:pic>
        <p:nvPicPr>
          <p:cNvPr id="29" name="Picture 8"/>
          <p:cNvPicPr>
            <a:picLocks noChangeAspect="1" noChangeArrowheads="1"/>
          </p:cNvPicPr>
          <p:nvPr/>
        </p:nvPicPr>
        <p:blipFill>
          <a:blip r:embed="rId5"/>
          <a:stretch/>
        </p:blipFill>
        <p:spPr bwMode="auto">
          <a:xfrm>
            <a:off x="778111" y="3946536"/>
            <a:ext cx="1642247" cy="501454"/>
          </a:xfrm>
          <a:prstGeom prst="rect">
            <a:avLst/>
          </a:prstGeom>
          <a:noFill/>
          <a:ln>
            <a:noFill/>
          </a:ln>
        </p:spPr>
      </p:pic>
      <p:pic>
        <p:nvPicPr>
          <p:cNvPr id="30" name="Picture 9"/>
          <p:cNvPicPr>
            <a:picLocks noChangeAspect="1" noChangeArrowheads="1"/>
          </p:cNvPicPr>
          <p:nvPr/>
        </p:nvPicPr>
        <p:blipFill>
          <a:blip r:embed="rId6"/>
          <a:srcRect l="8368" t="24652" r="7272" b="19685"/>
          <a:stretch/>
        </p:blipFill>
        <p:spPr bwMode="auto">
          <a:xfrm>
            <a:off x="3763954" y="3842632"/>
            <a:ext cx="2673962" cy="501454"/>
          </a:xfrm>
          <a:prstGeom prst="rect">
            <a:avLst/>
          </a:prstGeom>
          <a:noFill/>
          <a:ln>
            <a:noFill/>
          </a:ln>
        </p:spPr>
      </p:pic>
      <p:pic>
        <p:nvPicPr>
          <p:cNvPr id="31" name="Image 30"/>
          <p:cNvPicPr>
            <a:picLocks noChangeAspect="1"/>
          </p:cNvPicPr>
          <p:nvPr/>
        </p:nvPicPr>
        <p:blipFill>
          <a:blip r:embed="rId7"/>
          <a:stretch/>
        </p:blipFill>
        <p:spPr bwMode="auto">
          <a:xfrm>
            <a:off x="6327402" y="4803998"/>
            <a:ext cx="1043196" cy="347732"/>
          </a:xfrm>
          <a:prstGeom prst="rect">
            <a:avLst/>
          </a:prstGeom>
        </p:spPr>
      </p:pic>
      <p:sp>
        <p:nvSpPr>
          <p:cNvPr id="32" name="Rectangle 31"/>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RE2020 : 5 Objectifs</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5</a:t>
            </a:fld>
            <a:endParaRPr lang="fr-FR"/>
          </a:p>
        </p:txBody>
      </p:sp>
      <p:sp>
        <p:nvSpPr>
          <p:cNvPr id="12" name="Rectangle 11"/>
          <p:cNvSpPr/>
          <p:nvPr/>
        </p:nvSpPr>
        <p:spPr bwMode="auto">
          <a:xfrm>
            <a:off x="0" y="1126387"/>
            <a:ext cx="394106" cy="3657113"/>
          </a:xfrm>
          <a:prstGeom prst="rect">
            <a:avLst/>
          </a:prstGeom>
          <a:solidFill>
            <a:schemeClr val="accent6">
              <a:lumMod val="20000"/>
              <a:lumOff val="80000"/>
            </a:schemeClr>
          </a:solid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defRPr/>
            </a:pPr>
            <a:r>
              <a:rPr lang="fr-FR" sz="1600" b="1">
                <a:solidFill>
                  <a:schemeClr val="bg1">
                    <a:lumMod val="50000"/>
                  </a:schemeClr>
                </a:solidFill>
              </a:rPr>
              <a:t>Contexte et objectifs de la RE2020</a:t>
            </a:r>
            <a:endParaRP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17" name="Espace réservé du contenu 1"/>
          <p:cNvSpPr txBox="1"/>
          <p:nvPr/>
        </p:nvSpPr>
        <p:spPr bwMode="gray">
          <a:xfrm>
            <a:off x="862904" y="1260347"/>
            <a:ext cx="7669535" cy="3334940"/>
          </a:xfrm>
          <a:prstGeom prst="rect">
            <a:avLst/>
          </a:prstGeom>
        </p:spPr>
        <p:txBody>
          <a:bodyPr vert="horz" lIns="0" tIns="0" rIns="0" bIns="0" rtlCol="0" anchor="t" anchorCtr="0">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marL="342900" indent="-342900">
              <a:spcAft>
                <a:spcPts val="0"/>
              </a:spcAft>
              <a:buFont typeface="+mj-lt"/>
              <a:buAutoNum type="arabicPeriod"/>
              <a:defRPr/>
            </a:pPr>
            <a:r>
              <a:rPr lang="fr-FR" sz="1200"/>
              <a:t>Diminuer l’impact sur le climat des bâtiments neufs</a:t>
            </a:r>
            <a:endParaRPr/>
          </a:p>
          <a:p>
            <a:pPr marL="870075" lvl="2" indent="-257175">
              <a:spcBef>
                <a:spcPts val="0"/>
              </a:spcBef>
              <a:buFont typeface="Wingdings"/>
              <a:buChar char="Ø"/>
              <a:defRPr/>
            </a:pPr>
            <a:r>
              <a:rPr lang="fr-FR" sz="1150">
                <a:solidFill>
                  <a:srgbClr val="135565"/>
                </a:solidFill>
              </a:rPr>
              <a:t>Prise en compte des émissions de carbone du bâtiment sur son cycle de vie</a:t>
            </a:r>
            <a:endParaRPr/>
          </a:p>
          <a:p>
            <a:pPr marL="870075" lvl="2" indent="-257175">
              <a:buFont typeface="Wingdings"/>
              <a:buChar char="Ø"/>
              <a:defRPr/>
            </a:pPr>
            <a:r>
              <a:rPr lang="fr-FR" sz="1150">
                <a:solidFill>
                  <a:srgbClr val="135565"/>
                </a:solidFill>
              </a:rPr>
              <a:t>Incitation au recours à des modes constructifs peu émetteurs en carbone ou qui permettent de le stocker</a:t>
            </a:r>
            <a:endParaRPr/>
          </a:p>
          <a:p>
            <a:pPr marL="870075" lvl="2" indent="-257175">
              <a:buFont typeface="Wingdings"/>
              <a:buChar char="Ø"/>
              <a:defRPr/>
            </a:pPr>
            <a:r>
              <a:rPr lang="fr-FR" sz="1150">
                <a:solidFill>
                  <a:srgbClr val="135565"/>
                </a:solidFill>
              </a:rPr>
              <a:t>Privilégier les énergies les moins carbonées et sortir des énergies fossiles</a:t>
            </a:r>
            <a:r>
              <a:rPr lang="fr-FR" sz="1200">
                <a:solidFill>
                  <a:srgbClr val="135565"/>
                </a:solidFill>
              </a:rPr>
              <a:t>	</a:t>
            </a:r>
            <a:endParaRPr/>
          </a:p>
          <a:p>
            <a:pPr marL="612900" lvl="2" indent="0">
              <a:buFont typeface="Arial"/>
              <a:buNone/>
              <a:defRPr/>
            </a:pPr>
            <a:r>
              <a:rPr lang="fr-FR" sz="600">
                <a:solidFill>
                  <a:srgbClr val="135565"/>
                </a:solidFill>
              </a:rPr>
              <a:t>	</a:t>
            </a:r>
            <a:endParaRPr/>
          </a:p>
          <a:p>
            <a:pPr marL="342900" indent="-342900">
              <a:spcAft>
                <a:spcPts val="0"/>
              </a:spcAft>
              <a:buFont typeface="+mj-lt"/>
              <a:buAutoNum type="arabicPeriod"/>
              <a:defRPr/>
            </a:pPr>
            <a:r>
              <a:rPr lang="fr-FR" sz="1200"/>
              <a:t>Améliorer la performance énergétique et réduire les consommations</a:t>
            </a:r>
            <a:endParaRPr/>
          </a:p>
          <a:p>
            <a:pPr marL="870075" lvl="2" indent="-257175">
              <a:buFont typeface="Wingdings"/>
              <a:buChar char="Ø"/>
              <a:defRPr/>
            </a:pPr>
            <a:r>
              <a:rPr lang="fr-FR" sz="1150">
                <a:solidFill>
                  <a:srgbClr val="135565"/>
                </a:solidFill>
              </a:rPr>
              <a:t>La RE2020 va au-delà des exigences de la RT2012</a:t>
            </a:r>
            <a:endParaRPr/>
          </a:p>
          <a:p>
            <a:pPr marL="870075" lvl="2" indent="-257175">
              <a:buFont typeface="Wingdings"/>
              <a:buChar char="Ø"/>
              <a:defRPr/>
            </a:pPr>
            <a:r>
              <a:rPr lang="fr-FR" sz="1150">
                <a:solidFill>
                  <a:srgbClr val="135565"/>
                </a:solidFill>
              </a:rPr>
              <a:t>Renforcer la sobriété énergétique à travers le Bbio (performance de l’enveloppe du bâtiment)</a:t>
            </a:r>
            <a:endParaRPr/>
          </a:p>
          <a:p>
            <a:pPr marL="870075" lvl="2" indent="-257175">
              <a:buFont typeface="Wingdings"/>
              <a:buChar char="Ø"/>
              <a:defRPr/>
            </a:pPr>
            <a:r>
              <a:rPr lang="fr-FR" sz="1150">
                <a:solidFill>
                  <a:srgbClr val="135565"/>
                </a:solidFill>
              </a:rPr>
              <a:t>Systématiser le recours à la chaleur renouvelable</a:t>
            </a:r>
            <a:endParaRPr/>
          </a:p>
          <a:p>
            <a:pPr marL="612900" lvl="2" indent="0">
              <a:buFont typeface="Arial"/>
              <a:buNone/>
              <a:defRPr/>
            </a:pPr>
            <a:endParaRPr lang="fr-FR" sz="800">
              <a:solidFill>
                <a:srgbClr val="135565"/>
              </a:solidFill>
            </a:endParaRPr>
          </a:p>
          <a:p>
            <a:pPr marL="342900" indent="-342900">
              <a:spcAft>
                <a:spcPts val="0"/>
              </a:spcAft>
              <a:buFont typeface="+mj-lt"/>
              <a:buAutoNum type="arabicPeriod"/>
              <a:defRPr/>
            </a:pPr>
            <a:r>
              <a:rPr lang="fr-FR" sz="1200"/>
              <a:t>Construire des logements adaptés aux conditions climatiques futures</a:t>
            </a:r>
            <a:endParaRPr/>
          </a:p>
          <a:p>
            <a:pPr marL="870075" lvl="2" indent="-257175">
              <a:buFont typeface="Wingdings"/>
              <a:buChar char="Ø"/>
              <a:defRPr/>
            </a:pPr>
            <a:r>
              <a:rPr lang="fr-FR" sz="1150">
                <a:solidFill>
                  <a:srgbClr val="135565"/>
                </a:solidFill>
              </a:rPr>
              <a:t>Objectif de confort d’été</a:t>
            </a:r>
            <a:endParaRPr/>
          </a:p>
          <a:p>
            <a:pPr marL="870075" lvl="2" indent="-257175">
              <a:buFont typeface="Wingdings"/>
              <a:buChar char="Ø"/>
              <a:defRPr/>
            </a:pPr>
            <a:r>
              <a:rPr lang="fr-FR" sz="1150">
                <a:solidFill>
                  <a:srgbClr val="135565"/>
                </a:solidFill>
              </a:rPr>
              <a:t>Prise en compte des épisodes caniculaires</a:t>
            </a:r>
            <a:endParaRPr/>
          </a:p>
          <a:p>
            <a:pPr marL="612900" lvl="2" indent="0">
              <a:buFont typeface="Arial"/>
              <a:buNone/>
              <a:defRPr/>
            </a:pPr>
            <a:endParaRPr lang="fr-FR" sz="550">
              <a:solidFill>
                <a:srgbClr val="135565"/>
              </a:solidFill>
            </a:endParaRPr>
          </a:p>
          <a:p>
            <a:pPr marL="342900" indent="-342900">
              <a:buFont typeface="+mj-lt"/>
              <a:buAutoNum type="arabicPeriod"/>
              <a:defRPr/>
            </a:pPr>
            <a:r>
              <a:rPr lang="fr-FR" sz="1200"/>
              <a:t>Assurer une bonne qualité de l’air intérieur dans les logements</a:t>
            </a:r>
            <a:endParaRPr/>
          </a:p>
          <a:p>
            <a:pPr marL="342900" indent="-342900">
              <a:buFont typeface="+mj-lt"/>
              <a:buAutoNum type="arabicPeriod"/>
              <a:defRPr/>
            </a:pPr>
            <a:r>
              <a:rPr lang="fr-FR" sz="1200"/>
              <a:t>Favoriser les produits issus du réemploi</a:t>
            </a:r>
            <a:endParaRPr lang="fr-FR" sz="1200">
              <a:highlight>
                <a:srgbClr val="FFFF00"/>
              </a:highlight>
            </a:endParaRPr>
          </a:p>
        </p:txBody>
      </p:sp>
      <p:sp>
        <p:nvSpPr>
          <p:cNvPr id="18" name="Rectangle 17"/>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Processus d’élaboration de la RE2020</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6</a:t>
            </a:fld>
            <a:endParaRPr lang="fr-FR"/>
          </a:p>
        </p:txBody>
      </p:sp>
      <p:sp>
        <p:nvSpPr>
          <p:cNvPr id="12" name="Rectangle 11"/>
          <p:cNvSpPr/>
          <p:nvPr/>
        </p:nvSpPr>
        <p:spPr bwMode="auto">
          <a:xfrm>
            <a:off x="0" y="1126387"/>
            <a:ext cx="394106" cy="3657113"/>
          </a:xfrm>
          <a:prstGeom prst="rect">
            <a:avLst/>
          </a:prstGeom>
          <a:solidFill>
            <a:schemeClr val="accent6">
              <a:lumMod val="20000"/>
              <a:lumOff val="80000"/>
            </a:schemeClr>
          </a:solid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defRPr/>
            </a:pPr>
            <a:r>
              <a:rPr lang="fr-FR" sz="1600" b="1">
                <a:solidFill>
                  <a:schemeClr val="bg1">
                    <a:lumMod val="50000"/>
                  </a:schemeClr>
                </a:solidFill>
              </a:rPr>
              <a:t>Contexte et objectifs de la RE2020</a:t>
            </a:r>
            <a:endParaRP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9" name="Rectangle 8"/>
          <p:cNvSpPr/>
          <p:nvPr/>
        </p:nvSpPr>
        <p:spPr bwMode="auto">
          <a:xfrm>
            <a:off x="3685176" y="3563240"/>
            <a:ext cx="2027540" cy="157023"/>
          </a:xfrm>
          <a:prstGeom prst="rect">
            <a:avLst/>
          </a:prstGeom>
          <a:solidFill>
            <a:srgbClr val="FFD500">
              <a:alpha val="50000"/>
            </a:srgbClr>
          </a:solidFill>
          <a:ln>
            <a:noFill/>
          </a:ln>
          <a:effectLst/>
        </p:spPr>
        <p:txBody>
          <a:bodyPr rtlCol="0" anchor="ctr"/>
          <a:lstStyle/>
          <a:p>
            <a:pPr algn="ctr" defTabSz="685800">
              <a:defRPr/>
            </a:pPr>
            <a:endParaRPr lang="fr-FR" sz="1350">
              <a:solidFill>
                <a:srgbClr val="FFFFFF"/>
              </a:solidFill>
              <a:latin typeface="Marianne"/>
            </a:endParaRPr>
          </a:p>
        </p:txBody>
      </p:sp>
      <p:sp>
        <p:nvSpPr>
          <p:cNvPr id="10" name="Rectangle 9"/>
          <p:cNvSpPr/>
          <p:nvPr/>
        </p:nvSpPr>
        <p:spPr bwMode="auto">
          <a:xfrm>
            <a:off x="5721897" y="3565623"/>
            <a:ext cx="1527674" cy="146645"/>
          </a:xfrm>
          <a:prstGeom prst="rect">
            <a:avLst/>
          </a:prstGeom>
          <a:solidFill>
            <a:srgbClr val="EA5433">
              <a:alpha val="50000"/>
            </a:srgbClr>
          </a:solidFill>
          <a:ln>
            <a:noFill/>
          </a:ln>
          <a:effectLst/>
        </p:spPr>
        <p:txBody>
          <a:bodyPr rtlCol="0" anchor="ctr"/>
          <a:lstStyle/>
          <a:p>
            <a:pPr algn="ctr" defTabSz="685800">
              <a:defRPr/>
            </a:pPr>
            <a:endParaRPr lang="fr-FR" sz="1350">
              <a:solidFill>
                <a:srgbClr val="FFFFFF"/>
              </a:solidFill>
              <a:latin typeface="Marianne"/>
            </a:endParaRPr>
          </a:p>
        </p:txBody>
      </p:sp>
      <p:sp>
        <p:nvSpPr>
          <p:cNvPr id="11" name="Rectangle 10"/>
          <p:cNvSpPr/>
          <p:nvPr/>
        </p:nvSpPr>
        <p:spPr bwMode="auto">
          <a:xfrm>
            <a:off x="1127815" y="3440939"/>
            <a:ext cx="6121756" cy="120178"/>
          </a:xfrm>
          <a:prstGeom prst="rect">
            <a:avLst/>
          </a:prstGeom>
          <a:solidFill>
            <a:srgbClr val="21215A">
              <a:alpha val="50000"/>
            </a:srgbClr>
          </a:solidFill>
          <a:ln>
            <a:noFill/>
          </a:ln>
          <a:effectLst/>
        </p:spPr>
        <p:txBody>
          <a:bodyPr rtlCol="0" anchor="ctr"/>
          <a:lstStyle/>
          <a:p>
            <a:pPr algn="ctr" defTabSz="685800">
              <a:defRPr/>
            </a:pPr>
            <a:endParaRPr lang="fr-FR" sz="1350">
              <a:solidFill>
                <a:srgbClr val="FFFFFF"/>
              </a:solidFill>
              <a:latin typeface="Marianne"/>
            </a:endParaRPr>
          </a:p>
        </p:txBody>
      </p:sp>
      <p:sp>
        <p:nvSpPr>
          <p:cNvPr id="13" name="Espace réservé du texte 6"/>
          <p:cNvSpPr txBox="1"/>
          <p:nvPr/>
        </p:nvSpPr>
        <p:spPr bwMode="gray">
          <a:xfrm>
            <a:off x="1120240" y="1785765"/>
            <a:ext cx="2009369" cy="1930500"/>
          </a:xfrm>
          <a:prstGeom prst="rect">
            <a:avLst/>
          </a:prstGeom>
        </p:spPr>
        <p:txBody>
          <a:bodyPr vert="horz" lIns="0" tIns="0" rIns="0" bIns="0" rtlCol="0" anchor="t" anchorCtr="0">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defTabSz="685800">
              <a:spcAft>
                <a:spcPts val="375"/>
              </a:spcAft>
              <a:defRPr/>
            </a:pPr>
            <a:r>
              <a:rPr lang="fr-FR" b="1" dirty="0">
                <a:solidFill>
                  <a:srgbClr val="000000"/>
                </a:solidFill>
                <a:latin typeface="Marianne"/>
              </a:rPr>
              <a:t>Expérimentation E+C-</a:t>
            </a:r>
            <a:endParaRPr dirty="0"/>
          </a:p>
          <a:p>
            <a:pPr defTabSz="685800">
              <a:spcAft>
                <a:spcPts val="375"/>
              </a:spcAft>
              <a:defRPr/>
            </a:pPr>
            <a:r>
              <a:rPr lang="fr-FR" i="1" dirty="0">
                <a:solidFill>
                  <a:srgbClr val="000000"/>
                </a:solidFill>
                <a:latin typeface="Marianne"/>
              </a:rPr>
              <a:t>(1400 bâtiments au 12/05/21)</a:t>
            </a:r>
            <a:endParaRPr dirty="0"/>
          </a:p>
          <a:p>
            <a:pPr defTabSz="685800">
              <a:spcAft>
                <a:spcPts val="375"/>
              </a:spcAft>
              <a:defRPr/>
            </a:pPr>
            <a:endParaRPr lang="fr-FR" dirty="0">
              <a:solidFill>
                <a:srgbClr val="000000"/>
              </a:solidFill>
              <a:latin typeface="Marianne"/>
            </a:endParaRPr>
          </a:p>
          <a:p>
            <a:pPr marL="128587" indent="-128587" defTabSz="685800">
              <a:spcAft>
                <a:spcPts val="375"/>
              </a:spcAft>
              <a:buFont typeface="Wingdings"/>
              <a:buChar char="à"/>
              <a:defRPr/>
            </a:pPr>
            <a:r>
              <a:rPr lang="fr-FR" dirty="0">
                <a:solidFill>
                  <a:srgbClr val="000000"/>
                </a:solidFill>
                <a:latin typeface="Marianne"/>
              </a:rPr>
              <a:t>Introduction de l’ACV</a:t>
            </a:r>
            <a:endParaRPr dirty="0"/>
          </a:p>
          <a:p>
            <a:pPr marL="128587" indent="-128587" defTabSz="685800">
              <a:spcAft>
                <a:spcPts val="375"/>
              </a:spcAft>
              <a:buFont typeface="Wingdings"/>
              <a:buChar char="à"/>
              <a:defRPr/>
            </a:pPr>
            <a:r>
              <a:rPr lang="fr-FR" dirty="0">
                <a:solidFill>
                  <a:srgbClr val="000000"/>
                </a:solidFill>
                <a:latin typeface="Marianne"/>
              </a:rPr>
              <a:t>Faire monter en compétences</a:t>
            </a:r>
            <a:endParaRPr dirty="0"/>
          </a:p>
          <a:p>
            <a:pPr marL="128587" indent="-128587" defTabSz="685800">
              <a:spcAft>
                <a:spcPts val="375"/>
              </a:spcAft>
              <a:buFont typeface="Wingdings"/>
              <a:buChar char="à"/>
              <a:defRPr/>
            </a:pPr>
            <a:r>
              <a:rPr lang="fr-FR" dirty="0">
                <a:solidFill>
                  <a:srgbClr val="000000"/>
                </a:solidFill>
                <a:latin typeface="Marianne"/>
              </a:rPr>
              <a:t>Retours d’expérience</a:t>
            </a:r>
          </a:p>
        </p:txBody>
      </p:sp>
      <p:sp>
        <p:nvSpPr>
          <p:cNvPr id="14" name="Espace réservé du texte 7"/>
          <p:cNvSpPr txBox="1"/>
          <p:nvPr/>
        </p:nvSpPr>
        <p:spPr bwMode="gray">
          <a:xfrm>
            <a:off x="3608555" y="1785765"/>
            <a:ext cx="1890000" cy="1930500"/>
          </a:xfrm>
          <a:prstGeom prst="rect">
            <a:avLst/>
          </a:prstGeom>
        </p:spPr>
        <p:txBody>
          <a:bodyPr vert="horz" lIns="0" tIns="0" rIns="0" bIns="0" rtlCol="0" anchor="t" anchorCtr="0">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defTabSz="685800">
              <a:spcAft>
                <a:spcPts val="375"/>
              </a:spcAft>
              <a:defRPr/>
            </a:pPr>
            <a:r>
              <a:rPr lang="fr-FR" b="1">
                <a:solidFill>
                  <a:srgbClr val="000000"/>
                </a:solidFill>
                <a:latin typeface="Marianne"/>
              </a:rPr>
              <a:t>16 groupes d’expertise </a:t>
            </a:r>
            <a:endParaRPr/>
          </a:p>
          <a:p>
            <a:pPr defTabSz="685800">
              <a:spcAft>
                <a:spcPts val="375"/>
              </a:spcAft>
              <a:defRPr/>
            </a:pPr>
            <a:r>
              <a:rPr lang="fr-FR" b="1">
                <a:solidFill>
                  <a:srgbClr val="000000"/>
                </a:solidFill>
                <a:latin typeface="Marianne"/>
              </a:rPr>
              <a:t>4 groupes de concertation</a:t>
            </a:r>
            <a:endParaRPr/>
          </a:p>
          <a:p>
            <a:pPr defTabSz="685800">
              <a:spcAft>
                <a:spcPts val="375"/>
              </a:spcAft>
              <a:defRPr/>
            </a:pPr>
            <a:endParaRPr lang="fr-FR" b="1">
              <a:solidFill>
                <a:srgbClr val="000000"/>
              </a:solidFill>
              <a:latin typeface="Marianne"/>
            </a:endParaRPr>
          </a:p>
          <a:p>
            <a:pPr marL="128587" indent="-128587" defTabSz="685800">
              <a:spcAft>
                <a:spcPts val="375"/>
              </a:spcAft>
              <a:buFont typeface="Wingdings"/>
              <a:buChar char="à"/>
              <a:defRPr/>
            </a:pPr>
            <a:r>
              <a:rPr lang="fr-FR">
                <a:solidFill>
                  <a:srgbClr val="000000"/>
                </a:solidFill>
                <a:latin typeface="Marianne"/>
              </a:rPr>
              <a:t>Méthode de calcul</a:t>
            </a:r>
            <a:endParaRPr/>
          </a:p>
          <a:p>
            <a:pPr marL="128587" indent="-128587" defTabSz="685800">
              <a:spcAft>
                <a:spcPts val="375"/>
              </a:spcAft>
              <a:buFont typeface="Wingdings"/>
              <a:buChar char="à"/>
              <a:defRPr/>
            </a:pPr>
            <a:r>
              <a:rPr lang="fr-FR">
                <a:solidFill>
                  <a:srgbClr val="000000"/>
                </a:solidFill>
                <a:latin typeface="Marianne"/>
              </a:rPr>
              <a:t>Production des données</a:t>
            </a:r>
            <a:endParaRPr/>
          </a:p>
          <a:p>
            <a:pPr marL="128587" indent="-128587" defTabSz="685800">
              <a:spcAft>
                <a:spcPts val="375"/>
              </a:spcAft>
              <a:buFont typeface="Wingdings"/>
              <a:buChar char="à"/>
              <a:defRPr/>
            </a:pPr>
            <a:r>
              <a:rPr lang="fr-FR">
                <a:solidFill>
                  <a:srgbClr val="000000"/>
                </a:solidFill>
                <a:latin typeface="Marianne"/>
              </a:rPr>
              <a:t>Indicateurs et exigences</a:t>
            </a:r>
            <a:endParaRPr/>
          </a:p>
          <a:p>
            <a:pPr marL="128587" indent="-128587" defTabSz="685800">
              <a:spcAft>
                <a:spcPts val="375"/>
              </a:spcAft>
              <a:buFont typeface="Wingdings"/>
              <a:buChar char="à"/>
              <a:defRPr/>
            </a:pPr>
            <a:r>
              <a:rPr lang="fr-FR">
                <a:solidFill>
                  <a:srgbClr val="000000"/>
                </a:solidFill>
                <a:latin typeface="Marianne"/>
              </a:rPr>
              <a:t>Outils d’accompagnement</a:t>
            </a:r>
            <a:endParaRPr/>
          </a:p>
        </p:txBody>
      </p:sp>
      <p:sp>
        <p:nvSpPr>
          <p:cNvPr id="15" name="Espace réservé du texte 8"/>
          <p:cNvSpPr txBox="1"/>
          <p:nvPr/>
        </p:nvSpPr>
        <p:spPr bwMode="gray">
          <a:xfrm>
            <a:off x="5756959" y="1785765"/>
            <a:ext cx="2504068" cy="1930500"/>
          </a:xfrm>
          <a:prstGeom prst="rect">
            <a:avLst/>
          </a:prstGeom>
        </p:spPr>
        <p:txBody>
          <a:bodyPr vert="horz" lIns="0" tIns="0" rIns="0" bIns="0" rtlCol="0" anchor="t" anchorCtr="0">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defTabSz="685800">
              <a:spcAft>
                <a:spcPts val="375"/>
              </a:spcAft>
              <a:defRPr/>
            </a:pPr>
            <a:r>
              <a:rPr lang="fr-FR" b="1">
                <a:solidFill>
                  <a:srgbClr val="000000"/>
                </a:solidFill>
                <a:latin typeface="Marianne"/>
              </a:rPr>
              <a:t>GT Modélisateur </a:t>
            </a:r>
            <a:endParaRPr/>
          </a:p>
          <a:p>
            <a:pPr defTabSz="685800">
              <a:spcAft>
                <a:spcPts val="375"/>
              </a:spcAft>
              <a:defRPr/>
            </a:pPr>
            <a:r>
              <a:rPr lang="fr-FR" b="1">
                <a:solidFill>
                  <a:srgbClr val="000000"/>
                </a:solidFill>
                <a:latin typeface="Marianne"/>
              </a:rPr>
              <a:t>Concertation avec les acteurs (CSCEE)</a:t>
            </a:r>
            <a:endParaRPr/>
          </a:p>
          <a:p>
            <a:pPr defTabSz="685800">
              <a:spcAft>
                <a:spcPts val="375"/>
              </a:spcAft>
              <a:defRPr/>
            </a:pPr>
            <a:endParaRPr lang="fr-FR" b="1">
              <a:solidFill>
                <a:srgbClr val="000000"/>
              </a:solidFill>
              <a:latin typeface="Marianne"/>
            </a:endParaRPr>
          </a:p>
          <a:p>
            <a:pPr marL="128587" indent="-128587" defTabSz="685800">
              <a:spcAft>
                <a:spcPts val="375"/>
              </a:spcAft>
              <a:buFont typeface="Wingdings"/>
              <a:buChar char="à"/>
              <a:defRPr/>
            </a:pPr>
            <a:r>
              <a:rPr lang="fr-FR">
                <a:solidFill>
                  <a:srgbClr val="000000"/>
                </a:solidFill>
                <a:latin typeface="Marianne"/>
              </a:rPr>
              <a:t>Choix des indicateurs</a:t>
            </a:r>
            <a:endParaRPr/>
          </a:p>
          <a:p>
            <a:pPr marL="128587" indent="-128587" defTabSz="685800">
              <a:spcAft>
                <a:spcPts val="375"/>
              </a:spcAft>
              <a:buFont typeface="Wingdings"/>
              <a:buChar char="à"/>
              <a:defRPr/>
            </a:pPr>
            <a:r>
              <a:rPr lang="fr-FR">
                <a:solidFill>
                  <a:srgbClr val="000000"/>
                </a:solidFill>
                <a:latin typeface="Marianne"/>
              </a:rPr>
              <a:t>Ajustements de la méthodologie</a:t>
            </a:r>
            <a:endParaRPr/>
          </a:p>
          <a:p>
            <a:pPr marL="128587" indent="-128587" defTabSz="685800">
              <a:spcAft>
                <a:spcPts val="375"/>
              </a:spcAft>
              <a:buFont typeface="Wingdings"/>
              <a:buChar char="à"/>
              <a:defRPr/>
            </a:pPr>
            <a:r>
              <a:rPr lang="fr-FR">
                <a:solidFill>
                  <a:srgbClr val="000000"/>
                </a:solidFill>
                <a:latin typeface="Marianne"/>
              </a:rPr>
              <a:t>Définition des niveaux d’exigences</a:t>
            </a:r>
          </a:p>
        </p:txBody>
      </p:sp>
      <p:sp>
        <p:nvSpPr>
          <p:cNvPr id="16" name="Flèche droite 15"/>
          <p:cNvSpPr/>
          <p:nvPr/>
        </p:nvSpPr>
        <p:spPr bwMode="auto">
          <a:xfrm>
            <a:off x="1120241" y="3309686"/>
            <a:ext cx="6399361" cy="540060"/>
          </a:xfrm>
          <a:prstGeom prst="rightArrow">
            <a:avLst>
              <a:gd name="adj1" fmla="val 50000"/>
              <a:gd name="adj2" fmla="val 50000"/>
            </a:avLst>
          </a:prstGeom>
          <a:noFill/>
          <a:ln w="19050" cap="flat" cmpd="sng" algn="ctr">
            <a:solidFill>
              <a:srgbClr val="000000"/>
            </a:solidFill>
            <a:prstDash val="solid"/>
            <a:round/>
            <a:headEnd type="none" w="med" len="med"/>
            <a:tailEnd type="none" w="med" len="med"/>
          </a:ln>
          <a:effectLst/>
        </p:spPr>
        <p:txBody>
          <a:bodyPr rtlCol="0" anchor="ctr"/>
          <a:lstStyle/>
          <a:p>
            <a:pPr algn="ctr" defTabSz="685800">
              <a:defRPr/>
            </a:pPr>
            <a:endParaRPr lang="fr-FR" sz="1350">
              <a:solidFill>
                <a:srgbClr val="000000"/>
              </a:solidFill>
              <a:latin typeface="Marianne"/>
            </a:endParaRPr>
          </a:p>
        </p:txBody>
      </p:sp>
      <p:sp>
        <p:nvSpPr>
          <p:cNvPr id="18" name="ZoneTexte 17"/>
          <p:cNvSpPr txBox="1"/>
          <p:nvPr/>
        </p:nvSpPr>
        <p:spPr bwMode="auto">
          <a:xfrm>
            <a:off x="1120241" y="3716265"/>
            <a:ext cx="6129331" cy="300082"/>
          </a:xfrm>
          <a:prstGeom prst="rect">
            <a:avLst/>
          </a:prstGeom>
          <a:noFill/>
        </p:spPr>
        <p:txBody>
          <a:bodyPr wrap="square" rtlCol="0">
            <a:spAutoFit/>
          </a:bodyPr>
          <a:lstStyle/>
          <a:p>
            <a:pPr defTabSz="685800">
              <a:defRPr/>
            </a:pPr>
            <a:r>
              <a:rPr lang="fr-FR" sz="1350">
                <a:solidFill>
                  <a:srgbClr val="000000"/>
                </a:solidFill>
                <a:latin typeface="Marianne"/>
              </a:rPr>
              <a:t>2016	       2017	      2018	                   2019		    2020</a:t>
            </a:r>
            <a:endParaRPr/>
          </a:p>
        </p:txBody>
      </p:sp>
      <p:cxnSp>
        <p:nvCxnSpPr>
          <p:cNvPr id="19" name="Connecteur droit 18"/>
          <p:cNvCxnSpPr>
            <a:cxnSpLocks/>
          </p:cNvCxnSpPr>
          <p:nvPr/>
        </p:nvCxnSpPr>
        <p:spPr bwMode="auto">
          <a:xfrm flipV="1">
            <a:off x="1794965" y="3440939"/>
            <a:ext cx="0" cy="279324"/>
          </a:xfrm>
          <a:prstGeom prst="line">
            <a:avLst/>
          </a:prstGeom>
          <a:noFill/>
          <a:ln w="25400" cap="flat" cmpd="sng" algn="ctr">
            <a:solidFill>
              <a:srgbClr val="000000"/>
            </a:solidFill>
            <a:prstDash val="solid"/>
          </a:ln>
          <a:effectLst/>
        </p:spPr>
      </p:cxnSp>
      <p:cxnSp>
        <p:nvCxnSpPr>
          <p:cNvPr id="20" name="Connecteur droit 19"/>
          <p:cNvCxnSpPr>
            <a:cxnSpLocks/>
          </p:cNvCxnSpPr>
          <p:nvPr/>
        </p:nvCxnSpPr>
        <p:spPr bwMode="auto">
          <a:xfrm flipV="1">
            <a:off x="3015877" y="3440939"/>
            <a:ext cx="0" cy="279324"/>
          </a:xfrm>
          <a:prstGeom prst="line">
            <a:avLst/>
          </a:prstGeom>
          <a:noFill/>
          <a:ln w="25400" cap="flat" cmpd="sng" algn="ctr">
            <a:solidFill>
              <a:srgbClr val="000000"/>
            </a:solidFill>
            <a:prstDash val="solid"/>
          </a:ln>
          <a:effectLst/>
        </p:spPr>
      </p:cxnSp>
      <p:cxnSp>
        <p:nvCxnSpPr>
          <p:cNvPr id="21" name="Connecteur droit 20"/>
          <p:cNvCxnSpPr>
            <a:cxnSpLocks/>
          </p:cNvCxnSpPr>
          <p:nvPr/>
        </p:nvCxnSpPr>
        <p:spPr bwMode="auto">
          <a:xfrm flipV="1">
            <a:off x="4387253" y="3440939"/>
            <a:ext cx="0" cy="279324"/>
          </a:xfrm>
          <a:prstGeom prst="line">
            <a:avLst/>
          </a:prstGeom>
          <a:noFill/>
          <a:ln w="25400" cap="flat" cmpd="sng" algn="ctr">
            <a:solidFill>
              <a:srgbClr val="000000"/>
            </a:solidFill>
            <a:prstDash val="solid"/>
          </a:ln>
          <a:effectLst/>
        </p:spPr>
      </p:cxnSp>
      <p:cxnSp>
        <p:nvCxnSpPr>
          <p:cNvPr id="22" name="Connecteur droit 21"/>
          <p:cNvCxnSpPr>
            <a:cxnSpLocks/>
          </p:cNvCxnSpPr>
          <p:nvPr/>
        </p:nvCxnSpPr>
        <p:spPr bwMode="auto">
          <a:xfrm flipV="1">
            <a:off x="5721897" y="3440939"/>
            <a:ext cx="0" cy="279324"/>
          </a:xfrm>
          <a:prstGeom prst="line">
            <a:avLst/>
          </a:prstGeom>
          <a:noFill/>
          <a:ln w="25400" cap="flat" cmpd="sng" algn="ctr">
            <a:solidFill>
              <a:srgbClr val="000000"/>
            </a:solidFill>
            <a:prstDash val="solid"/>
          </a:ln>
          <a:effectLst/>
        </p:spPr>
      </p:cxnSp>
      <p:cxnSp>
        <p:nvCxnSpPr>
          <p:cNvPr id="23" name="Connecteur droit 22"/>
          <p:cNvCxnSpPr>
            <a:cxnSpLocks/>
          </p:cNvCxnSpPr>
          <p:nvPr/>
        </p:nvCxnSpPr>
        <p:spPr bwMode="auto">
          <a:xfrm flipV="1">
            <a:off x="6979541" y="3440939"/>
            <a:ext cx="0" cy="279324"/>
          </a:xfrm>
          <a:prstGeom prst="line">
            <a:avLst/>
          </a:prstGeom>
          <a:noFill/>
          <a:ln w="25400" cap="flat" cmpd="sng" algn="ctr">
            <a:solidFill>
              <a:srgbClr val="000000"/>
            </a:solidFill>
            <a:prstDash val="solid"/>
          </a:ln>
          <a:effectLst/>
        </p:spPr>
      </p:cxnSp>
      <p:sp>
        <p:nvSpPr>
          <p:cNvPr id="24" name="Rectangle 23"/>
          <p:cNvSpPr/>
          <p:nvPr/>
        </p:nvSpPr>
        <p:spPr bwMode="auto">
          <a:xfrm>
            <a:off x="2668925" y="1785765"/>
            <a:ext cx="270030" cy="157023"/>
          </a:xfrm>
          <a:prstGeom prst="rect">
            <a:avLst/>
          </a:prstGeom>
          <a:solidFill>
            <a:srgbClr val="21215A">
              <a:alpha val="50000"/>
            </a:srgbClr>
          </a:solidFill>
          <a:ln>
            <a:noFill/>
          </a:ln>
          <a:effectLst/>
        </p:spPr>
        <p:txBody>
          <a:bodyPr rtlCol="0" anchor="ctr"/>
          <a:lstStyle/>
          <a:p>
            <a:pPr algn="ctr" defTabSz="685800">
              <a:defRPr/>
            </a:pPr>
            <a:endParaRPr lang="fr-FR" sz="1350">
              <a:solidFill>
                <a:srgbClr val="FFFFFF"/>
              </a:solidFill>
              <a:latin typeface="Marianne"/>
            </a:endParaRPr>
          </a:p>
        </p:txBody>
      </p:sp>
      <p:sp>
        <p:nvSpPr>
          <p:cNvPr id="25" name="Rectangle 24"/>
          <p:cNvSpPr/>
          <p:nvPr/>
        </p:nvSpPr>
        <p:spPr bwMode="auto">
          <a:xfrm>
            <a:off x="5123069" y="1781768"/>
            <a:ext cx="272125" cy="157023"/>
          </a:xfrm>
          <a:prstGeom prst="rect">
            <a:avLst/>
          </a:prstGeom>
          <a:solidFill>
            <a:srgbClr val="FFD500">
              <a:alpha val="50000"/>
            </a:srgbClr>
          </a:solidFill>
          <a:ln>
            <a:noFill/>
          </a:ln>
          <a:effectLst/>
        </p:spPr>
        <p:txBody>
          <a:bodyPr rtlCol="0" anchor="ctr"/>
          <a:lstStyle/>
          <a:p>
            <a:pPr algn="ctr" defTabSz="685800">
              <a:defRPr/>
            </a:pPr>
            <a:endParaRPr lang="fr-FR" sz="1350">
              <a:solidFill>
                <a:srgbClr val="FFFFFF"/>
              </a:solidFill>
              <a:latin typeface="Marianne"/>
            </a:endParaRPr>
          </a:p>
        </p:txBody>
      </p:sp>
      <p:sp>
        <p:nvSpPr>
          <p:cNvPr id="26" name="Rectangle 25"/>
          <p:cNvSpPr/>
          <p:nvPr/>
        </p:nvSpPr>
        <p:spPr bwMode="auto">
          <a:xfrm>
            <a:off x="7101976" y="1796144"/>
            <a:ext cx="274842" cy="146645"/>
          </a:xfrm>
          <a:prstGeom prst="rect">
            <a:avLst/>
          </a:prstGeom>
          <a:solidFill>
            <a:srgbClr val="EA5433">
              <a:alpha val="50000"/>
            </a:srgbClr>
          </a:solidFill>
          <a:ln>
            <a:noFill/>
          </a:ln>
          <a:effectLst/>
        </p:spPr>
        <p:txBody>
          <a:bodyPr rtlCol="0" anchor="ctr"/>
          <a:lstStyle/>
          <a:p>
            <a:pPr algn="ctr" defTabSz="685800">
              <a:defRPr/>
            </a:pPr>
            <a:endParaRPr lang="fr-FR" sz="1350">
              <a:solidFill>
                <a:srgbClr val="FFFFFF"/>
              </a:solidFill>
              <a:latin typeface="Marianne"/>
            </a:endParaRPr>
          </a:p>
        </p:txBody>
      </p:sp>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4" name="ZoneTexte 43">
            <a:extLst>
              <a:ext uri="{FF2B5EF4-FFF2-40B4-BE49-F238E27FC236}">
                <a16:creationId xmlns:a16="http://schemas.microsoft.com/office/drawing/2014/main" id="{7B284C3D-8B37-4F1A-A3B9-42D904C61EDF}"/>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mai 2026</a:t>
            </a:r>
            <a:endParaRPr sz="1100" dirty="0"/>
          </a:p>
        </p:txBody>
      </p:sp>
      <p:sp>
        <p:nvSpPr>
          <p:cNvPr id="7" name="Titre 6"/>
          <p:cNvSpPr>
            <a:spLocks noGrp="1"/>
          </p:cNvSpPr>
          <p:nvPr>
            <p:ph type="title"/>
          </p:nvPr>
        </p:nvSpPr>
        <p:spPr bwMode="auto">
          <a:xfrm>
            <a:off x="382674" y="693343"/>
            <a:ext cx="8604489" cy="447614"/>
          </a:xfrm>
        </p:spPr>
        <p:txBody>
          <a:bodyPr/>
          <a:lstStyle/>
          <a:p>
            <a:pPr>
              <a:defRPr/>
            </a:pPr>
            <a:r>
              <a:rPr lang="fr-FR" sz="2000" dirty="0"/>
              <a:t>Calendrier d’application aux différents usages</a:t>
            </a:r>
            <a:endParaRPr dirty="0"/>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7</a:t>
            </a:fld>
            <a:endParaRPr lang="fr-FR"/>
          </a:p>
        </p:txBody>
      </p:sp>
      <p:sp>
        <p:nvSpPr>
          <p:cNvPr id="12" name="Rectangle 11"/>
          <p:cNvSpPr/>
          <p:nvPr/>
        </p:nvSpPr>
        <p:spPr bwMode="auto">
          <a:xfrm>
            <a:off x="0" y="1126387"/>
            <a:ext cx="394106" cy="3657113"/>
          </a:xfrm>
          <a:prstGeom prst="rect">
            <a:avLst/>
          </a:prstGeom>
          <a:solidFill>
            <a:schemeClr val="accent6">
              <a:lumMod val="20000"/>
              <a:lumOff val="80000"/>
            </a:schemeClr>
          </a:solid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defRPr/>
            </a:pPr>
            <a:r>
              <a:rPr lang="fr-FR" sz="1600" b="1">
                <a:solidFill>
                  <a:schemeClr val="bg1">
                    <a:lumMod val="50000"/>
                  </a:schemeClr>
                </a:solidFill>
              </a:rPr>
              <a:t>Contexte et objectifs de la RE2020</a:t>
            </a:r>
            <a:endParaRP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53" name="Flèche droite 52"/>
          <p:cNvSpPr/>
          <p:nvPr/>
        </p:nvSpPr>
        <p:spPr bwMode="auto">
          <a:xfrm>
            <a:off x="516718" y="2012998"/>
            <a:ext cx="8627282" cy="809469"/>
          </a:xfrm>
          <a:prstGeom prst="rightArrow">
            <a:avLst>
              <a:gd name="adj1" fmla="val 50000"/>
              <a:gd name="adj2" fmla="val 50000"/>
            </a:avLst>
          </a:prstGeom>
          <a:solidFill>
            <a:srgbClr val="EC7253"/>
          </a:solidFill>
          <a:ln>
            <a:solidFill>
              <a:srgbClr val="EC7253"/>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a:defRPr/>
            </a:pPr>
            <a:endParaRPr lang="fr-FR">
              <a:solidFill>
                <a:prstClr val="white"/>
              </a:solidFill>
              <a:latin typeface="Calibri"/>
            </a:endParaRPr>
          </a:p>
        </p:txBody>
      </p:sp>
      <p:sp>
        <p:nvSpPr>
          <p:cNvPr id="54" name="ZoneTexte 53"/>
          <p:cNvSpPr txBox="1"/>
          <p:nvPr/>
        </p:nvSpPr>
        <p:spPr bwMode="auto">
          <a:xfrm>
            <a:off x="4544712" y="1430966"/>
            <a:ext cx="1405131" cy="292388"/>
          </a:xfrm>
          <a:prstGeom prst="rect">
            <a:avLst/>
          </a:prstGeom>
          <a:noFill/>
        </p:spPr>
        <p:txBody>
          <a:bodyPr wrap="square" rtlCol="0">
            <a:spAutoFit/>
          </a:bodyPr>
          <a:lstStyle/>
          <a:p>
            <a:pPr algn="ctr" defTabSz="342900">
              <a:defRPr/>
            </a:pPr>
            <a:r>
              <a:rPr lang="fr-FR" sz="1300" dirty="0">
                <a:solidFill>
                  <a:prstClr val="black"/>
                </a:solidFill>
                <a:latin typeface="Calibri"/>
              </a:rPr>
              <a:t>1</a:t>
            </a:r>
            <a:r>
              <a:rPr lang="fr-FR" sz="1300" baseline="30000" dirty="0">
                <a:solidFill>
                  <a:prstClr val="black"/>
                </a:solidFill>
                <a:latin typeface="Calibri"/>
              </a:rPr>
              <a:t>er</a:t>
            </a:r>
            <a:r>
              <a:rPr lang="fr-FR" sz="1300" dirty="0">
                <a:solidFill>
                  <a:prstClr val="black"/>
                </a:solidFill>
                <a:latin typeface="Calibri"/>
              </a:rPr>
              <a:t> juillet 2023</a:t>
            </a:r>
            <a:endParaRPr sz="1300" dirty="0"/>
          </a:p>
        </p:txBody>
      </p:sp>
      <p:cxnSp>
        <p:nvCxnSpPr>
          <p:cNvPr id="55" name="Connecteur droit 54"/>
          <p:cNvCxnSpPr>
            <a:cxnSpLocks/>
          </p:cNvCxnSpPr>
          <p:nvPr/>
        </p:nvCxnSpPr>
        <p:spPr bwMode="auto">
          <a:xfrm>
            <a:off x="5241607" y="1813277"/>
            <a:ext cx="0" cy="391886"/>
          </a:xfrm>
          <a:prstGeom prst="line">
            <a:avLst/>
          </a:prstGeom>
          <a:ln>
            <a:solidFill>
              <a:srgbClr val="EC7253"/>
            </a:solidFill>
          </a:ln>
        </p:spPr>
        <p:style>
          <a:lnRef idx="2">
            <a:schemeClr val="accent1"/>
          </a:lnRef>
          <a:fillRef idx="0">
            <a:schemeClr val="accent1"/>
          </a:fillRef>
          <a:effectRef idx="1">
            <a:schemeClr val="accent1"/>
          </a:effectRef>
          <a:fontRef idx="minor">
            <a:schemeClr val="tx1"/>
          </a:fontRef>
        </p:style>
      </p:cxnSp>
      <p:sp>
        <p:nvSpPr>
          <p:cNvPr id="56" name="ZoneTexte 55"/>
          <p:cNvSpPr txBox="1"/>
          <p:nvPr/>
        </p:nvSpPr>
        <p:spPr bwMode="auto">
          <a:xfrm>
            <a:off x="4612954" y="2687469"/>
            <a:ext cx="1292327" cy="1292662"/>
          </a:xfrm>
          <a:prstGeom prst="rect">
            <a:avLst/>
          </a:prstGeom>
          <a:noFill/>
        </p:spPr>
        <p:txBody>
          <a:bodyPr wrap="square" rtlCol="0">
            <a:spAutoFit/>
          </a:bodyPr>
          <a:lstStyle/>
          <a:p>
            <a:pPr algn="ctr" defTabSz="342900">
              <a:defRPr/>
            </a:pPr>
            <a:r>
              <a:rPr lang="fr-FR" sz="1300" dirty="0">
                <a:solidFill>
                  <a:prstClr val="black"/>
                </a:solidFill>
                <a:latin typeface="Calibri" panose="020F0502020204030204" pitchFamily="34" charset="0"/>
                <a:ea typeface="Calibri" panose="020F0502020204030204" pitchFamily="34" charset="0"/>
                <a:cs typeface="Calibri" panose="020F0502020204030204" pitchFamily="34" charset="0"/>
              </a:rPr>
              <a:t>Constructions temporaires,</a:t>
            </a:r>
            <a:endParaRPr sz="1300" dirty="0">
              <a:latin typeface="Calibri" panose="020F0502020204030204" pitchFamily="34" charset="0"/>
              <a:ea typeface="Calibri" panose="020F0502020204030204" pitchFamily="34" charset="0"/>
              <a:cs typeface="Calibri" panose="020F0502020204030204" pitchFamily="34" charset="0"/>
            </a:endParaRPr>
          </a:p>
          <a:p>
            <a:pPr algn="ctr" defTabSz="342900">
              <a:defRPr/>
            </a:pPr>
            <a:r>
              <a:rPr lang="fr-FR" sz="1300" dirty="0">
                <a:latin typeface="Calibri" panose="020F0502020204030204" pitchFamily="34" charset="0"/>
                <a:ea typeface="Calibri" panose="020F0502020204030204" pitchFamily="34" charset="0"/>
                <a:cs typeface="Calibri" panose="020F0502020204030204" pitchFamily="34" charset="0"/>
              </a:rPr>
              <a:t>HLL &lt; 35 m² dispensées de démarches d’urbanisme</a:t>
            </a:r>
            <a:endParaRPr lang="fr-FR" sz="1300" strike="sngStrike" dirty="0">
              <a:latin typeface="Calibri" panose="020F0502020204030204" pitchFamily="34" charset="0"/>
              <a:ea typeface="Calibri" panose="020F0502020204030204" pitchFamily="34" charset="0"/>
              <a:cs typeface="Calibri" panose="020F0502020204030204" pitchFamily="34" charset="0"/>
            </a:endParaRPr>
          </a:p>
        </p:txBody>
      </p:sp>
      <p:sp>
        <p:nvSpPr>
          <p:cNvPr id="57" name="ZoneTexte 56"/>
          <p:cNvSpPr txBox="1"/>
          <p:nvPr/>
        </p:nvSpPr>
        <p:spPr bwMode="auto">
          <a:xfrm>
            <a:off x="7676243" y="1436938"/>
            <a:ext cx="1408379" cy="292388"/>
          </a:xfrm>
          <a:prstGeom prst="rect">
            <a:avLst/>
          </a:prstGeom>
          <a:noFill/>
        </p:spPr>
        <p:txBody>
          <a:bodyPr wrap="square" rtlCol="0">
            <a:spAutoFit/>
          </a:bodyPr>
          <a:lstStyle/>
          <a:p>
            <a:pPr algn="ctr" defTabSz="342900">
              <a:defRPr/>
            </a:pPr>
            <a:r>
              <a:rPr lang="fr-FR" sz="1300" dirty="0">
                <a:solidFill>
                  <a:prstClr val="black"/>
                </a:solidFill>
                <a:latin typeface="Calibri"/>
              </a:rPr>
              <a:t>2028 et 2031</a:t>
            </a:r>
            <a:endParaRPr sz="1300" dirty="0"/>
          </a:p>
        </p:txBody>
      </p:sp>
      <p:cxnSp>
        <p:nvCxnSpPr>
          <p:cNvPr id="58" name="Connecteur droit 57"/>
          <p:cNvCxnSpPr>
            <a:cxnSpLocks/>
          </p:cNvCxnSpPr>
          <p:nvPr/>
        </p:nvCxnSpPr>
        <p:spPr bwMode="auto">
          <a:xfrm>
            <a:off x="8393121" y="1814657"/>
            <a:ext cx="0" cy="391886"/>
          </a:xfrm>
          <a:prstGeom prst="line">
            <a:avLst/>
          </a:prstGeom>
          <a:ln>
            <a:solidFill>
              <a:srgbClr val="EC7253"/>
            </a:solidFill>
          </a:ln>
        </p:spPr>
        <p:style>
          <a:lnRef idx="2">
            <a:schemeClr val="accent1"/>
          </a:lnRef>
          <a:fillRef idx="0">
            <a:schemeClr val="accent1"/>
          </a:fillRef>
          <a:effectRef idx="1">
            <a:schemeClr val="accent1"/>
          </a:effectRef>
          <a:fontRef idx="minor">
            <a:schemeClr val="tx1"/>
          </a:fontRef>
        </p:style>
      </p:cxnSp>
      <p:sp>
        <p:nvSpPr>
          <p:cNvPr id="59" name="ZoneTexte 58"/>
          <p:cNvSpPr txBox="1"/>
          <p:nvPr/>
        </p:nvSpPr>
        <p:spPr bwMode="auto">
          <a:xfrm>
            <a:off x="7713112" y="2921612"/>
            <a:ext cx="1388159" cy="492443"/>
          </a:xfrm>
          <a:prstGeom prst="rect">
            <a:avLst/>
          </a:prstGeom>
          <a:noFill/>
        </p:spPr>
        <p:txBody>
          <a:bodyPr wrap="square" rtlCol="0">
            <a:spAutoFit/>
          </a:bodyPr>
          <a:lstStyle/>
          <a:p>
            <a:pPr algn="ctr" defTabSz="342900">
              <a:defRPr/>
            </a:pPr>
            <a:r>
              <a:rPr lang="fr-FR" sz="1300" dirty="0">
                <a:solidFill>
                  <a:prstClr val="black"/>
                </a:solidFill>
                <a:latin typeface="Calibri"/>
              </a:rPr>
              <a:t>Renforcement des exigences</a:t>
            </a:r>
            <a:endParaRPr sz="1300" dirty="0"/>
          </a:p>
        </p:txBody>
      </p:sp>
      <p:cxnSp>
        <p:nvCxnSpPr>
          <p:cNvPr id="60" name="Connecteur droit 59"/>
          <p:cNvCxnSpPr>
            <a:cxnSpLocks/>
          </p:cNvCxnSpPr>
          <p:nvPr/>
        </p:nvCxnSpPr>
        <p:spPr bwMode="auto">
          <a:xfrm>
            <a:off x="1040405" y="1817203"/>
            <a:ext cx="0" cy="391886"/>
          </a:xfrm>
          <a:prstGeom prst="line">
            <a:avLst/>
          </a:prstGeom>
          <a:ln>
            <a:solidFill>
              <a:srgbClr val="EC7253"/>
            </a:solidFill>
          </a:ln>
        </p:spPr>
        <p:style>
          <a:lnRef idx="2">
            <a:schemeClr val="accent1"/>
          </a:lnRef>
          <a:fillRef idx="0">
            <a:schemeClr val="accent1"/>
          </a:fillRef>
          <a:effectRef idx="1">
            <a:schemeClr val="accent1"/>
          </a:effectRef>
          <a:fontRef idx="minor">
            <a:schemeClr val="tx1"/>
          </a:fontRef>
        </p:style>
      </p:cxnSp>
      <p:sp>
        <p:nvSpPr>
          <p:cNvPr id="61" name="ZoneTexte 60"/>
          <p:cNvSpPr txBox="1"/>
          <p:nvPr/>
        </p:nvSpPr>
        <p:spPr bwMode="auto">
          <a:xfrm>
            <a:off x="1881080" y="1424629"/>
            <a:ext cx="1322763" cy="292388"/>
          </a:xfrm>
          <a:prstGeom prst="rect">
            <a:avLst/>
          </a:prstGeom>
          <a:noFill/>
        </p:spPr>
        <p:txBody>
          <a:bodyPr wrap="square" rtlCol="0">
            <a:spAutoFit/>
          </a:bodyPr>
          <a:lstStyle/>
          <a:p>
            <a:pPr algn="ctr" defTabSz="342900">
              <a:defRPr/>
            </a:pPr>
            <a:r>
              <a:rPr lang="fr-FR" sz="1300" dirty="0">
                <a:solidFill>
                  <a:prstClr val="black"/>
                </a:solidFill>
                <a:latin typeface="Calibri"/>
              </a:rPr>
              <a:t>1</a:t>
            </a:r>
            <a:r>
              <a:rPr lang="fr-FR" sz="1300" baseline="30000" dirty="0">
                <a:solidFill>
                  <a:prstClr val="black"/>
                </a:solidFill>
                <a:latin typeface="Calibri"/>
              </a:rPr>
              <a:t>er</a:t>
            </a:r>
            <a:r>
              <a:rPr lang="fr-FR" sz="1300" dirty="0">
                <a:solidFill>
                  <a:prstClr val="black"/>
                </a:solidFill>
                <a:latin typeface="Calibri"/>
              </a:rPr>
              <a:t> juillet 2022</a:t>
            </a:r>
            <a:endParaRPr sz="1300" dirty="0"/>
          </a:p>
        </p:txBody>
      </p:sp>
      <p:cxnSp>
        <p:nvCxnSpPr>
          <p:cNvPr id="62" name="Connecteur droit 61"/>
          <p:cNvCxnSpPr>
            <a:cxnSpLocks/>
          </p:cNvCxnSpPr>
          <p:nvPr/>
        </p:nvCxnSpPr>
        <p:spPr bwMode="auto">
          <a:xfrm>
            <a:off x="2479730" y="1822749"/>
            <a:ext cx="0" cy="391886"/>
          </a:xfrm>
          <a:prstGeom prst="line">
            <a:avLst/>
          </a:prstGeom>
          <a:ln>
            <a:solidFill>
              <a:srgbClr val="EC7253"/>
            </a:solidFill>
          </a:ln>
        </p:spPr>
        <p:style>
          <a:lnRef idx="2">
            <a:schemeClr val="accent1"/>
          </a:lnRef>
          <a:fillRef idx="0">
            <a:schemeClr val="accent1"/>
          </a:fillRef>
          <a:effectRef idx="1">
            <a:schemeClr val="accent1"/>
          </a:effectRef>
          <a:fontRef idx="minor">
            <a:schemeClr val="tx1"/>
          </a:fontRef>
        </p:style>
      </p:cxnSp>
      <p:sp>
        <p:nvSpPr>
          <p:cNvPr id="64" name="ZoneTexte 63"/>
          <p:cNvSpPr txBox="1"/>
          <p:nvPr/>
        </p:nvSpPr>
        <p:spPr bwMode="auto">
          <a:xfrm>
            <a:off x="6499420" y="1430738"/>
            <a:ext cx="1041703" cy="292388"/>
          </a:xfrm>
          <a:prstGeom prst="rect">
            <a:avLst/>
          </a:prstGeom>
          <a:noFill/>
        </p:spPr>
        <p:txBody>
          <a:bodyPr wrap="square" rtlCol="0">
            <a:spAutoFit/>
          </a:bodyPr>
          <a:lstStyle/>
          <a:p>
            <a:pPr algn="ctr" defTabSz="342900">
              <a:defRPr/>
            </a:pPr>
            <a:r>
              <a:rPr lang="fr-FR" sz="1300" dirty="0">
                <a:solidFill>
                  <a:prstClr val="black"/>
                </a:solidFill>
                <a:latin typeface="Calibri"/>
              </a:rPr>
              <a:t>1</a:t>
            </a:r>
            <a:r>
              <a:rPr lang="fr-FR" sz="1300" baseline="30000" dirty="0">
                <a:solidFill>
                  <a:prstClr val="black"/>
                </a:solidFill>
                <a:latin typeface="Calibri"/>
              </a:rPr>
              <a:t>er</a:t>
            </a:r>
            <a:r>
              <a:rPr lang="fr-FR" sz="1300" dirty="0">
                <a:solidFill>
                  <a:prstClr val="black"/>
                </a:solidFill>
                <a:latin typeface="Calibri"/>
              </a:rPr>
              <a:t> mai 2026</a:t>
            </a:r>
            <a:endParaRPr sz="1300" dirty="0"/>
          </a:p>
        </p:txBody>
      </p:sp>
      <p:cxnSp>
        <p:nvCxnSpPr>
          <p:cNvPr id="65" name="Connecteur droit 64"/>
          <p:cNvCxnSpPr>
            <a:cxnSpLocks/>
          </p:cNvCxnSpPr>
          <p:nvPr/>
        </p:nvCxnSpPr>
        <p:spPr bwMode="auto">
          <a:xfrm>
            <a:off x="7020272" y="1813277"/>
            <a:ext cx="0" cy="391886"/>
          </a:xfrm>
          <a:prstGeom prst="line">
            <a:avLst/>
          </a:prstGeom>
          <a:ln>
            <a:solidFill>
              <a:srgbClr val="EC7253"/>
            </a:solidFill>
          </a:ln>
        </p:spPr>
        <p:style>
          <a:lnRef idx="2">
            <a:schemeClr val="accent1"/>
          </a:lnRef>
          <a:fillRef idx="0">
            <a:schemeClr val="accent1"/>
          </a:fillRef>
          <a:effectRef idx="1">
            <a:schemeClr val="accent1"/>
          </a:effectRef>
          <a:fontRef idx="minor">
            <a:schemeClr val="tx1"/>
          </a:fontRef>
        </p:style>
      </p:cxnSp>
      <p:sp>
        <p:nvSpPr>
          <p:cNvPr id="66" name="ZoneTexte 65"/>
          <p:cNvSpPr txBox="1"/>
          <p:nvPr/>
        </p:nvSpPr>
        <p:spPr bwMode="auto">
          <a:xfrm>
            <a:off x="6264000" y="2687469"/>
            <a:ext cx="1632399" cy="1692771"/>
          </a:xfrm>
          <a:prstGeom prst="rect">
            <a:avLst/>
          </a:prstGeom>
          <a:noFill/>
        </p:spPr>
        <p:txBody>
          <a:bodyPr wrap="square" rtlCol="0">
            <a:spAutoFit/>
          </a:bodyPr>
          <a:lstStyle/>
          <a:p>
            <a:pPr algn="ctr" defTabSz="342900">
              <a:defRPr/>
            </a:pPr>
            <a:r>
              <a:rPr lang="fr-FR" sz="1300" dirty="0">
                <a:latin typeface="Calibri"/>
              </a:rPr>
              <a:t>Application aux bâtiments d’activités tertiaires spécifiques et de bâtiments à usage industriel et artisanal (hors tribunaux et palais de justice)</a:t>
            </a:r>
            <a:endParaRPr sz="1300" dirty="0"/>
          </a:p>
        </p:txBody>
      </p:sp>
      <p:sp>
        <p:nvSpPr>
          <p:cNvPr id="67" name="ZoneTexte 66"/>
          <p:cNvSpPr txBox="1"/>
          <p:nvPr/>
        </p:nvSpPr>
        <p:spPr bwMode="auto">
          <a:xfrm>
            <a:off x="423240" y="1410371"/>
            <a:ext cx="1475724" cy="292388"/>
          </a:xfrm>
          <a:prstGeom prst="rect">
            <a:avLst/>
          </a:prstGeom>
          <a:noFill/>
        </p:spPr>
        <p:txBody>
          <a:bodyPr wrap="square" rtlCol="0">
            <a:spAutoFit/>
          </a:bodyPr>
          <a:lstStyle/>
          <a:p>
            <a:pPr algn="ctr" defTabSz="342900">
              <a:defRPr/>
            </a:pPr>
            <a:r>
              <a:rPr lang="fr-FR" sz="1300" dirty="0">
                <a:solidFill>
                  <a:prstClr val="black"/>
                </a:solidFill>
                <a:latin typeface="Calibri"/>
              </a:rPr>
              <a:t>1</a:t>
            </a:r>
            <a:r>
              <a:rPr lang="fr-FR" sz="1300" baseline="30000" dirty="0">
                <a:solidFill>
                  <a:prstClr val="black"/>
                </a:solidFill>
                <a:latin typeface="Calibri"/>
              </a:rPr>
              <a:t>er</a:t>
            </a:r>
            <a:r>
              <a:rPr lang="fr-FR" sz="1300" dirty="0">
                <a:solidFill>
                  <a:prstClr val="black"/>
                </a:solidFill>
                <a:latin typeface="Calibri"/>
              </a:rPr>
              <a:t> janvier 2022</a:t>
            </a:r>
            <a:endParaRPr sz="1300" dirty="0"/>
          </a:p>
        </p:txBody>
      </p:sp>
      <p:sp>
        <p:nvSpPr>
          <p:cNvPr id="68" name="ZoneTexte 67"/>
          <p:cNvSpPr txBox="1"/>
          <p:nvPr/>
        </p:nvSpPr>
        <p:spPr bwMode="auto">
          <a:xfrm>
            <a:off x="423240" y="2979185"/>
            <a:ext cx="1288317" cy="492443"/>
          </a:xfrm>
          <a:prstGeom prst="rect">
            <a:avLst/>
          </a:prstGeom>
          <a:noFill/>
        </p:spPr>
        <p:txBody>
          <a:bodyPr wrap="square" rtlCol="0">
            <a:spAutoFit/>
          </a:bodyPr>
          <a:lstStyle/>
          <a:p>
            <a:pPr algn="ctr" defTabSz="342900">
              <a:defRPr/>
            </a:pPr>
            <a:r>
              <a:rPr lang="fr-FR" sz="1300" dirty="0">
                <a:solidFill>
                  <a:prstClr val="black"/>
                </a:solidFill>
                <a:latin typeface="Calibri"/>
              </a:rPr>
              <a:t>Application</a:t>
            </a:r>
            <a:endParaRPr sz="1300" dirty="0">
              <a:solidFill>
                <a:prstClr val="black"/>
              </a:solidFill>
              <a:latin typeface="Calibri"/>
            </a:endParaRPr>
          </a:p>
          <a:p>
            <a:pPr algn="ctr" defTabSz="342900">
              <a:defRPr/>
            </a:pPr>
            <a:r>
              <a:rPr lang="fr-FR" sz="1300" dirty="0">
                <a:solidFill>
                  <a:prstClr val="black"/>
                </a:solidFill>
                <a:latin typeface="Calibri"/>
              </a:rPr>
              <a:t>Logements</a:t>
            </a:r>
          </a:p>
        </p:txBody>
      </p:sp>
      <p:sp>
        <p:nvSpPr>
          <p:cNvPr id="69" name="ZoneTexte 68"/>
          <p:cNvSpPr txBox="1"/>
          <p:nvPr/>
        </p:nvSpPr>
        <p:spPr bwMode="auto">
          <a:xfrm>
            <a:off x="3166869" y="1430966"/>
            <a:ext cx="1405131" cy="292388"/>
          </a:xfrm>
          <a:prstGeom prst="rect">
            <a:avLst/>
          </a:prstGeom>
          <a:noFill/>
        </p:spPr>
        <p:txBody>
          <a:bodyPr wrap="square" rtlCol="0">
            <a:spAutoFit/>
          </a:bodyPr>
          <a:lstStyle/>
          <a:p>
            <a:pPr algn="ctr" defTabSz="342900">
              <a:defRPr/>
            </a:pPr>
            <a:r>
              <a:rPr lang="fr-FR" sz="1300" dirty="0">
                <a:solidFill>
                  <a:prstClr val="black"/>
                </a:solidFill>
                <a:latin typeface="Calibri"/>
              </a:rPr>
              <a:t>1</a:t>
            </a:r>
            <a:r>
              <a:rPr lang="fr-FR" sz="1300" baseline="30000" dirty="0">
                <a:solidFill>
                  <a:prstClr val="black"/>
                </a:solidFill>
                <a:latin typeface="Calibri"/>
              </a:rPr>
              <a:t>er</a:t>
            </a:r>
            <a:r>
              <a:rPr lang="fr-FR" sz="1300" dirty="0">
                <a:solidFill>
                  <a:prstClr val="black"/>
                </a:solidFill>
                <a:latin typeface="Calibri"/>
              </a:rPr>
              <a:t> janvier 2023</a:t>
            </a:r>
            <a:endParaRPr sz="1300" dirty="0"/>
          </a:p>
        </p:txBody>
      </p:sp>
      <p:cxnSp>
        <p:nvCxnSpPr>
          <p:cNvPr id="70" name="Connecteur droit 69"/>
          <p:cNvCxnSpPr>
            <a:cxnSpLocks/>
          </p:cNvCxnSpPr>
          <p:nvPr/>
        </p:nvCxnSpPr>
        <p:spPr bwMode="auto">
          <a:xfrm>
            <a:off x="3836434" y="1813277"/>
            <a:ext cx="0" cy="391886"/>
          </a:xfrm>
          <a:prstGeom prst="line">
            <a:avLst/>
          </a:prstGeom>
          <a:ln>
            <a:solidFill>
              <a:srgbClr val="EC7253"/>
            </a:solidFill>
          </a:ln>
        </p:spPr>
        <p:style>
          <a:lnRef idx="2">
            <a:schemeClr val="accent1"/>
          </a:lnRef>
          <a:fillRef idx="0">
            <a:schemeClr val="accent1"/>
          </a:fillRef>
          <a:effectRef idx="1">
            <a:schemeClr val="accent1"/>
          </a:effectRef>
          <a:fontRef idx="minor">
            <a:schemeClr val="tx1"/>
          </a:fontRef>
        </p:style>
      </p:cxnSp>
      <p:sp>
        <p:nvSpPr>
          <p:cNvPr id="71" name="ZoneTexte 70"/>
          <p:cNvSpPr txBox="1"/>
          <p:nvPr/>
        </p:nvSpPr>
        <p:spPr bwMode="auto">
          <a:xfrm>
            <a:off x="3219076" y="2680167"/>
            <a:ext cx="1228122" cy="1292662"/>
          </a:xfrm>
          <a:prstGeom prst="rect">
            <a:avLst/>
          </a:prstGeom>
          <a:noFill/>
        </p:spPr>
        <p:txBody>
          <a:bodyPr wrap="square" rtlCol="0">
            <a:spAutoFit/>
          </a:bodyPr>
          <a:lstStyle/>
          <a:p>
            <a:pPr algn="ctr" defTabSz="457200">
              <a:lnSpc>
                <a:spcPct val="100000"/>
              </a:lnSpc>
            </a:pPr>
            <a:r>
              <a:rPr lang="fr-FR" sz="1300" dirty="0">
                <a:solidFill>
                  <a:prstClr val="black"/>
                </a:solidFill>
                <a:latin typeface="Calibri"/>
              </a:rPr>
              <a:t> </a:t>
            </a:r>
            <a:r>
              <a:rPr lang="fr-FR" sz="1300" spc="-1" dirty="0">
                <a:solidFill>
                  <a:srgbClr val="000000"/>
                </a:solidFill>
                <a:latin typeface="Calibri" panose="020F0502020204030204" pitchFamily="34" charset="0"/>
                <a:ea typeface="Calibri" panose="020F0502020204030204" pitchFamily="34" charset="0"/>
                <a:cs typeface="Calibri" panose="020F0502020204030204" pitchFamily="34" charset="0"/>
              </a:rPr>
              <a:t>Application</a:t>
            </a:r>
          </a:p>
          <a:p>
            <a:pPr algn="ctr" defTabSz="457200">
              <a:lnSpc>
                <a:spcPct val="100000"/>
              </a:lnSpc>
            </a:pPr>
            <a:r>
              <a:rPr lang="fr-FR" sz="1300" spc="-1" dirty="0">
                <a:solidFill>
                  <a:srgbClr val="000000"/>
                </a:solidFill>
                <a:latin typeface="Calibri" panose="020F0502020204030204" pitchFamily="34" charset="0"/>
                <a:ea typeface="Calibri" panose="020F0502020204030204" pitchFamily="34" charset="0"/>
                <a:cs typeface="Calibri" panose="020F0502020204030204" pitchFamily="34" charset="0"/>
              </a:rPr>
              <a:t>aux constructions</a:t>
            </a:r>
            <a:r>
              <a:rPr lang="fr-FR" sz="1300" spc="-1" baseline="30000" dirty="0">
                <a:solidFill>
                  <a:schemeClr val="tx2">
                    <a:lumMod val="40000"/>
                    <a:lumOff val="60000"/>
                  </a:schemeClr>
                </a:solidFill>
                <a:latin typeface="Calibri" panose="020F0502020204030204" pitchFamily="34" charset="0"/>
                <a:ea typeface="Calibri" panose="020F0502020204030204" pitchFamily="34" charset="0"/>
                <a:cs typeface="Calibri" panose="020F0502020204030204" pitchFamily="34" charset="0"/>
              </a:rPr>
              <a:t>(1)</a:t>
            </a:r>
            <a:r>
              <a:rPr lang="fr-FR" sz="1300" spc="-1" dirty="0">
                <a:solidFill>
                  <a:srgbClr val="000000"/>
                </a:solidFill>
                <a:latin typeface="Calibri" panose="020F0502020204030204" pitchFamily="34" charset="0"/>
                <a:ea typeface="Calibri" panose="020F0502020204030204" pitchFamily="34" charset="0"/>
                <a:cs typeface="Calibri" panose="020F0502020204030204" pitchFamily="34" charset="0"/>
              </a:rPr>
              <a:t> &lt;50m² et aux extensions</a:t>
            </a:r>
            <a:r>
              <a:rPr lang="fr-FR" sz="1300" spc="-1" baseline="300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fr-FR" sz="1300" spc="-1" baseline="30000" dirty="0">
                <a:solidFill>
                  <a:schemeClr val="tx2">
                    <a:lumMod val="40000"/>
                    <a:lumOff val="60000"/>
                  </a:schemeClr>
                </a:solidFill>
                <a:latin typeface="Calibri" panose="020F0502020204030204" pitchFamily="34" charset="0"/>
                <a:ea typeface="Calibri" panose="020F0502020204030204" pitchFamily="34" charset="0"/>
                <a:cs typeface="Calibri" panose="020F0502020204030204" pitchFamily="34" charset="0"/>
              </a:rPr>
              <a:t>(1)</a:t>
            </a:r>
            <a:r>
              <a:rPr lang="fr-FR" sz="1300" spc="-1" dirty="0">
                <a:solidFill>
                  <a:srgbClr val="000000"/>
                </a:solidFill>
                <a:latin typeface="Calibri" panose="020F0502020204030204" pitchFamily="34" charset="0"/>
                <a:ea typeface="Calibri" panose="020F0502020204030204" pitchFamily="34" charset="0"/>
                <a:cs typeface="Calibri" panose="020F0502020204030204" pitchFamily="34" charset="0"/>
              </a:rPr>
              <a:t> &lt;150m²</a:t>
            </a:r>
          </a:p>
        </p:txBody>
      </p:sp>
      <p:sp>
        <p:nvSpPr>
          <p:cNvPr id="26" name="CustomShape 1">
            <a:extLst>
              <a:ext uri="{FF2B5EF4-FFF2-40B4-BE49-F238E27FC236}">
                <a16:creationId xmlns:a16="http://schemas.microsoft.com/office/drawing/2014/main" id="{61FDDC00-D882-4D33-9860-64C167A5D1DD}"/>
              </a:ext>
            </a:extLst>
          </p:cNvPr>
          <p:cNvSpPr/>
          <p:nvPr/>
        </p:nvSpPr>
        <p:spPr>
          <a:xfrm>
            <a:off x="6327402" y="338768"/>
            <a:ext cx="2895137" cy="633690"/>
          </a:xfrm>
          <a:prstGeom prst="roundRect">
            <a:avLst>
              <a:gd name="adj" fmla="val 16667"/>
            </a:avLst>
          </a:prstGeom>
          <a:solidFill>
            <a:srgbClr val="FFFFFF"/>
          </a:solidFill>
          <a:ln>
            <a:solidFill>
              <a:srgbClr val="F79646"/>
            </a:solidFill>
            <a:round/>
          </a:ln>
        </p:spPr>
        <p:style>
          <a:lnRef idx="2">
            <a:schemeClr val="accent6"/>
          </a:lnRef>
          <a:fillRef idx="1">
            <a:schemeClr val="lt1"/>
          </a:fillRef>
          <a:effectRef idx="0">
            <a:schemeClr val="accent6"/>
          </a:effectRef>
          <a:fontRef idx="minor"/>
        </p:style>
        <p:txBody>
          <a:bodyPr lIns="67500" tIns="33750" rIns="67500" bIns="33750" anchor="ctr">
            <a:noAutofit/>
          </a:bodyPr>
          <a:lstStyle/>
          <a:p>
            <a:pPr algn="ctr" defTabSz="685800"/>
            <a:r>
              <a:rPr lang="fr-FR" sz="1200" spc="-1">
                <a:solidFill>
                  <a:srgbClr val="000000"/>
                </a:solidFill>
                <a:latin typeface="Arial"/>
                <a:ea typeface="DejaVu Sans"/>
              </a:rPr>
              <a:t>La date de dépôt de la demande de permis de construire définit la réglementation applicable</a:t>
            </a:r>
            <a:endParaRPr lang="fr-FR" sz="1200" spc="-1">
              <a:solidFill>
                <a:srgbClr val="000000"/>
              </a:solidFill>
              <a:latin typeface="Arial"/>
            </a:endParaRPr>
          </a:p>
        </p:txBody>
      </p:sp>
      <p:sp>
        <p:nvSpPr>
          <p:cNvPr id="28" name="ZoneTexte 10">
            <a:extLst>
              <a:ext uri="{FF2B5EF4-FFF2-40B4-BE49-F238E27FC236}">
                <a16:creationId xmlns:a16="http://schemas.microsoft.com/office/drawing/2014/main" id="{37FC8D10-F76F-4CF2-817D-2BE298AB832C}"/>
              </a:ext>
            </a:extLst>
          </p:cNvPr>
          <p:cNvSpPr/>
          <p:nvPr/>
        </p:nvSpPr>
        <p:spPr bwMode="auto">
          <a:xfrm>
            <a:off x="1835574" y="2671275"/>
            <a:ext cx="1288311" cy="1068433"/>
          </a:xfrm>
          <a:prstGeom prst="rect">
            <a:avLst/>
          </a:prstGeom>
          <a:noFill/>
          <a:ln w="0">
            <a:noFill/>
          </a:ln>
        </p:spPr>
        <p:style>
          <a:lnRef idx="0">
            <a:scrgbClr r="0" g="0" b="0"/>
          </a:lnRef>
          <a:fillRef idx="0">
            <a:scrgbClr r="0" g="0" b="0"/>
          </a:fillRef>
          <a:effectRef idx="0">
            <a:scrgbClr r="0" g="0" b="0"/>
          </a:effectRef>
          <a:fontRef idx="minor"/>
        </p:style>
        <p:txBody>
          <a:bodyPr wrap="square" lIns="67500" tIns="33750" rIns="67500" bIns="33750" anchor="t">
            <a:spAutoFit/>
          </a:bodyPr>
          <a:lstStyle/>
          <a:p>
            <a:pPr algn="ctr" defTabSz="342900"/>
            <a:r>
              <a:rPr lang="fr-FR" sz="1300" spc="-1" dirty="0">
                <a:solidFill>
                  <a:srgbClr val="000000"/>
                </a:solidFill>
                <a:latin typeface="Calibri" panose="020F0502020204030204" pitchFamily="34" charset="0"/>
                <a:ea typeface="Calibri" panose="020F0502020204030204" pitchFamily="34" charset="0"/>
                <a:cs typeface="Calibri" panose="020F0502020204030204" pitchFamily="34" charset="0"/>
              </a:rPr>
              <a:t>Application</a:t>
            </a:r>
          </a:p>
          <a:p>
            <a:pPr algn="ctr" defTabSz="342900"/>
            <a:r>
              <a:rPr lang="fr-FR" sz="1300" spc="-1" dirty="0">
                <a:solidFill>
                  <a:srgbClr val="000000"/>
                </a:solidFill>
                <a:latin typeface="Calibri" panose="020F0502020204030204" pitchFamily="34" charset="0"/>
                <a:ea typeface="Calibri" panose="020F0502020204030204" pitchFamily="34" charset="0"/>
                <a:cs typeface="Calibri" panose="020F0502020204030204" pitchFamily="34" charset="0"/>
              </a:rPr>
              <a:t>bureaux, enseignement</a:t>
            </a:r>
          </a:p>
          <a:p>
            <a:pPr algn="ctr" defTabSz="342900"/>
            <a:r>
              <a:rPr lang="fr-FR" sz="1300" spc="-1" dirty="0">
                <a:solidFill>
                  <a:srgbClr val="000000"/>
                </a:solidFill>
                <a:latin typeface="Calibri" panose="020F0502020204030204" pitchFamily="34" charset="0"/>
                <a:ea typeface="Calibri" panose="020F0502020204030204" pitchFamily="34" charset="0"/>
                <a:cs typeface="Calibri" panose="020F0502020204030204" pitchFamily="34" charset="0"/>
              </a:rPr>
              <a:t>primaire et secondaire</a:t>
            </a:r>
          </a:p>
        </p:txBody>
      </p:sp>
      <p:pic>
        <p:nvPicPr>
          <p:cNvPr id="29" name="image57.jpg 2">
            <a:extLst>
              <a:ext uri="{FF2B5EF4-FFF2-40B4-BE49-F238E27FC236}">
                <a16:creationId xmlns:a16="http://schemas.microsoft.com/office/drawing/2014/main" id="{777ADF80-2DFB-4707-9BD0-EB8B9FA560B5}"/>
              </a:ext>
            </a:extLst>
          </p:cNvPr>
          <p:cNvPicPr/>
          <p:nvPr/>
        </p:nvPicPr>
        <p:blipFill>
          <a:blip r:embed="rId4"/>
          <a:stretch/>
        </p:blipFill>
        <p:spPr>
          <a:xfrm>
            <a:off x="5345186" y="4063658"/>
            <a:ext cx="982216" cy="617005"/>
          </a:xfrm>
          <a:prstGeom prst="rect">
            <a:avLst/>
          </a:prstGeom>
          <a:ln w="0">
            <a:noFill/>
          </a:ln>
        </p:spPr>
      </p:pic>
      <p:pic>
        <p:nvPicPr>
          <p:cNvPr id="30" name="Image 29">
            <a:extLst>
              <a:ext uri="{FF2B5EF4-FFF2-40B4-BE49-F238E27FC236}">
                <a16:creationId xmlns:a16="http://schemas.microsoft.com/office/drawing/2014/main" id="{AEDC3A08-7937-4323-97B6-38B9AA14DC81}"/>
              </a:ext>
            </a:extLst>
          </p:cNvPr>
          <p:cNvPicPr/>
          <p:nvPr/>
        </p:nvPicPr>
        <p:blipFill>
          <a:blip r:embed="rId5"/>
          <a:stretch/>
        </p:blipFill>
        <p:spPr>
          <a:xfrm>
            <a:off x="4098125" y="4067236"/>
            <a:ext cx="1185018" cy="618141"/>
          </a:xfrm>
          <a:prstGeom prst="rect">
            <a:avLst/>
          </a:prstGeom>
          <a:ln w="0">
            <a:noFill/>
          </a:ln>
        </p:spPr>
      </p:pic>
      <p:pic>
        <p:nvPicPr>
          <p:cNvPr id="32" name="image52.jpg 2">
            <a:extLst>
              <a:ext uri="{FF2B5EF4-FFF2-40B4-BE49-F238E27FC236}">
                <a16:creationId xmlns:a16="http://schemas.microsoft.com/office/drawing/2014/main" id="{4115312D-EAEE-4C71-8A14-243B5805415A}"/>
              </a:ext>
            </a:extLst>
          </p:cNvPr>
          <p:cNvPicPr/>
          <p:nvPr/>
        </p:nvPicPr>
        <p:blipFill>
          <a:blip r:embed="rId6"/>
          <a:stretch/>
        </p:blipFill>
        <p:spPr>
          <a:xfrm>
            <a:off x="2857941" y="4059639"/>
            <a:ext cx="1137996" cy="618117"/>
          </a:xfrm>
          <a:prstGeom prst="rect">
            <a:avLst/>
          </a:prstGeom>
          <a:ln w="0">
            <a:noFill/>
          </a:ln>
        </p:spPr>
      </p:pic>
      <p:pic>
        <p:nvPicPr>
          <p:cNvPr id="33" name="Image 3">
            <a:extLst>
              <a:ext uri="{FF2B5EF4-FFF2-40B4-BE49-F238E27FC236}">
                <a16:creationId xmlns:a16="http://schemas.microsoft.com/office/drawing/2014/main" id="{6A6688B2-1D7C-4491-AA9C-B10B2E3FC85B}"/>
              </a:ext>
            </a:extLst>
          </p:cNvPr>
          <p:cNvPicPr/>
          <p:nvPr/>
        </p:nvPicPr>
        <p:blipFill>
          <a:blip r:embed="rId7"/>
          <a:srcRect t="8071" b="7726"/>
          <a:stretch/>
        </p:blipFill>
        <p:spPr>
          <a:xfrm>
            <a:off x="1393342" y="4059313"/>
            <a:ext cx="1185018" cy="626063"/>
          </a:xfrm>
          <a:prstGeom prst="rect">
            <a:avLst/>
          </a:prstGeom>
          <a:ln w="0">
            <a:noFill/>
          </a:ln>
        </p:spPr>
      </p:pic>
      <p:cxnSp>
        <p:nvCxnSpPr>
          <p:cNvPr id="34" name="Connecteur droit avec flèche 3">
            <a:extLst>
              <a:ext uri="{FF2B5EF4-FFF2-40B4-BE49-F238E27FC236}">
                <a16:creationId xmlns:a16="http://schemas.microsoft.com/office/drawing/2014/main" id="{6FEFDDFA-1229-42B0-A283-A673D4C09028}"/>
              </a:ext>
            </a:extLst>
          </p:cNvPr>
          <p:cNvCxnSpPr>
            <a:cxnSpLocks/>
          </p:cNvCxnSpPr>
          <p:nvPr/>
        </p:nvCxnSpPr>
        <p:spPr>
          <a:xfrm flipH="1">
            <a:off x="2479730" y="3326498"/>
            <a:ext cx="871948" cy="732815"/>
          </a:xfrm>
          <a:prstGeom prst="straightConnector1">
            <a:avLst/>
          </a:prstGeom>
          <a:ln w="0">
            <a:solidFill>
              <a:srgbClr val="4A7EBB"/>
            </a:solidFill>
            <a:tailEnd type="triangle" w="med" len="med"/>
          </a:ln>
        </p:spPr>
      </p:cxnSp>
      <p:cxnSp>
        <p:nvCxnSpPr>
          <p:cNvPr id="35" name="Connecteur droit avec flèche 2">
            <a:extLst>
              <a:ext uri="{FF2B5EF4-FFF2-40B4-BE49-F238E27FC236}">
                <a16:creationId xmlns:a16="http://schemas.microsoft.com/office/drawing/2014/main" id="{4626E86B-4074-48CF-AA47-60A8CC153CEC}"/>
              </a:ext>
            </a:extLst>
          </p:cNvPr>
          <p:cNvCxnSpPr>
            <a:cxnSpLocks/>
          </p:cNvCxnSpPr>
          <p:nvPr/>
        </p:nvCxnSpPr>
        <p:spPr>
          <a:xfrm flipH="1">
            <a:off x="3247902" y="3715955"/>
            <a:ext cx="333677" cy="343358"/>
          </a:xfrm>
          <a:prstGeom prst="straightConnector1">
            <a:avLst/>
          </a:prstGeom>
          <a:ln w="0">
            <a:solidFill>
              <a:srgbClr val="4A7EBB"/>
            </a:solidFill>
            <a:tailEnd type="triangle" w="med" len="med"/>
          </a:ln>
        </p:spPr>
      </p:cxnSp>
      <p:sp>
        <p:nvSpPr>
          <p:cNvPr id="37" name="Rectangle 36">
            <a:extLst>
              <a:ext uri="{FF2B5EF4-FFF2-40B4-BE49-F238E27FC236}">
                <a16:creationId xmlns:a16="http://schemas.microsoft.com/office/drawing/2014/main" id="{089FEB1C-9807-4D90-A61D-062190621FA4}"/>
              </a:ext>
            </a:extLst>
          </p:cNvPr>
          <p:cNvSpPr/>
          <p:nvPr/>
        </p:nvSpPr>
        <p:spPr>
          <a:xfrm>
            <a:off x="7345173" y="4409432"/>
            <a:ext cx="1764704" cy="21602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fr-FR" sz="900" b="1" strike="noStrike" spc="-1" dirty="0">
                <a:solidFill>
                  <a:schemeClr val="tx2">
                    <a:lumMod val="40000"/>
                    <a:lumOff val="60000"/>
                  </a:schemeClr>
                </a:solidFill>
                <a:latin typeface="Calibri" panose="020F0502020204030204" pitchFamily="34" charset="0"/>
                <a:ea typeface="Calibri" panose="020F0502020204030204" pitchFamily="34" charset="0"/>
                <a:cs typeface="Calibri" panose="020F0502020204030204" pitchFamily="34" charset="0"/>
              </a:rPr>
              <a:t>HLL</a:t>
            </a:r>
            <a:r>
              <a:rPr lang="fr-FR" sz="900" b="0" strike="noStrike" spc="-1" dirty="0">
                <a:solidFill>
                  <a:schemeClr val="tx2">
                    <a:lumMod val="40000"/>
                    <a:lumOff val="60000"/>
                  </a:schemeClr>
                </a:solidFill>
                <a:latin typeface="Calibri" panose="020F0502020204030204" pitchFamily="34" charset="0"/>
                <a:ea typeface="Calibri" panose="020F0502020204030204" pitchFamily="34" charset="0"/>
                <a:cs typeface="Calibri" panose="020F0502020204030204" pitchFamily="34" charset="0"/>
              </a:rPr>
              <a:t> : Habitat Léger de Loisirs</a:t>
            </a:r>
          </a:p>
        </p:txBody>
      </p:sp>
      <p:cxnSp>
        <p:nvCxnSpPr>
          <p:cNvPr id="38" name="Connecteur droit avec flèche 5">
            <a:extLst>
              <a:ext uri="{FF2B5EF4-FFF2-40B4-BE49-F238E27FC236}">
                <a16:creationId xmlns:a16="http://schemas.microsoft.com/office/drawing/2014/main" id="{9D7046EA-513B-4F17-8DB0-39947B8DBE71}"/>
              </a:ext>
            </a:extLst>
          </p:cNvPr>
          <p:cNvCxnSpPr>
            <a:cxnSpLocks/>
          </p:cNvCxnSpPr>
          <p:nvPr/>
        </p:nvCxnSpPr>
        <p:spPr>
          <a:xfrm flipH="1">
            <a:off x="4396337" y="3293693"/>
            <a:ext cx="420329" cy="769965"/>
          </a:xfrm>
          <a:prstGeom prst="straightConnector1">
            <a:avLst/>
          </a:prstGeom>
          <a:ln w="0">
            <a:solidFill>
              <a:srgbClr val="4A7EBB"/>
            </a:solidFill>
            <a:tailEnd type="triangle" w="med" len="med"/>
          </a:ln>
        </p:spPr>
      </p:cxnSp>
      <p:cxnSp>
        <p:nvCxnSpPr>
          <p:cNvPr id="40" name="Connecteur droit avec flèche 5">
            <a:extLst>
              <a:ext uri="{FF2B5EF4-FFF2-40B4-BE49-F238E27FC236}">
                <a16:creationId xmlns:a16="http://schemas.microsoft.com/office/drawing/2014/main" id="{D63B3330-4AF9-4663-BEF7-7495987C96A7}"/>
              </a:ext>
            </a:extLst>
          </p:cNvPr>
          <p:cNvCxnSpPr>
            <a:cxnSpLocks/>
          </p:cNvCxnSpPr>
          <p:nvPr/>
        </p:nvCxnSpPr>
        <p:spPr bwMode="auto">
          <a:xfrm>
            <a:off x="5735948" y="3005160"/>
            <a:ext cx="335089" cy="1058498"/>
          </a:xfrm>
          <a:prstGeom prst="straightConnector1">
            <a:avLst/>
          </a:prstGeom>
          <a:ln w="0">
            <a:solidFill>
              <a:srgbClr val="4A7EBB"/>
            </a:solidFill>
            <a:tailEnd type="triangle" w="med" len="med"/>
          </a:ln>
        </p:spPr>
      </p:cxnSp>
      <p:sp>
        <p:nvSpPr>
          <p:cNvPr id="11" name="ZoneTexte 10">
            <a:extLst>
              <a:ext uri="{FF2B5EF4-FFF2-40B4-BE49-F238E27FC236}">
                <a16:creationId xmlns:a16="http://schemas.microsoft.com/office/drawing/2014/main" id="{D934AC92-0B36-4F36-AC39-436D788389BF}"/>
              </a:ext>
            </a:extLst>
          </p:cNvPr>
          <p:cNvSpPr txBox="1"/>
          <p:nvPr/>
        </p:nvSpPr>
        <p:spPr>
          <a:xfrm>
            <a:off x="7343189" y="4603197"/>
            <a:ext cx="2128003" cy="338554"/>
          </a:xfrm>
          <a:prstGeom prst="rect">
            <a:avLst/>
          </a:prstGeom>
          <a:noFill/>
        </p:spPr>
        <p:txBody>
          <a:bodyPr wrap="square" rtlCol="0">
            <a:spAutoFit/>
          </a:bodyPr>
          <a:lstStyle/>
          <a:p>
            <a:r>
              <a:rPr lang="fr-FR" sz="800" b="1" spc="-1" dirty="0">
                <a:solidFill>
                  <a:schemeClr val="tx2">
                    <a:lumMod val="40000"/>
                    <a:lumOff val="60000"/>
                  </a:schemeClr>
                </a:solidFill>
                <a:latin typeface="Calibri" panose="020F0502020204030204" pitchFamily="34" charset="0"/>
                <a:ea typeface="Calibri" panose="020F0502020204030204" pitchFamily="34" charset="0"/>
                <a:cs typeface="Calibri" panose="020F0502020204030204" pitchFamily="34" charset="0"/>
              </a:rPr>
              <a:t>(1) </a:t>
            </a:r>
            <a:r>
              <a:rPr lang="fr-FR" sz="800" spc="-1" dirty="0">
                <a:solidFill>
                  <a:schemeClr val="tx2">
                    <a:lumMod val="40000"/>
                    <a:lumOff val="60000"/>
                  </a:schemeClr>
                </a:solidFill>
                <a:latin typeface="Calibri" panose="020F0502020204030204" pitchFamily="34" charset="0"/>
                <a:ea typeface="Calibri" panose="020F0502020204030204" pitchFamily="34" charset="0"/>
                <a:cs typeface="Calibri" panose="020F0502020204030204" pitchFamily="34" charset="0"/>
              </a:rPr>
              <a:t>Usage d’habitation, de bureaux, d’enseignement primaire et secondaire</a:t>
            </a:r>
            <a:endParaRPr lang="fr-FR" sz="800" dirty="0">
              <a:solidFill>
                <a:schemeClr val="tx2">
                  <a:lumMod val="40000"/>
                  <a:lumOff val="60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4" name="ZoneTexte 43">
            <a:extLst>
              <a:ext uri="{FF2B5EF4-FFF2-40B4-BE49-F238E27FC236}">
                <a16:creationId xmlns:a16="http://schemas.microsoft.com/office/drawing/2014/main" id="{7B284C3D-8B37-4F1A-A3B9-42D904C61EDF}"/>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mai 2026</a:t>
            </a:r>
            <a:endParaRPr sz="1100" dirty="0"/>
          </a:p>
        </p:txBody>
      </p:sp>
      <p:sp>
        <p:nvSpPr>
          <p:cNvPr id="7" name="Titre 6"/>
          <p:cNvSpPr>
            <a:spLocks noGrp="1"/>
          </p:cNvSpPr>
          <p:nvPr>
            <p:ph type="title"/>
          </p:nvPr>
        </p:nvSpPr>
        <p:spPr bwMode="auto">
          <a:xfrm>
            <a:off x="382674" y="693343"/>
            <a:ext cx="8604489" cy="447614"/>
          </a:xfrm>
        </p:spPr>
        <p:txBody>
          <a:bodyPr/>
          <a:lstStyle/>
          <a:p>
            <a:pPr>
              <a:defRPr/>
            </a:pPr>
            <a:r>
              <a:rPr lang="fr-FR" sz="2000" dirty="0"/>
              <a:t>Calendrier d’application des ajustements et renforcements</a:t>
            </a:r>
            <a:endParaRPr dirty="0"/>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8</a:t>
            </a:fld>
            <a:endParaRPr lang="fr-FR"/>
          </a:p>
        </p:txBody>
      </p:sp>
      <p:sp>
        <p:nvSpPr>
          <p:cNvPr id="12" name="Rectangle 11"/>
          <p:cNvSpPr/>
          <p:nvPr/>
        </p:nvSpPr>
        <p:spPr bwMode="auto">
          <a:xfrm>
            <a:off x="0" y="1126387"/>
            <a:ext cx="394106" cy="3657113"/>
          </a:xfrm>
          <a:prstGeom prst="rect">
            <a:avLst/>
          </a:prstGeom>
          <a:solidFill>
            <a:schemeClr val="accent6">
              <a:lumMod val="20000"/>
              <a:lumOff val="80000"/>
            </a:schemeClr>
          </a:solid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defRPr/>
            </a:pPr>
            <a:r>
              <a:rPr lang="fr-FR" sz="1600" b="1">
                <a:solidFill>
                  <a:schemeClr val="bg1">
                    <a:lumMod val="50000"/>
                  </a:schemeClr>
                </a:solidFill>
              </a:rPr>
              <a:t>Contexte et objectifs de la RE2020</a:t>
            </a:r>
            <a:endParaRP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53" name="Flèche droite 52"/>
          <p:cNvSpPr/>
          <p:nvPr/>
        </p:nvSpPr>
        <p:spPr bwMode="auto">
          <a:xfrm>
            <a:off x="516718" y="2012998"/>
            <a:ext cx="8627282" cy="809469"/>
          </a:xfrm>
          <a:prstGeom prst="rightArrow">
            <a:avLst>
              <a:gd name="adj1" fmla="val 50000"/>
              <a:gd name="adj2" fmla="val 50000"/>
            </a:avLst>
          </a:prstGeom>
          <a:solidFill>
            <a:srgbClr val="EC7253"/>
          </a:solidFill>
          <a:ln>
            <a:solidFill>
              <a:srgbClr val="EC7253"/>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a:defRPr/>
            </a:pPr>
            <a:endParaRPr lang="fr-FR">
              <a:solidFill>
                <a:prstClr val="white"/>
              </a:solidFill>
              <a:latin typeface="Calibri"/>
            </a:endParaRPr>
          </a:p>
        </p:txBody>
      </p:sp>
      <p:sp>
        <p:nvSpPr>
          <p:cNvPr id="54" name="ZoneTexte 53"/>
          <p:cNvSpPr txBox="1"/>
          <p:nvPr/>
        </p:nvSpPr>
        <p:spPr bwMode="auto">
          <a:xfrm>
            <a:off x="4644008" y="1430966"/>
            <a:ext cx="1405131" cy="292388"/>
          </a:xfrm>
          <a:prstGeom prst="rect">
            <a:avLst/>
          </a:prstGeom>
          <a:noFill/>
        </p:spPr>
        <p:txBody>
          <a:bodyPr wrap="square" rtlCol="0">
            <a:spAutoFit/>
          </a:bodyPr>
          <a:lstStyle/>
          <a:p>
            <a:pPr algn="ctr" defTabSz="342900">
              <a:defRPr/>
            </a:pPr>
            <a:r>
              <a:rPr lang="fr-FR" sz="1300" dirty="0">
                <a:solidFill>
                  <a:prstClr val="black"/>
                </a:solidFill>
                <a:latin typeface="Calibri"/>
              </a:rPr>
              <a:t>1</a:t>
            </a:r>
            <a:r>
              <a:rPr lang="fr-FR" sz="1300" baseline="30000" dirty="0">
                <a:solidFill>
                  <a:prstClr val="black"/>
                </a:solidFill>
                <a:latin typeface="Calibri"/>
              </a:rPr>
              <a:t>er</a:t>
            </a:r>
            <a:r>
              <a:rPr lang="fr-FR" sz="1300" dirty="0">
                <a:solidFill>
                  <a:prstClr val="black"/>
                </a:solidFill>
                <a:latin typeface="Calibri"/>
              </a:rPr>
              <a:t> janvier 2025</a:t>
            </a:r>
            <a:endParaRPr sz="1300" dirty="0"/>
          </a:p>
        </p:txBody>
      </p:sp>
      <p:cxnSp>
        <p:nvCxnSpPr>
          <p:cNvPr id="55" name="Connecteur droit 54"/>
          <p:cNvCxnSpPr>
            <a:cxnSpLocks/>
          </p:cNvCxnSpPr>
          <p:nvPr/>
        </p:nvCxnSpPr>
        <p:spPr bwMode="auto">
          <a:xfrm>
            <a:off x="5241607" y="1813277"/>
            <a:ext cx="0" cy="391886"/>
          </a:xfrm>
          <a:prstGeom prst="line">
            <a:avLst/>
          </a:prstGeom>
          <a:ln>
            <a:solidFill>
              <a:srgbClr val="EC7253"/>
            </a:solidFill>
          </a:ln>
        </p:spPr>
        <p:style>
          <a:lnRef idx="2">
            <a:schemeClr val="accent1"/>
          </a:lnRef>
          <a:fillRef idx="0">
            <a:schemeClr val="accent1"/>
          </a:fillRef>
          <a:effectRef idx="1">
            <a:schemeClr val="accent1"/>
          </a:effectRef>
          <a:fontRef idx="minor">
            <a:schemeClr val="tx1"/>
          </a:fontRef>
        </p:style>
      </p:cxnSp>
      <p:sp>
        <p:nvSpPr>
          <p:cNvPr id="56" name="ZoneTexte 55"/>
          <p:cNvSpPr txBox="1"/>
          <p:nvPr/>
        </p:nvSpPr>
        <p:spPr bwMode="auto">
          <a:xfrm>
            <a:off x="4612954" y="2687469"/>
            <a:ext cx="1543221" cy="1692771"/>
          </a:xfrm>
          <a:prstGeom prst="rect">
            <a:avLst/>
          </a:prstGeom>
          <a:noFill/>
        </p:spPr>
        <p:txBody>
          <a:bodyPr wrap="square" rtlCol="0">
            <a:spAutoFit/>
          </a:bodyPr>
          <a:lstStyle/>
          <a:p>
            <a:pPr algn="ctr" defTabSz="342900">
              <a:defRPr/>
            </a:pPr>
            <a:r>
              <a:rPr lang="fr-FR" sz="1300" dirty="0">
                <a:solidFill>
                  <a:prstClr val="black"/>
                </a:solidFill>
                <a:latin typeface="Calibri" panose="020F0502020204030204" pitchFamily="34" charset="0"/>
                <a:ea typeface="Calibri" panose="020F0502020204030204" pitchFamily="34" charset="0"/>
                <a:cs typeface="Calibri" panose="020F0502020204030204" pitchFamily="34" charset="0"/>
              </a:rPr>
              <a:t>Renforcement des seuils </a:t>
            </a:r>
            <a:r>
              <a:rPr lang="fr-FR" sz="1300" dirty="0" err="1">
                <a:solidFill>
                  <a:prstClr val="black"/>
                </a:solidFill>
                <a:latin typeface="Calibri" panose="020F0502020204030204" pitchFamily="34" charset="0"/>
                <a:ea typeface="Calibri" panose="020F0502020204030204" pitchFamily="34" charset="0"/>
                <a:cs typeface="Calibri" panose="020F0502020204030204" pitchFamily="34" charset="0"/>
              </a:rPr>
              <a:t>Ic</a:t>
            </a:r>
            <a:r>
              <a:rPr lang="fr-FR" sz="1300" dirty="0">
                <a:solidFill>
                  <a:prstClr val="black"/>
                </a:solidFill>
                <a:latin typeface="Calibri" panose="020F0502020204030204" pitchFamily="34" charset="0"/>
                <a:ea typeface="Calibri" panose="020F0502020204030204" pitchFamily="34" charset="0"/>
                <a:cs typeface="Calibri" panose="020F0502020204030204" pitchFamily="34" charset="0"/>
              </a:rPr>
              <a:t> construction max et </a:t>
            </a:r>
            <a:r>
              <a:rPr lang="fr-FR" sz="1300" dirty="0" err="1">
                <a:solidFill>
                  <a:prstClr val="black"/>
                </a:solidFill>
                <a:latin typeface="Calibri" panose="020F0502020204030204" pitchFamily="34" charset="0"/>
                <a:ea typeface="Calibri" panose="020F0502020204030204" pitchFamily="34" charset="0"/>
                <a:cs typeface="Calibri" panose="020F0502020204030204" pitchFamily="34" charset="0"/>
              </a:rPr>
              <a:t>Ic</a:t>
            </a:r>
            <a:r>
              <a:rPr lang="fr-FR" sz="1300" dirty="0">
                <a:solidFill>
                  <a:prstClr val="black"/>
                </a:solidFill>
                <a:latin typeface="Calibri" panose="020F0502020204030204" pitchFamily="34" charset="0"/>
                <a:ea typeface="Calibri" panose="020F0502020204030204" pitchFamily="34" charset="0"/>
                <a:cs typeface="Calibri" panose="020F0502020204030204" pitchFamily="34" charset="0"/>
              </a:rPr>
              <a:t> énergie max pour les logements, bureaux et bâtiments d’enseignement</a:t>
            </a:r>
            <a:endParaRPr lang="fr-FR" sz="1300" strike="sngStrike" dirty="0">
              <a:latin typeface="Calibri" panose="020F0502020204030204" pitchFamily="34" charset="0"/>
              <a:ea typeface="Calibri" panose="020F0502020204030204" pitchFamily="34" charset="0"/>
              <a:cs typeface="Calibri" panose="020F0502020204030204" pitchFamily="34" charset="0"/>
            </a:endParaRPr>
          </a:p>
        </p:txBody>
      </p:sp>
      <p:sp>
        <p:nvSpPr>
          <p:cNvPr id="57" name="ZoneTexte 56"/>
          <p:cNvSpPr txBox="1"/>
          <p:nvPr/>
        </p:nvSpPr>
        <p:spPr bwMode="auto">
          <a:xfrm>
            <a:off x="7676243" y="1436938"/>
            <a:ext cx="1408379" cy="292388"/>
          </a:xfrm>
          <a:prstGeom prst="rect">
            <a:avLst/>
          </a:prstGeom>
          <a:noFill/>
        </p:spPr>
        <p:txBody>
          <a:bodyPr wrap="square" rtlCol="0">
            <a:spAutoFit/>
          </a:bodyPr>
          <a:lstStyle/>
          <a:p>
            <a:pPr algn="ctr" defTabSz="342900">
              <a:defRPr/>
            </a:pPr>
            <a:r>
              <a:rPr lang="fr-FR" sz="1300" dirty="0">
                <a:solidFill>
                  <a:prstClr val="black"/>
                </a:solidFill>
                <a:latin typeface="Calibri"/>
              </a:rPr>
              <a:t>2028 et 2031</a:t>
            </a:r>
            <a:endParaRPr sz="1300" dirty="0"/>
          </a:p>
        </p:txBody>
      </p:sp>
      <p:cxnSp>
        <p:nvCxnSpPr>
          <p:cNvPr id="58" name="Connecteur droit 57"/>
          <p:cNvCxnSpPr>
            <a:cxnSpLocks/>
          </p:cNvCxnSpPr>
          <p:nvPr/>
        </p:nvCxnSpPr>
        <p:spPr bwMode="auto">
          <a:xfrm>
            <a:off x="8393121" y="1814657"/>
            <a:ext cx="0" cy="391886"/>
          </a:xfrm>
          <a:prstGeom prst="line">
            <a:avLst/>
          </a:prstGeom>
          <a:ln>
            <a:solidFill>
              <a:srgbClr val="EC7253"/>
            </a:solidFill>
          </a:ln>
        </p:spPr>
        <p:style>
          <a:lnRef idx="2">
            <a:schemeClr val="accent1"/>
          </a:lnRef>
          <a:fillRef idx="0">
            <a:schemeClr val="accent1"/>
          </a:fillRef>
          <a:effectRef idx="1">
            <a:schemeClr val="accent1"/>
          </a:effectRef>
          <a:fontRef idx="minor">
            <a:schemeClr val="tx1"/>
          </a:fontRef>
        </p:style>
      </p:cxnSp>
      <p:sp>
        <p:nvSpPr>
          <p:cNvPr id="59" name="ZoneTexte 58"/>
          <p:cNvSpPr txBox="1"/>
          <p:nvPr/>
        </p:nvSpPr>
        <p:spPr bwMode="auto">
          <a:xfrm>
            <a:off x="7713112" y="2921612"/>
            <a:ext cx="1388159" cy="492443"/>
          </a:xfrm>
          <a:prstGeom prst="rect">
            <a:avLst/>
          </a:prstGeom>
          <a:noFill/>
        </p:spPr>
        <p:txBody>
          <a:bodyPr wrap="square" rtlCol="0">
            <a:spAutoFit/>
          </a:bodyPr>
          <a:lstStyle/>
          <a:p>
            <a:pPr algn="ctr" defTabSz="342900">
              <a:defRPr/>
            </a:pPr>
            <a:r>
              <a:rPr lang="fr-FR" sz="1300" dirty="0">
                <a:solidFill>
                  <a:prstClr val="black"/>
                </a:solidFill>
                <a:latin typeface="Calibri"/>
              </a:rPr>
              <a:t>Renforcement des exigences</a:t>
            </a:r>
            <a:endParaRPr sz="1300" dirty="0"/>
          </a:p>
        </p:txBody>
      </p:sp>
      <p:cxnSp>
        <p:nvCxnSpPr>
          <p:cNvPr id="60" name="Connecteur droit 59"/>
          <p:cNvCxnSpPr>
            <a:cxnSpLocks/>
          </p:cNvCxnSpPr>
          <p:nvPr/>
        </p:nvCxnSpPr>
        <p:spPr bwMode="auto">
          <a:xfrm>
            <a:off x="1040405" y="1817203"/>
            <a:ext cx="0" cy="391886"/>
          </a:xfrm>
          <a:prstGeom prst="line">
            <a:avLst/>
          </a:prstGeom>
          <a:ln>
            <a:solidFill>
              <a:srgbClr val="EC7253"/>
            </a:solidFill>
          </a:ln>
        </p:spPr>
        <p:style>
          <a:lnRef idx="2">
            <a:schemeClr val="accent1"/>
          </a:lnRef>
          <a:fillRef idx="0">
            <a:schemeClr val="accent1"/>
          </a:fillRef>
          <a:effectRef idx="1">
            <a:schemeClr val="accent1"/>
          </a:effectRef>
          <a:fontRef idx="minor">
            <a:schemeClr val="tx1"/>
          </a:fontRef>
        </p:style>
      </p:cxnSp>
      <p:sp>
        <p:nvSpPr>
          <p:cNvPr id="61" name="ZoneTexte 60"/>
          <p:cNvSpPr txBox="1"/>
          <p:nvPr/>
        </p:nvSpPr>
        <p:spPr bwMode="auto">
          <a:xfrm>
            <a:off x="1881080" y="1424629"/>
            <a:ext cx="1322763" cy="292388"/>
          </a:xfrm>
          <a:prstGeom prst="rect">
            <a:avLst/>
          </a:prstGeom>
          <a:noFill/>
        </p:spPr>
        <p:txBody>
          <a:bodyPr wrap="square" rtlCol="0">
            <a:spAutoFit/>
          </a:bodyPr>
          <a:lstStyle/>
          <a:p>
            <a:pPr algn="ctr" defTabSz="342900">
              <a:defRPr/>
            </a:pPr>
            <a:r>
              <a:rPr lang="fr-FR" sz="1300" dirty="0">
                <a:solidFill>
                  <a:prstClr val="black"/>
                </a:solidFill>
                <a:latin typeface="Calibri"/>
              </a:rPr>
              <a:t>1</a:t>
            </a:r>
            <a:r>
              <a:rPr lang="fr-FR" sz="1300" baseline="30000" dirty="0">
                <a:solidFill>
                  <a:prstClr val="black"/>
                </a:solidFill>
                <a:latin typeface="Calibri"/>
              </a:rPr>
              <a:t>er</a:t>
            </a:r>
            <a:r>
              <a:rPr lang="fr-FR" sz="1300" dirty="0">
                <a:solidFill>
                  <a:prstClr val="black"/>
                </a:solidFill>
                <a:latin typeface="Calibri"/>
              </a:rPr>
              <a:t> juillet 2022</a:t>
            </a:r>
            <a:endParaRPr sz="1300" dirty="0"/>
          </a:p>
        </p:txBody>
      </p:sp>
      <p:cxnSp>
        <p:nvCxnSpPr>
          <p:cNvPr id="62" name="Connecteur droit 61"/>
          <p:cNvCxnSpPr>
            <a:cxnSpLocks/>
          </p:cNvCxnSpPr>
          <p:nvPr/>
        </p:nvCxnSpPr>
        <p:spPr bwMode="auto">
          <a:xfrm>
            <a:off x="2479730" y="1822749"/>
            <a:ext cx="0" cy="391886"/>
          </a:xfrm>
          <a:prstGeom prst="line">
            <a:avLst/>
          </a:prstGeom>
          <a:ln>
            <a:solidFill>
              <a:srgbClr val="EC7253"/>
            </a:solidFill>
          </a:ln>
        </p:spPr>
        <p:style>
          <a:lnRef idx="2">
            <a:schemeClr val="accent1"/>
          </a:lnRef>
          <a:fillRef idx="0">
            <a:schemeClr val="accent1"/>
          </a:fillRef>
          <a:effectRef idx="1">
            <a:schemeClr val="accent1"/>
          </a:effectRef>
          <a:fontRef idx="minor">
            <a:schemeClr val="tx1"/>
          </a:fontRef>
        </p:style>
      </p:cxnSp>
      <p:sp>
        <p:nvSpPr>
          <p:cNvPr id="64" name="ZoneTexte 63"/>
          <p:cNvSpPr txBox="1"/>
          <p:nvPr/>
        </p:nvSpPr>
        <p:spPr bwMode="auto">
          <a:xfrm>
            <a:off x="6371277" y="1430966"/>
            <a:ext cx="1242723" cy="292388"/>
          </a:xfrm>
          <a:prstGeom prst="rect">
            <a:avLst/>
          </a:prstGeom>
          <a:noFill/>
        </p:spPr>
        <p:txBody>
          <a:bodyPr wrap="square" rtlCol="0">
            <a:spAutoFit/>
          </a:bodyPr>
          <a:lstStyle/>
          <a:p>
            <a:pPr algn="ctr" defTabSz="342900">
              <a:defRPr/>
            </a:pPr>
            <a:r>
              <a:rPr lang="fr-FR" sz="1300" dirty="0">
                <a:solidFill>
                  <a:prstClr val="black"/>
                </a:solidFill>
                <a:latin typeface="Calibri"/>
              </a:rPr>
              <a:t>1</a:t>
            </a:r>
            <a:r>
              <a:rPr lang="fr-FR" sz="1300" baseline="30000" dirty="0">
                <a:solidFill>
                  <a:prstClr val="black"/>
                </a:solidFill>
                <a:latin typeface="Calibri"/>
              </a:rPr>
              <a:t>er</a:t>
            </a:r>
            <a:r>
              <a:rPr lang="fr-FR" sz="1300" dirty="0">
                <a:solidFill>
                  <a:prstClr val="black"/>
                </a:solidFill>
                <a:latin typeface="Calibri"/>
              </a:rPr>
              <a:t> juillet 2026</a:t>
            </a:r>
            <a:endParaRPr sz="1300" dirty="0"/>
          </a:p>
        </p:txBody>
      </p:sp>
      <p:cxnSp>
        <p:nvCxnSpPr>
          <p:cNvPr id="65" name="Connecteur droit 64"/>
          <p:cNvCxnSpPr>
            <a:cxnSpLocks/>
          </p:cNvCxnSpPr>
          <p:nvPr/>
        </p:nvCxnSpPr>
        <p:spPr bwMode="auto">
          <a:xfrm>
            <a:off x="7020272" y="1813277"/>
            <a:ext cx="0" cy="391886"/>
          </a:xfrm>
          <a:prstGeom prst="line">
            <a:avLst/>
          </a:prstGeom>
          <a:ln>
            <a:solidFill>
              <a:srgbClr val="EC7253"/>
            </a:solidFill>
          </a:ln>
        </p:spPr>
        <p:style>
          <a:lnRef idx="2">
            <a:schemeClr val="accent1"/>
          </a:lnRef>
          <a:fillRef idx="0">
            <a:schemeClr val="accent1"/>
          </a:fillRef>
          <a:effectRef idx="1">
            <a:schemeClr val="accent1"/>
          </a:effectRef>
          <a:fontRef idx="minor">
            <a:schemeClr val="tx1"/>
          </a:fontRef>
        </p:style>
      </p:cxnSp>
      <p:sp>
        <p:nvSpPr>
          <p:cNvPr id="67" name="ZoneTexte 66"/>
          <p:cNvSpPr txBox="1"/>
          <p:nvPr/>
        </p:nvSpPr>
        <p:spPr bwMode="auto">
          <a:xfrm>
            <a:off x="423240" y="1410371"/>
            <a:ext cx="1475724" cy="292388"/>
          </a:xfrm>
          <a:prstGeom prst="rect">
            <a:avLst/>
          </a:prstGeom>
          <a:noFill/>
        </p:spPr>
        <p:txBody>
          <a:bodyPr wrap="square" rtlCol="0">
            <a:spAutoFit/>
          </a:bodyPr>
          <a:lstStyle/>
          <a:p>
            <a:pPr algn="ctr" defTabSz="342900">
              <a:defRPr/>
            </a:pPr>
            <a:r>
              <a:rPr lang="fr-FR" sz="1300" dirty="0">
                <a:solidFill>
                  <a:prstClr val="black"/>
                </a:solidFill>
                <a:latin typeface="Calibri"/>
              </a:rPr>
              <a:t>1</a:t>
            </a:r>
            <a:r>
              <a:rPr lang="fr-FR" sz="1300" baseline="30000" dirty="0">
                <a:solidFill>
                  <a:prstClr val="black"/>
                </a:solidFill>
                <a:latin typeface="Calibri"/>
              </a:rPr>
              <a:t>er</a:t>
            </a:r>
            <a:r>
              <a:rPr lang="fr-FR" sz="1300" dirty="0">
                <a:solidFill>
                  <a:prstClr val="black"/>
                </a:solidFill>
                <a:latin typeface="Calibri"/>
              </a:rPr>
              <a:t> janvier 2022</a:t>
            </a:r>
            <a:endParaRPr sz="1300" dirty="0"/>
          </a:p>
        </p:txBody>
      </p:sp>
      <p:sp>
        <p:nvSpPr>
          <p:cNvPr id="68" name="ZoneTexte 67"/>
          <p:cNvSpPr txBox="1"/>
          <p:nvPr/>
        </p:nvSpPr>
        <p:spPr bwMode="auto">
          <a:xfrm>
            <a:off x="423240" y="2735655"/>
            <a:ext cx="1288317" cy="492443"/>
          </a:xfrm>
          <a:prstGeom prst="rect">
            <a:avLst/>
          </a:prstGeom>
          <a:noFill/>
        </p:spPr>
        <p:txBody>
          <a:bodyPr wrap="square" rtlCol="0">
            <a:spAutoFit/>
          </a:bodyPr>
          <a:lstStyle/>
          <a:p>
            <a:pPr algn="ctr" defTabSz="342900">
              <a:defRPr/>
            </a:pPr>
            <a:r>
              <a:rPr lang="fr-FR" sz="1300" dirty="0">
                <a:solidFill>
                  <a:prstClr val="black"/>
                </a:solidFill>
                <a:latin typeface="Calibri"/>
              </a:rPr>
              <a:t>Seuil 2022</a:t>
            </a:r>
            <a:endParaRPr sz="1300" dirty="0">
              <a:solidFill>
                <a:prstClr val="black"/>
              </a:solidFill>
              <a:latin typeface="Calibri"/>
            </a:endParaRPr>
          </a:p>
          <a:p>
            <a:pPr algn="ctr" defTabSz="342900">
              <a:defRPr/>
            </a:pPr>
            <a:r>
              <a:rPr lang="fr-FR" sz="1300" dirty="0">
                <a:solidFill>
                  <a:prstClr val="black"/>
                </a:solidFill>
                <a:latin typeface="Calibri"/>
              </a:rPr>
              <a:t>Logements</a:t>
            </a:r>
          </a:p>
        </p:txBody>
      </p:sp>
      <p:sp>
        <p:nvSpPr>
          <p:cNvPr id="69" name="ZoneTexte 68"/>
          <p:cNvSpPr txBox="1"/>
          <p:nvPr/>
        </p:nvSpPr>
        <p:spPr bwMode="auto">
          <a:xfrm>
            <a:off x="3166869" y="1430966"/>
            <a:ext cx="1405131" cy="292388"/>
          </a:xfrm>
          <a:prstGeom prst="rect">
            <a:avLst/>
          </a:prstGeom>
          <a:noFill/>
        </p:spPr>
        <p:txBody>
          <a:bodyPr wrap="square" rtlCol="0">
            <a:spAutoFit/>
          </a:bodyPr>
          <a:lstStyle/>
          <a:p>
            <a:pPr algn="ctr" defTabSz="342900">
              <a:defRPr/>
            </a:pPr>
            <a:r>
              <a:rPr lang="fr-FR" sz="1300" dirty="0">
                <a:solidFill>
                  <a:prstClr val="black"/>
                </a:solidFill>
                <a:latin typeface="Calibri"/>
              </a:rPr>
              <a:t>1</a:t>
            </a:r>
            <a:r>
              <a:rPr lang="fr-FR" sz="1300" baseline="30000" dirty="0">
                <a:solidFill>
                  <a:prstClr val="black"/>
                </a:solidFill>
                <a:latin typeface="Calibri"/>
              </a:rPr>
              <a:t>er</a:t>
            </a:r>
            <a:r>
              <a:rPr lang="fr-FR" sz="1300" dirty="0">
                <a:solidFill>
                  <a:prstClr val="black"/>
                </a:solidFill>
                <a:latin typeface="Calibri"/>
              </a:rPr>
              <a:t> janvier 2025</a:t>
            </a:r>
            <a:endParaRPr sz="1300" dirty="0"/>
          </a:p>
        </p:txBody>
      </p:sp>
      <p:cxnSp>
        <p:nvCxnSpPr>
          <p:cNvPr id="70" name="Connecteur droit 69"/>
          <p:cNvCxnSpPr>
            <a:cxnSpLocks/>
          </p:cNvCxnSpPr>
          <p:nvPr/>
        </p:nvCxnSpPr>
        <p:spPr bwMode="auto">
          <a:xfrm>
            <a:off x="3836434" y="1813277"/>
            <a:ext cx="0" cy="391886"/>
          </a:xfrm>
          <a:prstGeom prst="line">
            <a:avLst/>
          </a:prstGeom>
          <a:ln>
            <a:solidFill>
              <a:srgbClr val="EC7253"/>
            </a:solidFill>
          </a:ln>
        </p:spPr>
        <p:style>
          <a:lnRef idx="2">
            <a:schemeClr val="accent1"/>
          </a:lnRef>
          <a:fillRef idx="0">
            <a:schemeClr val="accent1"/>
          </a:fillRef>
          <a:effectRef idx="1">
            <a:schemeClr val="accent1"/>
          </a:effectRef>
          <a:fontRef idx="minor">
            <a:schemeClr val="tx1"/>
          </a:fontRef>
        </p:style>
      </p:cxnSp>
      <p:sp>
        <p:nvSpPr>
          <p:cNvPr id="71" name="ZoneTexte 70"/>
          <p:cNvSpPr txBox="1"/>
          <p:nvPr/>
        </p:nvSpPr>
        <p:spPr bwMode="auto">
          <a:xfrm>
            <a:off x="3082954" y="2699668"/>
            <a:ext cx="1364525" cy="1538883"/>
          </a:xfrm>
          <a:prstGeom prst="rect">
            <a:avLst/>
          </a:prstGeom>
          <a:noFill/>
        </p:spPr>
        <p:txBody>
          <a:bodyPr wrap="square" rtlCol="0">
            <a:spAutoFit/>
          </a:bodyPr>
          <a:lstStyle/>
          <a:p>
            <a:pPr algn="ctr" defTabSz="457200">
              <a:lnSpc>
                <a:spcPct val="100000"/>
              </a:lnSpc>
            </a:pPr>
            <a:r>
              <a:rPr lang="fr-FR" sz="1300" dirty="0">
                <a:solidFill>
                  <a:prstClr val="black"/>
                </a:solidFill>
                <a:latin typeface="Calibri"/>
              </a:rPr>
              <a:t> </a:t>
            </a:r>
            <a:r>
              <a:rPr lang="fr-FR" sz="1300" spc="-1" dirty="0">
                <a:solidFill>
                  <a:srgbClr val="000000"/>
                </a:solidFill>
                <a:latin typeface="Calibri" panose="020F0502020204030204" pitchFamily="34" charset="0"/>
                <a:ea typeface="Calibri" panose="020F0502020204030204" pitchFamily="34" charset="0"/>
                <a:cs typeface="Calibri" panose="020F0502020204030204" pitchFamily="34" charset="0"/>
              </a:rPr>
              <a:t>Entrée en vigueur des ajustements introduits par le </a:t>
            </a:r>
            <a:r>
              <a:rPr lang="fr-FR" sz="1400" b="1" dirty="0">
                <a:solidFill>
                  <a:schemeClr val="accent4"/>
                </a:solidFill>
                <a:latin typeface="Calibri"/>
                <a:ea typeface="Calibri"/>
                <a:cs typeface="Calibri"/>
              </a:rPr>
              <a:t>Décret « </a:t>
            </a:r>
            <a:r>
              <a:rPr lang="fr-FR" sz="1400" b="1" dirty="0" err="1">
                <a:solidFill>
                  <a:schemeClr val="accent4"/>
                </a:solidFill>
                <a:latin typeface="Calibri"/>
                <a:ea typeface="Calibri"/>
                <a:cs typeface="Calibri"/>
              </a:rPr>
              <a:t>Retex</a:t>
            </a:r>
            <a:r>
              <a:rPr lang="fr-FR" sz="1400" b="1" dirty="0">
                <a:solidFill>
                  <a:schemeClr val="accent4"/>
                </a:solidFill>
                <a:latin typeface="Calibri"/>
                <a:ea typeface="Calibri"/>
                <a:cs typeface="Calibri"/>
              </a:rPr>
              <a:t> » du 30 décembre 2024 </a:t>
            </a:r>
            <a:endParaRPr lang="fr-FR" sz="1300"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28" name="ZoneTexte 10">
            <a:extLst>
              <a:ext uri="{FF2B5EF4-FFF2-40B4-BE49-F238E27FC236}">
                <a16:creationId xmlns:a16="http://schemas.microsoft.com/office/drawing/2014/main" id="{37FC8D10-F76F-4CF2-817D-2BE298AB832C}"/>
              </a:ext>
            </a:extLst>
          </p:cNvPr>
          <p:cNvSpPr/>
          <p:nvPr/>
        </p:nvSpPr>
        <p:spPr bwMode="auto">
          <a:xfrm>
            <a:off x="1835574" y="2671275"/>
            <a:ext cx="1288311" cy="1068433"/>
          </a:xfrm>
          <a:prstGeom prst="rect">
            <a:avLst/>
          </a:prstGeom>
          <a:noFill/>
          <a:ln w="0">
            <a:noFill/>
          </a:ln>
        </p:spPr>
        <p:style>
          <a:lnRef idx="0">
            <a:scrgbClr r="0" g="0" b="0"/>
          </a:lnRef>
          <a:fillRef idx="0">
            <a:scrgbClr r="0" g="0" b="0"/>
          </a:fillRef>
          <a:effectRef idx="0">
            <a:scrgbClr r="0" g="0" b="0"/>
          </a:effectRef>
          <a:fontRef idx="minor"/>
        </p:style>
        <p:txBody>
          <a:bodyPr wrap="square" lIns="67500" tIns="33750" rIns="67500" bIns="33750" anchor="t">
            <a:spAutoFit/>
          </a:bodyPr>
          <a:lstStyle/>
          <a:p>
            <a:pPr algn="ctr" defTabSz="342900"/>
            <a:r>
              <a:rPr lang="fr-FR" sz="1300" spc="-1" dirty="0">
                <a:solidFill>
                  <a:srgbClr val="000000"/>
                </a:solidFill>
                <a:latin typeface="Calibri" panose="020F0502020204030204" pitchFamily="34" charset="0"/>
                <a:ea typeface="Calibri" panose="020F0502020204030204" pitchFamily="34" charset="0"/>
                <a:cs typeface="Calibri" panose="020F0502020204030204" pitchFamily="34" charset="0"/>
              </a:rPr>
              <a:t>Seuil 2022</a:t>
            </a:r>
          </a:p>
          <a:p>
            <a:pPr algn="ctr" defTabSz="342900"/>
            <a:r>
              <a:rPr lang="fr-FR" sz="1300" spc="-1" dirty="0">
                <a:solidFill>
                  <a:srgbClr val="000000"/>
                </a:solidFill>
                <a:latin typeface="Calibri" panose="020F0502020204030204" pitchFamily="34" charset="0"/>
                <a:ea typeface="Calibri" panose="020F0502020204030204" pitchFamily="34" charset="0"/>
                <a:cs typeface="Calibri" panose="020F0502020204030204" pitchFamily="34" charset="0"/>
              </a:rPr>
              <a:t>bureaux, enseignement</a:t>
            </a:r>
          </a:p>
          <a:p>
            <a:pPr algn="ctr" defTabSz="342900"/>
            <a:r>
              <a:rPr lang="fr-FR" sz="1300" spc="-1" dirty="0">
                <a:solidFill>
                  <a:srgbClr val="000000"/>
                </a:solidFill>
                <a:latin typeface="Calibri" panose="020F0502020204030204" pitchFamily="34" charset="0"/>
                <a:ea typeface="Calibri" panose="020F0502020204030204" pitchFamily="34" charset="0"/>
                <a:cs typeface="Calibri" panose="020F0502020204030204" pitchFamily="34" charset="0"/>
              </a:rPr>
              <a:t>primaire et secondaire</a:t>
            </a:r>
          </a:p>
        </p:txBody>
      </p:sp>
      <p:sp>
        <p:nvSpPr>
          <p:cNvPr id="39" name="ZoneTexte 38">
            <a:extLst>
              <a:ext uri="{FF2B5EF4-FFF2-40B4-BE49-F238E27FC236}">
                <a16:creationId xmlns:a16="http://schemas.microsoft.com/office/drawing/2014/main" id="{4E71D088-D044-4C88-99F0-9BE794A7A7B2}"/>
              </a:ext>
            </a:extLst>
          </p:cNvPr>
          <p:cNvSpPr txBox="1"/>
          <p:nvPr/>
        </p:nvSpPr>
        <p:spPr bwMode="auto">
          <a:xfrm>
            <a:off x="6156177" y="2745992"/>
            <a:ext cx="1457823" cy="1338828"/>
          </a:xfrm>
          <a:prstGeom prst="rect">
            <a:avLst/>
          </a:prstGeom>
          <a:noFill/>
        </p:spPr>
        <p:txBody>
          <a:bodyPr wrap="square" rtlCol="0">
            <a:spAutoFit/>
          </a:bodyPr>
          <a:lstStyle/>
          <a:p>
            <a:pPr algn="ctr" defTabSz="457200">
              <a:lnSpc>
                <a:spcPct val="100000"/>
              </a:lnSpc>
            </a:pPr>
            <a:r>
              <a:rPr lang="fr-FR" sz="1300" dirty="0">
                <a:solidFill>
                  <a:prstClr val="black"/>
                </a:solidFill>
                <a:latin typeface="Calibri"/>
              </a:rPr>
              <a:t> </a:t>
            </a:r>
            <a:r>
              <a:rPr lang="fr-FR" sz="1300" spc="-1" dirty="0">
                <a:solidFill>
                  <a:srgbClr val="000000"/>
                </a:solidFill>
                <a:latin typeface="Calibri" panose="020F0502020204030204" pitchFamily="34" charset="0"/>
                <a:ea typeface="Calibri" panose="020F0502020204030204" pitchFamily="34" charset="0"/>
                <a:cs typeface="Calibri" panose="020F0502020204030204" pitchFamily="34" charset="0"/>
              </a:rPr>
              <a:t>Entrée en vigueur des ajustements introduits par le </a:t>
            </a:r>
            <a:r>
              <a:rPr lang="fr-FR" sz="1400" b="1" dirty="0">
                <a:solidFill>
                  <a:schemeClr val="accent4"/>
                </a:solidFill>
                <a:latin typeface="Calibri"/>
                <a:ea typeface="Calibri"/>
                <a:cs typeface="Calibri"/>
              </a:rPr>
              <a:t>Décret  dit « </a:t>
            </a:r>
            <a:r>
              <a:rPr lang="fr-FR" sz="1400" b="1" dirty="0" err="1">
                <a:solidFill>
                  <a:schemeClr val="accent4"/>
                </a:solidFill>
                <a:latin typeface="Calibri"/>
                <a:ea typeface="Calibri"/>
                <a:cs typeface="Calibri"/>
              </a:rPr>
              <a:t>Rivaton</a:t>
            </a:r>
            <a:r>
              <a:rPr lang="fr-FR" sz="1400" b="1" dirty="0">
                <a:solidFill>
                  <a:schemeClr val="accent4"/>
                </a:solidFill>
                <a:latin typeface="Calibri"/>
                <a:ea typeface="Calibri"/>
                <a:cs typeface="Calibri"/>
              </a:rPr>
              <a:t> 1 » du 18 mars 2026</a:t>
            </a:r>
            <a:endParaRPr lang="fr-FR" sz="1300"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01569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4" name="ZoneTexte 43">
            <a:extLst>
              <a:ext uri="{FF2B5EF4-FFF2-40B4-BE49-F238E27FC236}">
                <a16:creationId xmlns:a16="http://schemas.microsoft.com/office/drawing/2014/main" id="{7B284C3D-8B37-4F1A-A3B9-42D904C61EDF}"/>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1100" dirty="0"/>
              <a:t>Nouvelle diapo version mai 2026</a:t>
            </a:r>
            <a:endParaRPr sz="1100" dirty="0"/>
          </a:p>
        </p:txBody>
      </p:sp>
      <p:sp>
        <p:nvSpPr>
          <p:cNvPr id="7" name="Titre 6"/>
          <p:cNvSpPr>
            <a:spLocks noGrp="1"/>
          </p:cNvSpPr>
          <p:nvPr>
            <p:ph type="title"/>
          </p:nvPr>
        </p:nvSpPr>
        <p:spPr bwMode="auto">
          <a:xfrm>
            <a:off x="382674" y="693343"/>
            <a:ext cx="8604489" cy="447614"/>
          </a:xfrm>
        </p:spPr>
        <p:txBody>
          <a:bodyPr/>
          <a:lstStyle/>
          <a:p>
            <a:pPr>
              <a:defRPr/>
            </a:pPr>
            <a:r>
              <a:rPr lang="fr-FR" sz="2000" dirty="0"/>
              <a:t>Calendrier d’application</a:t>
            </a:r>
            <a:endParaRPr dirty="0"/>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9</a:t>
            </a:fld>
            <a:endParaRPr lang="fr-FR"/>
          </a:p>
        </p:txBody>
      </p:sp>
      <p:sp>
        <p:nvSpPr>
          <p:cNvPr id="12" name="Rectangle 11"/>
          <p:cNvSpPr/>
          <p:nvPr/>
        </p:nvSpPr>
        <p:spPr bwMode="auto">
          <a:xfrm>
            <a:off x="0" y="1126387"/>
            <a:ext cx="394106" cy="3657113"/>
          </a:xfrm>
          <a:prstGeom prst="rect">
            <a:avLst/>
          </a:prstGeom>
          <a:solidFill>
            <a:schemeClr val="accent6">
              <a:lumMod val="20000"/>
              <a:lumOff val="80000"/>
            </a:schemeClr>
          </a:solid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defRPr/>
            </a:pPr>
            <a:r>
              <a:rPr lang="fr-FR" sz="1600" b="1">
                <a:solidFill>
                  <a:schemeClr val="bg1">
                    <a:lumMod val="50000"/>
                  </a:schemeClr>
                </a:solidFill>
              </a:rPr>
              <a:t>Contexte et objectifs de la RE2020</a:t>
            </a:r>
            <a:endParaRP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68" name="ZoneTexte 67"/>
          <p:cNvSpPr txBox="1"/>
          <p:nvPr/>
        </p:nvSpPr>
        <p:spPr bwMode="auto">
          <a:xfrm>
            <a:off x="543207" y="1191911"/>
            <a:ext cx="8424936" cy="3616759"/>
          </a:xfrm>
          <a:prstGeom prst="rect">
            <a:avLst/>
          </a:prstGeom>
          <a:noFill/>
        </p:spPr>
        <p:txBody>
          <a:bodyPr wrap="square" rtlCol="0">
            <a:spAutoFit/>
          </a:bodyPr>
          <a:lstStyle/>
          <a:p>
            <a:pPr algn="just">
              <a:lnSpc>
                <a:spcPct val="107000"/>
              </a:lnSpc>
              <a:spcAft>
                <a:spcPts val="600"/>
              </a:spcAft>
            </a:pPr>
            <a:r>
              <a:rPr lang="fr-CA" sz="1400" dirty="0">
                <a:effectLst/>
                <a:latin typeface="Calibri" panose="020F0502020204030204" pitchFamily="34" charset="0"/>
                <a:ea typeface="Calibri" panose="020F0502020204030204" pitchFamily="34" charset="0"/>
                <a:cs typeface="Arial" panose="020B0604020202020204" pitchFamily="34" charset="0"/>
              </a:rPr>
              <a:t>A partir du 1er mai 2026, la RE2020 s’applique pour les bâtiments</a:t>
            </a:r>
            <a:r>
              <a:rPr lang="fr-FR" sz="1400" dirty="0">
                <a:effectLst/>
                <a:latin typeface="Calibri" panose="020F0502020204030204" pitchFamily="34" charset="0"/>
                <a:ea typeface="Calibri" panose="020F0502020204030204" pitchFamily="34" charset="0"/>
                <a:cs typeface="Arial" panose="020B0604020202020204" pitchFamily="34" charset="0"/>
              </a:rPr>
              <a:t> </a:t>
            </a:r>
            <a:r>
              <a:rPr lang="fr-CA" sz="1400" dirty="0">
                <a:effectLst/>
                <a:latin typeface="Calibri" panose="020F0502020204030204" pitchFamily="34" charset="0"/>
                <a:ea typeface="Calibri" panose="020F0502020204030204" pitchFamily="34" charset="0"/>
                <a:cs typeface="Arial" panose="020B0604020202020204" pitchFamily="34" charset="0"/>
              </a:rPr>
              <a:t>d’activités tertiaires spécifiques ou à usage industriel et artisanal (hors tribunaux et palais de justice) suivants : </a:t>
            </a:r>
            <a:endParaRPr lang="fr-FR" sz="1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SzPts val="1050"/>
              <a:buFont typeface="Calibri" panose="020F0502020204030204" pitchFamily="34" charset="0"/>
              <a:buChar char="-"/>
            </a:pPr>
            <a:r>
              <a:rPr lang="fr-CA" sz="1400" dirty="0">
                <a:effectLst/>
                <a:latin typeface="Calibri" panose="020F0502020204030204" pitchFamily="34" charset="0"/>
                <a:ea typeface="Calibri" panose="020F0502020204030204" pitchFamily="34" charset="0"/>
                <a:cs typeface="Arial" panose="020B0604020202020204" pitchFamily="34" charset="0"/>
              </a:rPr>
              <a:t>Médiathèques et bibliothèques; </a:t>
            </a:r>
            <a:endParaRPr lang="fr-FR" sz="1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SzPts val="1050"/>
              <a:buFont typeface="Calibri" panose="020F0502020204030204" pitchFamily="34" charset="0"/>
              <a:buChar char="-"/>
            </a:pPr>
            <a:r>
              <a:rPr lang="fr-CA" sz="1400" dirty="0">
                <a:effectLst/>
                <a:latin typeface="Calibri" panose="020F0502020204030204" pitchFamily="34" charset="0"/>
                <a:ea typeface="Calibri" panose="020F0502020204030204" pitchFamily="34" charset="0"/>
                <a:cs typeface="Arial" panose="020B0604020202020204" pitchFamily="34" charset="0"/>
              </a:rPr>
              <a:t>Bâtiments d’enseignements atypiques; </a:t>
            </a:r>
            <a:endParaRPr lang="fr-FR" sz="1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SzPts val="1050"/>
              <a:buFont typeface="Calibri" panose="020F0502020204030204" pitchFamily="34" charset="0"/>
              <a:buChar char="-"/>
            </a:pPr>
            <a:r>
              <a:rPr lang="fr-CA" sz="1400" dirty="0">
                <a:effectLst/>
                <a:latin typeface="Calibri" panose="020F0502020204030204" pitchFamily="34" charset="0"/>
                <a:ea typeface="Calibri" panose="020F0502020204030204" pitchFamily="34" charset="0"/>
                <a:cs typeface="Arial" panose="020B0604020202020204" pitchFamily="34" charset="0"/>
              </a:rPr>
              <a:t>Bâtiments universitaires d’enseignement et de recherche;</a:t>
            </a:r>
            <a:endParaRPr lang="fr-FR" sz="1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SzPts val="1050"/>
              <a:buFont typeface="Calibri" panose="020F0502020204030204" pitchFamily="34" charset="0"/>
              <a:buChar char="-"/>
            </a:pPr>
            <a:r>
              <a:rPr lang="fr-CA" sz="1400" dirty="0">
                <a:effectLst/>
                <a:latin typeface="Calibri" panose="020F0502020204030204" pitchFamily="34" charset="0"/>
                <a:ea typeface="Calibri" panose="020F0502020204030204" pitchFamily="34" charset="0"/>
                <a:cs typeface="Arial" panose="020B0604020202020204" pitchFamily="34" charset="0"/>
              </a:rPr>
              <a:t>Hôtels; </a:t>
            </a:r>
            <a:endParaRPr lang="fr-FR" sz="1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SzPts val="1050"/>
              <a:buFont typeface="Calibri" panose="020F0502020204030204" pitchFamily="34" charset="0"/>
              <a:buChar char="-"/>
            </a:pPr>
            <a:r>
              <a:rPr lang="fr-CA" sz="1400" dirty="0">
                <a:effectLst/>
                <a:latin typeface="Calibri" panose="020F0502020204030204" pitchFamily="34" charset="0"/>
                <a:ea typeface="Calibri" panose="020F0502020204030204" pitchFamily="34" charset="0"/>
                <a:cs typeface="Arial" panose="020B0604020202020204" pitchFamily="34" charset="0"/>
              </a:rPr>
              <a:t>Établissements d’accueil de la petite enfance; </a:t>
            </a:r>
            <a:endParaRPr lang="fr-FR" sz="1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SzPts val="1050"/>
              <a:buFont typeface="Calibri" panose="020F0502020204030204" pitchFamily="34" charset="0"/>
              <a:buChar char="-"/>
            </a:pPr>
            <a:r>
              <a:rPr lang="fr-CA" sz="1400" dirty="0">
                <a:effectLst/>
                <a:latin typeface="Calibri" panose="020F0502020204030204" pitchFamily="34" charset="0"/>
                <a:ea typeface="Calibri" panose="020F0502020204030204" pitchFamily="34" charset="0"/>
                <a:cs typeface="Arial" panose="020B0604020202020204" pitchFamily="34" charset="0"/>
              </a:rPr>
              <a:t>Restaurants; </a:t>
            </a:r>
            <a:endParaRPr lang="fr-FR" sz="1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SzPts val="1050"/>
              <a:buFont typeface="Calibri" panose="020F0502020204030204" pitchFamily="34" charset="0"/>
              <a:buChar char="-"/>
            </a:pPr>
            <a:r>
              <a:rPr lang="fr-CA" sz="1400" dirty="0">
                <a:effectLst/>
                <a:latin typeface="Calibri" panose="020F0502020204030204" pitchFamily="34" charset="0"/>
                <a:ea typeface="Calibri" panose="020F0502020204030204" pitchFamily="34" charset="0"/>
                <a:cs typeface="Arial" panose="020B0604020202020204" pitchFamily="34" charset="0"/>
              </a:rPr>
              <a:t>Commerces; </a:t>
            </a:r>
            <a:endParaRPr lang="fr-FR" sz="1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SzPts val="1050"/>
              <a:buFont typeface="Calibri" panose="020F0502020204030204" pitchFamily="34" charset="0"/>
              <a:buChar char="-"/>
            </a:pPr>
            <a:r>
              <a:rPr lang="fr-CA" sz="1400" dirty="0">
                <a:effectLst/>
                <a:latin typeface="Calibri" panose="020F0502020204030204" pitchFamily="34" charset="0"/>
                <a:ea typeface="Calibri" panose="020F0502020204030204" pitchFamily="34" charset="0"/>
                <a:cs typeface="Arial" panose="020B0604020202020204" pitchFamily="34" charset="0"/>
              </a:rPr>
              <a:t>Vestiaires seuls; </a:t>
            </a:r>
            <a:endParaRPr lang="fr-FR" sz="1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SzPts val="1050"/>
              <a:buFont typeface="Calibri" panose="020F0502020204030204" pitchFamily="34" charset="0"/>
              <a:buChar char="-"/>
            </a:pPr>
            <a:r>
              <a:rPr lang="fr-CA" sz="1400" dirty="0">
                <a:effectLst/>
                <a:latin typeface="Calibri" panose="020F0502020204030204" pitchFamily="34" charset="0"/>
                <a:ea typeface="Calibri" panose="020F0502020204030204" pitchFamily="34" charset="0"/>
                <a:cs typeface="Arial" panose="020B0604020202020204" pitchFamily="34" charset="0"/>
              </a:rPr>
              <a:t>Établissements sanitaires avec hébergements; </a:t>
            </a:r>
            <a:endParaRPr lang="fr-FR" sz="1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SzPts val="1050"/>
              <a:buFont typeface="Calibri" panose="020F0502020204030204" pitchFamily="34" charset="0"/>
              <a:buChar char="-"/>
            </a:pPr>
            <a:r>
              <a:rPr lang="fr-CA" sz="1400" dirty="0">
                <a:effectLst/>
                <a:latin typeface="Calibri" panose="020F0502020204030204" pitchFamily="34" charset="0"/>
                <a:ea typeface="Calibri" panose="020F0502020204030204" pitchFamily="34" charset="0"/>
                <a:cs typeface="Arial" panose="020B0604020202020204" pitchFamily="34" charset="0"/>
              </a:rPr>
              <a:t>Établissements de santé; </a:t>
            </a:r>
            <a:endParaRPr lang="fr-FR" sz="1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SzPts val="1050"/>
              <a:buFont typeface="Calibri" panose="020F0502020204030204" pitchFamily="34" charset="0"/>
              <a:buChar char="-"/>
            </a:pPr>
            <a:r>
              <a:rPr lang="fr-CA" sz="1400" dirty="0">
                <a:effectLst/>
                <a:latin typeface="Calibri" panose="020F0502020204030204" pitchFamily="34" charset="0"/>
                <a:ea typeface="Calibri" panose="020F0502020204030204" pitchFamily="34" charset="0"/>
                <a:cs typeface="Arial" panose="020B0604020202020204" pitchFamily="34" charset="0"/>
              </a:rPr>
              <a:t>Aérogares; </a:t>
            </a:r>
            <a:endParaRPr lang="fr-FR" sz="1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SzPts val="1050"/>
              <a:buFont typeface="Calibri" panose="020F0502020204030204" pitchFamily="34" charset="0"/>
              <a:buChar char="-"/>
            </a:pPr>
            <a:r>
              <a:rPr lang="fr-CA" sz="1400" dirty="0">
                <a:effectLst/>
                <a:latin typeface="Calibri" panose="020F0502020204030204" pitchFamily="34" charset="0"/>
                <a:ea typeface="Calibri" panose="020F0502020204030204" pitchFamily="34" charset="0"/>
                <a:cs typeface="Arial" panose="020B0604020202020204" pitchFamily="34" charset="0"/>
              </a:rPr>
              <a:t>Bâtiments à usage industriel et artisanal; </a:t>
            </a:r>
            <a:endParaRPr lang="fr-FR" sz="1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600"/>
              </a:spcAft>
              <a:buSzPts val="1050"/>
              <a:buFont typeface="Calibri" panose="020F0502020204030204" pitchFamily="34" charset="0"/>
              <a:buChar char="-"/>
            </a:pPr>
            <a:r>
              <a:rPr lang="fr-CA" sz="1400" dirty="0">
                <a:effectLst/>
                <a:latin typeface="Calibri" panose="020F0502020204030204" pitchFamily="34" charset="0"/>
                <a:ea typeface="Calibri" panose="020F0502020204030204" pitchFamily="34" charset="0"/>
                <a:cs typeface="Arial" panose="020B0604020202020204" pitchFamily="34" charset="0"/>
              </a:rPr>
              <a:t>Établissements sportifs.</a:t>
            </a:r>
            <a:endParaRPr lang="fr-FR" sz="1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78669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4" name="ZoneTexte 43">
            <a:extLst>
              <a:ext uri="{FF2B5EF4-FFF2-40B4-BE49-F238E27FC236}">
                <a16:creationId xmlns:a16="http://schemas.microsoft.com/office/drawing/2014/main" id="{7B284C3D-8B37-4F1A-A3B9-42D904C61EDF}"/>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1100" dirty="0"/>
              <a:t>Nouvelle diapo version mai 2026</a:t>
            </a:r>
            <a:endParaRPr sz="1100" dirty="0"/>
          </a:p>
        </p:txBody>
      </p:sp>
      <p:sp>
        <p:nvSpPr>
          <p:cNvPr id="7" name="Titre 6"/>
          <p:cNvSpPr>
            <a:spLocks noGrp="1"/>
          </p:cNvSpPr>
          <p:nvPr>
            <p:ph type="title"/>
          </p:nvPr>
        </p:nvSpPr>
        <p:spPr bwMode="auto">
          <a:xfrm>
            <a:off x="382674" y="693343"/>
            <a:ext cx="8604489" cy="447614"/>
          </a:xfrm>
        </p:spPr>
        <p:txBody>
          <a:bodyPr/>
          <a:lstStyle/>
          <a:p>
            <a:pPr>
              <a:defRPr/>
            </a:pPr>
            <a:r>
              <a:rPr lang="fr-FR" sz="2000" dirty="0"/>
              <a:t>Calendrier d’application</a:t>
            </a:r>
            <a:endParaRPr dirty="0"/>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10</a:t>
            </a:fld>
            <a:endParaRPr lang="fr-FR"/>
          </a:p>
        </p:txBody>
      </p:sp>
      <p:sp>
        <p:nvSpPr>
          <p:cNvPr id="12" name="Rectangle 11"/>
          <p:cNvSpPr/>
          <p:nvPr/>
        </p:nvSpPr>
        <p:spPr bwMode="auto">
          <a:xfrm>
            <a:off x="0" y="1126387"/>
            <a:ext cx="394106" cy="3657113"/>
          </a:xfrm>
          <a:prstGeom prst="rect">
            <a:avLst/>
          </a:prstGeom>
          <a:solidFill>
            <a:schemeClr val="accent6">
              <a:lumMod val="20000"/>
              <a:lumOff val="80000"/>
            </a:schemeClr>
          </a:solid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defRPr/>
            </a:pPr>
            <a:r>
              <a:rPr lang="fr-FR" sz="1600" b="1">
                <a:solidFill>
                  <a:schemeClr val="bg1">
                    <a:lumMod val="50000"/>
                  </a:schemeClr>
                </a:solidFill>
              </a:rPr>
              <a:t>Contexte et objectifs de la RE2020</a:t>
            </a:r>
            <a:endParaRP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68" name="ZoneTexte 67"/>
          <p:cNvSpPr txBox="1"/>
          <p:nvPr/>
        </p:nvSpPr>
        <p:spPr bwMode="auto">
          <a:xfrm>
            <a:off x="543207" y="1191911"/>
            <a:ext cx="8424936" cy="3130985"/>
          </a:xfrm>
          <a:prstGeom prst="rect">
            <a:avLst/>
          </a:prstGeom>
          <a:noFill/>
        </p:spPr>
        <p:txBody>
          <a:bodyPr wrap="square" rtlCol="0">
            <a:spAutoFit/>
          </a:bodyPr>
          <a:lstStyle/>
          <a:p>
            <a:pPr algn="just">
              <a:lnSpc>
                <a:spcPct val="107000"/>
              </a:lnSpc>
              <a:spcAft>
                <a:spcPts val="600"/>
              </a:spcAft>
            </a:pPr>
            <a:r>
              <a:rPr lang="fr-CA" sz="1600" b="1" dirty="0">
                <a:effectLst/>
                <a:latin typeface="Calibri" panose="020F0502020204030204" pitchFamily="34" charset="0"/>
                <a:ea typeface="Calibri" panose="020F0502020204030204" pitchFamily="34" charset="0"/>
                <a:cs typeface="Arial" panose="020B0604020202020204" pitchFamily="34" charset="0"/>
              </a:rPr>
              <a:t>Cependant, la RE2020 ne s’applique pas aux constructions de bâtiments tertiaires spécifiques ou à usage industriel et artisanal précédents</a:t>
            </a:r>
            <a:r>
              <a:rPr lang="fr-CA" sz="1600" dirty="0">
                <a:effectLst/>
                <a:latin typeface="Calibri" panose="020F0502020204030204" pitchFamily="34" charset="0"/>
                <a:ea typeface="Calibri" panose="020F0502020204030204" pitchFamily="34" charset="0"/>
                <a:cs typeface="Arial" panose="020B0604020202020204" pitchFamily="34" charset="0"/>
              </a:rPr>
              <a:t> qui respectent l’</a:t>
            </a:r>
            <a:r>
              <a:rPr lang="fr-CA" sz="1600" b="1" dirty="0">
                <a:effectLst/>
                <a:latin typeface="Calibri" panose="020F0502020204030204" pitchFamily="34" charset="0"/>
                <a:ea typeface="Calibri" panose="020F0502020204030204" pitchFamily="34" charset="0"/>
                <a:cs typeface="Arial" panose="020B0604020202020204" pitchFamily="34" charset="0"/>
              </a:rPr>
              <a:t>une des conditions suivantes</a:t>
            </a:r>
            <a:r>
              <a:rPr lang="fr-CA" sz="1600" dirty="0">
                <a:effectLst/>
                <a:latin typeface="Calibri" panose="020F0502020204030204" pitchFamily="34" charset="0"/>
                <a:ea typeface="Calibri" panose="020F0502020204030204" pitchFamily="34" charset="0"/>
                <a:cs typeface="Arial" panose="020B0604020202020204" pitchFamily="34" charset="0"/>
              </a:rPr>
              <a:t> : </a:t>
            </a:r>
            <a:endParaRPr lang="fr-FR" sz="16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600"/>
              </a:spcAft>
              <a:buSzPts val="1050"/>
              <a:buFont typeface="Calibri" panose="020F0502020204030204" pitchFamily="34" charset="0"/>
              <a:buChar char="-"/>
            </a:pPr>
            <a:r>
              <a:rPr lang="fr-CA" sz="1600" dirty="0">
                <a:effectLst/>
                <a:latin typeface="Calibri" panose="020F0502020204030204" pitchFamily="34" charset="0"/>
                <a:ea typeface="Calibri" panose="020F0502020204030204" pitchFamily="34" charset="0"/>
                <a:cs typeface="Arial" panose="020B0604020202020204" pitchFamily="34" charset="0"/>
              </a:rPr>
              <a:t>La construction de bâtiments ou de parties de bâtiments qui, en raison de </a:t>
            </a:r>
            <a:r>
              <a:rPr lang="fr-CA" sz="1600" b="1" dirty="0">
                <a:effectLst/>
                <a:latin typeface="Calibri" panose="020F0502020204030204" pitchFamily="34" charset="0"/>
                <a:ea typeface="Calibri" panose="020F0502020204030204" pitchFamily="34" charset="0"/>
                <a:cs typeface="Arial" panose="020B0604020202020204" pitchFamily="34" charset="0"/>
              </a:rPr>
              <a:t>contraintes spécifiques liées à leur usage</a:t>
            </a:r>
            <a:r>
              <a:rPr lang="fr-CA" sz="1600" dirty="0">
                <a:effectLst/>
                <a:latin typeface="Calibri" panose="020F0502020204030204" pitchFamily="34" charset="0"/>
                <a:ea typeface="Calibri" panose="020F0502020204030204" pitchFamily="34" charset="0"/>
                <a:cs typeface="Arial" panose="020B0604020202020204" pitchFamily="34" charset="0"/>
              </a:rPr>
              <a:t>, doivent </a:t>
            </a:r>
            <a:r>
              <a:rPr lang="fr-CA" sz="1600" b="1" dirty="0">
                <a:effectLst/>
                <a:latin typeface="Calibri" panose="020F0502020204030204" pitchFamily="34" charset="0"/>
                <a:ea typeface="Calibri" panose="020F0502020204030204" pitchFamily="34" charset="0"/>
                <a:cs typeface="Arial" panose="020B0604020202020204" pitchFamily="34" charset="0"/>
              </a:rPr>
              <a:t>garantir des conditions particulières de température, d’hygrométrie</a:t>
            </a:r>
            <a:r>
              <a:rPr lang="fr-CA" sz="1600" dirty="0">
                <a:effectLst/>
                <a:latin typeface="Calibri" panose="020F0502020204030204" pitchFamily="34" charset="0"/>
                <a:ea typeface="Calibri" panose="020F0502020204030204" pitchFamily="34" charset="0"/>
                <a:cs typeface="Arial" panose="020B0604020202020204" pitchFamily="34" charset="0"/>
              </a:rPr>
              <a:t> ou de </a:t>
            </a:r>
            <a:r>
              <a:rPr lang="fr-CA" sz="1600" b="1" dirty="0">
                <a:effectLst/>
                <a:latin typeface="Calibri" panose="020F0502020204030204" pitchFamily="34" charset="0"/>
                <a:ea typeface="Calibri" panose="020F0502020204030204" pitchFamily="34" charset="0"/>
                <a:cs typeface="Arial" panose="020B0604020202020204" pitchFamily="34" charset="0"/>
              </a:rPr>
              <a:t>qualité de l’air</a:t>
            </a:r>
            <a:r>
              <a:rPr lang="fr-CA" sz="1600" dirty="0">
                <a:effectLst/>
                <a:latin typeface="Calibri" panose="020F0502020204030204" pitchFamily="34" charset="0"/>
                <a:ea typeface="Calibri" panose="020F0502020204030204" pitchFamily="34" charset="0"/>
                <a:cs typeface="Arial" panose="020B0604020202020204" pitchFamily="34" charset="0"/>
              </a:rPr>
              <a:t> et nécessitant, de ce fait, des règles particulières;</a:t>
            </a:r>
          </a:p>
          <a:p>
            <a:pPr marL="342900" lvl="0" indent="-342900" algn="just">
              <a:lnSpc>
                <a:spcPct val="107000"/>
              </a:lnSpc>
              <a:buSzPts val="1050"/>
              <a:buFont typeface="Calibri" panose="020F0502020204030204" pitchFamily="34" charset="0"/>
              <a:buChar char="-"/>
            </a:pPr>
            <a:r>
              <a:rPr lang="fr-CA" sz="1600" dirty="0">
                <a:latin typeface="Calibri" panose="020F0502020204030204" pitchFamily="34" charset="0"/>
                <a:ea typeface="Calibri" panose="020F0502020204030204" pitchFamily="34" charset="0"/>
                <a:cs typeface="Arial" panose="020B0604020202020204" pitchFamily="34" charset="0"/>
              </a:rPr>
              <a:t>La </a:t>
            </a:r>
            <a:r>
              <a:rPr lang="fr-CA" sz="1600" b="1" dirty="0">
                <a:effectLst/>
                <a:latin typeface="Calibri" panose="020F0502020204030204" pitchFamily="34" charset="0"/>
                <a:ea typeface="Calibri" panose="020F0502020204030204" pitchFamily="34" charset="0"/>
                <a:cs typeface="Arial" panose="020B0604020202020204" pitchFamily="34" charset="0"/>
              </a:rPr>
              <a:t>construction temporaire</a:t>
            </a:r>
            <a:r>
              <a:rPr lang="fr-CA" sz="1600" dirty="0">
                <a:effectLst/>
                <a:latin typeface="Calibri" panose="020F0502020204030204" pitchFamily="34" charset="0"/>
                <a:ea typeface="Calibri" panose="020F0502020204030204" pitchFamily="34" charset="0"/>
                <a:cs typeface="Arial" panose="020B0604020202020204" pitchFamily="34" charset="0"/>
              </a:rPr>
              <a:t> de bâtiments ou de parties de bâtiments ou implantés </a:t>
            </a:r>
            <a:r>
              <a:rPr lang="fr-CA" sz="1600" b="1" dirty="0">
                <a:effectLst/>
                <a:latin typeface="Calibri" panose="020F0502020204030204" pitchFamily="34" charset="0"/>
                <a:ea typeface="Calibri" panose="020F0502020204030204" pitchFamily="34" charset="0"/>
                <a:cs typeface="Arial" panose="020B0604020202020204" pitchFamily="34" charset="0"/>
              </a:rPr>
              <a:t>pour une durée n’excédant pas deux ans;</a:t>
            </a:r>
            <a:endParaRPr lang="fr-FR" sz="16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SzPts val="1050"/>
              <a:buFont typeface="Calibri" panose="020F0502020204030204" pitchFamily="34" charset="0"/>
              <a:buChar char="-"/>
            </a:pPr>
            <a:r>
              <a:rPr lang="fr-CA" sz="1600" dirty="0">
                <a:effectLst/>
                <a:latin typeface="Calibri" panose="020F0502020204030204" pitchFamily="34" charset="0"/>
                <a:ea typeface="Calibri" panose="020F0502020204030204" pitchFamily="34" charset="0"/>
                <a:cs typeface="Arial" panose="020B0604020202020204" pitchFamily="34" charset="0"/>
              </a:rPr>
              <a:t>La </a:t>
            </a:r>
            <a:r>
              <a:rPr lang="fr-CA" sz="1600" b="1" dirty="0">
                <a:effectLst/>
                <a:latin typeface="Calibri" panose="020F0502020204030204" pitchFamily="34" charset="0"/>
                <a:ea typeface="Calibri" panose="020F0502020204030204" pitchFamily="34" charset="0"/>
                <a:cs typeface="Arial" panose="020B0604020202020204" pitchFamily="34" charset="0"/>
              </a:rPr>
              <a:t>construction ou l’extension de bâtiments d’une surface inférieure à 50 m</a:t>
            </a:r>
            <a:r>
              <a:rPr lang="fr-CA" sz="1600" b="1" baseline="30000" dirty="0">
                <a:effectLst/>
                <a:latin typeface="Calibri" panose="020F0502020204030204" pitchFamily="34" charset="0"/>
                <a:ea typeface="Calibri" panose="020F0502020204030204" pitchFamily="34" charset="0"/>
                <a:cs typeface="Arial" panose="020B0604020202020204" pitchFamily="34" charset="0"/>
              </a:rPr>
              <a:t>2</a:t>
            </a:r>
            <a:r>
              <a:rPr lang="fr-CA" sz="1600" b="1" dirty="0">
                <a:effectLst/>
                <a:latin typeface="Calibri" panose="020F0502020204030204" pitchFamily="34" charset="0"/>
                <a:ea typeface="Calibri" panose="020F0502020204030204" pitchFamily="34" charset="0"/>
                <a:cs typeface="Arial" panose="020B0604020202020204" pitchFamily="34" charset="0"/>
              </a:rPr>
              <a:t>;</a:t>
            </a:r>
            <a:endParaRPr lang="fr-FR" sz="16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600"/>
              </a:spcAft>
              <a:buSzPts val="1050"/>
              <a:buFont typeface="Calibri" panose="020F0502020204030204" pitchFamily="34" charset="0"/>
              <a:buChar char="-"/>
            </a:pPr>
            <a:r>
              <a:rPr lang="fr-CA" sz="1600" b="1" dirty="0">
                <a:effectLst/>
                <a:latin typeface="Calibri" panose="020F0502020204030204" pitchFamily="34" charset="0"/>
                <a:ea typeface="Calibri" panose="020F0502020204030204" pitchFamily="34" charset="0"/>
                <a:cs typeface="Arial" panose="020B0604020202020204" pitchFamily="34" charset="0"/>
              </a:rPr>
              <a:t>L’extension de bâtiments d’une surface cumulativement inférieure à 150 m</a:t>
            </a:r>
            <a:r>
              <a:rPr lang="fr-CA" sz="1600" b="1" baseline="30000" dirty="0">
                <a:effectLst/>
                <a:latin typeface="Calibri" panose="020F0502020204030204" pitchFamily="34" charset="0"/>
                <a:ea typeface="Calibri" panose="020F0502020204030204" pitchFamily="34" charset="0"/>
                <a:cs typeface="Arial" panose="020B0604020202020204" pitchFamily="34" charset="0"/>
              </a:rPr>
              <a:t>2</a:t>
            </a:r>
            <a:r>
              <a:rPr lang="fr-CA" sz="1600" b="1" dirty="0">
                <a:effectLst/>
                <a:latin typeface="Calibri" panose="020F0502020204030204" pitchFamily="34" charset="0"/>
                <a:ea typeface="Calibri" panose="020F0502020204030204" pitchFamily="34" charset="0"/>
                <a:cs typeface="Arial" panose="020B0604020202020204" pitchFamily="34" charset="0"/>
              </a:rPr>
              <a:t> et inférieure à 30 % de la surface </a:t>
            </a:r>
            <a:r>
              <a:rPr lang="fr-CA" sz="1600" dirty="0">
                <a:effectLst/>
                <a:latin typeface="Calibri" panose="020F0502020204030204" pitchFamily="34" charset="0"/>
                <a:ea typeface="Calibri" panose="020F0502020204030204" pitchFamily="34" charset="0"/>
                <a:cs typeface="Arial" panose="020B0604020202020204" pitchFamily="34" charset="0"/>
              </a:rPr>
              <a:t>des locaux</a:t>
            </a:r>
            <a:r>
              <a:rPr lang="fr-CA" sz="1600" b="1" dirty="0">
                <a:effectLst/>
                <a:latin typeface="Calibri" panose="020F0502020204030204" pitchFamily="34" charset="0"/>
                <a:ea typeface="Calibri" panose="020F0502020204030204" pitchFamily="34" charset="0"/>
                <a:cs typeface="Arial" panose="020B0604020202020204" pitchFamily="34" charset="0"/>
              </a:rPr>
              <a:t> existants</a:t>
            </a:r>
            <a:endParaRPr lang="fr-FR" sz="16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600"/>
              </a:spcAft>
            </a:pPr>
            <a:endParaRPr lang="fr-FR" sz="1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22279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Calendrier d’application suite</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11</a:t>
            </a:fld>
            <a:endParaRPr lang="fr-FR"/>
          </a:p>
        </p:txBody>
      </p:sp>
      <p:sp>
        <p:nvSpPr>
          <p:cNvPr id="12" name="Rectangle 11"/>
          <p:cNvSpPr/>
          <p:nvPr/>
        </p:nvSpPr>
        <p:spPr bwMode="auto">
          <a:xfrm>
            <a:off x="0" y="1126387"/>
            <a:ext cx="394106" cy="3657113"/>
          </a:xfrm>
          <a:prstGeom prst="rect">
            <a:avLst/>
          </a:prstGeom>
          <a:solidFill>
            <a:schemeClr val="accent6">
              <a:lumMod val="20000"/>
              <a:lumOff val="80000"/>
            </a:schemeClr>
          </a:solid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defRPr/>
            </a:pPr>
            <a:r>
              <a:rPr lang="fr-FR" sz="1600" b="1">
                <a:solidFill>
                  <a:schemeClr val="bg1">
                    <a:lumMod val="50000"/>
                  </a:schemeClr>
                </a:solidFill>
              </a:rPr>
              <a:t>Contexte et objectifs de la RE2020</a:t>
            </a:r>
            <a:endParaRP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30" name="Rectangle 29"/>
          <p:cNvSpPr/>
          <p:nvPr/>
        </p:nvSpPr>
        <p:spPr bwMode="auto">
          <a:xfrm>
            <a:off x="509629" y="1347614"/>
            <a:ext cx="8598875" cy="3539430"/>
          </a:xfrm>
          <a:prstGeom prst="rect">
            <a:avLst/>
          </a:prstGeom>
        </p:spPr>
        <p:txBody>
          <a:bodyPr wrap="square">
            <a:spAutoFit/>
          </a:bodyPr>
          <a:lstStyle/>
          <a:p>
            <a:pPr>
              <a:defRPr/>
            </a:pPr>
            <a:r>
              <a:rPr lang="fr-FR" sz="1400" dirty="0"/>
              <a:t>Cas particulier des contrats de louage d’ouvrage et contrat de construction de maison individuelle : </a:t>
            </a:r>
            <a:endParaRPr dirty="0"/>
          </a:p>
          <a:p>
            <a:pPr>
              <a:defRPr/>
            </a:pPr>
            <a:endParaRPr lang="fr-FR" sz="1400" dirty="0"/>
          </a:p>
          <a:p>
            <a:pPr>
              <a:defRPr/>
            </a:pPr>
            <a:r>
              <a:rPr lang="fr-FR" sz="1400" dirty="0"/>
              <a:t>Le décret n°2021-1004 du 29 juillet 2021 précise que la RE2020 ne s’applique pas pour les constructions neuves de logements pour lesquelles à la fois:</a:t>
            </a:r>
            <a:endParaRPr dirty="0"/>
          </a:p>
          <a:p>
            <a:pPr>
              <a:defRPr/>
            </a:pPr>
            <a:endParaRPr lang="fr-FR" sz="1400" dirty="0"/>
          </a:p>
          <a:p>
            <a:pPr marL="285750" indent="-285750">
              <a:buFont typeface="Arial"/>
              <a:buChar char="•"/>
              <a:defRPr/>
            </a:pPr>
            <a:r>
              <a:rPr lang="fr-FR" sz="1400" dirty="0"/>
              <a:t>la construction a donné lieu à la signature, </a:t>
            </a:r>
            <a:r>
              <a:rPr lang="fr-FR" sz="1400" b="1" dirty="0"/>
              <a:t>avant le 1er octobre 2021</a:t>
            </a:r>
            <a:r>
              <a:rPr lang="fr-FR" sz="1400" dirty="0"/>
              <a:t>, d’un contrat de louage d’ouvrage, au sens de l’article 1787 du code civil, ou d’un contrat de construction de maison individuelle régi par les articles L. 231-1 et L. 232-1 du présent code. </a:t>
            </a:r>
            <a:endParaRPr dirty="0"/>
          </a:p>
          <a:p>
            <a:pPr marL="285750" indent="-285750">
              <a:buFont typeface="Arial"/>
              <a:buChar char="•"/>
              <a:defRPr/>
            </a:pPr>
            <a:r>
              <a:rPr lang="fr-FR" sz="1400" dirty="0"/>
              <a:t>la demande de permis de construire ou la déclaration préalable est déposée </a:t>
            </a:r>
            <a:r>
              <a:rPr lang="fr-FR" sz="1400" b="1" dirty="0"/>
              <a:t>avant le 1er septembre 2022</a:t>
            </a:r>
            <a:endParaRPr dirty="0"/>
          </a:p>
          <a:p>
            <a:pPr marL="285750" indent="-285750">
              <a:buFont typeface="Arial"/>
              <a:buChar char="•"/>
              <a:defRPr/>
            </a:pPr>
            <a:endParaRPr lang="fr-FR" sz="1400" dirty="0"/>
          </a:p>
          <a:p>
            <a:pPr>
              <a:defRPr/>
            </a:pPr>
            <a:r>
              <a:rPr lang="fr-FR" sz="1400" dirty="0"/>
              <a:t>Concernant la définition du contrat de louage d'ouvrage, au-delà de l'article 1787 du code civil mentionné au R.172-1 du CCH, différentes précisions sont apportées dans la section 3 du chapitre III du Titre VIII du livre III du code civil (Articles 1787 à 1799-1).</a:t>
            </a:r>
            <a:endParaRPr dirty="0"/>
          </a:p>
          <a:p>
            <a:pPr>
              <a:defRPr/>
            </a:pPr>
            <a:endParaRPr lang="fr-FR"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12</a:t>
            </a:fld>
            <a:endParaRPr lang="fr-FR"/>
          </a:p>
        </p:txBody>
      </p:sp>
      <p:sp>
        <p:nvSpPr>
          <p:cNvPr id="12" name="Rectangle 11"/>
          <p:cNvSpPr/>
          <p:nvPr/>
        </p:nvSpPr>
        <p:spPr bwMode="auto">
          <a:xfrm>
            <a:off x="0" y="1126387"/>
            <a:ext cx="394106" cy="3657113"/>
          </a:xfrm>
          <a:prstGeom prst="rect">
            <a:avLst/>
          </a:prstGeom>
          <a:solidFill>
            <a:schemeClr val="accent6">
              <a:lumMod val="20000"/>
              <a:lumOff val="80000"/>
            </a:schemeClr>
          </a:solid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defRPr/>
            </a:pPr>
            <a:r>
              <a:rPr lang="fr-FR" sz="1600" b="1">
                <a:solidFill>
                  <a:schemeClr val="bg1">
                    <a:lumMod val="50000"/>
                  </a:schemeClr>
                </a:solidFill>
              </a:rPr>
              <a:t>Contexte et objectifs de la RE2020</a:t>
            </a:r>
            <a:endParaRP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graphicFrame>
        <p:nvGraphicFramePr>
          <p:cNvPr id="30" name="Table 6"/>
          <p:cNvGraphicFramePr>
            <a:graphicFrameLocks/>
          </p:cNvGraphicFramePr>
          <p:nvPr>
            <p:extLst>
              <p:ext uri="{D42A27DB-BD31-4B8C-83A1-F6EECF244321}">
                <p14:modId xmlns:p14="http://schemas.microsoft.com/office/powerpoint/2010/main" val="3301914853"/>
              </p:ext>
            </p:extLst>
          </p:nvPr>
        </p:nvGraphicFramePr>
        <p:xfrm>
          <a:off x="467546" y="1203601"/>
          <a:ext cx="8519617" cy="3436580"/>
        </p:xfrm>
        <a:graphic>
          <a:graphicData uri="http://schemas.openxmlformats.org/drawingml/2006/table">
            <a:tbl>
              <a:tblPr/>
              <a:tblGrid>
                <a:gridCol w="1103177">
                  <a:extLst>
                    <a:ext uri="{9D8B030D-6E8A-4147-A177-3AD203B41FA5}">
                      <a16:colId xmlns:a16="http://schemas.microsoft.com/office/drawing/2014/main" val="20000"/>
                    </a:ext>
                  </a:extLst>
                </a:gridCol>
                <a:gridCol w="1104282">
                  <a:extLst>
                    <a:ext uri="{9D8B030D-6E8A-4147-A177-3AD203B41FA5}">
                      <a16:colId xmlns:a16="http://schemas.microsoft.com/office/drawing/2014/main" val="20001"/>
                    </a:ext>
                  </a:extLst>
                </a:gridCol>
                <a:gridCol w="1398758">
                  <a:extLst>
                    <a:ext uri="{9D8B030D-6E8A-4147-A177-3AD203B41FA5}">
                      <a16:colId xmlns:a16="http://schemas.microsoft.com/office/drawing/2014/main" val="20002"/>
                    </a:ext>
                  </a:extLst>
                </a:gridCol>
                <a:gridCol w="1177902">
                  <a:extLst>
                    <a:ext uri="{9D8B030D-6E8A-4147-A177-3AD203B41FA5}">
                      <a16:colId xmlns:a16="http://schemas.microsoft.com/office/drawing/2014/main" val="20003"/>
                    </a:ext>
                  </a:extLst>
                </a:gridCol>
                <a:gridCol w="1104282">
                  <a:extLst>
                    <a:ext uri="{9D8B030D-6E8A-4147-A177-3AD203B41FA5}">
                      <a16:colId xmlns:a16="http://schemas.microsoft.com/office/drawing/2014/main" val="20004"/>
                    </a:ext>
                  </a:extLst>
                </a:gridCol>
                <a:gridCol w="1325139">
                  <a:extLst>
                    <a:ext uri="{9D8B030D-6E8A-4147-A177-3AD203B41FA5}">
                      <a16:colId xmlns:a16="http://schemas.microsoft.com/office/drawing/2014/main" val="20005"/>
                    </a:ext>
                  </a:extLst>
                </a:gridCol>
                <a:gridCol w="1306077">
                  <a:extLst>
                    <a:ext uri="{9D8B030D-6E8A-4147-A177-3AD203B41FA5}">
                      <a16:colId xmlns:a16="http://schemas.microsoft.com/office/drawing/2014/main" val="68947150"/>
                    </a:ext>
                  </a:extLst>
                </a:gridCol>
              </a:tblGrid>
              <a:tr h="330380">
                <a:tc>
                  <a:txBody>
                    <a:bodyPr/>
                    <a:lstStyle/>
                    <a:p>
                      <a:pPr algn="ctr">
                        <a:lnSpc>
                          <a:spcPct val="100000"/>
                        </a:lnSpc>
                        <a:defRPr/>
                      </a:pPr>
                      <a:r>
                        <a:rPr lang="fr-FR" sz="800" b="1" strike="noStrike" spc="-1" dirty="0">
                          <a:solidFill>
                            <a:schemeClr val="accent1"/>
                          </a:solidFill>
                          <a:latin typeface="Arial"/>
                        </a:rPr>
                        <a:t>Exigences et méthode</a:t>
                      </a:r>
                      <a:endParaRPr lang="fr-FR" sz="800" b="0" strike="noStrike" spc="-1" dirty="0">
                        <a:solidFill>
                          <a:schemeClr val="accent1"/>
                        </a:solidFill>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1" strike="noStrike" spc="-1" dirty="0">
                          <a:solidFill>
                            <a:schemeClr val="accent1"/>
                          </a:solidFill>
                          <a:latin typeface="Arial"/>
                        </a:rPr>
                        <a:t>Exigences et méthode</a:t>
                      </a:r>
                      <a:endParaRPr lang="fr-FR" sz="800" b="0" strike="noStrike" spc="-1" dirty="0">
                        <a:solidFill>
                          <a:schemeClr val="accent1"/>
                        </a:solidFill>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1" strike="noStrike" spc="-1" dirty="0">
                          <a:solidFill>
                            <a:schemeClr val="accent1"/>
                          </a:solidFill>
                          <a:latin typeface="Arial"/>
                        </a:rPr>
                        <a:t>Données environnementales</a:t>
                      </a:r>
                      <a:endParaRPr lang="fr-FR" sz="800" b="0" strike="noStrike" spc="-1" dirty="0">
                        <a:solidFill>
                          <a:schemeClr val="accent1"/>
                        </a:solidFill>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1" strike="noStrike" spc="-1" dirty="0">
                          <a:solidFill>
                            <a:schemeClr val="accent1"/>
                          </a:solidFill>
                          <a:latin typeface="Arial"/>
                        </a:rPr>
                        <a:t>Attestations</a:t>
                      </a:r>
                      <a:endParaRPr lang="fr-FR" sz="800" b="0" strike="noStrike" spc="-1" dirty="0">
                        <a:solidFill>
                          <a:schemeClr val="accent1"/>
                        </a:solidFill>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1" strike="noStrike" spc="-1" dirty="0">
                          <a:solidFill>
                            <a:schemeClr val="accent1"/>
                          </a:solidFill>
                          <a:latin typeface="Arial"/>
                        </a:rPr>
                        <a:t>Exigences</a:t>
                      </a:r>
                      <a:endParaRPr lang="fr-FR" sz="800" b="0" strike="noStrike" spc="-1" dirty="0">
                        <a:solidFill>
                          <a:schemeClr val="accent1"/>
                        </a:solidFill>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1" strike="noStrike" spc="-1" dirty="0">
                          <a:solidFill>
                            <a:schemeClr val="accent1"/>
                          </a:solidFill>
                          <a:latin typeface="Arial"/>
                        </a:rPr>
                        <a:t>Exigences et</a:t>
                      </a:r>
                    </a:p>
                    <a:p>
                      <a:pPr algn="ctr">
                        <a:lnSpc>
                          <a:spcPct val="100000"/>
                        </a:lnSpc>
                        <a:defRPr/>
                      </a:pPr>
                      <a:r>
                        <a:rPr lang="fr-FR" sz="800" b="1" strike="noStrike" spc="-1" dirty="0">
                          <a:solidFill>
                            <a:schemeClr val="accent1"/>
                          </a:solidFill>
                          <a:latin typeface="Arial"/>
                        </a:rPr>
                        <a:t>méthode</a:t>
                      </a:r>
                      <a:endParaRPr lang="fr-FR" sz="800" b="0" strike="noStrike" spc="-1" dirty="0">
                        <a:solidFill>
                          <a:schemeClr val="accent1"/>
                        </a:solidFill>
                        <a:latin typeface="Arial"/>
                      </a:endParaRPr>
                    </a:p>
                  </a:txBody>
                  <a:tcPr marL="74406" marR="74406" marT="37799" marB="37799">
                    <a:lnL w="12700" algn="ctr">
                      <a:solidFill>
                        <a:schemeClr val="tx1"/>
                      </a:solidFill>
                    </a:lnL>
                    <a:lnR w="12700" cap="flat" cmpd="sng" algn="ctr">
                      <a:solidFill>
                        <a:schemeClr val="tx1"/>
                      </a:solidFill>
                      <a:prstDash val="solid"/>
                      <a:round/>
                      <a:headEnd type="none" w="med" len="med"/>
                      <a:tailEnd type="none" w="med" len="med"/>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1" strike="noStrike" spc="-1" dirty="0">
                          <a:solidFill>
                            <a:schemeClr val="accent1"/>
                          </a:solidFill>
                          <a:latin typeface="Arial"/>
                        </a:rPr>
                        <a:t>Exigences</a:t>
                      </a:r>
                    </a:p>
                  </a:txBody>
                  <a:tcPr marL="74406" marR="74406" marT="37799" marB="37799">
                    <a:lnL w="12700" algn="ctr">
                      <a:solidFill>
                        <a:schemeClr val="tx1"/>
                      </a:solidFill>
                    </a:lnL>
                    <a:lnR w="12700" algn="ctr">
                      <a:solidFill>
                        <a:schemeClr val="tx1"/>
                      </a:solidFill>
                    </a:lnR>
                    <a:lnT w="12700" algn="ctr">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086957">
                <a:tc>
                  <a:txBody>
                    <a:bodyPr/>
                    <a:lstStyle/>
                    <a:p>
                      <a:pPr algn="ctr">
                        <a:lnSpc>
                          <a:spcPct val="100000"/>
                        </a:lnSpc>
                        <a:spcAft>
                          <a:spcPts val="0"/>
                        </a:spcAft>
                        <a:tabLst>
                          <a:tab pos="408240" algn="l"/>
                        </a:tabLst>
                        <a:defRPr/>
                      </a:pPr>
                      <a:r>
                        <a:rPr lang="fr-FR" sz="800" b="0" u="sng" strike="noStrike" spc="-1" dirty="0">
                          <a:latin typeface="Arial"/>
                          <a:hlinkClick r:id="rId4" tooltip="https://www.legifrance.gouv.fr/jorf/id/JORFTEXT000043877196?init=true&amp;page=1&amp;query=&amp;searchField=ALL&amp;tab_selection=all"/>
                        </a:rPr>
                        <a:t>Décret exigences </a:t>
                      </a:r>
                      <a:r>
                        <a:rPr lang="fr-FR" sz="800" b="0" u="sng" strike="noStrike" spc="-1" dirty="0">
                          <a:latin typeface="Arial"/>
                        </a:rPr>
                        <a:t>et méthode</a:t>
                      </a:r>
                      <a:r>
                        <a:rPr lang="fr-FR" sz="800" b="0" strike="noStrike" spc="-1" dirty="0">
                          <a:latin typeface="Arial"/>
                        </a:rPr>
                        <a:t> (29/07/21)</a:t>
                      </a:r>
                      <a:endParaRPr sz="800" dirty="0"/>
                    </a:p>
                    <a:p>
                      <a:pPr algn="ctr">
                        <a:lnSpc>
                          <a:spcPct val="100000"/>
                        </a:lnSpc>
                        <a:spcAft>
                          <a:spcPts val="0"/>
                        </a:spcAft>
                        <a:tabLst>
                          <a:tab pos="408240" algn="l"/>
                        </a:tabLst>
                        <a:defRPr/>
                      </a:pPr>
                      <a:r>
                        <a:rPr lang="fr-FR" sz="800" b="0" u="sng" strike="noStrike" spc="-1" dirty="0">
                          <a:latin typeface="Arial"/>
                          <a:hlinkClick r:id="rId5" tooltip="https://www.legifrance.gouv.fr/jorf/id/JORFTEXT000043936431?init=true&amp;page=1&amp;query=Arr%C3%AAt%C3%A9+du+4+ao%C3%BBt+2021+relatif+aux+exigences+de+performance+%C3%A9nerg%C3%A9tique+et+environnementale+des+constructions+de+b%C3%A2timents+en+France+m%C3%A9tropolitaine+et+portant+approbation+de+la+m%C3%A9thode+de+calcul+pr%C3%A9vue+%C3%A0+l%E2%80%99article+R.+172-6+du+code+de+la+construction+et+de+l%E2%80%99habitation&amp;searchField=ALL&amp;tab_selection=all"/>
                        </a:rPr>
                        <a:t>Arrêté exigences et méthode </a:t>
                      </a:r>
                      <a:r>
                        <a:rPr lang="fr-FR" sz="800" b="0" strike="noStrike" spc="-1" dirty="0">
                          <a:latin typeface="Arial"/>
                        </a:rPr>
                        <a:t>(04/08/21)</a:t>
                      </a:r>
                    </a:p>
                    <a:p>
                      <a:pPr algn="ctr">
                        <a:lnSpc>
                          <a:spcPct val="100000"/>
                        </a:lnSpc>
                        <a:spcAft>
                          <a:spcPts val="0"/>
                        </a:spcAft>
                        <a:tabLst>
                          <a:tab pos="408240" algn="l"/>
                        </a:tabLst>
                        <a:defRPr/>
                      </a:pPr>
                      <a:r>
                        <a:rPr lang="fr-FR" sz="800" b="0" strike="noStrike" spc="-1" dirty="0">
                          <a:latin typeface="Arial"/>
                          <a:hlinkClick r:id="rId6"/>
                        </a:rPr>
                        <a:t>Décret modificatif</a:t>
                      </a:r>
                      <a:endParaRPr lang="fr-FR" sz="800" b="0" strike="noStrike" spc="-1" dirty="0">
                        <a:latin typeface="Arial"/>
                      </a:endParaRPr>
                    </a:p>
                    <a:p>
                      <a:pPr algn="ctr">
                        <a:lnSpc>
                          <a:spcPct val="100000"/>
                        </a:lnSpc>
                        <a:spcAft>
                          <a:spcPts val="0"/>
                        </a:spcAft>
                        <a:tabLst>
                          <a:tab pos="408240" algn="l"/>
                        </a:tabLst>
                        <a:defRPr/>
                      </a:pPr>
                      <a:r>
                        <a:rPr lang="fr-FR" sz="800" b="0" strike="noStrike" spc="-1" dirty="0">
                          <a:latin typeface="Arial"/>
                        </a:rPr>
                        <a:t>(30/12/2024)</a:t>
                      </a:r>
                    </a:p>
                    <a:p>
                      <a:pPr algn="ctr">
                        <a:lnSpc>
                          <a:spcPct val="100000"/>
                        </a:lnSpc>
                        <a:spcAft>
                          <a:spcPts val="0"/>
                        </a:spcAft>
                        <a:tabLst>
                          <a:tab pos="408240" algn="l"/>
                        </a:tabLst>
                        <a:defRPr/>
                      </a:pPr>
                      <a:endParaRPr sz="800" dirty="0"/>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spcAft>
                          <a:spcPts val="0"/>
                        </a:spcAft>
                        <a:tabLst>
                          <a:tab pos="408240" algn="l"/>
                        </a:tabLst>
                        <a:defRPr/>
                      </a:pPr>
                      <a:r>
                        <a:rPr lang="fr-FR" sz="800" b="0" u="sng" strike="noStrike" spc="-1" dirty="0">
                          <a:latin typeface="Arial"/>
                          <a:hlinkClick r:id="rId7" tooltip="https://www.legifrance.gouv.fr/jorf/id/JORFTEXT000045288020"/>
                        </a:rPr>
                        <a:t>Décret modificatif </a:t>
                      </a:r>
                      <a:r>
                        <a:rPr lang="fr-FR" sz="800" b="0" strike="noStrike" spc="-1" dirty="0">
                          <a:latin typeface="Arial"/>
                        </a:rPr>
                        <a:t>(01/03/22)</a:t>
                      </a:r>
                      <a:endParaRPr sz="800" dirty="0"/>
                    </a:p>
                    <a:p>
                      <a:pPr algn="ctr">
                        <a:lnSpc>
                          <a:spcPct val="100000"/>
                        </a:lnSpc>
                        <a:spcAft>
                          <a:spcPts val="0"/>
                        </a:spcAft>
                        <a:tabLst>
                          <a:tab pos="408240" algn="l"/>
                        </a:tabLst>
                        <a:defRPr/>
                      </a:pPr>
                      <a:r>
                        <a:rPr lang="fr-FR" sz="800" b="0" u="sng" strike="noStrike" spc="-1" dirty="0">
                          <a:latin typeface="Arial"/>
                          <a:hlinkClick r:id="rId8" tooltip="https://www.legifrance.gouv.fr/jorf/id/JORFTEXT000045571217"/>
                        </a:rPr>
                        <a:t>Arrêté modificatif </a:t>
                      </a:r>
                      <a:r>
                        <a:rPr lang="fr-FR" sz="800" b="0" strike="noStrike" spc="-1" dirty="0">
                          <a:latin typeface="Arial"/>
                        </a:rPr>
                        <a:t>(06/04/22)</a:t>
                      </a:r>
                    </a:p>
                    <a:p>
                      <a:pPr algn="ctr">
                        <a:lnSpc>
                          <a:spcPct val="100000"/>
                        </a:lnSpc>
                        <a:spcAft>
                          <a:spcPts val="0"/>
                        </a:spcAft>
                        <a:tabLst>
                          <a:tab pos="408240" algn="l"/>
                        </a:tabLst>
                        <a:defRPr/>
                      </a:pPr>
                      <a:r>
                        <a:rPr lang="fr-FR" sz="800" b="0" strike="noStrike" spc="-1" dirty="0">
                          <a:latin typeface="Arial"/>
                          <a:hlinkClick r:id="rId6"/>
                        </a:rPr>
                        <a:t>Décret modificatif</a:t>
                      </a:r>
                      <a:endParaRPr lang="fr-FR" sz="800" b="0" strike="noStrike" spc="-1" dirty="0">
                        <a:latin typeface="Arial"/>
                      </a:endParaRPr>
                    </a:p>
                    <a:p>
                      <a:pPr algn="ctr">
                        <a:lnSpc>
                          <a:spcPct val="100000"/>
                        </a:lnSpc>
                        <a:spcAft>
                          <a:spcPts val="0"/>
                        </a:spcAft>
                        <a:tabLst>
                          <a:tab pos="408240" algn="l"/>
                        </a:tabLst>
                        <a:defRPr/>
                      </a:pPr>
                      <a:r>
                        <a:rPr lang="fr-FR" sz="800" b="0" strike="noStrike" spc="-1" dirty="0">
                          <a:latin typeface="Arial"/>
                        </a:rPr>
                        <a:t>(30/12/2024)</a:t>
                      </a:r>
                    </a:p>
                    <a:p>
                      <a:pPr algn="ctr">
                        <a:lnSpc>
                          <a:spcPct val="100000"/>
                        </a:lnSpc>
                        <a:spcAft>
                          <a:spcPts val="0"/>
                        </a:spcAft>
                        <a:tabLst>
                          <a:tab pos="408240" algn="l"/>
                        </a:tabLst>
                        <a:defRPr/>
                      </a:pPr>
                      <a:endParaRPr lang="fr-FR" sz="800" b="0" strike="noStrike" spc="-1" dirty="0">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spcAft>
                          <a:spcPts val="0"/>
                        </a:spcAft>
                        <a:tabLst>
                          <a:tab pos="408240" algn="l"/>
                        </a:tabLst>
                        <a:defRPr/>
                      </a:pPr>
                      <a:r>
                        <a:rPr lang="fr-FR" sz="800" b="0" u="sng" strike="noStrike" spc="-1" dirty="0">
                          <a:latin typeface="Arial"/>
                          <a:hlinkClick r:id="rId9" tooltip="https://www.legifrance.gouv.fr/jorf/id/JORFTEXT000044506527"/>
                        </a:rPr>
                        <a:t>Décret déclaration </a:t>
                      </a:r>
                      <a:r>
                        <a:rPr lang="fr-FR" sz="800" b="0" strike="noStrike" spc="-1" dirty="0">
                          <a:latin typeface="Arial"/>
                        </a:rPr>
                        <a:t>(16/12/21)</a:t>
                      </a:r>
                      <a:endParaRPr sz="800" dirty="0"/>
                    </a:p>
                    <a:p>
                      <a:pPr algn="ctr">
                        <a:lnSpc>
                          <a:spcPct val="100000"/>
                        </a:lnSpc>
                        <a:spcAft>
                          <a:spcPts val="0"/>
                        </a:spcAft>
                        <a:tabLst>
                          <a:tab pos="408240" algn="l"/>
                        </a:tabLst>
                        <a:defRPr/>
                      </a:pPr>
                      <a:r>
                        <a:rPr lang="fr-FR" sz="800" b="0" u="sng" strike="noStrike" spc="-1" dirty="0">
                          <a:latin typeface="Arial"/>
                          <a:hlinkClick r:id="rId10" tooltip="https://www.legifrance.gouv.fr/jorf/id/JORFTEXT000044525628"/>
                        </a:rPr>
                        <a:t>Arrêté déclaration </a:t>
                      </a:r>
                      <a:r>
                        <a:rPr lang="fr-FR" sz="800" b="0" strike="noStrike" spc="-1" dirty="0">
                          <a:latin typeface="Arial"/>
                        </a:rPr>
                        <a:t>(14/12/21)</a:t>
                      </a:r>
                      <a:endParaRPr sz="800" dirty="0"/>
                    </a:p>
                    <a:p>
                      <a:pPr marL="0" marR="0" lvl="0" indent="0" algn="ctr" defTabSz="914400">
                        <a:lnSpc>
                          <a:spcPct val="100000"/>
                        </a:lnSpc>
                        <a:spcBef>
                          <a:spcPts val="0"/>
                        </a:spcBef>
                        <a:spcAft>
                          <a:spcPts val="0"/>
                        </a:spcAft>
                        <a:buClrTx/>
                        <a:buSzTx/>
                        <a:buFontTx/>
                        <a:buNone/>
                        <a:tabLst>
                          <a:tab pos="408240" algn="l"/>
                        </a:tabLst>
                        <a:defRPr/>
                      </a:pPr>
                      <a:r>
                        <a:rPr lang="fr-FR" sz="800" b="0" u="sng" strike="noStrike" spc="-1" dirty="0">
                          <a:latin typeface="Arial"/>
                          <a:hlinkClick r:id="rId11" tooltip="https://www.legifrance.gouv.fr/jorf/id/JORFTEXT000044525687"/>
                        </a:rPr>
                        <a:t>Arrêté vérification </a:t>
                      </a:r>
                      <a:r>
                        <a:rPr lang="fr-FR" sz="800" b="0" strike="noStrike" spc="-1" dirty="0">
                          <a:latin typeface="Arial"/>
                        </a:rPr>
                        <a:t>(14/12/21)</a:t>
                      </a:r>
                      <a:endParaRPr sz="800" dirty="0"/>
                    </a:p>
                    <a:p>
                      <a:pPr marL="0" marR="0" lvl="0" indent="0" algn="ctr" defTabSz="914400">
                        <a:lnSpc>
                          <a:spcPct val="100000"/>
                        </a:lnSpc>
                        <a:spcBef>
                          <a:spcPts val="0"/>
                        </a:spcBef>
                        <a:spcAft>
                          <a:spcPts val="0"/>
                        </a:spcAft>
                        <a:buClrTx/>
                        <a:buSzTx/>
                        <a:buFontTx/>
                        <a:buNone/>
                        <a:tabLst>
                          <a:tab pos="408240" algn="l"/>
                        </a:tabLst>
                        <a:defRPr/>
                      </a:pPr>
                      <a:r>
                        <a:rPr lang="fr-FR" sz="800" b="0" u="sng" strike="noStrike" spc="-1" dirty="0">
                          <a:latin typeface="Arial"/>
                          <a:hlinkClick r:id="rId12" tooltip="https://www.legifrance.gouv.fr/jorf/id/JORFTEXT000046481127"/>
                        </a:rPr>
                        <a:t>Arrêté modificatif </a:t>
                      </a:r>
                      <a:r>
                        <a:rPr lang="fr-FR" sz="800" b="0" strike="noStrike" spc="-1" dirty="0">
                          <a:latin typeface="Arial"/>
                        </a:rPr>
                        <a:t>(20/10/2022)</a:t>
                      </a: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rowSpan="2">
                  <a:txBody>
                    <a:bodyPr/>
                    <a:lstStyle/>
                    <a:p>
                      <a:pPr algn="ctr">
                        <a:lnSpc>
                          <a:spcPct val="100000"/>
                        </a:lnSpc>
                        <a:spcAft>
                          <a:spcPts val="0"/>
                        </a:spcAft>
                        <a:tabLst>
                          <a:tab pos="408240" algn="l"/>
                        </a:tabLst>
                        <a:defRPr/>
                      </a:pPr>
                      <a:r>
                        <a:rPr lang="fr-FR" sz="800" b="0" u="sng" strike="noStrike" spc="-1" dirty="0">
                          <a:latin typeface="Arial"/>
                          <a:hlinkClick r:id="rId13" tooltip="https://www.legifrance.gouv.fr/jorf/id/JORFTEXT000044388032"/>
                        </a:rPr>
                        <a:t>Décret attestation </a:t>
                      </a:r>
                      <a:r>
                        <a:rPr lang="fr-FR" sz="800" b="0" strike="noStrike" spc="-1" dirty="0">
                          <a:latin typeface="Arial"/>
                        </a:rPr>
                        <a:t>(30/11/21)</a:t>
                      </a:r>
                      <a:endParaRPr sz="800" dirty="0"/>
                    </a:p>
                    <a:p>
                      <a:pPr algn="ctr">
                        <a:lnSpc>
                          <a:spcPct val="100000"/>
                        </a:lnSpc>
                        <a:spcAft>
                          <a:spcPts val="0"/>
                        </a:spcAft>
                        <a:tabLst>
                          <a:tab pos="408240" algn="l"/>
                        </a:tabLst>
                        <a:defRPr/>
                      </a:pPr>
                      <a:r>
                        <a:rPr lang="fr-FR" sz="800" b="0" u="sng" strike="noStrike" spc="-1" dirty="0">
                          <a:latin typeface="Arial"/>
                          <a:hlinkClick r:id="rId14" tooltip="https://www.legifrance.gouv.fr/jorf/id/JORFTEXT000044501420"/>
                        </a:rPr>
                        <a:t>Arrêté attestation </a:t>
                      </a:r>
                      <a:r>
                        <a:rPr lang="fr-FR" sz="800" b="0" strike="noStrike" spc="-1" dirty="0">
                          <a:latin typeface="Arial"/>
                        </a:rPr>
                        <a:t>(09/12/21)</a:t>
                      </a:r>
                      <a:endParaRPr sz="800" dirty="0"/>
                    </a:p>
                    <a:p>
                      <a:pPr algn="ctr">
                        <a:lnSpc>
                          <a:spcPct val="100000"/>
                        </a:lnSpc>
                        <a:spcAft>
                          <a:spcPts val="0"/>
                        </a:spcAft>
                        <a:tabLst>
                          <a:tab pos="408240" algn="l"/>
                        </a:tabLst>
                        <a:defRPr/>
                      </a:pPr>
                      <a:r>
                        <a:rPr lang="fr-FR" sz="800" b="0" u="sng" strike="noStrike" spc="-1" dirty="0">
                          <a:latin typeface="Arial"/>
                          <a:hlinkClick r:id="rId15" tooltip="https://www.legifrance.gouv.fr/jorf/id/JORFTEXT000044501492"/>
                        </a:rPr>
                        <a:t>Arrêté étude de faisabilité </a:t>
                      </a:r>
                      <a:endParaRPr lang="fr-FR" sz="800" b="0" strike="noStrike" spc="-1" dirty="0">
                        <a:latin typeface="Arial"/>
                      </a:endParaRPr>
                    </a:p>
                    <a:p>
                      <a:pPr algn="ctr">
                        <a:lnSpc>
                          <a:spcPct val="100000"/>
                        </a:lnSpc>
                        <a:spcAft>
                          <a:spcPts val="0"/>
                        </a:spcAft>
                        <a:tabLst>
                          <a:tab pos="408240" algn="l"/>
                        </a:tabLst>
                        <a:defRPr/>
                      </a:pPr>
                      <a:r>
                        <a:rPr lang="fr-FR" sz="800" b="0" strike="noStrike" spc="-1" dirty="0">
                          <a:latin typeface="Arial"/>
                        </a:rPr>
                        <a:t>(09/12/21)</a:t>
                      </a:r>
                    </a:p>
                    <a:p>
                      <a:pPr algn="ctr">
                        <a:lnSpc>
                          <a:spcPct val="100000"/>
                        </a:lnSpc>
                        <a:spcAft>
                          <a:spcPts val="0"/>
                        </a:spcAft>
                        <a:tabLst>
                          <a:tab pos="408240" algn="l"/>
                        </a:tabLst>
                        <a:defRPr/>
                      </a:pPr>
                      <a:r>
                        <a:rPr lang="fr-FR" sz="800" b="0" strike="noStrike" spc="-1" dirty="0">
                          <a:latin typeface="Arial"/>
                          <a:hlinkClick r:id="rId16"/>
                        </a:rPr>
                        <a:t>Décret</a:t>
                      </a:r>
                      <a:r>
                        <a:rPr lang="fr-FR" sz="800" b="0" strike="noStrike" spc="-1" baseline="0" dirty="0">
                          <a:latin typeface="Arial"/>
                          <a:hlinkClick r:id="rId16"/>
                        </a:rPr>
                        <a:t> modificatif</a:t>
                      </a:r>
                      <a:endParaRPr lang="fr-FR" sz="800" b="0" strike="noStrike" spc="-1" baseline="0" dirty="0">
                        <a:latin typeface="Arial"/>
                      </a:endParaRPr>
                    </a:p>
                    <a:p>
                      <a:pPr algn="ctr">
                        <a:lnSpc>
                          <a:spcPct val="100000"/>
                        </a:lnSpc>
                        <a:spcAft>
                          <a:spcPts val="0"/>
                        </a:spcAft>
                        <a:tabLst>
                          <a:tab pos="408240" algn="l"/>
                        </a:tabLst>
                        <a:defRPr/>
                      </a:pPr>
                      <a:r>
                        <a:rPr lang="fr-FR" sz="800" b="0" strike="noStrike" spc="-1" baseline="0" dirty="0">
                          <a:latin typeface="Arial"/>
                        </a:rPr>
                        <a:t>(12/12/23)</a:t>
                      </a:r>
                    </a:p>
                    <a:p>
                      <a:pPr marL="0" marR="0" lvl="0" indent="0" algn="ctr" defTabSz="914400" eaLnBrk="1" fontAlgn="auto" latinLnBrk="0" hangingPunct="1">
                        <a:lnSpc>
                          <a:spcPct val="100000"/>
                        </a:lnSpc>
                        <a:spcBef>
                          <a:spcPts val="0"/>
                        </a:spcBef>
                        <a:spcAft>
                          <a:spcPts val="0"/>
                        </a:spcAft>
                        <a:buClrTx/>
                        <a:buSzTx/>
                        <a:buFontTx/>
                        <a:buNone/>
                        <a:tabLst>
                          <a:tab pos="408240" algn="l"/>
                        </a:tabLst>
                        <a:defRPr/>
                      </a:pPr>
                      <a:r>
                        <a:rPr lang="fr-FR" sz="800" b="0" u="sng" strike="noStrike" spc="-1" dirty="0">
                          <a:latin typeface="Arial"/>
                          <a:hlinkClick r:id="rId17"/>
                        </a:rPr>
                        <a:t>Arrêté modificatif </a:t>
                      </a:r>
                      <a:r>
                        <a:rPr lang="fr-FR" sz="800" b="0" strike="noStrike" spc="-1" dirty="0">
                          <a:latin typeface="Arial"/>
                        </a:rPr>
                        <a:t>(14/08/24)</a:t>
                      </a:r>
                      <a:endParaRPr lang="fr-FR" sz="800" dirty="0"/>
                    </a:p>
                    <a:p>
                      <a:pPr algn="ctr">
                        <a:lnSpc>
                          <a:spcPct val="100000"/>
                        </a:lnSpc>
                        <a:spcAft>
                          <a:spcPts val="0"/>
                        </a:spcAft>
                        <a:tabLst>
                          <a:tab pos="408240" algn="l"/>
                        </a:tabLst>
                        <a:defRPr/>
                      </a:pPr>
                      <a:endParaRPr lang="fr-FR" sz="800" b="0" strike="noStrike" spc="-1" dirty="0">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spcAft>
                          <a:spcPts val="0"/>
                        </a:spcAft>
                        <a:tabLst>
                          <a:tab pos="408240" algn="l"/>
                        </a:tabLst>
                        <a:defRPr/>
                      </a:pPr>
                      <a:r>
                        <a:rPr lang="fr-FR" sz="800" b="0" u="sng" strike="noStrike" spc="-1" dirty="0">
                          <a:latin typeface="Arial"/>
                          <a:hlinkClick r:id="rId18" tooltip="https://www.legifrance.gouv.fr/jorf/id/JORFTEXT000046678439"/>
                        </a:rPr>
                        <a:t>Décret modificatif </a:t>
                      </a:r>
                      <a:r>
                        <a:rPr lang="fr-FR" sz="800" b="0" strike="noStrike" spc="-1" dirty="0">
                          <a:latin typeface="Arial"/>
                        </a:rPr>
                        <a:t>(03/12/2022)</a:t>
                      </a:r>
                    </a:p>
                    <a:p>
                      <a:pPr algn="ctr">
                        <a:lnSpc>
                          <a:spcPct val="100000"/>
                        </a:lnSpc>
                        <a:spcAft>
                          <a:spcPts val="0"/>
                        </a:spcAft>
                        <a:tabLst>
                          <a:tab pos="408240" algn="l"/>
                        </a:tabLst>
                        <a:defRPr/>
                      </a:pPr>
                      <a:r>
                        <a:rPr lang="fr-FR" sz="800" b="0" u="sng" strike="noStrike" spc="-1" dirty="0">
                          <a:latin typeface="Arial"/>
                          <a:hlinkClick r:id="rId19" tooltip="https://www.legifrance.gouv.fr/jorf/id/JORFTEXT000046829490"/>
                        </a:rPr>
                        <a:t>Arrêté modificatif </a:t>
                      </a:r>
                      <a:r>
                        <a:rPr lang="fr-FR" sz="800" b="0" strike="noStrike" spc="-1" dirty="0">
                          <a:latin typeface="Arial"/>
                        </a:rPr>
                        <a:t>(22/12/2022)</a:t>
                      </a:r>
                      <a:endParaRPr sz="800" b="0" dirty="0"/>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spcAft>
                          <a:spcPts val="0"/>
                        </a:spcAft>
                        <a:tabLst>
                          <a:tab pos="408240" algn="l"/>
                        </a:tabLst>
                        <a:defRPr/>
                      </a:pPr>
                      <a:r>
                        <a:rPr lang="fr-FR" sz="800" b="0" strike="noStrike" spc="-1" dirty="0">
                          <a:solidFill>
                            <a:schemeClr val="tx1"/>
                          </a:solidFill>
                          <a:latin typeface="Arial"/>
                          <a:hlinkClick r:id="rId20"/>
                        </a:rPr>
                        <a:t>Décret modificatif</a:t>
                      </a:r>
                      <a:r>
                        <a:rPr lang="fr-FR" sz="800" b="0" strike="noStrike" spc="-1" baseline="0" dirty="0">
                          <a:solidFill>
                            <a:schemeClr val="tx1"/>
                          </a:solidFill>
                          <a:latin typeface="Arial"/>
                          <a:hlinkClick r:id="rId20"/>
                        </a:rPr>
                        <a:t> </a:t>
                      </a:r>
                      <a:r>
                        <a:rPr lang="fr-FR" sz="800" b="0" strike="noStrike" spc="-1" dirty="0">
                          <a:solidFill>
                            <a:schemeClr val="tx1"/>
                          </a:solidFill>
                          <a:latin typeface="Arial"/>
                          <a:hlinkClick r:id="rId20"/>
                        </a:rPr>
                        <a:t>(15/01/2026)</a:t>
                      </a:r>
                      <a:endParaRPr lang="fr-FR" sz="800" b="0" strike="noStrike" spc="-1" dirty="0">
                        <a:solidFill>
                          <a:schemeClr val="tx1"/>
                        </a:solidFill>
                        <a:latin typeface="Arial"/>
                      </a:endParaRPr>
                    </a:p>
                    <a:p>
                      <a:pPr algn="ctr">
                        <a:lnSpc>
                          <a:spcPct val="100000"/>
                        </a:lnSpc>
                        <a:spcAft>
                          <a:spcPts val="0"/>
                        </a:spcAft>
                        <a:tabLst>
                          <a:tab pos="408240" algn="l"/>
                        </a:tabLst>
                        <a:defRPr/>
                      </a:pPr>
                      <a:r>
                        <a:rPr lang="fr-FR" sz="800" b="0" strike="noStrike" spc="-1" dirty="0">
                          <a:solidFill>
                            <a:schemeClr val="tx1"/>
                          </a:solidFill>
                          <a:latin typeface="Arial"/>
                          <a:hlinkClick r:id="rId21"/>
                        </a:rPr>
                        <a:t>Arrêté modificatif (19/03/2026)</a:t>
                      </a:r>
                      <a:endParaRPr sz="800" dirty="0"/>
                    </a:p>
                  </a:txBody>
                  <a:tcPr marL="74406" marR="74406" marT="37799" marB="37799">
                    <a:lnL w="12700" algn="ctr">
                      <a:solidFill>
                        <a:schemeClr val="tx1"/>
                      </a:solidFill>
                    </a:lnL>
                    <a:lnR w="12700" cap="flat" cmpd="sng" algn="ctr">
                      <a:solidFill>
                        <a:schemeClr val="tx1"/>
                      </a:solidFill>
                      <a:prstDash val="solid"/>
                      <a:round/>
                      <a:headEnd type="none" w="med" len="med"/>
                      <a:tailEnd type="none" w="med" len="med"/>
                    </a:lnR>
                    <a:lnT w="12700" algn="ctr">
                      <a:solidFill>
                        <a:schemeClr val="tx1"/>
                      </a:solidFill>
                    </a:lnT>
                    <a:lnB w="12700" algn="ctr">
                      <a:solidFill>
                        <a:schemeClr val="tx1"/>
                      </a:solidFill>
                    </a:lnB>
                    <a:solidFill>
                      <a:schemeClr val="bg1"/>
                    </a:solidFill>
                  </a:tcPr>
                </a:tc>
                <a:tc>
                  <a:txBody>
                    <a:bodyPr/>
                    <a:lstStyle/>
                    <a:p>
                      <a:pPr algn="ctr">
                        <a:lnSpc>
                          <a:spcPct val="100000"/>
                        </a:lnSpc>
                        <a:spcAft>
                          <a:spcPts val="0"/>
                        </a:spcAft>
                        <a:tabLst>
                          <a:tab pos="408240" algn="l"/>
                        </a:tabLst>
                        <a:defRPr/>
                      </a:pPr>
                      <a:r>
                        <a:rPr lang="fr-FR" sz="800" b="0" strike="noStrike" spc="-1" dirty="0">
                          <a:solidFill>
                            <a:schemeClr val="tx1"/>
                          </a:solidFill>
                          <a:latin typeface="Arial"/>
                          <a:hlinkClick r:id="rId22"/>
                        </a:rPr>
                        <a:t>Décret modificatif</a:t>
                      </a:r>
                      <a:r>
                        <a:rPr lang="fr-FR" sz="800" b="0" strike="noStrike" spc="-1" baseline="0" dirty="0">
                          <a:solidFill>
                            <a:schemeClr val="tx1"/>
                          </a:solidFill>
                          <a:latin typeface="Arial"/>
                          <a:hlinkClick r:id="rId22"/>
                        </a:rPr>
                        <a:t> (18</a:t>
                      </a:r>
                      <a:r>
                        <a:rPr lang="fr-FR" sz="800" b="0" strike="noStrike" spc="-1" dirty="0">
                          <a:solidFill>
                            <a:schemeClr val="tx1"/>
                          </a:solidFill>
                          <a:latin typeface="Arial"/>
                          <a:hlinkClick r:id="rId22"/>
                        </a:rPr>
                        <a:t>/03/2026)</a:t>
                      </a:r>
                      <a:endParaRPr lang="fr-FR" sz="800" b="0" strike="noStrike" spc="-1" dirty="0">
                        <a:solidFill>
                          <a:schemeClr val="tx1"/>
                        </a:solidFill>
                        <a:latin typeface="Arial"/>
                      </a:endParaRPr>
                    </a:p>
                    <a:p>
                      <a:pPr algn="ctr">
                        <a:lnSpc>
                          <a:spcPct val="100000"/>
                        </a:lnSpc>
                        <a:spcAft>
                          <a:spcPts val="0"/>
                        </a:spcAft>
                        <a:tabLst>
                          <a:tab pos="408240" algn="l"/>
                        </a:tabLst>
                        <a:defRPr/>
                      </a:pPr>
                      <a:r>
                        <a:rPr lang="fr-FR" sz="800" b="0" strike="noStrike" spc="-1" dirty="0">
                          <a:solidFill>
                            <a:schemeClr val="tx1"/>
                          </a:solidFill>
                          <a:latin typeface="Arial"/>
                          <a:hlinkClick r:id="rId23"/>
                        </a:rPr>
                        <a:t>Arrêté modificatif (18/03/2026)</a:t>
                      </a:r>
                      <a:endParaRPr lang="fr-FR" sz="800" dirty="0"/>
                    </a:p>
                  </a:txBody>
                  <a:tcPr marL="74406" marR="74406" marT="37799" marB="37799">
                    <a:lnL w="12700" algn="ctr">
                      <a:solidFill>
                        <a:schemeClr val="tx1"/>
                      </a:solidFill>
                    </a:lnL>
                    <a:lnR w="12700" algn="ctr">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834764">
                <a:tc>
                  <a:txBody>
                    <a:bodyPr/>
                    <a:lstStyle/>
                    <a:p>
                      <a:pPr algn="ctr">
                        <a:lnSpc>
                          <a:spcPct val="100000"/>
                        </a:lnSpc>
                        <a:defRPr/>
                      </a:pPr>
                      <a:r>
                        <a:rPr lang="fr-FR" sz="800" b="1" strike="noStrike" spc="-1" dirty="0">
                          <a:solidFill>
                            <a:srgbClr val="0066CC"/>
                          </a:solidFill>
                          <a:latin typeface="Arial"/>
                        </a:rPr>
                        <a:t>Maisons individuelles</a:t>
                      </a:r>
                      <a:endParaRPr lang="fr-FR" sz="800" b="0" strike="noStrike" spc="-1" dirty="0">
                        <a:latin typeface="Arial"/>
                      </a:endParaRPr>
                    </a:p>
                    <a:p>
                      <a:pPr algn="ctr">
                        <a:lnSpc>
                          <a:spcPct val="100000"/>
                        </a:lnSpc>
                        <a:defRPr/>
                      </a:pPr>
                      <a:r>
                        <a:rPr lang="fr-FR" sz="800" b="1" strike="noStrike" spc="-1" dirty="0">
                          <a:solidFill>
                            <a:srgbClr val="0066CC"/>
                          </a:solidFill>
                          <a:latin typeface="Arial"/>
                        </a:rPr>
                        <a:t>Logements collectifs</a:t>
                      </a:r>
                      <a:endParaRPr lang="fr-FR" sz="800" b="0" strike="noStrike" spc="-1" dirty="0">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1" strike="noStrike" spc="-1" dirty="0">
                          <a:solidFill>
                            <a:srgbClr val="0066CC"/>
                          </a:solidFill>
                          <a:latin typeface="Arial"/>
                        </a:rPr>
                        <a:t>Bureaux, enseignement primaire et secondaire</a:t>
                      </a:r>
                      <a:endParaRPr lang="fr-FR" sz="800" b="0" strike="noStrike" spc="-1" dirty="0">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1" strike="noStrike" spc="-1" dirty="0">
                          <a:solidFill>
                            <a:srgbClr val="0066CC"/>
                          </a:solidFill>
                          <a:latin typeface="Arial"/>
                        </a:rPr>
                        <a:t>Produit de construction et de décoration, équipements électrique, électroniques et de génie climatique</a:t>
                      </a:r>
                      <a:endParaRPr lang="fr-FR" sz="800" b="0" strike="noStrike" spc="-1" dirty="0">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vMerge="1">
                  <a:txBody>
                    <a:bodyPr/>
                    <a:lstStyle/>
                    <a:p>
                      <a:pPr>
                        <a:defRPr/>
                      </a:pPr>
                      <a:endParaRPr lang="fr-FR"/>
                    </a:p>
                  </a:txBody>
                  <a:tcPr marL="90000" marR="90000">
                    <a:lnL w="720" algn="ctr">
                      <a:solidFill>
                        <a:srgbClr val="FF9900"/>
                      </a:solidFill>
                    </a:lnL>
                    <a:lnR w="720" algn="ctr">
                      <a:solidFill>
                        <a:srgbClr val="FF9900"/>
                      </a:solidFill>
                    </a:lnR>
                    <a:lnT w="720" algn="ctr">
                      <a:solidFill>
                        <a:srgbClr val="FF9900"/>
                      </a:solidFill>
                    </a:lnT>
                    <a:lnB w="720" algn="ctr">
                      <a:solidFill>
                        <a:srgbClr val="FF9900"/>
                      </a:solidFill>
                    </a:lnB>
                    <a:noFill/>
                  </a:tcPr>
                </a:tc>
                <a:tc>
                  <a:txBody>
                    <a:bodyPr/>
                    <a:lstStyle/>
                    <a:p>
                      <a:pPr algn="ctr">
                        <a:lnSpc>
                          <a:spcPct val="100000"/>
                        </a:lnSpc>
                        <a:defRPr/>
                      </a:pPr>
                      <a:r>
                        <a:rPr lang="fr-FR" sz="800" b="1" strike="noStrike" spc="-1" dirty="0">
                          <a:solidFill>
                            <a:srgbClr val="0066CC"/>
                          </a:solidFill>
                          <a:latin typeface="Arial"/>
                        </a:rPr>
                        <a:t>Constructions temporaires, extensions/  constructions de petite surface</a:t>
                      </a:r>
                      <a:endParaRPr lang="fr-FR" sz="800" b="0" strike="noStrike" spc="-1" dirty="0">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1" strike="noStrike" spc="-1" dirty="0">
                          <a:solidFill>
                            <a:srgbClr val="0066CC"/>
                          </a:solidFill>
                          <a:latin typeface="Arial"/>
                        </a:rPr>
                        <a:t>Bâtiments d’activités tertiaires spécifiques et bâtiments à usage industriel et artisanal (hors tribunaux et palais de justice)</a:t>
                      </a:r>
                      <a:endParaRPr lang="fr-FR" sz="800" b="0" strike="noStrike" spc="-1" dirty="0">
                        <a:latin typeface="Arial"/>
                      </a:endParaRPr>
                    </a:p>
                  </a:txBody>
                  <a:tcPr marL="74406" marR="74406" marT="37799" marB="37799">
                    <a:lnL w="12700" algn="ctr">
                      <a:solidFill>
                        <a:schemeClr val="tx1"/>
                      </a:solidFill>
                    </a:lnL>
                    <a:lnR w="12700" cap="flat" cmpd="sng" algn="ctr">
                      <a:solidFill>
                        <a:schemeClr val="tx1"/>
                      </a:solidFill>
                      <a:prstDash val="solid"/>
                      <a:round/>
                      <a:headEnd type="none" w="med" len="med"/>
                      <a:tailEnd type="none" w="med" len="med"/>
                    </a:lnR>
                    <a:lnT w="12700" algn="ctr">
                      <a:solidFill>
                        <a:schemeClr val="tx1"/>
                      </a:solidFill>
                    </a:lnT>
                    <a:lnB w="12700" algn="ctr">
                      <a:solidFill>
                        <a:schemeClr val="tx1"/>
                      </a:solidFill>
                    </a:lnB>
                    <a:solidFill>
                      <a:schemeClr val="bg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1" strike="noStrike" spc="-1" dirty="0">
                          <a:solidFill>
                            <a:srgbClr val="0066CC"/>
                          </a:solidFill>
                          <a:latin typeface="Arial"/>
                        </a:rPr>
                        <a:t>1</a:t>
                      </a:r>
                      <a:r>
                        <a:rPr lang="fr-FR" sz="800" b="1" strike="noStrike" spc="-1" baseline="30000" dirty="0">
                          <a:solidFill>
                            <a:srgbClr val="0066CC"/>
                          </a:solidFill>
                          <a:latin typeface="Arial"/>
                        </a:rPr>
                        <a:t>er</a:t>
                      </a:r>
                      <a:r>
                        <a:rPr lang="fr-FR" sz="800" b="1" strike="noStrike" spc="-1" baseline="0" dirty="0">
                          <a:solidFill>
                            <a:srgbClr val="0066CC"/>
                          </a:solidFill>
                          <a:latin typeface="Arial"/>
                        </a:rPr>
                        <a:t> </a:t>
                      </a:r>
                      <a:r>
                        <a:rPr lang="fr-FR" sz="800" b="1" strike="noStrike" spc="-1" dirty="0">
                          <a:solidFill>
                            <a:srgbClr val="0066CC"/>
                          </a:solidFill>
                          <a:latin typeface="Arial"/>
                        </a:rPr>
                        <a:t>Ajustements suite au</a:t>
                      </a:r>
                      <a:r>
                        <a:rPr lang="fr-FR" sz="800" b="1" strike="noStrike" spc="-1" baseline="0" dirty="0">
                          <a:solidFill>
                            <a:srgbClr val="0066CC"/>
                          </a:solidFill>
                          <a:latin typeface="Arial"/>
                        </a:rPr>
                        <a:t> rapport RIVATON</a:t>
                      </a:r>
                      <a:endParaRPr lang="fr-FR" sz="800" b="0" strike="noStrike" spc="-1" dirty="0">
                        <a:latin typeface="Arial"/>
                      </a:endParaRPr>
                    </a:p>
                    <a:p>
                      <a:pPr algn="ctr">
                        <a:lnSpc>
                          <a:spcPct val="100000"/>
                        </a:lnSpc>
                        <a:defRPr/>
                      </a:pPr>
                      <a:endParaRPr lang="fr-FR" sz="800" b="0" strike="noStrike" spc="-1" dirty="0">
                        <a:latin typeface="Arial"/>
                      </a:endParaRPr>
                    </a:p>
                  </a:txBody>
                  <a:tcPr marL="74406" marR="74406" marT="37799" marB="37799">
                    <a:lnL w="12700" algn="ctr">
                      <a:solidFill>
                        <a:schemeClr val="tx1"/>
                      </a:solidFill>
                    </a:lnL>
                    <a:lnR w="12700" algn="ctr">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04283">
                <a:tc>
                  <a:txBody>
                    <a:bodyPr/>
                    <a:lstStyle/>
                    <a:p>
                      <a:pPr algn="ctr">
                        <a:lnSpc>
                          <a:spcPct val="100000"/>
                        </a:lnSpc>
                        <a:defRPr/>
                      </a:pPr>
                      <a:r>
                        <a:rPr lang="fr-FR" sz="800" b="0" i="1" strike="noStrike" spc="-1" dirty="0">
                          <a:solidFill>
                            <a:srgbClr val="666666"/>
                          </a:solidFill>
                          <a:latin typeface="Arial"/>
                        </a:rPr>
                        <a:t>Publication JO :</a:t>
                      </a:r>
                      <a:endParaRPr lang="fr-FR" sz="800" b="0" strike="noStrike" spc="-1" dirty="0">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0" i="1" strike="noStrike" spc="-1" dirty="0">
                          <a:solidFill>
                            <a:srgbClr val="666666"/>
                          </a:solidFill>
                          <a:latin typeface="Arial"/>
                        </a:rPr>
                        <a:t>Publication JO :</a:t>
                      </a:r>
                      <a:endParaRPr lang="fr-FR" sz="800" b="0" strike="noStrike" spc="-1" dirty="0">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0" i="1" strike="noStrike" spc="-1">
                          <a:solidFill>
                            <a:srgbClr val="666666"/>
                          </a:solidFill>
                          <a:latin typeface="Arial"/>
                        </a:rPr>
                        <a:t>Publication JO :</a:t>
                      </a:r>
                      <a:endParaRPr lang="fr-FR" sz="800" b="0" strike="noStrike" spc="-1">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0" i="1" strike="noStrike" spc="-1" dirty="0">
                          <a:solidFill>
                            <a:srgbClr val="666666"/>
                          </a:solidFill>
                          <a:latin typeface="Arial"/>
                        </a:rPr>
                        <a:t>Publication JO :</a:t>
                      </a:r>
                      <a:endParaRPr lang="fr-FR" sz="800" b="0" strike="noStrike" spc="-1" dirty="0">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0" i="1" strike="noStrike" spc="-1" dirty="0">
                          <a:solidFill>
                            <a:srgbClr val="666666"/>
                          </a:solidFill>
                          <a:latin typeface="Arial"/>
                        </a:rPr>
                        <a:t>Publication JO :</a:t>
                      </a:r>
                      <a:endParaRPr lang="fr-FR" sz="800" b="0" strike="noStrike" spc="-1" dirty="0">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0" i="1" strike="noStrike" spc="-1" dirty="0">
                          <a:solidFill>
                            <a:srgbClr val="666666"/>
                          </a:solidFill>
                          <a:latin typeface="Arial"/>
                        </a:rPr>
                        <a:t>Publication JO :</a:t>
                      </a:r>
                      <a:endParaRPr lang="fr-FR" sz="800" b="0" strike="noStrike" spc="-1" dirty="0">
                        <a:latin typeface="Arial"/>
                      </a:endParaRPr>
                    </a:p>
                  </a:txBody>
                  <a:tcPr marL="74406" marR="74406" marT="37799" marB="37799">
                    <a:lnL w="12700" algn="ctr">
                      <a:solidFill>
                        <a:schemeClr val="tx1"/>
                      </a:solidFill>
                    </a:lnL>
                    <a:lnR w="12700" cap="flat" cmpd="sng" algn="ctr">
                      <a:solidFill>
                        <a:schemeClr val="tx1"/>
                      </a:solidFill>
                      <a:prstDash val="solid"/>
                      <a:round/>
                      <a:headEnd type="none" w="med" len="med"/>
                      <a:tailEnd type="none" w="med" len="med"/>
                    </a:lnR>
                    <a:lnT w="12700" algn="ctr">
                      <a:solidFill>
                        <a:schemeClr val="tx1"/>
                      </a:solidFill>
                    </a:lnT>
                    <a:lnB w="12700" algn="ctr">
                      <a:solidFill>
                        <a:schemeClr val="tx1"/>
                      </a:solidFill>
                    </a:lnB>
                    <a:solidFill>
                      <a:schemeClr val="bg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0" i="1" strike="noStrike" spc="-1" dirty="0">
                          <a:solidFill>
                            <a:srgbClr val="666666"/>
                          </a:solidFill>
                          <a:latin typeface="Arial"/>
                        </a:rPr>
                        <a:t>Publication JO :</a:t>
                      </a:r>
                      <a:endParaRPr lang="fr-FR" sz="800" b="0" strike="noStrike" spc="-1" dirty="0">
                        <a:latin typeface="Arial"/>
                      </a:endParaRPr>
                    </a:p>
                  </a:txBody>
                  <a:tcPr marL="74406" marR="74406" marT="37799" marB="37799">
                    <a:lnL w="12700" algn="ctr">
                      <a:solidFill>
                        <a:schemeClr val="tx1"/>
                      </a:solidFill>
                    </a:lnL>
                    <a:lnR w="12700" algn="ctr">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79917">
                <a:tc>
                  <a:txBody>
                    <a:bodyPr/>
                    <a:lstStyle/>
                    <a:p>
                      <a:pPr algn="ctr">
                        <a:lnSpc>
                          <a:spcPct val="100000"/>
                        </a:lnSpc>
                        <a:defRPr/>
                      </a:pPr>
                      <a:r>
                        <a:rPr lang="fr-FR" sz="800" b="0" strike="noStrike" spc="-1" dirty="0">
                          <a:latin typeface="Arial"/>
                        </a:rPr>
                        <a:t>31/07/21 ; 15/08/21 ;</a:t>
                      </a:r>
                    </a:p>
                    <a:p>
                      <a:pPr algn="ctr">
                        <a:lnSpc>
                          <a:spcPct val="100000"/>
                        </a:lnSpc>
                        <a:defRPr/>
                      </a:pPr>
                      <a:r>
                        <a:rPr lang="fr-FR" sz="800" b="0" strike="noStrike" spc="-1" dirty="0">
                          <a:latin typeface="Arial"/>
                        </a:rPr>
                        <a:t>31/12/24</a:t>
                      </a:r>
                      <a:endParaRPr sz="800" dirty="0"/>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0" strike="noStrike" spc="-1" dirty="0">
                          <a:latin typeface="Arial"/>
                        </a:rPr>
                        <a:t>03/03/22 ; 14/04/22 ; 31/12/24</a:t>
                      </a:r>
                      <a:endParaRPr lang="fr-FR" sz="800" dirty="0"/>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0" strike="noStrike" spc="-1" dirty="0">
                          <a:latin typeface="Arial"/>
                        </a:rPr>
                        <a:t>17/12/21</a:t>
                      </a:r>
                      <a:endParaRPr sz="800" dirty="0"/>
                    </a:p>
                    <a:p>
                      <a:pPr algn="ctr">
                        <a:lnSpc>
                          <a:spcPct val="100000"/>
                        </a:lnSpc>
                        <a:defRPr/>
                      </a:pPr>
                      <a:r>
                        <a:rPr lang="fr-FR" sz="800" b="0" strike="noStrike" spc="-1" dirty="0">
                          <a:latin typeface="Arial"/>
                        </a:rPr>
                        <a:t>21/12/21 ; 25/11/22</a:t>
                      </a:r>
                      <a:endParaRPr sz="800" b="0" dirty="0"/>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0" strike="noStrike" spc="-1" dirty="0">
                          <a:latin typeface="Arial"/>
                        </a:rPr>
                        <a:t>01/12/21 ; 16/12/21</a:t>
                      </a:r>
                      <a:r>
                        <a:rPr lang="fr-FR" sz="800" b="0" strike="noStrike" spc="-1" baseline="0" dirty="0">
                          <a:latin typeface="Arial"/>
                        </a:rPr>
                        <a:t> </a:t>
                      </a:r>
                      <a:r>
                        <a:rPr lang="fr-FR" sz="800" b="0" strike="noStrike" spc="-1" dirty="0">
                          <a:latin typeface="Arial"/>
                        </a:rPr>
                        <a:t>14/12/23 ; 29/08/23</a:t>
                      </a:r>
                      <a:endParaRPr sz="800" dirty="0"/>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0" strike="noStrike" spc="-1" dirty="0">
                          <a:latin typeface="Arial"/>
                        </a:rPr>
                        <a:t>04/12/22</a:t>
                      </a:r>
                      <a:endParaRPr sz="800" dirty="0"/>
                    </a:p>
                    <a:p>
                      <a:pPr algn="ctr">
                        <a:lnSpc>
                          <a:spcPct val="100000"/>
                        </a:lnSpc>
                        <a:defRPr/>
                      </a:pPr>
                      <a:r>
                        <a:rPr lang="fr-FR" sz="800" b="0" strike="noStrike" spc="-1" dirty="0">
                          <a:latin typeface="Arial"/>
                        </a:rPr>
                        <a:t>29/12/22</a:t>
                      </a:r>
                      <a:endParaRPr sz="800" dirty="0"/>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0" strike="noStrike" spc="-1" dirty="0">
                          <a:solidFill>
                            <a:schemeClr val="tx1"/>
                          </a:solidFill>
                          <a:latin typeface="Arial"/>
                        </a:rPr>
                        <a:t>19/01/26</a:t>
                      </a:r>
                    </a:p>
                    <a:p>
                      <a:pPr algn="ctr">
                        <a:lnSpc>
                          <a:spcPct val="100000"/>
                        </a:lnSpc>
                        <a:defRPr/>
                      </a:pPr>
                      <a:r>
                        <a:rPr lang="fr-FR" sz="800" b="0" strike="noStrike" spc="-1" dirty="0">
                          <a:solidFill>
                            <a:schemeClr val="tx1"/>
                          </a:solidFill>
                          <a:latin typeface="Arial"/>
                        </a:rPr>
                        <a:t>29/04/26</a:t>
                      </a:r>
                      <a:endParaRPr lang="fr-FR" sz="800" b="0" strike="sngStrike" spc="-1" dirty="0">
                        <a:solidFill>
                          <a:schemeClr val="tx1"/>
                        </a:solidFill>
                        <a:latin typeface="Arial"/>
                      </a:endParaRPr>
                    </a:p>
                  </a:txBody>
                  <a:tcPr marL="74406" marR="74406" marT="37799" marB="37799">
                    <a:lnL w="12700" algn="ctr">
                      <a:solidFill>
                        <a:schemeClr val="tx1"/>
                      </a:solidFill>
                    </a:lnL>
                    <a:lnR w="12700" cap="flat" cmpd="sng" algn="ctr">
                      <a:solidFill>
                        <a:schemeClr val="tx1"/>
                      </a:solidFill>
                      <a:prstDash val="solid"/>
                      <a:round/>
                      <a:headEnd type="none" w="med" len="med"/>
                      <a:tailEnd type="none" w="med" len="med"/>
                    </a:lnR>
                    <a:lnT w="12700" algn="ctr">
                      <a:solidFill>
                        <a:schemeClr val="tx1"/>
                      </a:solidFill>
                    </a:lnT>
                    <a:lnB w="12700" algn="ctr">
                      <a:solidFill>
                        <a:schemeClr val="tx1"/>
                      </a:solidFill>
                    </a:lnB>
                    <a:solidFill>
                      <a:schemeClr val="bg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800" b="0" strike="noStrike" spc="-1" dirty="0">
                          <a:solidFill>
                            <a:schemeClr val="tx1"/>
                          </a:solidFill>
                          <a:latin typeface="Arial"/>
                        </a:rPr>
                        <a:t>20/03/2026</a:t>
                      </a:r>
                      <a:endParaRPr lang="fr-FR" sz="800" b="0" strike="sngStrike" spc="-1" dirty="0">
                        <a:solidFill>
                          <a:schemeClr val="tx1"/>
                        </a:solidFill>
                        <a:latin typeface="Arial"/>
                      </a:endParaRPr>
                    </a:p>
                    <a:p>
                      <a:pPr algn="ctr">
                        <a:lnSpc>
                          <a:spcPct val="100000"/>
                        </a:lnSpc>
                        <a:defRPr/>
                      </a:pPr>
                      <a:endParaRPr lang="fr-FR" sz="800" b="0" strike="sngStrike" spc="-1" dirty="0">
                        <a:solidFill>
                          <a:schemeClr val="tx1"/>
                        </a:solidFill>
                        <a:latin typeface="Arial"/>
                      </a:endParaRPr>
                    </a:p>
                  </a:txBody>
                  <a:tcPr marL="74406" marR="74406" marT="37799" marB="37799">
                    <a:lnL w="12700" algn="ctr">
                      <a:solidFill>
                        <a:schemeClr val="tx1"/>
                      </a:solidFill>
                    </a:lnL>
                    <a:lnR w="12700" algn="ctr">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04283">
                <a:tc>
                  <a:txBody>
                    <a:bodyPr/>
                    <a:lstStyle/>
                    <a:p>
                      <a:pPr algn="ctr">
                        <a:lnSpc>
                          <a:spcPct val="100000"/>
                        </a:lnSpc>
                        <a:defRPr/>
                      </a:pPr>
                      <a:r>
                        <a:rPr lang="fr-FR" sz="800" b="0" i="1" strike="noStrike" spc="-1" dirty="0">
                          <a:solidFill>
                            <a:srgbClr val="666666"/>
                          </a:solidFill>
                          <a:latin typeface="Arial"/>
                        </a:rPr>
                        <a:t>Entrée en vigueur :</a:t>
                      </a:r>
                      <a:endParaRPr lang="fr-FR" sz="800" b="0" strike="noStrike" spc="-1" dirty="0">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0" i="1" strike="noStrike" spc="-1">
                          <a:solidFill>
                            <a:srgbClr val="666666"/>
                          </a:solidFill>
                          <a:latin typeface="Arial"/>
                        </a:rPr>
                        <a:t>Entrée en vigueur :</a:t>
                      </a:r>
                      <a:endParaRPr lang="fr-FR" sz="800" b="0" strike="noStrike" spc="-1">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0" i="1" strike="noStrike" spc="-1">
                          <a:solidFill>
                            <a:srgbClr val="666666"/>
                          </a:solidFill>
                          <a:latin typeface="Arial"/>
                        </a:rPr>
                        <a:t>Entrée en vigueur :</a:t>
                      </a:r>
                      <a:endParaRPr lang="fr-FR" sz="800" b="0" strike="noStrike" spc="-1">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0" i="1" strike="noStrike" spc="-1">
                          <a:solidFill>
                            <a:srgbClr val="666666"/>
                          </a:solidFill>
                          <a:latin typeface="Arial"/>
                        </a:rPr>
                        <a:t>Entrée en vigueur :</a:t>
                      </a:r>
                      <a:endParaRPr lang="fr-FR" sz="800" b="0" strike="noStrike" spc="-1">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0" i="1" strike="noStrike" spc="-1" dirty="0">
                          <a:solidFill>
                            <a:srgbClr val="666666"/>
                          </a:solidFill>
                          <a:latin typeface="Arial"/>
                        </a:rPr>
                        <a:t>Entrée en vigueur :</a:t>
                      </a:r>
                      <a:endParaRPr lang="fr-FR" sz="800" b="0" strike="noStrike" spc="-1" dirty="0">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0" i="1" strike="noStrike" spc="-1" dirty="0">
                          <a:solidFill>
                            <a:srgbClr val="666666"/>
                          </a:solidFill>
                          <a:latin typeface="Arial"/>
                        </a:rPr>
                        <a:t>Entrée en vigueur :</a:t>
                      </a:r>
                      <a:endParaRPr lang="fr-FR" sz="800" b="0" strike="noStrike" spc="-1" dirty="0">
                        <a:latin typeface="Arial"/>
                      </a:endParaRPr>
                    </a:p>
                  </a:txBody>
                  <a:tcPr marL="74406" marR="74406" marT="37799" marB="37799">
                    <a:lnL w="12700" algn="ctr">
                      <a:solidFill>
                        <a:schemeClr val="tx1"/>
                      </a:solidFill>
                    </a:lnL>
                    <a:lnR w="12700" cap="flat" cmpd="sng" algn="ctr">
                      <a:solidFill>
                        <a:schemeClr val="tx1"/>
                      </a:solidFill>
                      <a:prstDash val="solid"/>
                      <a:round/>
                      <a:headEnd type="none" w="med" len="med"/>
                      <a:tailEnd type="none" w="med" len="med"/>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0" i="1" strike="noStrike" spc="-1" dirty="0">
                          <a:solidFill>
                            <a:srgbClr val="666666"/>
                          </a:solidFill>
                          <a:latin typeface="Arial"/>
                        </a:rPr>
                        <a:t>Entrée en vigueur :</a:t>
                      </a:r>
                      <a:endParaRPr lang="fr-FR" sz="800" b="0" strike="noStrike" spc="-1" dirty="0">
                        <a:latin typeface="Arial"/>
                      </a:endParaRPr>
                    </a:p>
                  </a:txBody>
                  <a:tcPr marL="74406" marR="74406" marT="37799" marB="37799">
                    <a:lnL w="12700" algn="ctr">
                      <a:solidFill>
                        <a:schemeClr val="tx1"/>
                      </a:solidFill>
                    </a:lnL>
                    <a:lnR w="12700" algn="ctr">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56475">
                <a:tc>
                  <a:txBody>
                    <a:bodyPr/>
                    <a:lstStyle/>
                    <a:p>
                      <a:pPr algn="ctr">
                        <a:lnSpc>
                          <a:spcPct val="100000"/>
                        </a:lnSpc>
                        <a:defRPr/>
                      </a:pPr>
                      <a:r>
                        <a:rPr lang="fr-FR" sz="800" b="1" strike="noStrike" spc="-1" dirty="0">
                          <a:solidFill>
                            <a:schemeClr val="accent1"/>
                          </a:solidFill>
                          <a:latin typeface="Arial"/>
                        </a:rPr>
                        <a:t>1er janvier 2022</a:t>
                      </a:r>
                      <a:endParaRPr lang="fr-FR" sz="800" b="0" strike="noStrike" spc="-1" dirty="0">
                        <a:solidFill>
                          <a:schemeClr val="accent1"/>
                        </a:solidFill>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1" strike="noStrike" spc="-1">
                          <a:solidFill>
                            <a:schemeClr val="accent1"/>
                          </a:solidFill>
                          <a:latin typeface="Arial"/>
                        </a:rPr>
                        <a:t>1er juillet 2022</a:t>
                      </a:r>
                      <a:endParaRPr lang="fr-FR" sz="800" b="0" strike="noStrike" spc="-1">
                        <a:solidFill>
                          <a:schemeClr val="accent1"/>
                        </a:solidFill>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1" strike="noStrike" spc="-1" dirty="0">
                          <a:solidFill>
                            <a:schemeClr val="accent1"/>
                          </a:solidFill>
                          <a:latin typeface="Arial"/>
                        </a:rPr>
                        <a:t>1er janvier 2022</a:t>
                      </a:r>
                      <a:endParaRPr sz="800" dirty="0"/>
                    </a:p>
                    <a:p>
                      <a:pPr algn="ctr">
                        <a:lnSpc>
                          <a:spcPct val="100000"/>
                        </a:lnSpc>
                        <a:defRPr/>
                      </a:pPr>
                      <a:r>
                        <a:rPr lang="fr-FR" sz="800" b="1" strike="noStrike" spc="-1" dirty="0" err="1">
                          <a:solidFill>
                            <a:schemeClr val="accent1"/>
                          </a:solidFill>
                          <a:latin typeface="Arial"/>
                        </a:rPr>
                        <a:t>Nvlle</a:t>
                      </a:r>
                      <a:r>
                        <a:rPr lang="fr-FR" sz="800" b="1" strike="noStrike" spc="-1" dirty="0">
                          <a:solidFill>
                            <a:schemeClr val="accent1"/>
                          </a:solidFill>
                          <a:latin typeface="Arial"/>
                        </a:rPr>
                        <a:t> norme : 1</a:t>
                      </a:r>
                      <a:r>
                        <a:rPr lang="fr-FR" sz="800" b="1" strike="noStrike" spc="-1" baseline="30000" dirty="0">
                          <a:solidFill>
                            <a:schemeClr val="accent1"/>
                          </a:solidFill>
                          <a:latin typeface="Arial"/>
                        </a:rPr>
                        <a:t>er</a:t>
                      </a:r>
                      <a:r>
                        <a:rPr lang="fr-FR" sz="800" b="1" strike="noStrike" spc="-1" dirty="0">
                          <a:solidFill>
                            <a:schemeClr val="accent1"/>
                          </a:solidFill>
                          <a:latin typeface="Arial"/>
                        </a:rPr>
                        <a:t> novembre 2022</a:t>
                      </a:r>
                      <a:endParaRPr lang="fr-FR" sz="800" b="0" strike="noStrike" spc="-1" dirty="0">
                        <a:solidFill>
                          <a:schemeClr val="accent1"/>
                        </a:solidFill>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1" strike="noStrike" spc="-1">
                          <a:solidFill>
                            <a:schemeClr val="accent1"/>
                          </a:solidFill>
                          <a:latin typeface="Arial"/>
                        </a:rPr>
                        <a:t>1er janvier 2022</a:t>
                      </a:r>
                      <a:endParaRPr lang="fr-FR" sz="800" b="0" strike="noStrike" spc="-1">
                        <a:solidFill>
                          <a:schemeClr val="accent1"/>
                        </a:solidFill>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1" strike="noStrike" spc="-1" dirty="0">
                          <a:solidFill>
                            <a:schemeClr val="accent1"/>
                          </a:solidFill>
                          <a:latin typeface="Arial"/>
                        </a:rPr>
                        <a:t>1er janvier</a:t>
                      </a:r>
                    </a:p>
                    <a:p>
                      <a:pPr algn="ctr">
                        <a:lnSpc>
                          <a:spcPct val="100000"/>
                        </a:lnSpc>
                        <a:defRPr/>
                      </a:pPr>
                      <a:r>
                        <a:rPr lang="fr-FR" sz="800" b="1" strike="noStrike" spc="-1" dirty="0">
                          <a:solidFill>
                            <a:schemeClr val="accent1"/>
                          </a:solidFill>
                          <a:latin typeface="Arial"/>
                        </a:rPr>
                        <a:t>&amp;</a:t>
                      </a:r>
                      <a:r>
                        <a:rPr lang="fr-FR" sz="800" b="1" strike="noStrike" spc="-1" baseline="0" dirty="0">
                          <a:solidFill>
                            <a:schemeClr val="accent1"/>
                          </a:solidFill>
                          <a:latin typeface="Arial"/>
                        </a:rPr>
                        <a:t> </a:t>
                      </a:r>
                      <a:r>
                        <a:rPr lang="fr-FR" sz="800" b="1" strike="noStrike" spc="-1" dirty="0">
                          <a:solidFill>
                            <a:schemeClr val="accent1"/>
                          </a:solidFill>
                          <a:latin typeface="Arial"/>
                        </a:rPr>
                        <a:t>1</a:t>
                      </a:r>
                      <a:r>
                        <a:rPr lang="fr-FR" sz="800" b="1" strike="noStrike" spc="-1" baseline="30000" dirty="0">
                          <a:solidFill>
                            <a:schemeClr val="accent1"/>
                          </a:solidFill>
                          <a:latin typeface="Arial"/>
                        </a:rPr>
                        <a:t>er </a:t>
                      </a:r>
                      <a:r>
                        <a:rPr lang="fr-FR" sz="800" b="1" strike="noStrike" spc="-1" dirty="0">
                          <a:solidFill>
                            <a:schemeClr val="accent1"/>
                          </a:solidFill>
                          <a:latin typeface="Arial"/>
                        </a:rPr>
                        <a:t>juillet 2023</a:t>
                      </a:r>
                      <a:endParaRPr lang="fr-FR" sz="800" b="0" strike="noStrike" spc="-1" dirty="0">
                        <a:solidFill>
                          <a:schemeClr val="accent1"/>
                        </a:solidFill>
                        <a:latin typeface="Arial"/>
                      </a:endParaRPr>
                    </a:p>
                  </a:txBody>
                  <a:tcPr marL="74406" marR="74406" marT="37799" marB="37799">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1" strike="noStrike" spc="-1" dirty="0">
                          <a:solidFill>
                            <a:schemeClr val="accent1"/>
                          </a:solidFill>
                          <a:latin typeface="Arial"/>
                        </a:rPr>
                        <a:t>1</a:t>
                      </a:r>
                      <a:r>
                        <a:rPr lang="fr-FR" sz="800" b="1" strike="noStrike" spc="-1" baseline="30000" dirty="0">
                          <a:solidFill>
                            <a:schemeClr val="accent1"/>
                          </a:solidFill>
                          <a:latin typeface="Arial"/>
                        </a:rPr>
                        <a:t>er</a:t>
                      </a:r>
                      <a:r>
                        <a:rPr lang="fr-FR" sz="800" b="1" strike="noStrike" spc="-1" dirty="0">
                          <a:solidFill>
                            <a:schemeClr val="accent1"/>
                          </a:solidFill>
                          <a:latin typeface="Arial"/>
                        </a:rPr>
                        <a:t> mai 2026</a:t>
                      </a:r>
                      <a:endParaRPr sz="800" dirty="0"/>
                    </a:p>
                    <a:p>
                      <a:pPr algn="ctr">
                        <a:lnSpc>
                          <a:spcPct val="100000"/>
                        </a:lnSpc>
                        <a:defRPr/>
                      </a:pPr>
                      <a:endParaRPr lang="fr-FR" sz="800" b="0" strike="noStrike" spc="-1" dirty="0">
                        <a:solidFill>
                          <a:schemeClr val="accent1"/>
                        </a:solidFill>
                        <a:latin typeface="Arial"/>
                      </a:endParaRPr>
                    </a:p>
                  </a:txBody>
                  <a:tcPr marL="74406" marR="74406" marT="37799" marB="37799">
                    <a:lnL w="12700" algn="ctr">
                      <a:solidFill>
                        <a:schemeClr val="tx1"/>
                      </a:solidFill>
                    </a:lnL>
                    <a:lnR w="12700" cap="flat" cmpd="sng" algn="ctr">
                      <a:solidFill>
                        <a:schemeClr val="tx1"/>
                      </a:solidFill>
                      <a:prstDash val="solid"/>
                      <a:round/>
                      <a:headEnd type="none" w="med" len="med"/>
                      <a:tailEnd type="none" w="med" len="med"/>
                    </a:lnR>
                    <a:lnT w="12700" algn="ctr">
                      <a:solidFill>
                        <a:schemeClr val="tx1"/>
                      </a:solidFill>
                    </a:lnT>
                    <a:lnB w="12700" algn="ctr">
                      <a:solidFill>
                        <a:schemeClr val="tx1"/>
                      </a:solidFill>
                    </a:lnB>
                    <a:solidFill>
                      <a:schemeClr val="bg1"/>
                    </a:solidFill>
                  </a:tcPr>
                </a:tc>
                <a:tc>
                  <a:txBody>
                    <a:bodyPr/>
                    <a:lstStyle/>
                    <a:p>
                      <a:pPr algn="ctr">
                        <a:lnSpc>
                          <a:spcPct val="100000"/>
                        </a:lnSpc>
                        <a:defRPr/>
                      </a:pPr>
                      <a:r>
                        <a:rPr lang="fr-FR" sz="800" b="1" strike="noStrike" spc="-1" dirty="0">
                          <a:solidFill>
                            <a:schemeClr val="accent1"/>
                          </a:solidFill>
                          <a:latin typeface="Arial"/>
                        </a:rPr>
                        <a:t>1</a:t>
                      </a:r>
                      <a:r>
                        <a:rPr lang="fr-FR" sz="800" b="1" strike="noStrike" spc="-1" baseline="30000" dirty="0">
                          <a:solidFill>
                            <a:schemeClr val="accent1"/>
                          </a:solidFill>
                          <a:latin typeface="Arial"/>
                        </a:rPr>
                        <a:t>er</a:t>
                      </a:r>
                      <a:r>
                        <a:rPr lang="fr-FR" sz="800" b="1" strike="noStrike" spc="-1" dirty="0">
                          <a:solidFill>
                            <a:schemeClr val="accent1"/>
                          </a:solidFill>
                          <a:latin typeface="Arial"/>
                        </a:rPr>
                        <a:t> juillet 2026</a:t>
                      </a:r>
                    </a:p>
                  </a:txBody>
                  <a:tcPr marL="74406" marR="74406" marT="37799" marB="37799">
                    <a:lnL w="12700" algn="ctr">
                      <a:solidFill>
                        <a:schemeClr val="tx1"/>
                      </a:solidFill>
                    </a:lnL>
                    <a:lnR w="12700" algn="ctr">
                      <a:solidFill>
                        <a:schemeClr val="tx1"/>
                      </a:solidFill>
                    </a:lnR>
                    <a:lnT w="12700" cap="flat" cmpd="sng" algn="ctr">
                      <a:solidFill>
                        <a:schemeClr val="tx1"/>
                      </a:solidFill>
                      <a:prstDash val="solid"/>
                      <a:round/>
                      <a:headEnd type="none" w="med" len="med"/>
                      <a:tailEnd type="none" w="med" len="med"/>
                    </a:lnT>
                    <a:lnB w="12700" algn="ctr">
                      <a:solidFill>
                        <a:schemeClr val="tx1"/>
                      </a:solidFill>
                    </a:lnB>
                    <a:solidFill>
                      <a:schemeClr val="bg1"/>
                    </a:solidFill>
                  </a:tcPr>
                </a:tc>
                <a:extLst>
                  <a:ext uri="{0D108BD9-81ED-4DB2-BD59-A6C34878D82A}">
                    <a16:rowId xmlns:a16="http://schemas.microsoft.com/office/drawing/2014/main" val="10006"/>
                  </a:ext>
                </a:extLst>
              </a:tr>
            </a:tbl>
          </a:graphicData>
        </a:graphic>
      </p:graphicFrame>
      <p:sp>
        <p:nvSpPr>
          <p:cNvPr id="8" name="ZoneTexte 7">
            <a:extLst>
              <a:ext uri="{FF2B5EF4-FFF2-40B4-BE49-F238E27FC236}">
                <a16:creationId xmlns:a16="http://schemas.microsoft.com/office/drawing/2014/main" id="{ED2C20D9-B5E3-4BA2-A84C-0D75BE3F041E}"/>
              </a:ext>
            </a:extLst>
          </p:cNvPr>
          <p:cNvSpPr txBox="1"/>
          <p:nvPr/>
        </p:nvSpPr>
        <p:spPr bwMode="auto">
          <a:xfrm>
            <a:off x="3301512" y="151475"/>
            <a:ext cx="2540976" cy="287964"/>
          </a:xfrm>
          <a:prstGeom prst="rect">
            <a:avLst/>
          </a:prstGeom>
          <a:solidFill>
            <a:schemeClr val="accent1">
              <a:lumMod val="25000"/>
              <a:lumOff val="75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juillet 2026</a:t>
            </a:r>
            <a:endParaRPr sz="1100" dirty="0"/>
          </a:p>
        </p:txBody>
      </p:sp>
      <p:sp>
        <p:nvSpPr>
          <p:cNvPr id="9" name="Titre 6"/>
          <p:cNvSpPr txBox="1">
            <a:spLocks/>
          </p:cNvSpPr>
          <p:nvPr/>
        </p:nvSpPr>
        <p:spPr bwMode="auto">
          <a:xfrm>
            <a:off x="382674" y="693343"/>
            <a:ext cx="8604489" cy="447614"/>
          </a:xfrm>
          <a:prstGeom prst="rect">
            <a:avLst/>
          </a:prstGeom>
          <a:solidFill>
            <a:srgbClr val="169B62"/>
          </a:solidFill>
        </p:spPr>
        <p:txBody>
          <a:bodyPr vert="horz" lIns="72000" tIns="54000" rIns="36000" bIns="36000" rtlCol="0" anchor="t" anchorCtr="0">
            <a:noAutofit/>
          </a:bodyPr>
          <a:lstStyle>
            <a:lvl1pPr algn="l" defTabSz="914400">
              <a:lnSpc>
                <a:spcPct val="90000"/>
              </a:lnSpc>
              <a:spcBef>
                <a:spcPts val="0"/>
              </a:spcBef>
              <a:buNone/>
              <a:defRPr sz="2550" b="1">
                <a:solidFill>
                  <a:schemeClr val="bg1"/>
                </a:solidFill>
                <a:latin typeface="+mj-lt"/>
                <a:ea typeface="+mj-ea"/>
                <a:cs typeface="+mj-cs"/>
              </a:defRPr>
            </a:lvl1pPr>
          </a:lstStyle>
          <a:p>
            <a:pPr>
              <a:defRPr/>
            </a:pPr>
            <a:r>
              <a:rPr lang="fr-FR" sz="2000" dirty="0"/>
              <a:t>Les textes parus</a:t>
            </a:r>
            <a:endParaRPr lang="fr-F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Fiches d’application et Foire Aux Questions RE2020</a:t>
            </a:r>
            <a:endParaRPr dirty="0"/>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13</a:t>
            </a:fld>
            <a:endParaRPr lang="fr-FR"/>
          </a:p>
        </p:txBody>
      </p:sp>
      <p:sp>
        <p:nvSpPr>
          <p:cNvPr id="12" name="Rectangle 11"/>
          <p:cNvSpPr/>
          <p:nvPr/>
        </p:nvSpPr>
        <p:spPr bwMode="auto">
          <a:xfrm>
            <a:off x="0" y="1126387"/>
            <a:ext cx="394106" cy="3657113"/>
          </a:xfrm>
          <a:prstGeom prst="rect">
            <a:avLst/>
          </a:prstGeom>
          <a:solidFill>
            <a:schemeClr val="accent6">
              <a:lumMod val="20000"/>
              <a:lumOff val="80000"/>
            </a:schemeClr>
          </a:solid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defRPr/>
            </a:pPr>
            <a:r>
              <a:rPr lang="fr-FR" sz="1600" b="1">
                <a:solidFill>
                  <a:schemeClr val="bg1">
                    <a:lumMod val="50000"/>
                  </a:schemeClr>
                </a:solidFill>
              </a:rPr>
              <a:t>Contexte et objectifs de la RE2020</a:t>
            </a:r>
            <a:endParaRP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30" name="Rectangle 29"/>
          <p:cNvSpPr/>
          <p:nvPr/>
        </p:nvSpPr>
        <p:spPr bwMode="auto">
          <a:xfrm>
            <a:off x="533785" y="1275606"/>
            <a:ext cx="8598875" cy="3293209"/>
          </a:xfrm>
          <a:prstGeom prst="rect">
            <a:avLst/>
          </a:prstGeom>
        </p:spPr>
        <p:txBody>
          <a:bodyPr wrap="square">
            <a:spAutoFit/>
          </a:bodyPr>
          <a:lstStyle/>
          <a:p>
            <a:pPr>
              <a:defRPr/>
            </a:pPr>
            <a:r>
              <a:rPr lang="fr-FR" sz="1600" b="1" dirty="0">
                <a:solidFill>
                  <a:schemeClr val="tx2"/>
                </a:solidFill>
              </a:rPr>
              <a:t>Les fiches d’application </a:t>
            </a:r>
            <a:r>
              <a:rPr lang="fr-FR" sz="1600" dirty="0"/>
              <a:t>permettent sur un point précis d’apporter des éclairages pour faciliter l’application de la RE2020. </a:t>
            </a:r>
            <a:endParaRPr dirty="0"/>
          </a:p>
          <a:p>
            <a:pPr>
              <a:defRPr/>
            </a:pPr>
            <a:r>
              <a:rPr lang="fr-FR" sz="1600" dirty="0"/>
              <a:t>Elles sont disponibles sur le site </a:t>
            </a:r>
            <a:r>
              <a:rPr lang="fr-FR" sz="1600" u="sng" dirty="0">
                <a:hlinkClick r:id="rId4" tooltip="https://rt-re-batiment.developpement-durable.gouv.fr/"/>
              </a:rPr>
              <a:t>https://rt-re-batiment.developpement-durable.gouv.fr</a:t>
            </a:r>
            <a:r>
              <a:rPr lang="fr-FR" sz="1600" dirty="0"/>
              <a:t>  </a:t>
            </a:r>
            <a:endParaRPr dirty="0"/>
          </a:p>
          <a:p>
            <a:pPr>
              <a:defRPr/>
            </a:pPr>
            <a:r>
              <a:rPr lang="fr-FR" sz="1600" dirty="0"/>
              <a:t>rubrique </a:t>
            </a:r>
            <a:r>
              <a:rPr lang="fr-FR" sz="1600" u="sng" dirty="0">
                <a:hlinkClick r:id="rId5" tooltip="https://rt-re-batiment.developpement-durable.gouv.fr/spip.php?page=sommaire"/>
              </a:rPr>
              <a:t>Accueil</a:t>
            </a:r>
            <a:r>
              <a:rPr lang="fr-FR" sz="1600" dirty="0"/>
              <a:t> &gt; </a:t>
            </a:r>
            <a:r>
              <a:rPr lang="fr-FR" sz="1600" u="sng" dirty="0">
                <a:hlinkClick r:id="rId6" tooltip="https://rt-re-batiment.developpement-durable.gouv.fr/batiments-neufs-r307.html"/>
              </a:rPr>
              <a:t>Bâtiments neufs</a:t>
            </a:r>
            <a:r>
              <a:rPr lang="fr-FR" sz="1600" dirty="0"/>
              <a:t> &gt; </a:t>
            </a:r>
            <a:r>
              <a:rPr lang="fr-FR" sz="1600" u="sng" dirty="0">
                <a:hlinkClick r:id="rId7" tooltip="https://rt-re-batiment.developpement-durable.gouv.fr/re2020-r320.html"/>
              </a:rPr>
              <a:t>RE2020</a:t>
            </a:r>
            <a:r>
              <a:rPr lang="fr-FR" sz="1600" dirty="0"/>
              <a:t> &gt; </a:t>
            </a:r>
            <a:r>
              <a:rPr lang="fr-FR" sz="1600" u="sng" dirty="0">
                <a:hlinkClick r:id="rId8" tooltip="https://rt-re-batiment.developpement-durable.gouv.fr/documents-d-application-r304.html"/>
              </a:rPr>
              <a:t>Documents d’application</a:t>
            </a:r>
            <a:r>
              <a:rPr lang="fr-FR" sz="1600" dirty="0"/>
              <a:t> </a:t>
            </a:r>
            <a:endParaRPr dirty="0"/>
          </a:p>
          <a:p>
            <a:pPr>
              <a:defRPr/>
            </a:pPr>
            <a:endParaRPr lang="fr-FR" sz="1600" dirty="0"/>
          </a:p>
          <a:p>
            <a:pPr>
              <a:defRPr/>
            </a:pPr>
            <a:r>
              <a:rPr lang="fr-FR" sz="1600" b="1" dirty="0">
                <a:solidFill>
                  <a:schemeClr val="tx2"/>
                </a:solidFill>
              </a:rPr>
              <a:t>La Foire aux questions</a:t>
            </a:r>
            <a:r>
              <a:rPr lang="fr-FR" sz="1600" dirty="0"/>
              <a:t> permet de retrouver les réponses aux questions fréquemment posées sur l’application de la RE2020, mais aussi de déposer une demande si la FAQ ne mentionne pas encore une question. Elle est disponible sur le même site, dans la rubrique:</a:t>
            </a:r>
            <a:endParaRPr dirty="0"/>
          </a:p>
          <a:p>
            <a:pPr>
              <a:defRPr/>
            </a:pPr>
            <a:endParaRPr lang="fr-FR" sz="1600" dirty="0"/>
          </a:p>
          <a:p>
            <a:pPr>
              <a:defRPr/>
            </a:pPr>
            <a:r>
              <a:rPr lang="fr-FR" sz="1600" u="sng" dirty="0">
                <a:hlinkClick r:id="rId5" tooltip="https://rt-re-batiment.developpement-durable.gouv.fr/spip.php?page=sommaire"/>
              </a:rPr>
              <a:t>Accueil</a:t>
            </a:r>
            <a:r>
              <a:rPr lang="fr-FR" sz="1600" dirty="0"/>
              <a:t> &gt; </a:t>
            </a:r>
            <a:r>
              <a:rPr lang="fr-FR" sz="1600" u="sng" dirty="0">
                <a:hlinkClick r:id="rId9" tooltip="https://rt-re-batiment.developpement-durable.gouv.fr/s-informer-r331.html"/>
              </a:rPr>
              <a:t>S’informer</a:t>
            </a:r>
            <a:r>
              <a:rPr lang="fr-FR" sz="1600" dirty="0"/>
              <a:t> &gt; </a:t>
            </a:r>
            <a:r>
              <a:rPr lang="fr-FR" sz="1600" u="sng" dirty="0">
                <a:hlinkClick r:id="rId10" tooltip="https://rt-re-batiment.developpement-durable.gouv.fr/s-informer-r87.html"/>
              </a:rPr>
              <a:t>S’informer</a:t>
            </a:r>
            <a:r>
              <a:rPr lang="fr-FR" sz="1600" dirty="0"/>
              <a:t> &gt; </a:t>
            </a:r>
            <a:r>
              <a:rPr lang="fr-FR" sz="1600" u="sng" dirty="0">
                <a:hlinkClick r:id="rId11" tooltip="https://rt-re-batiment.developpement-durable.gouv.fr/faq-rex-r92.html"/>
              </a:rPr>
              <a:t>FAQ/REX</a:t>
            </a:r>
            <a:r>
              <a:rPr lang="fr-FR" sz="1600" dirty="0"/>
              <a:t> &gt; </a:t>
            </a:r>
            <a:r>
              <a:rPr lang="fr-FR" sz="1600" u="sng" dirty="0">
                <a:hlinkClick r:id="rId12" tooltip="https://rt-re-batiment.developpement-durable.gouv.fr/questions-par-theme-r173.html"/>
              </a:rPr>
              <a:t>Questions par thème</a:t>
            </a:r>
            <a:r>
              <a:rPr lang="fr-FR" sz="1600" dirty="0"/>
              <a:t> &gt; </a:t>
            </a:r>
            <a:r>
              <a:rPr lang="fr-FR" sz="1600" u="sng" dirty="0">
                <a:hlinkClick r:id="rId13" tooltip="https://rt-re-batiment.developpement-durable.gouv.fr/batiments-neufs-r178.html"/>
              </a:rPr>
              <a:t>Bâtiments neufs</a:t>
            </a:r>
            <a:r>
              <a:rPr lang="fr-FR" sz="1600" dirty="0"/>
              <a:t> &gt; RE2020</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Publication du texte de mise en place des Titre V</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14</a:t>
            </a:fld>
            <a:endParaRPr lang="fr-FR"/>
          </a:p>
        </p:txBody>
      </p:sp>
      <p:sp>
        <p:nvSpPr>
          <p:cNvPr id="12" name="Rectangle 11"/>
          <p:cNvSpPr/>
          <p:nvPr/>
        </p:nvSpPr>
        <p:spPr bwMode="auto">
          <a:xfrm>
            <a:off x="0" y="1126387"/>
            <a:ext cx="394106" cy="3657113"/>
          </a:xfrm>
          <a:prstGeom prst="rect">
            <a:avLst/>
          </a:prstGeom>
          <a:solidFill>
            <a:schemeClr val="accent6">
              <a:lumMod val="20000"/>
              <a:lumOff val="80000"/>
            </a:schemeClr>
          </a:solid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defRPr/>
            </a:pPr>
            <a:r>
              <a:rPr lang="fr-FR" sz="1600" b="1">
                <a:solidFill>
                  <a:schemeClr val="bg1">
                    <a:lumMod val="50000"/>
                  </a:schemeClr>
                </a:solidFill>
              </a:rPr>
              <a:t>Contexte et objectifs de la RE2020</a:t>
            </a:r>
            <a:endParaRP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30" name="Rectangle 29"/>
          <p:cNvSpPr/>
          <p:nvPr/>
        </p:nvSpPr>
        <p:spPr bwMode="auto">
          <a:xfrm>
            <a:off x="449639" y="1197615"/>
            <a:ext cx="8491371" cy="2877711"/>
          </a:xfrm>
          <a:prstGeom prst="rect">
            <a:avLst/>
          </a:prstGeom>
        </p:spPr>
        <p:txBody>
          <a:bodyPr wrap="square">
            <a:spAutoFit/>
          </a:bodyPr>
          <a:lstStyle/>
          <a:p>
            <a:pPr algn="just">
              <a:defRPr/>
            </a:pPr>
            <a:r>
              <a:rPr lang="fr-FR" sz="1600"/>
              <a:t>La commission Titre V permet, suite à une demande d’un acteur privé, de prendre en compte dans la RE2020 :</a:t>
            </a:r>
            <a:endParaRPr/>
          </a:p>
          <a:p>
            <a:pPr algn="just">
              <a:defRPr/>
            </a:pPr>
            <a:endParaRPr lang="fr-FR" sz="1050"/>
          </a:p>
          <a:p>
            <a:pPr marL="285750" indent="-285750" algn="just">
              <a:buFont typeface="Arial"/>
              <a:buChar char="•"/>
              <a:defRPr/>
            </a:pPr>
            <a:r>
              <a:rPr lang="fr-FR" sz="1600"/>
              <a:t>Les performances énergétiques de produits de constructions ou de systèmes énergétiques innovants non explicitement prévus par la réglementation (pour un opération unique ou pour certaines typologies de bâtiment). </a:t>
            </a:r>
            <a:endParaRPr/>
          </a:p>
          <a:p>
            <a:pPr marL="285750" indent="-285750" algn="just">
              <a:buFont typeface="Arial"/>
              <a:buChar char="•"/>
              <a:defRPr/>
            </a:pPr>
            <a:r>
              <a:rPr lang="fr-FR" sz="1600"/>
              <a:t>Le raccordement à un réseau de chaleur et/ou de froid en cours de création (valeurs valables 3 ans) ou programmant le verdissement de son mix énergétique (valeurs valables 5 ans).</a:t>
            </a:r>
            <a:endParaRPr/>
          </a:p>
          <a:p>
            <a:pPr marL="285750" indent="-285750" algn="just">
              <a:buFont typeface="Arial"/>
              <a:buChar char="•"/>
              <a:defRPr/>
            </a:pPr>
            <a:endParaRPr lang="fr-FR" sz="1050"/>
          </a:p>
          <a:p>
            <a:pPr>
              <a:defRPr/>
            </a:pPr>
            <a:r>
              <a:rPr lang="fr-FR" sz="1600"/>
              <a:t>L’arrêté du 1</a:t>
            </a:r>
            <a:r>
              <a:rPr lang="fr-FR" sz="1600" baseline="30000"/>
              <a:t>er</a:t>
            </a:r>
            <a:r>
              <a:rPr lang="fr-FR" sz="1600"/>
              <a:t> février 2023 (publié au </a:t>
            </a:r>
            <a:r>
              <a:rPr lang="fr-FR" sz="1600" u="sng">
                <a:hlinkClick r:id="rId4" tooltip="https://www.legifrance.gouv.fr/jorf/id/JORFTEXT000047358526"/>
              </a:rPr>
              <a:t>Journal Officiel le 29 mars dernier</a:t>
            </a:r>
            <a:r>
              <a:rPr lang="fr-FR" sz="1600"/>
              <a:t>) vient préciser le processus d'instruction de ces demandes et le rôle confié au CSTB pour ce dispositif.</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20660087" name="Titre 6"/>
          <p:cNvSpPr>
            <a:spLocks noGrp="1"/>
          </p:cNvSpPr>
          <p:nvPr>
            <p:ph type="title"/>
          </p:nvPr>
        </p:nvSpPr>
        <p:spPr bwMode="auto">
          <a:xfrm>
            <a:off x="394105" y="542544"/>
            <a:ext cx="8604488" cy="583842"/>
          </a:xfrm>
        </p:spPr>
        <p:txBody>
          <a:bodyPr/>
          <a:lstStyle/>
          <a:p>
            <a:pPr>
              <a:defRPr/>
            </a:pPr>
            <a:r>
              <a:rPr lang="fr-FR" sz="1800" dirty="0"/>
              <a:t>Application de la RE2020 aux constructions et extensions de petite surface, aux constructions temporaires et Habitations légères de loisirs</a:t>
            </a:r>
            <a:endParaRPr dirty="0"/>
          </a:p>
        </p:txBody>
      </p:sp>
      <p:sp>
        <p:nvSpPr>
          <p:cNvPr id="2143143367" name="Espace réservé du numéro de diapositive 3"/>
          <p:cNvSpPr>
            <a:spLocks noGrp="1"/>
          </p:cNvSpPr>
          <p:nvPr>
            <p:ph type="sldNum" sz="quarter" idx="12"/>
          </p:nvPr>
        </p:nvSpPr>
        <p:spPr bwMode="auto"/>
        <p:txBody>
          <a:bodyPr/>
          <a:lstStyle/>
          <a:p>
            <a:pPr>
              <a:defRPr/>
            </a:pPr>
            <a:fld id="{195971DC-05E1-587B-9D0B-1D9E3722CE98}" type="slidenum">
              <a:rPr lang="fr-FR"/>
              <a:t>15</a:t>
            </a:fld>
            <a:endParaRPr lang="fr-FR"/>
          </a:p>
        </p:txBody>
      </p:sp>
      <p:sp>
        <p:nvSpPr>
          <p:cNvPr id="1206799739" name="Rectangle 11"/>
          <p:cNvSpPr/>
          <p:nvPr/>
        </p:nvSpPr>
        <p:spPr bwMode="auto">
          <a:xfrm>
            <a:off x="0" y="1126387"/>
            <a:ext cx="394105" cy="3657112"/>
          </a:xfrm>
          <a:prstGeom prst="rect">
            <a:avLst/>
          </a:prstGeom>
          <a:solidFill>
            <a:schemeClr val="accent6">
              <a:lumMod val="20000"/>
              <a:lumOff val="80000"/>
            </a:schemeClr>
          </a:solid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defRPr/>
            </a:pPr>
            <a:r>
              <a:rPr lang="fr-FR" sz="1600" b="1">
                <a:solidFill>
                  <a:schemeClr val="bg1">
                    <a:lumMod val="50000"/>
                  </a:schemeClr>
                </a:solidFill>
              </a:rPr>
              <a:t>Contexte et objectifs de la RE2020</a:t>
            </a:r>
            <a:endParaRPr/>
          </a:p>
        </p:txBody>
      </p:sp>
      <p:pic>
        <p:nvPicPr>
          <p:cNvPr id="1408093786" name="Image 30"/>
          <p:cNvPicPr>
            <a:picLocks noChangeAspect="1"/>
          </p:cNvPicPr>
          <p:nvPr/>
        </p:nvPicPr>
        <p:blipFill>
          <a:blip r:embed="rId3"/>
          <a:stretch/>
        </p:blipFill>
        <p:spPr bwMode="auto">
          <a:xfrm>
            <a:off x="6327401" y="4803998"/>
            <a:ext cx="1043195" cy="347731"/>
          </a:xfrm>
          <a:prstGeom prst="rect">
            <a:avLst/>
          </a:prstGeom>
        </p:spPr>
      </p:pic>
      <p:sp>
        <p:nvSpPr>
          <p:cNvPr id="100580933" name="Rectangle 26"/>
          <p:cNvSpPr/>
          <p:nvPr/>
        </p:nvSpPr>
        <p:spPr bwMode="auto">
          <a:xfrm>
            <a:off x="642087" y="4859625"/>
            <a:ext cx="4572000" cy="207748"/>
          </a:xfrm>
          <a:prstGeom prst="rect">
            <a:avLst/>
          </a:prstGeom>
        </p:spPr>
        <p:txBody>
          <a:bodyPr>
            <a:spAutoFit/>
          </a:bodyPr>
          <a:lstStyle/>
          <a:p>
            <a:pPr>
              <a:defRPr/>
            </a:pPr>
            <a:r>
              <a:rPr lang="fr-FR" sz="750">
                <a:solidFill>
                  <a:srgbClr val="169B62"/>
                </a:solidFill>
              </a:rPr>
              <a:t>RE2020 ⎮ Présentation de la RE2020</a:t>
            </a:r>
            <a:endParaRPr/>
          </a:p>
        </p:txBody>
      </p:sp>
      <p:sp>
        <p:nvSpPr>
          <p:cNvPr id="72524889" name="Rectangle 29"/>
          <p:cNvSpPr/>
          <p:nvPr/>
        </p:nvSpPr>
        <p:spPr bwMode="auto">
          <a:xfrm>
            <a:off x="467542" y="1196769"/>
            <a:ext cx="8685095" cy="3452220"/>
          </a:xfrm>
          <a:prstGeom prst="rect">
            <a:avLst/>
          </a:prstGeom>
        </p:spPr>
        <p:txBody>
          <a:bodyPr wrap="square">
            <a:spAutoFit/>
          </a:bodyPr>
          <a:lstStyle/>
          <a:p>
            <a:pPr marL="285742" indent="-285742" algn="just">
              <a:buFont typeface="Arial"/>
              <a:buChar char="•"/>
              <a:defRPr/>
            </a:pPr>
            <a:r>
              <a:rPr lang="fr-FR" sz="1300" dirty="0"/>
              <a:t>Deux textes parus en décembre 2022 (</a:t>
            </a:r>
            <a:r>
              <a:rPr lang="fr-FR" sz="1300" u="sng" dirty="0">
                <a:hlinkClick r:id="rId4" tooltip="https://www.legifrance.gouv.fr/jorf/id/JORFTEXT000046678439"/>
              </a:rPr>
              <a:t>décret du 3 décembre 2022 </a:t>
            </a:r>
            <a:r>
              <a:rPr lang="fr-FR" sz="1300" dirty="0"/>
              <a:t>et </a:t>
            </a:r>
            <a:r>
              <a:rPr lang="fr-FR" sz="1300" u="sng" dirty="0">
                <a:hlinkClick r:id="rId5" tooltip="https://www.legifrance.gouv.fr/jorf/id/JORFTEXT000046829490"/>
              </a:rPr>
              <a:t>arrêté du 22 décembre 2022</a:t>
            </a:r>
            <a:r>
              <a:rPr lang="fr-FR" sz="1300" dirty="0"/>
              <a:t>), ont fixé les exigences de performance énergétique et environnementale, concernant les bâtiments d’habitation, de bureaux et d’enseignement primaire et secondaire, pour les :</a:t>
            </a:r>
            <a:endParaRPr dirty="0"/>
          </a:p>
          <a:p>
            <a:pPr marL="285742" indent="-285742" algn="just">
              <a:buFont typeface="Arial"/>
              <a:buChar char="•"/>
              <a:defRPr/>
            </a:pPr>
            <a:endParaRPr lang="fr-FR" sz="1600" dirty="0"/>
          </a:p>
          <a:p>
            <a:pPr algn="just">
              <a:defRPr/>
            </a:pPr>
            <a:endParaRPr lang="fr-FR" sz="1600" dirty="0"/>
          </a:p>
          <a:p>
            <a:pPr algn="just">
              <a:defRPr/>
            </a:pPr>
            <a:endParaRPr lang="fr-FR" sz="1600" dirty="0"/>
          </a:p>
          <a:p>
            <a:pPr algn="just">
              <a:defRPr/>
            </a:pPr>
            <a:endParaRPr lang="fr-FR" sz="1600" dirty="0"/>
          </a:p>
          <a:p>
            <a:pPr algn="just">
              <a:defRPr/>
            </a:pPr>
            <a:endParaRPr lang="fr-FR" sz="1600" dirty="0"/>
          </a:p>
          <a:p>
            <a:pPr algn="just">
              <a:defRPr/>
            </a:pPr>
            <a:endParaRPr lang="fr-FR" sz="1600" dirty="0"/>
          </a:p>
          <a:p>
            <a:pPr algn="just">
              <a:defRPr/>
            </a:pPr>
            <a:endParaRPr lang="fr-FR" sz="1600" dirty="0"/>
          </a:p>
          <a:p>
            <a:pPr algn="just">
              <a:defRPr/>
            </a:pPr>
            <a:endParaRPr lang="fr-FR" sz="1600" dirty="0"/>
          </a:p>
          <a:p>
            <a:pPr algn="just">
              <a:defRPr/>
            </a:pPr>
            <a:endParaRPr lang="fr-FR" sz="1600" dirty="0"/>
          </a:p>
          <a:p>
            <a:pPr algn="just">
              <a:defRPr/>
            </a:pPr>
            <a:endParaRPr lang="fr-FR" sz="600" dirty="0"/>
          </a:p>
          <a:p>
            <a:pPr algn="just">
              <a:defRPr/>
            </a:pPr>
            <a:r>
              <a:rPr lang="fr-FR" sz="1050" i="1" baseline="30000" dirty="0">
                <a:solidFill>
                  <a:schemeClr val="accent4">
                    <a:lumMod val="75000"/>
                  </a:schemeClr>
                </a:solidFill>
              </a:rPr>
              <a:t>(1)</a:t>
            </a:r>
            <a:r>
              <a:rPr lang="fr-FR" sz="1050" i="1" dirty="0">
                <a:solidFill>
                  <a:schemeClr val="accent4">
                    <a:lumMod val="75000"/>
                  </a:schemeClr>
                </a:solidFill>
              </a:rPr>
              <a:t> Suite à une ordonnance du Conseil d'État datant du 29 juin 2023, l'application de la RE2020 avait été suspendue pour les HLL de moins de 35m² destinées à une utilisation saisonnière dans un camping. L’arrêté du 14 août 2024 est venu depuis préciser les conditions d’application:</a:t>
            </a:r>
            <a:r>
              <a:rPr lang="fr-FR" sz="1050" b="0" i="1" u="none" strike="noStrike" cap="none" spc="0" dirty="0">
                <a:solidFill>
                  <a:schemeClr val="accent4">
                    <a:lumMod val="75000"/>
                  </a:schemeClr>
                </a:solidFill>
                <a:latin typeface="Marianne"/>
                <a:ea typeface="Marianne"/>
                <a:cs typeface="Marianne"/>
              </a:rPr>
              <a:t> </a:t>
            </a:r>
            <a:r>
              <a:rPr lang="fr-FR" sz="1050" b="0" i="1" u="sng" strike="noStrike" cap="none" spc="0" dirty="0">
                <a:solidFill>
                  <a:schemeClr val="accent4">
                    <a:lumMod val="75000"/>
                  </a:schemeClr>
                </a:solidFill>
                <a:latin typeface="Marianne"/>
                <a:ea typeface="Marianne"/>
                <a:cs typeface="Marianne"/>
                <a:hlinkClick r:id="rId6" tooltip="https://www.legifrance.gouv.fr/jorf/id/JORFTEXT000050145618"/>
              </a:rPr>
              <a:t>https://www.legifrance.gouv.fr/jorf/id/JORFTEXT000050145618</a:t>
            </a:r>
            <a:r>
              <a:rPr lang="fr-FR" sz="1050" b="0" i="1" u="none" strike="noStrike" cap="none" spc="0" dirty="0">
                <a:solidFill>
                  <a:schemeClr val="accent4">
                    <a:lumMod val="75000"/>
                  </a:schemeClr>
                </a:solidFill>
                <a:latin typeface="Marianne"/>
                <a:ea typeface="Marianne"/>
                <a:cs typeface="Marianne"/>
              </a:rPr>
              <a:t> </a:t>
            </a:r>
            <a:endParaRPr dirty="0"/>
          </a:p>
        </p:txBody>
      </p:sp>
      <p:graphicFrame>
        <p:nvGraphicFramePr>
          <p:cNvPr id="1277422880" name="Tableau 2"/>
          <p:cNvGraphicFramePr>
            <a:graphicFrameLocks/>
          </p:cNvGraphicFramePr>
          <p:nvPr>
            <p:extLst>
              <p:ext uri="{D42A27DB-BD31-4B8C-83A1-F6EECF244321}">
                <p14:modId xmlns:p14="http://schemas.microsoft.com/office/powerpoint/2010/main" val="2707595179"/>
              </p:ext>
            </p:extLst>
          </p:nvPr>
        </p:nvGraphicFramePr>
        <p:xfrm>
          <a:off x="467543" y="1924066"/>
          <a:ext cx="8544400" cy="1642110"/>
        </p:xfrm>
        <a:graphic>
          <a:graphicData uri="http://schemas.openxmlformats.org/drawingml/2006/table">
            <a:tbl>
              <a:tblPr firstRow="1" bandRow="1">
                <a:tableStyleId>{5C22544A-7EE6-4342-B048-85BDC9FD1C3A}</a:tableStyleId>
              </a:tblPr>
              <a:tblGrid>
                <a:gridCol w="936102">
                  <a:extLst>
                    <a:ext uri="{9D8B030D-6E8A-4147-A177-3AD203B41FA5}">
                      <a16:colId xmlns:a16="http://schemas.microsoft.com/office/drawing/2014/main" val="20000"/>
                    </a:ext>
                  </a:extLst>
                </a:gridCol>
                <a:gridCol w="1512166">
                  <a:extLst>
                    <a:ext uri="{9D8B030D-6E8A-4147-A177-3AD203B41FA5}">
                      <a16:colId xmlns:a16="http://schemas.microsoft.com/office/drawing/2014/main" val="20001"/>
                    </a:ext>
                  </a:extLst>
                </a:gridCol>
                <a:gridCol w="1224133">
                  <a:extLst>
                    <a:ext uri="{9D8B030D-6E8A-4147-A177-3AD203B41FA5}">
                      <a16:colId xmlns:a16="http://schemas.microsoft.com/office/drawing/2014/main" val="20002"/>
                    </a:ext>
                  </a:extLst>
                </a:gridCol>
                <a:gridCol w="2135391">
                  <a:extLst>
                    <a:ext uri="{9D8B030D-6E8A-4147-A177-3AD203B41FA5}">
                      <a16:colId xmlns:a16="http://schemas.microsoft.com/office/drawing/2014/main" val="20003"/>
                    </a:ext>
                  </a:extLst>
                </a:gridCol>
                <a:gridCol w="1302198">
                  <a:extLst>
                    <a:ext uri="{9D8B030D-6E8A-4147-A177-3AD203B41FA5}">
                      <a16:colId xmlns:a16="http://schemas.microsoft.com/office/drawing/2014/main" val="20004"/>
                    </a:ext>
                  </a:extLst>
                </a:gridCol>
                <a:gridCol w="1434410">
                  <a:extLst>
                    <a:ext uri="{9D8B030D-6E8A-4147-A177-3AD203B41FA5}">
                      <a16:colId xmlns:a16="http://schemas.microsoft.com/office/drawing/2014/main" val="20005"/>
                    </a:ext>
                  </a:extLst>
                </a:gridCol>
              </a:tblGrid>
              <a:tr h="868680">
                <a:tc>
                  <a:txBody>
                    <a:bodyPr/>
                    <a:lstStyle/>
                    <a:p>
                      <a:pPr algn="ctr">
                        <a:defRPr/>
                      </a:pPr>
                      <a:endParaRPr lang="fr-FR" sz="1000" b="0" i="1"/>
                    </a:p>
                    <a:p>
                      <a:pPr algn="ctr">
                        <a:defRPr/>
                      </a:pPr>
                      <a:r>
                        <a:rPr lang="fr-FR" sz="1000" b="0" i="1"/>
                        <a:t>Type de bâtiment</a:t>
                      </a:r>
                      <a:endParaRPr/>
                    </a:p>
                  </a:txBody>
                  <a:tcPr/>
                </a:tc>
                <a:tc>
                  <a:txBody>
                    <a:bodyPr/>
                    <a:lstStyle/>
                    <a:p>
                      <a:pPr algn="ctr">
                        <a:defRPr/>
                      </a:pPr>
                      <a:r>
                        <a:rPr lang="fr-FR" sz="1300"/>
                        <a:t>Constructions de petite surface </a:t>
                      </a:r>
                      <a:endParaRPr/>
                    </a:p>
                  </a:txBody>
                  <a:tcPr/>
                </a:tc>
                <a:tc>
                  <a:txBody>
                    <a:bodyPr/>
                    <a:lstStyle/>
                    <a:p>
                      <a:pPr algn="ctr">
                        <a:defRPr/>
                      </a:pPr>
                      <a:r>
                        <a:rPr lang="fr-FR" sz="1300"/>
                        <a:t>Extensions de petite surface </a:t>
                      </a:r>
                      <a:endParaRPr/>
                    </a:p>
                  </a:txBody>
                  <a:tcPr/>
                </a:tc>
                <a:tc>
                  <a:txBody>
                    <a:bodyPr/>
                    <a:lstStyle/>
                    <a:p>
                      <a:pPr algn="ctr">
                        <a:defRPr/>
                      </a:pPr>
                      <a:r>
                        <a:rPr lang="fr-FR" sz="1300"/>
                        <a:t>Habitations légères de loisirs (HLL) &lt;50m²</a:t>
                      </a:r>
                      <a:r>
                        <a:rPr lang="fr-FR" sz="1300">
                          <a:solidFill>
                            <a:srgbClr val="FF0000"/>
                          </a:solidFill>
                        </a:rPr>
                        <a:t> </a:t>
                      </a:r>
                      <a:r>
                        <a:rPr lang="fr-FR" sz="1100">
                          <a:solidFill>
                            <a:schemeClr val="bg1"/>
                          </a:solidFill>
                        </a:rPr>
                        <a:t>soumises à démarches d’urbanisme </a:t>
                      </a:r>
                      <a:endParaRPr/>
                    </a:p>
                  </a:txBody>
                  <a:tcPr/>
                </a:tc>
                <a:tc>
                  <a:txBody>
                    <a:bodyPr/>
                    <a:lstStyle/>
                    <a:p>
                      <a:pPr algn="ctr">
                        <a:defRPr/>
                      </a:pPr>
                      <a:r>
                        <a:rPr lang="fr-FR" sz="1300" dirty="0"/>
                        <a:t>HLL &lt;35 m² </a:t>
                      </a:r>
                      <a:r>
                        <a:rPr lang="fr-FR" sz="1100" dirty="0"/>
                        <a:t>dispensées de formalités d’urbanisme</a:t>
                      </a:r>
                      <a:endParaRPr lang="fr-FR" sz="1100" dirty="0">
                        <a:solidFill>
                          <a:schemeClr val="bg1"/>
                        </a:solidFill>
                      </a:endParaRPr>
                    </a:p>
                    <a:p>
                      <a:pPr algn="ctr">
                        <a:defRPr/>
                      </a:pPr>
                      <a:r>
                        <a:rPr lang="fr-FR" sz="1600" i="1" baseline="30000" dirty="0">
                          <a:solidFill>
                            <a:schemeClr val="accent4">
                              <a:lumMod val="60000"/>
                              <a:lumOff val="40000"/>
                            </a:schemeClr>
                          </a:solidFill>
                        </a:rPr>
                        <a:t>(1)</a:t>
                      </a:r>
                      <a:endParaRPr lang="fr-FR" sz="1600" dirty="0">
                        <a:solidFill>
                          <a:schemeClr val="accent4">
                            <a:lumMod val="60000"/>
                            <a:lumOff val="40000"/>
                          </a:schemeClr>
                        </a:solidFill>
                      </a:endParaRPr>
                    </a:p>
                  </a:txBody>
                  <a:tcPr/>
                </a:tc>
                <a:tc>
                  <a:txBody>
                    <a:bodyPr/>
                    <a:lstStyle/>
                    <a:p>
                      <a:pPr>
                        <a:defRPr/>
                      </a:pPr>
                      <a:r>
                        <a:rPr lang="fr-FR" sz="1300"/>
                        <a:t>Constructions temporaires</a:t>
                      </a:r>
                      <a:endParaRPr/>
                    </a:p>
                  </a:txBody>
                  <a:tcPr/>
                </a:tc>
                <a:extLst>
                  <a:ext uri="{0D108BD9-81ED-4DB2-BD59-A6C34878D82A}">
                    <a16:rowId xmlns:a16="http://schemas.microsoft.com/office/drawing/2014/main" val="10000"/>
                  </a:ext>
                </a:extLst>
              </a:tr>
              <a:tr h="605790">
                <a:tc>
                  <a:txBody>
                    <a:bodyPr/>
                    <a:lstStyle/>
                    <a:p>
                      <a:pPr algn="ctr">
                        <a:defRPr/>
                      </a:pPr>
                      <a:endParaRPr lang="fr-FR" sz="900" b="0"/>
                    </a:p>
                    <a:p>
                      <a:pPr algn="ctr">
                        <a:defRPr/>
                      </a:pPr>
                      <a:r>
                        <a:rPr lang="fr-FR" sz="900" b="0"/>
                        <a:t>Date d’application</a:t>
                      </a:r>
                      <a:endParaRPr/>
                    </a:p>
                  </a:txBody>
                  <a:tcPr/>
                </a:tc>
                <a:tc gridSpan="3">
                  <a:txBody>
                    <a:bodyPr/>
                    <a:lstStyle/>
                    <a:p>
                      <a:pPr algn="ctr">
                        <a:defRPr/>
                      </a:pPr>
                      <a:r>
                        <a:rPr lang="fr-FR" sz="1200" b="1" dirty="0">
                          <a:solidFill>
                            <a:schemeClr val="dk1"/>
                          </a:solidFill>
                          <a:latin typeface="Marianne"/>
                          <a:ea typeface="Arial"/>
                          <a:cs typeface="Arial"/>
                        </a:rPr>
                        <a:t>1</a:t>
                      </a:r>
                      <a:r>
                        <a:rPr lang="fr-FR" sz="1200" b="1" baseline="30000" dirty="0">
                          <a:solidFill>
                            <a:schemeClr val="dk1"/>
                          </a:solidFill>
                          <a:latin typeface="Marianne"/>
                          <a:ea typeface="Arial"/>
                          <a:cs typeface="Arial"/>
                        </a:rPr>
                        <a:t>er</a:t>
                      </a:r>
                      <a:r>
                        <a:rPr lang="fr-FR" sz="1200" b="1" dirty="0">
                          <a:solidFill>
                            <a:schemeClr val="dk1"/>
                          </a:solidFill>
                          <a:latin typeface="Marianne"/>
                          <a:ea typeface="Arial"/>
                          <a:cs typeface="Arial"/>
                        </a:rPr>
                        <a:t> janvier 2023</a:t>
                      </a:r>
                      <a:endParaRPr dirty="0"/>
                    </a:p>
                    <a:p>
                      <a:pPr marL="0" marR="0" lvl="0" indent="0" algn="ctr" defTabSz="914400">
                        <a:lnSpc>
                          <a:spcPct val="100000"/>
                        </a:lnSpc>
                        <a:spcBef>
                          <a:spcPts val="0"/>
                        </a:spcBef>
                        <a:spcAft>
                          <a:spcPts val="0"/>
                        </a:spcAft>
                        <a:buClrTx/>
                        <a:buSzTx/>
                        <a:buFontTx/>
                        <a:buNone/>
                        <a:defRPr/>
                      </a:pPr>
                      <a:r>
                        <a:rPr lang="fr-FR" sz="1200" b="1" dirty="0">
                          <a:solidFill>
                            <a:schemeClr val="dk1"/>
                          </a:solidFill>
                          <a:latin typeface="Marianne"/>
                          <a:ea typeface="Arial"/>
                          <a:cs typeface="Arial"/>
                        </a:rPr>
                        <a:t> </a:t>
                      </a:r>
                      <a:endParaRPr lang="fr-FR" sz="1400" dirty="0">
                        <a:solidFill>
                          <a:schemeClr val="accent4">
                            <a:lumMod val="75000"/>
                          </a:schemeClr>
                        </a:solidFill>
                      </a:endParaRPr>
                    </a:p>
                  </a:txBody>
                  <a:tcPr anchor="ctr"/>
                </a:tc>
                <a:tc hMerge="1">
                  <a:txBody>
                    <a:bodyPr/>
                    <a:lstStyle/>
                    <a:p>
                      <a:endParaRPr/>
                    </a:p>
                  </a:txBody>
                  <a:tcPr/>
                </a:tc>
                <a:tc hMerge="1">
                  <a:txBody>
                    <a:bodyPr/>
                    <a:lstStyle/>
                    <a:p>
                      <a:endParaRPr dirty="0"/>
                    </a:p>
                  </a:txBody>
                  <a:tcPr/>
                </a:tc>
                <a:tc gridSpan="2">
                  <a:txBody>
                    <a:bodyPr/>
                    <a:lstStyle/>
                    <a:p>
                      <a:pPr marL="0" marR="0" lvl="0" indent="0" algn="ctr" defTabSz="914400">
                        <a:lnSpc>
                          <a:spcPct val="100000"/>
                        </a:lnSpc>
                        <a:spcBef>
                          <a:spcPts val="0"/>
                        </a:spcBef>
                        <a:spcAft>
                          <a:spcPts val="0"/>
                        </a:spcAft>
                        <a:buClrTx/>
                        <a:buSzTx/>
                        <a:buFontTx/>
                        <a:buNone/>
                        <a:defRPr/>
                      </a:pPr>
                      <a:r>
                        <a:rPr lang="fr-FR" sz="1200" b="1" i="0" u="none" strike="noStrike" cap="none" spc="0" dirty="0">
                          <a:solidFill>
                            <a:schemeClr val="dk1"/>
                          </a:solidFill>
                          <a:latin typeface="Marianne"/>
                          <a:ea typeface="Arial"/>
                          <a:cs typeface="Arial"/>
                        </a:rPr>
                        <a:t>1</a:t>
                      </a:r>
                      <a:r>
                        <a:rPr lang="fr-FR" sz="1200" b="1" i="0" u="none" strike="noStrike" cap="none" spc="0" baseline="30000" dirty="0">
                          <a:solidFill>
                            <a:schemeClr val="dk1"/>
                          </a:solidFill>
                          <a:latin typeface="Marianne"/>
                          <a:ea typeface="Arial"/>
                          <a:cs typeface="Arial"/>
                        </a:rPr>
                        <a:t>er</a:t>
                      </a:r>
                      <a:r>
                        <a:rPr lang="fr-FR" sz="1200" b="1" i="0" u="none" strike="noStrike" cap="none" spc="0" dirty="0">
                          <a:solidFill>
                            <a:schemeClr val="dk1"/>
                          </a:solidFill>
                          <a:latin typeface="Marianne"/>
                          <a:ea typeface="Arial"/>
                          <a:cs typeface="Arial"/>
                        </a:rPr>
                        <a:t> juillet 2023</a:t>
                      </a:r>
                      <a:endParaRPr lang="fr-FR" sz="1200" b="1" dirty="0">
                        <a:solidFill>
                          <a:schemeClr val="dk1"/>
                        </a:solidFill>
                        <a:latin typeface="Marianne"/>
                        <a:ea typeface="Arial"/>
                        <a:cs typeface="Arial"/>
                      </a:endParaRPr>
                    </a:p>
                  </a:txBody>
                  <a:tcPr anchor="ctr"/>
                </a:tc>
                <a:tc hMerge="1">
                  <a:txBody>
                    <a:bodyPr/>
                    <a:lstStyle/>
                    <a:p>
                      <a:pPr marL="0" marR="0" lvl="0" indent="0" algn="ctr" defTabSz="914400">
                        <a:lnSpc>
                          <a:spcPct val="100000"/>
                        </a:lnSpc>
                        <a:spcBef>
                          <a:spcPts val="0"/>
                        </a:spcBef>
                        <a:spcAft>
                          <a:spcPts val="0"/>
                        </a:spcAft>
                        <a:buClrTx/>
                        <a:buSzTx/>
                        <a:buFontTx/>
                        <a:buNone/>
                        <a:defRPr/>
                      </a:pPr>
                      <a:endParaRPr lang="fr-FR" sz="1200" b="1" dirty="0">
                        <a:solidFill>
                          <a:schemeClr val="dk1"/>
                        </a:solidFill>
                        <a:latin typeface="Marianne"/>
                        <a:ea typeface="Arial"/>
                        <a:cs typeface="Arial"/>
                      </a:endParaRPr>
                    </a:p>
                  </a:txBody>
                  <a:tcPr anchor="ctr"/>
                </a:tc>
                <a:extLst>
                  <a:ext uri="{0D108BD9-81ED-4DB2-BD59-A6C34878D82A}">
                    <a16:rowId xmlns:a16="http://schemas.microsoft.com/office/drawing/2014/main" val="10001"/>
                  </a:ext>
                </a:extLst>
              </a:tr>
            </a:tbl>
          </a:graphicData>
        </a:graphic>
      </p:graphicFrame>
      <p:sp>
        <p:nvSpPr>
          <p:cNvPr id="11" name="ZoneTexte 10">
            <a:extLst>
              <a:ext uri="{FF2B5EF4-FFF2-40B4-BE49-F238E27FC236}">
                <a16:creationId xmlns:a16="http://schemas.microsoft.com/office/drawing/2014/main" id="{ED2C20D9-B5E3-4BA2-A84C-0D75BE3F041E}"/>
              </a:ext>
            </a:extLst>
          </p:cNvPr>
          <p:cNvSpPr txBox="1"/>
          <p:nvPr/>
        </p:nvSpPr>
        <p:spPr bwMode="auto">
          <a:xfrm>
            <a:off x="3301512" y="151475"/>
            <a:ext cx="2540976" cy="287964"/>
          </a:xfrm>
          <a:prstGeom prst="rect">
            <a:avLst/>
          </a:prstGeom>
          <a:solidFill>
            <a:schemeClr val="accent1">
              <a:lumMod val="25000"/>
              <a:lumOff val="75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juillet 2026</a:t>
            </a:r>
            <a:endParaRPr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16</a:t>
            </a:fld>
            <a:endParaRPr lang="fr-FR"/>
          </a:p>
        </p:txBody>
      </p:sp>
      <p:sp>
        <p:nvSpPr>
          <p:cNvPr id="12" name="Rectangle 11"/>
          <p:cNvSpPr/>
          <p:nvPr/>
        </p:nvSpPr>
        <p:spPr bwMode="auto">
          <a:xfrm>
            <a:off x="0" y="1126387"/>
            <a:ext cx="394106" cy="3657113"/>
          </a:xfrm>
          <a:prstGeom prst="rect">
            <a:avLst/>
          </a:prstGeom>
          <a:solidFill>
            <a:schemeClr val="accent6">
              <a:lumMod val="20000"/>
              <a:lumOff val="80000"/>
            </a:schemeClr>
          </a:solid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defRPr/>
            </a:pPr>
            <a:r>
              <a:rPr lang="fr-FR" sz="1600" b="1">
                <a:solidFill>
                  <a:schemeClr val="bg1">
                    <a:lumMod val="50000"/>
                  </a:schemeClr>
                </a:solidFill>
              </a:rPr>
              <a:t>Contexte et objectifs de la RE2020</a:t>
            </a:r>
            <a:endParaRP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30" name="Rectangle 29"/>
          <p:cNvSpPr/>
          <p:nvPr/>
        </p:nvSpPr>
        <p:spPr bwMode="auto">
          <a:xfrm>
            <a:off x="545125" y="1305468"/>
            <a:ext cx="8598875" cy="3046988"/>
          </a:xfrm>
          <a:prstGeom prst="rect">
            <a:avLst/>
          </a:prstGeom>
        </p:spPr>
        <p:txBody>
          <a:bodyPr wrap="square">
            <a:spAutoFit/>
          </a:bodyPr>
          <a:lstStyle/>
          <a:p>
            <a:pPr algn="just">
              <a:defRPr/>
            </a:pPr>
            <a:r>
              <a:rPr lang="fr-FR" sz="1600" dirty="0"/>
              <a:t>Seules les « extensions de maison individuelle entre 50 et 80 m² » se voient fixer des objectifs de </a:t>
            </a:r>
            <a:r>
              <a:rPr lang="fr-FR" sz="1600" b="1" dirty="0"/>
              <a:t>résultat </a:t>
            </a:r>
            <a:r>
              <a:rPr lang="fr-FR" sz="1600" dirty="0"/>
              <a:t>: sur le Bbio, </a:t>
            </a:r>
            <a:r>
              <a:rPr lang="fr-FR" sz="1600" dirty="0" err="1"/>
              <a:t>Ic</a:t>
            </a:r>
            <a:r>
              <a:rPr lang="fr-FR" sz="1600" dirty="0"/>
              <a:t> construction et les Degrés Heures.</a:t>
            </a:r>
            <a:endParaRPr dirty="0"/>
          </a:p>
          <a:p>
            <a:pPr algn="just">
              <a:defRPr/>
            </a:pPr>
            <a:r>
              <a:rPr lang="fr-FR" sz="1600" dirty="0"/>
              <a:t>Les autres catégories couvertes (autres logements, bureaux, enseignement primaire et secondaire) sont seulement soumises à des </a:t>
            </a:r>
            <a:r>
              <a:rPr lang="fr-FR" sz="1600" b="1" dirty="0"/>
              <a:t>exigences de moyens alternatives</a:t>
            </a:r>
            <a:r>
              <a:rPr lang="fr-FR" sz="1600" dirty="0"/>
              <a:t>. </a:t>
            </a:r>
            <a:endParaRPr dirty="0"/>
          </a:p>
          <a:p>
            <a:pPr algn="just">
              <a:defRPr/>
            </a:pPr>
            <a:endParaRPr lang="fr-FR" sz="1600" dirty="0"/>
          </a:p>
          <a:p>
            <a:pPr algn="just">
              <a:defRPr/>
            </a:pPr>
            <a:r>
              <a:rPr lang="fr-FR" sz="1600" dirty="0"/>
              <a:t>Cependant, l’arrêté du 22 décembre 2022 précise que les maîtres d’ouvrage peuvent, de façon volontaire, appliquer la RE2020 complète à leur bâtiment s’ils le souhaitent.</a:t>
            </a:r>
            <a:endParaRPr dirty="0"/>
          </a:p>
          <a:p>
            <a:pPr algn="just">
              <a:defRPr/>
            </a:pPr>
            <a:endParaRPr lang="fr-FR" sz="1600" dirty="0"/>
          </a:p>
          <a:p>
            <a:pPr algn="just">
              <a:defRPr/>
            </a:pPr>
            <a:r>
              <a:rPr lang="fr-FR" sz="1600" dirty="0"/>
              <a:t>Les diapos suivantes présentent successivement les exigences alternatives pour :</a:t>
            </a:r>
            <a:endParaRPr dirty="0"/>
          </a:p>
          <a:p>
            <a:pPr marL="285750" indent="-285750" algn="just">
              <a:buFont typeface="Arial"/>
              <a:buChar char="•"/>
              <a:defRPr/>
            </a:pPr>
            <a:r>
              <a:rPr lang="fr-FR" sz="1600" dirty="0"/>
              <a:t>les constructions et extensions de petite surface ;</a:t>
            </a:r>
            <a:endParaRPr dirty="0"/>
          </a:p>
          <a:p>
            <a:pPr marL="285750" indent="-285750" algn="just">
              <a:buFont typeface="Arial"/>
              <a:buChar char="•"/>
              <a:defRPr/>
            </a:pPr>
            <a:r>
              <a:rPr lang="fr-FR" sz="1600" dirty="0"/>
              <a:t>les constructions temporaires ;</a:t>
            </a:r>
            <a:endParaRPr dirty="0"/>
          </a:p>
          <a:p>
            <a:pPr marL="285750" indent="-285750" algn="just">
              <a:buFont typeface="Arial"/>
              <a:buChar char="•"/>
              <a:defRPr/>
            </a:pPr>
            <a:r>
              <a:rPr lang="fr-FR" sz="1600" dirty="0"/>
              <a:t>les habitations légères de loisirs &lt; 50 m².</a:t>
            </a:r>
            <a:endParaRPr dirty="0"/>
          </a:p>
        </p:txBody>
      </p:sp>
      <p:sp>
        <p:nvSpPr>
          <p:cNvPr id="11" name="Titre 6"/>
          <p:cNvSpPr>
            <a:spLocks noGrp="1"/>
          </p:cNvSpPr>
          <p:nvPr>
            <p:ph type="title"/>
          </p:nvPr>
        </p:nvSpPr>
        <p:spPr bwMode="auto">
          <a:xfrm>
            <a:off x="394106" y="542544"/>
            <a:ext cx="8604489" cy="583843"/>
          </a:xfrm>
        </p:spPr>
        <p:txBody>
          <a:bodyPr/>
          <a:lstStyle/>
          <a:p>
            <a:pPr>
              <a:defRPr/>
            </a:pPr>
            <a:r>
              <a:rPr lang="fr-FR" sz="1800" dirty="0"/>
              <a:t>Application de la RE2020 aux constructions et extensions de petite surface, aux constructions temporaires et Habitations légères de loisirs</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94106" y="542544"/>
            <a:ext cx="8604489" cy="654225"/>
          </a:xfrm>
        </p:spPr>
        <p:txBody>
          <a:bodyPr/>
          <a:lstStyle/>
          <a:p>
            <a:pPr>
              <a:defRPr/>
            </a:pPr>
            <a:r>
              <a:rPr lang="fr-FR" sz="2000" dirty="0"/>
              <a:t>Application de la RE2020 aux constructions et extensions de petite surface*</a:t>
            </a:r>
            <a:endParaRPr dirty="0"/>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17</a:t>
            </a:fld>
            <a:endParaRPr lang="fr-FR"/>
          </a:p>
        </p:txBody>
      </p:sp>
      <p:sp>
        <p:nvSpPr>
          <p:cNvPr id="12" name="Rectangle 11"/>
          <p:cNvSpPr/>
          <p:nvPr/>
        </p:nvSpPr>
        <p:spPr bwMode="auto">
          <a:xfrm>
            <a:off x="0" y="1126387"/>
            <a:ext cx="394106" cy="3657113"/>
          </a:xfrm>
          <a:prstGeom prst="rect">
            <a:avLst/>
          </a:prstGeom>
          <a:solidFill>
            <a:schemeClr val="accent6">
              <a:lumMod val="20000"/>
              <a:lumOff val="80000"/>
            </a:schemeClr>
          </a:solid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defRPr/>
            </a:pPr>
            <a:r>
              <a:rPr lang="fr-FR" sz="1600" b="1">
                <a:solidFill>
                  <a:schemeClr val="bg1">
                    <a:lumMod val="50000"/>
                  </a:schemeClr>
                </a:solidFill>
              </a:rPr>
              <a:t>Contexte et objectifs de la RE2020</a:t>
            </a:r>
            <a:endParaRP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30" name="Rectangle 29"/>
          <p:cNvSpPr/>
          <p:nvPr/>
        </p:nvSpPr>
        <p:spPr bwMode="auto">
          <a:xfrm>
            <a:off x="545125" y="1272925"/>
            <a:ext cx="8598875" cy="584775"/>
          </a:xfrm>
          <a:prstGeom prst="rect">
            <a:avLst/>
          </a:prstGeom>
        </p:spPr>
        <p:txBody>
          <a:bodyPr wrap="square">
            <a:spAutoFit/>
          </a:bodyPr>
          <a:lstStyle/>
          <a:p>
            <a:pPr algn="just">
              <a:defRPr/>
            </a:pPr>
            <a:r>
              <a:rPr lang="fr-FR" sz="1600" dirty="0"/>
              <a:t>3 nouvelles catégories de bâtiments portant sur les </a:t>
            </a:r>
            <a:r>
              <a:rPr lang="fr-FR" sz="1600" b="1" dirty="0"/>
              <a:t>extensions ou constructions de petite surface </a:t>
            </a:r>
            <a:r>
              <a:rPr lang="fr-FR" sz="1600" dirty="0"/>
              <a:t>doivent appliquer la RE2020 depuis 1</a:t>
            </a:r>
            <a:r>
              <a:rPr lang="fr-FR" sz="1600" baseline="30000" dirty="0"/>
              <a:t>er</a:t>
            </a:r>
            <a:r>
              <a:rPr lang="fr-FR" sz="1600" dirty="0"/>
              <a:t> janvier 2023* :</a:t>
            </a:r>
            <a:endParaRPr dirty="0"/>
          </a:p>
        </p:txBody>
      </p:sp>
      <p:pic>
        <p:nvPicPr>
          <p:cNvPr id="3" name="Image 2"/>
          <p:cNvPicPr>
            <a:picLocks noChangeAspect="1"/>
          </p:cNvPicPr>
          <p:nvPr/>
        </p:nvPicPr>
        <p:blipFill>
          <a:blip r:embed="rId4"/>
          <a:stretch/>
        </p:blipFill>
        <p:spPr bwMode="auto">
          <a:xfrm>
            <a:off x="899592" y="2064668"/>
            <a:ext cx="8154544" cy="2058864"/>
          </a:xfrm>
          <a:prstGeom prst="rect">
            <a:avLst/>
          </a:prstGeom>
        </p:spPr>
      </p:pic>
      <p:sp>
        <p:nvSpPr>
          <p:cNvPr id="5" name="ZoneTexte 4"/>
          <p:cNvSpPr txBox="1"/>
          <p:nvPr/>
        </p:nvSpPr>
        <p:spPr bwMode="auto">
          <a:xfrm>
            <a:off x="420606" y="4183801"/>
            <a:ext cx="8707395" cy="307777"/>
          </a:xfrm>
          <a:prstGeom prst="rect">
            <a:avLst/>
          </a:prstGeom>
          <a:noFill/>
        </p:spPr>
        <p:txBody>
          <a:bodyPr wrap="square" rtlCol="0">
            <a:spAutoFit/>
          </a:bodyPr>
          <a:lstStyle/>
          <a:p>
            <a:pPr>
              <a:defRPr/>
            </a:pPr>
            <a:r>
              <a:rPr lang="fr-FR" sz="1400" dirty="0"/>
              <a:t>* Seulement pour les usages suivants: habitation, bureaux, enseignement primaire et secondaire</a:t>
            </a:r>
            <a:endParaRPr dirty="0"/>
          </a:p>
        </p:txBody>
      </p:sp>
      <p:sp>
        <p:nvSpPr>
          <p:cNvPr id="10" name="ZoneTexte 9">
            <a:extLst>
              <a:ext uri="{FF2B5EF4-FFF2-40B4-BE49-F238E27FC236}">
                <a16:creationId xmlns:a16="http://schemas.microsoft.com/office/drawing/2014/main" id="{00DCAD38-6094-425A-8120-962AC4B11493}"/>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mai 2026</a:t>
            </a:r>
            <a:endParaRPr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Organigramme : Alternative 3"/>
          <p:cNvSpPr/>
          <p:nvPr/>
        </p:nvSpPr>
        <p:spPr bwMode="auto">
          <a:xfrm>
            <a:off x="1717066" y="85563"/>
            <a:ext cx="7175414" cy="608669"/>
          </a:xfrm>
          <a:prstGeom prst="flowChartAlternateProcess">
            <a:avLst/>
          </a:prstGeom>
          <a:solidFill>
            <a:srgbClr val="169B62"/>
          </a:solidFill>
          <a:ln w="28575">
            <a:solidFill>
              <a:schemeClr val="accent1">
                <a:lumMod val="50000"/>
              </a:schemeClr>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defRPr/>
            </a:pPr>
            <a:r>
              <a:rPr lang="fr-FR" sz="1350" b="1" dirty="0">
                <a:ln w="0"/>
                <a:solidFill>
                  <a:schemeClr val="bg1"/>
                </a:solidFill>
              </a:rPr>
              <a:t>CONSTRUCTIONS ET EXTENSIONS DE PETITE SURFACE</a:t>
            </a:r>
            <a:endParaRPr dirty="0"/>
          </a:p>
        </p:txBody>
      </p:sp>
      <p:cxnSp>
        <p:nvCxnSpPr>
          <p:cNvPr id="6" name="Connecteur droit avec flèche 5"/>
          <p:cNvCxnSpPr>
            <a:cxnSpLocks/>
          </p:cNvCxnSpPr>
          <p:nvPr/>
        </p:nvCxnSpPr>
        <p:spPr bwMode="auto">
          <a:xfrm>
            <a:off x="2670290" y="694232"/>
            <a:ext cx="0" cy="172158"/>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8" name="Rectangle 7"/>
          <p:cNvSpPr/>
          <p:nvPr/>
        </p:nvSpPr>
        <p:spPr bwMode="auto">
          <a:xfrm>
            <a:off x="1846542" y="843558"/>
            <a:ext cx="1647495" cy="672552"/>
          </a:xfrm>
          <a:prstGeom prst="rect">
            <a:avLst/>
          </a:prstGeom>
          <a:solidFill>
            <a:srgbClr val="169B62"/>
          </a:solidFill>
          <a:ln w="1905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defRPr/>
            </a:pPr>
            <a:r>
              <a:rPr lang="fr-FR" sz="1100" dirty="0">
                <a:ln w="0"/>
                <a:solidFill>
                  <a:schemeClr val="tx1"/>
                </a:solidFill>
              </a:rPr>
              <a:t>Constructions et extensions</a:t>
            </a:r>
            <a:r>
              <a:rPr lang="fr-FR" sz="1100" b="1" dirty="0">
                <a:ln w="0"/>
                <a:solidFill>
                  <a:schemeClr val="tx1"/>
                </a:solidFill>
              </a:rPr>
              <a:t>* </a:t>
            </a:r>
            <a:r>
              <a:rPr lang="fr-FR" sz="1100" b="1" dirty="0">
                <a:ln w="0"/>
                <a:solidFill>
                  <a:srgbClr val="FF0000"/>
                </a:solidFill>
              </a:rPr>
              <a:t>y compris les surélévations</a:t>
            </a:r>
            <a:endParaRPr lang="fr-FR" sz="1100" dirty="0">
              <a:solidFill>
                <a:srgbClr val="FF0000"/>
              </a:solidFill>
            </a:endParaRPr>
          </a:p>
          <a:p>
            <a:pPr algn="ctr">
              <a:defRPr/>
            </a:pPr>
            <a:r>
              <a:rPr lang="fr-FR" sz="1100" dirty="0">
                <a:ln w="0"/>
                <a:solidFill>
                  <a:schemeClr val="tx1"/>
                </a:solidFill>
              </a:rPr>
              <a:t> </a:t>
            </a:r>
            <a:r>
              <a:rPr lang="fr-FR" sz="1100" dirty="0" err="1">
                <a:ln w="0"/>
                <a:solidFill>
                  <a:schemeClr val="tx1"/>
                </a:solidFill>
              </a:rPr>
              <a:t>Sref</a:t>
            </a:r>
            <a:r>
              <a:rPr lang="fr-FR" sz="1100" dirty="0">
                <a:ln w="0"/>
                <a:solidFill>
                  <a:schemeClr val="tx1"/>
                </a:solidFill>
              </a:rPr>
              <a:t> &lt; 50 m²</a:t>
            </a:r>
            <a:endParaRPr dirty="0"/>
          </a:p>
        </p:txBody>
      </p:sp>
      <p:sp>
        <p:nvSpPr>
          <p:cNvPr id="9" name="Rectangle 8"/>
          <p:cNvSpPr/>
          <p:nvPr/>
        </p:nvSpPr>
        <p:spPr bwMode="auto">
          <a:xfrm>
            <a:off x="3567210" y="802506"/>
            <a:ext cx="1764891" cy="800152"/>
          </a:xfrm>
          <a:prstGeom prst="rect">
            <a:avLst/>
          </a:prstGeom>
          <a:solidFill>
            <a:srgbClr val="169B62"/>
          </a:solidFill>
          <a:ln w="1905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defRPr/>
            </a:pPr>
            <a:r>
              <a:rPr lang="fr-FR" sz="1000" dirty="0">
                <a:ln w="0"/>
                <a:solidFill>
                  <a:schemeClr val="tx1"/>
                </a:solidFill>
              </a:rPr>
              <a:t>Extensions</a:t>
            </a:r>
            <a:r>
              <a:rPr lang="fr-FR" sz="1000" b="1" dirty="0">
                <a:ln w="0"/>
                <a:solidFill>
                  <a:schemeClr val="tx1"/>
                </a:solidFill>
              </a:rPr>
              <a:t>*</a:t>
            </a:r>
            <a:r>
              <a:rPr lang="fr-FR" sz="1000" b="1" dirty="0">
                <a:ln w="0"/>
                <a:solidFill>
                  <a:srgbClr val="FF0000"/>
                </a:solidFill>
              </a:rPr>
              <a:t> y compris les surélévations</a:t>
            </a:r>
            <a:r>
              <a:rPr lang="fr-FR" sz="1000" dirty="0">
                <a:ln w="0"/>
                <a:solidFill>
                  <a:schemeClr val="tx1"/>
                </a:solidFill>
              </a:rPr>
              <a:t> autres que MI entre 50 et 150 m² et &lt; à 30 % de la </a:t>
            </a:r>
            <a:r>
              <a:rPr lang="fr-FR" sz="1000" dirty="0" err="1">
                <a:ln w="0"/>
                <a:solidFill>
                  <a:schemeClr val="tx1"/>
                </a:solidFill>
              </a:rPr>
              <a:t>Sref</a:t>
            </a:r>
            <a:r>
              <a:rPr lang="fr-FR" sz="1000" dirty="0">
                <a:ln w="0"/>
                <a:solidFill>
                  <a:schemeClr val="tx1"/>
                </a:solidFill>
              </a:rPr>
              <a:t> des locaux existants</a:t>
            </a:r>
            <a:endParaRPr dirty="0"/>
          </a:p>
        </p:txBody>
      </p:sp>
      <p:cxnSp>
        <p:nvCxnSpPr>
          <p:cNvPr id="10" name="Connecteur droit avec flèche 9"/>
          <p:cNvCxnSpPr>
            <a:cxnSpLocks/>
          </p:cNvCxnSpPr>
          <p:nvPr/>
        </p:nvCxnSpPr>
        <p:spPr bwMode="auto">
          <a:xfrm>
            <a:off x="4467075" y="694232"/>
            <a:ext cx="0" cy="172158"/>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14" name="Rectangle 13"/>
          <p:cNvSpPr/>
          <p:nvPr/>
        </p:nvSpPr>
        <p:spPr bwMode="auto">
          <a:xfrm>
            <a:off x="367814" y="1563638"/>
            <a:ext cx="1349252" cy="544353"/>
          </a:xfrm>
          <a:prstGeom prst="rect">
            <a:avLst/>
          </a:prstGeom>
          <a:solidFill>
            <a:srgbClr val="169B62"/>
          </a:solidFill>
          <a:ln w="1905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defRPr/>
            </a:pPr>
            <a:r>
              <a:rPr lang="fr-FR" sz="1100" dirty="0">
                <a:ln w="0"/>
                <a:solidFill>
                  <a:schemeClr val="tx1"/>
                </a:solidFill>
              </a:rPr>
              <a:t>Les 6 indicateurs de résultat RE2020</a:t>
            </a:r>
            <a:endParaRPr dirty="0"/>
          </a:p>
        </p:txBody>
      </p:sp>
      <p:sp>
        <p:nvSpPr>
          <p:cNvPr id="19" name="Rectangle 18"/>
          <p:cNvSpPr/>
          <p:nvPr/>
        </p:nvSpPr>
        <p:spPr bwMode="auto">
          <a:xfrm>
            <a:off x="367814" y="4340994"/>
            <a:ext cx="1349252" cy="219667"/>
          </a:xfrm>
          <a:prstGeom prst="rect">
            <a:avLst/>
          </a:prstGeom>
          <a:solidFill>
            <a:srgbClr val="169B62"/>
          </a:solidFill>
          <a:ln w="1905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defRPr/>
            </a:pPr>
            <a:r>
              <a:rPr lang="fr-FR" sz="1100">
                <a:ln w="0"/>
                <a:solidFill>
                  <a:schemeClr val="tx1"/>
                </a:solidFill>
              </a:rPr>
              <a:t>Attestations</a:t>
            </a:r>
            <a:endParaRPr/>
          </a:p>
        </p:txBody>
      </p:sp>
      <p:sp>
        <p:nvSpPr>
          <p:cNvPr id="25" name="Rectangle 24"/>
          <p:cNvSpPr/>
          <p:nvPr/>
        </p:nvSpPr>
        <p:spPr bwMode="auto">
          <a:xfrm>
            <a:off x="1858784" y="4324527"/>
            <a:ext cx="1635253" cy="225060"/>
          </a:xfrm>
          <a:prstGeom prst="rect">
            <a:avLst/>
          </a:prstGeom>
          <a:solidFill>
            <a:schemeClr val="bg1"/>
          </a:solidFill>
          <a:ln w="6350">
            <a:solidFill>
              <a:schemeClr val="accent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defRPr/>
            </a:pPr>
            <a:r>
              <a:rPr lang="fr-FR" sz="900">
                <a:ln w="0"/>
                <a:solidFill>
                  <a:schemeClr val="tx1"/>
                </a:solidFill>
              </a:rPr>
              <a:t>Simplifiée</a:t>
            </a:r>
            <a:endParaRPr/>
          </a:p>
        </p:txBody>
      </p:sp>
      <p:sp>
        <p:nvSpPr>
          <p:cNvPr id="27" name="Rectangle 26"/>
          <p:cNvSpPr/>
          <p:nvPr/>
        </p:nvSpPr>
        <p:spPr bwMode="auto">
          <a:xfrm>
            <a:off x="1846542" y="1694044"/>
            <a:ext cx="3444281" cy="429054"/>
          </a:xfrm>
          <a:prstGeom prst="rect">
            <a:avLst/>
          </a:prstGeom>
          <a:solidFill>
            <a:schemeClr val="bg1"/>
          </a:solidFill>
          <a:ln w="3175">
            <a:solidFill>
              <a:schemeClr val="accent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defRPr/>
            </a:pPr>
            <a:r>
              <a:rPr lang="fr-FR" sz="1000">
                <a:ln w="0"/>
                <a:solidFill>
                  <a:schemeClr val="tx1"/>
                </a:solidFill>
              </a:rPr>
              <a:t>Pas d’exigences</a:t>
            </a:r>
            <a:endParaRPr/>
          </a:p>
        </p:txBody>
      </p:sp>
      <p:sp>
        <p:nvSpPr>
          <p:cNvPr id="28" name="Rectangle 27"/>
          <p:cNvSpPr/>
          <p:nvPr/>
        </p:nvSpPr>
        <p:spPr bwMode="auto">
          <a:xfrm>
            <a:off x="5444785" y="1694044"/>
            <a:ext cx="1647492" cy="432629"/>
          </a:xfrm>
          <a:prstGeom prst="rect">
            <a:avLst/>
          </a:prstGeom>
          <a:solidFill>
            <a:schemeClr val="bg1"/>
          </a:solidFill>
          <a:ln w="3175">
            <a:solidFill>
              <a:schemeClr val="accent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defRPr/>
            </a:pPr>
            <a:r>
              <a:rPr lang="fr-FR" sz="1000">
                <a:ln w="0"/>
                <a:solidFill>
                  <a:schemeClr val="tx1"/>
                </a:solidFill>
              </a:rPr>
              <a:t>Bbio</a:t>
            </a:r>
            <a:endParaRPr/>
          </a:p>
          <a:p>
            <a:pPr algn="ctr">
              <a:defRPr/>
            </a:pPr>
            <a:r>
              <a:rPr lang="fr-FR" sz="1000">
                <a:ln w="0"/>
                <a:solidFill>
                  <a:schemeClr val="tx1"/>
                </a:solidFill>
              </a:rPr>
              <a:t>Ic construction</a:t>
            </a:r>
            <a:endParaRPr/>
          </a:p>
          <a:p>
            <a:pPr algn="ctr">
              <a:defRPr/>
            </a:pPr>
            <a:r>
              <a:rPr lang="fr-FR" sz="1000">
                <a:ln w="0"/>
                <a:solidFill>
                  <a:schemeClr val="tx1"/>
                </a:solidFill>
              </a:rPr>
              <a:t>DH</a:t>
            </a:r>
            <a:endParaRPr/>
          </a:p>
        </p:txBody>
      </p:sp>
      <p:sp>
        <p:nvSpPr>
          <p:cNvPr id="29" name="Rectangle 28"/>
          <p:cNvSpPr/>
          <p:nvPr/>
        </p:nvSpPr>
        <p:spPr bwMode="auto">
          <a:xfrm>
            <a:off x="367814" y="2182091"/>
            <a:ext cx="1349252" cy="2051050"/>
          </a:xfrm>
          <a:prstGeom prst="rect">
            <a:avLst/>
          </a:prstGeom>
          <a:solidFill>
            <a:srgbClr val="169B62"/>
          </a:solidFill>
          <a:ln w="1905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t" anchorCtr="0" forceAA="0" compatLnSpc="1">
            <a:prstTxWarp prst="textNoShape">
              <a:avLst/>
            </a:prstTxWarp>
            <a:noAutofit/>
          </a:bodyPr>
          <a:lstStyle/>
          <a:p>
            <a:pPr>
              <a:defRPr/>
            </a:pPr>
            <a:r>
              <a:rPr lang="fr-FR" sz="1200">
                <a:ln w="0"/>
                <a:solidFill>
                  <a:schemeClr val="tx1"/>
                </a:solidFill>
              </a:rPr>
              <a:t>Principales exigences de moyen :</a:t>
            </a:r>
            <a:endParaRPr/>
          </a:p>
        </p:txBody>
      </p:sp>
      <p:sp>
        <p:nvSpPr>
          <p:cNvPr id="22" name="Rectangle 21"/>
          <p:cNvSpPr/>
          <p:nvPr/>
        </p:nvSpPr>
        <p:spPr bwMode="auto">
          <a:xfrm>
            <a:off x="5444786" y="866389"/>
            <a:ext cx="1647494" cy="608669"/>
          </a:xfrm>
          <a:prstGeom prst="rect">
            <a:avLst/>
          </a:prstGeom>
          <a:solidFill>
            <a:srgbClr val="169B62"/>
          </a:solidFill>
          <a:ln w="1905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defRPr/>
            </a:pPr>
            <a:r>
              <a:rPr lang="fr-FR" sz="1100" dirty="0">
                <a:ln w="0"/>
                <a:solidFill>
                  <a:schemeClr val="tx1"/>
                </a:solidFill>
              </a:rPr>
              <a:t>Extensions de MI </a:t>
            </a:r>
            <a:endParaRPr dirty="0"/>
          </a:p>
          <a:p>
            <a:pPr algn="ctr">
              <a:defRPr/>
            </a:pPr>
            <a:r>
              <a:rPr lang="fr-FR" sz="1100" dirty="0">
                <a:ln w="0"/>
                <a:solidFill>
                  <a:schemeClr val="tx1"/>
                </a:solidFill>
              </a:rPr>
              <a:t>entre 50 et 80 m²</a:t>
            </a:r>
            <a:endParaRPr dirty="0"/>
          </a:p>
        </p:txBody>
      </p:sp>
      <p:cxnSp>
        <p:nvCxnSpPr>
          <p:cNvPr id="33" name="Connecteur droit avec flèche 32"/>
          <p:cNvCxnSpPr>
            <a:cxnSpLocks/>
          </p:cNvCxnSpPr>
          <p:nvPr/>
        </p:nvCxnSpPr>
        <p:spPr bwMode="auto">
          <a:xfrm>
            <a:off x="6268532" y="694232"/>
            <a:ext cx="0" cy="172158"/>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35" name="Rectangle 34"/>
          <p:cNvSpPr/>
          <p:nvPr/>
        </p:nvSpPr>
        <p:spPr bwMode="auto">
          <a:xfrm>
            <a:off x="1846542" y="2182092"/>
            <a:ext cx="7026436" cy="749698"/>
          </a:xfrm>
          <a:prstGeom prst="rect">
            <a:avLst/>
          </a:prstGeom>
          <a:solidFill>
            <a:schemeClr val="bg1"/>
          </a:solidFill>
          <a:ln w="6350">
            <a:solidFill>
              <a:schemeClr val="accent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marL="128587" indent="-128587">
              <a:buFont typeface="Arial"/>
              <a:buChar char="•"/>
              <a:defRPr/>
            </a:pPr>
            <a:r>
              <a:rPr lang="fr-FR" sz="1000">
                <a:ln w="0"/>
                <a:solidFill>
                  <a:schemeClr val="tx1"/>
                </a:solidFill>
                <a:latin typeface="+mj-lt"/>
              </a:rPr>
              <a:t>Ponts thermiques (non requis pour le 1</a:t>
            </a:r>
            <a:r>
              <a:rPr lang="fr-FR" sz="1000" baseline="30000">
                <a:ln w="0"/>
                <a:solidFill>
                  <a:schemeClr val="tx1"/>
                </a:solidFill>
                <a:latin typeface="+mj-lt"/>
              </a:rPr>
              <a:t>er</a:t>
            </a:r>
            <a:r>
              <a:rPr lang="fr-FR" sz="1000">
                <a:ln w="0"/>
                <a:solidFill>
                  <a:schemeClr val="tx1"/>
                </a:solidFill>
                <a:latin typeface="+mj-lt"/>
              </a:rPr>
              <a:t> niveau créé en surélévation)</a:t>
            </a:r>
            <a:endParaRPr/>
          </a:p>
          <a:p>
            <a:pPr marL="128587" indent="-128587">
              <a:buFont typeface="Arial"/>
              <a:buChar char="•"/>
              <a:defRPr/>
            </a:pPr>
            <a:r>
              <a:rPr lang="fr-FR" sz="1000">
                <a:ln w="0"/>
                <a:solidFill>
                  <a:schemeClr val="tx1"/>
                </a:solidFill>
                <a:latin typeface="+mj-lt"/>
              </a:rPr>
              <a:t>Facteur solaire des baies</a:t>
            </a:r>
            <a:endParaRPr lang="fr-FR" sz="1000" strike="sngStrike">
              <a:ln w="0"/>
              <a:solidFill>
                <a:srgbClr val="FF0000"/>
              </a:solidFill>
              <a:latin typeface="+mj-lt"/>
            </a:endParaRPr>
          </a:p>
          <a:p>
            <a:pPr marL="128587" indent="-128587">
              <a:buFont typeface="Arial"/>
              <a:buChar char="•"/>
              <a:defRPr/>
            </a:pPr>
            <a:r>
              <a:rPr lang="fr-FR" sz="1000">
                <a:ln w="0"/>
                <a:solidFill>
                  <a:schemeClr val="tx1"/>
                </a:solidFill>
                <a:latin typeface="+mj-lt"/>
              </a:rPr>
              <a:t>Chauffage et refroidissement : dispositif de commande, réglage, régulation </a:t>
            </a:r>
            <a:endParaRPr/>
          </a:p>
        </p:txBody>
      </p:sp>
      <p:sp>
        <p:nvSpPr>
          <p:cNvPr id="36" name="Rectangle 35"/>
          <p:cNvSpPr/>
          <p:nvPr/>
        </p:nvSpPr>
        <p:spPr bwMode="auto">
          <a:xfrm>
            <a:off x="1846542" y="3023176"/>
            <a:ext cx="3456523" cy="1209966"/>
          </a:xfrm>
          <a:prstGeom prst="rect">
            <a:avLst/>
          </a:prstGeom>
          <a:solidFill>
            <a:schemeClr val="bg1"/>
          </a:solidFill>
          <a:ln w="3175">
            <a:solidFill>
              <a:schemeClr val="accent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marL="128587" indent="-128587">
              <a:buFont typeface="Arial"/>
              <a:buChar char="•"/>
              <a:defRPr/>
            </a:pPr>
            <a:r>
              <a:rPr lang="fr-FR" sz="1000">
                <a:ln w="0"/>
                <a:solidFill>
                  <a:schemeClr val="tx1"/>
                </a:solidFill>
              </a:rPr>
              <a:t>Isolation thermique des parois opaques et vitrées</a:t>
            </a:r>
            <a:endParaRPr/>
          </a:p>
          <a:p>
            <a:pPr marL="128587" indent="-128587">
              <a:buFont typeface="Arial"/>
              <a:buChar char="•"/>
              <a:defRPr/>
            </a:pPr>
            <a:r>
              <a:rPr lang="fr-FR" sz="1000">
                <a:ln w="0"/>
                <a:solidFill>
                  <a:schemeClr val="tx1"/>
                </a:solidFill>
              </a:rPr>
              <a:t>Performance énergétique des équipements CVC</a:t>
            </a:r>
            <a:endParaRPr/>
          </a:p>
          <a:p>
            <a:pPr marL="128587" indent="-128587">
              <a:buFont typeface="Arial"/>
              <a:buChar char="•"/>
              <a:defRPr/>
            </a:pPr>
            <a:r>
              <a:rPr lang="fr-FR" sz="1000">
                <a:ln w="0"/>
                <a:solidFill>
                  <a:schemeClr val="tx1"/>
                </a:solidFill>
              </a:rPr>
              <a:t>Performance minimale de l’éclairage des locaux</a:t>
            </a:r>
            <a:endParaRPr/>
          </a:p>
          <a:p>
            <a:pPr marL="128587" indent="-128587">
              <a:buFont typeface="Arial"/>
              <a:buChar char="•"/>
              <a:defRPr/>
            </a:pPr>
            <a:r>
              <a:rPr lang="fr-FR" sz="1000">
                <a:ln w="0"/>
                <a:solidFill>
                  <a:schemeClr val="tx1"/>
                </a:solidFill>
              </a:rPr>
              <a:t>ECS : isolation des chauffe-eau électrique</a:t>
            </a:r>
            <a:endParaRPr/>
          </a:p>
          <a:p>
            <a:pPr marL="128587" indent="-128587">
              <a:buFont typeface="Arial"/>
              <a:buChar char="•"/>
              <a:defRPr/>
            </a:pPr>
            <a:r>
              <a:rPr lang="fr-FR" sz="1000">
                <a:ln w="0"/>
                <a:solidFill>
                  <a:schemeClr val="tx1"/>
                </a:solidFill>
              </a:rPr>
              <a:t>Dispositif arrêt pompe chauffage et refroidissement</a:t>
            </a:r>
            <a:endParaRPr/>
          </a:p>
        </p:txBody>
      </p:sp>
      <p:sp>
        <p:nvSpPr>
          <p:cNvPr id="37" name="Rectangle 36"/>
          <p:cNvSpPr/>
          <p:nvPr/>
        </p:nvSpPr>
        <p:spPr bwMode="auto">
          <a:xfrm>
            <a:off x="5444785" y="3023176"/>
            <a:ext cx="1647492" cy="1209966"/>
          </a:xfrm>
          <a:prstGeom prst="rect">
            <a:avLst/>
          </a:prstGeom>
          <a:solidFill>
            <a:schemeClr val="bg1"/>
          </a:solidFill>
          <a:ln w="3175">
            <a:solidFill>
              <a:schemeClr val="accent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marL="128587" indent="-128587">
              <a:buFont typeface="Arial"/>
              <a:buChar char="•"/>
              <a:defRPr/>
            </a:pPr>
            <a:r>
              <a:rPr lang="fr-FR" sz="900">
                <a:ln w="0"/>
                <a:solidFill>
                  <a:schemeClr val="tx1"/>
                </a:solidFill>
              </a:rPr>
              <a:t>Accès à l’éclairage naturel</a:t>
            </a:r>
            <a:endParaRPr/>
          </a:p>
          <a:p>
            <a:pPr marL="128587" indent="-128587">
              <a:buFont typeface="Arial"/>
              <a:buChar char="•"/>
              <a:defRPr/>
            </a:pPr>
            <a:r>
              <a:rPr lang="fr-FR" sz="900">
                <a:ln w="0"/>
                <a:solidFill>
                  <a:schemeClr val="tx1"/>
                </a:solidFill>
              </a:rPr>
              <a:t>% surface d’ouverture des baies</a:t>
            </a:r>
            <a:endParaRPr/>
          </a:p>
        </p:txBody>
      </p:sp>
      <p:sp>
        <p:nvSpPr>
          <p:cNvPr id="38" name="Rectangle 37"/>
          <p:cNvSpPr/>
          <p:nvPr/>
        </p:nvSpPr>
        <p:spPr bwMode="auto">
          <a:xfrm>
            <a:off x="3679759" y="4324527"/>
            <a:ext cx="1635253" cy="225060"/>
          </a:xfrm>
          <a:prstGeom prst="rect">
            <a:avLst/>
          </a:prstGeom>
          <a:solidFill>
            <a:schemeClr val="bg1"/>
          </a:solidFill>
          <a:ln w="6350">
            <a:solidFill>
              <a:schemeClr val="accent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defRPr/>
            </a:pPr>
            <a:r>
              <a:rPr lang="fr-FR" sz="900">
                <a:ln w="0"/>
                <a:solidFill>
                  <a:schemeClr val="tx1"/>
                </a:solidFill>
              </a:rPr>
              <a:t>Simplifiée</a:t>
            </a:r>
            <a:endParaRPr/>
          </a:p>
        </p:txBody>
      </p:sp>
      <p:sp>
        <p:nvSpPr>
          <p:cNvPr id="39" name="Rectangle 38"/>
          <p:cNvSpPr/>
          <p:nvPr/>
        </p:nvSpPr>
        <p:spPr bwMode="auto">
          <a:xfrm>
            <a:off x="5457025" y="4324527"/>
            <a:ext cx="1635253" cy="225060"/>
          </a:xfrm>
          <a:prstGeom prst="rect">
            <a:avLst/>
          </a:prstGeom>
          <a:solidFill>
            <a:schemeClr val="bg1"/>
          </a:solidFill>
          <a:ln w="6350">
            <a:solidFill>
              <a:schemeClr val="accent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defRPr/>
            </a:pPr>
            <a:r>
              <a:rPr lang="fr-FR" sz="900">
                <a:ln w="0"/>
                <a:solidFill>
                  <a:schemeClr val="tx1"/>
                </a:solidFill>
              </a:rPr>
              <a:t>Simplifiée</a:t>
            </a:r>
            <a:endParaRPr/>
          </a:p>
        </p:txBody>
      </p:sp>
      <p:cxnSp>
        <p:nvCxnSpPr>
          <p:cNvPr id="40" name="Connecteur droit avec flèche 39"/>
          <p:cNvCxnSpPr>
            <a:cxnSpLocks/>
          </p:cNvCxnSpPr>
          <p:nvPr/>
        </p:nvCxnSpPr>
        <p:spPr bwMode="auto">
          <a:xfrm>
            <a:off x="2653257" y="1475058"/>
            <a:ext cx="0" cy="237404"/>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cxnSp>
        <p:nvCxnSpPr>
          <p:cNvPr id="41" name="Connecteur droit avec flèche 40"/>
          <p:cNvCxnSpPr>
            <a:cxnSpLocks/>
          </p:cNvCxnSpPr>
          <p:nvPr/>
        </p:nvCxnSpPr>
        <p:spPr bwMode="auto">
          <a:xfrm>
            <a:off x="4547866" y="1635646"/>
            <a:ext cx="0" cy="237404"/>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cxnSp>
        <p:nvCxnSpPr>
          <p:cNvPr id="42" name="Connecteur droit avec flèche 41"/>
          <p:cNvCxnSpPr>
            <a:cxnSpLocks/>
          </p:cNvCxnSpPr>
          <p:nvPr/>
        </p:nvCxnSpPr>
        <p:spPr bwMode="auto">
          <a:xfrm>
            <a:off x="6268293" y="1475058"/>
            <a:ext cx="0" cy="237404"/>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cxnSp>
        <p:nvCxnSpPr>
          <p:cNvPr id="23" name="Connecteur droit avec flèche 22"/>
          <p:cNvCxnSpPr>
            <a:cxnSpLocks/>
          </p:cNvCxnSpPr>
          <p:nvPr/>
        </p:nvCxnSpPr>
        <p:spPr bwMode="auto">
          <a:xfrm>
            <a:off x="2670290" y="4233141"/>
            <a:ext cx="0" cy="107853"/>
          </a:xfrm>
          <a:prstGeom prst="straightConnector1">
            <a:avLst/>
          </a:prstGeom>
          <a:ln>
            <a:solidFill>
              <a:schemeClr val="accent1">
                <a:lumMod val="90000"/>
                <a:lumOff val="10000"/>
              </a:schemeClr>
            </a:solidFill>
            <a:tailEnd type="triangle"/>
          </a:ln>
        </p:spPr>
        <p:style>
          <a:lnRef idx="3">
            <a:schemeClr val="accent1"/>
          </a:lnRef>
          <a:fillRef idx="0">
            <a:schemeClr val="accent1"/>
          </a:fillRef>
          <a:effectRef idx="2">
            <a:schemeClr val="accent1"/>
          </a:effectRef>
          <a:fontRef idx="minor">
            <a:schemeClr val="tx1"/>
          </a:fontRef>
        </p:style>
      </p:cxnSp>
      <p:cxnSp>
        <p:nvCxnSpPr>
          <p:cNvPr id="31" name="Connecteur droit avec flèche 30"/>
          <p:cNvCxnSpPr>
            <a:cxnSpLocks/>
          </p:cNvCxnSpPr>
          <p:nvPr/>
        </p:nvCxnSpPr>
        <p:spPr bwMode="auto">
          <a:xfrm>
            <a:off x="4494206" y="4233141"/>
            <a:ext cx="0" cy="107853"/>
          </a:xfrm>
          <a:prstGeom prst="straightConnector1">
            <a:avLst/>
          </a:prstGeom>
          <a:ln>
            <a:solidFill>
              <a:schemeClr val="accent1">
                <a:lumMod val="90000"/>
                <a:lumOff val="10000"/>
              </a:schemeClr>
            </a:solidFill>
            <a:tailEnd type="triangle"/>
          </a:ln>
        </p:spPr>
        <p:style>
          <a:lnRef idx="3">
            <a:schemeClr val="accent1"/>
          </a:lnRef>
          <a:fillRef idx="0">
            <a:schemeClr val="accent1"/>
          </a:fillRef>
          <a:effectRef idx="2">
            <a:schemeClr val="accent1"/>
          </a:effectRef>
          <a:fontRef idx="minor">
            <a:schemeClr val="tx1"/>
          </a:fontRef>
        </p:style>
      </p:cxnSp>
      <p:cxnSp>
        <p:nvCxnSpPr>
          <p:cNvPr id="32" name="Connecteur droit avec flèche 31"/>
          <p:cNvCxnSpPr>
            <a:cxnSpLocks/>
          </p:cNvCxnSpPr>
          <p:nvPr/>
        </p:nvCxnSpPr>
        <p:spPr bwMode="auto">
          <a:xfrm>
            <a:off x="6281862" y="4233141"/>
            <a:ext cx="0" cy="107853"/>
          </a:xfrm>
          <a:prstGeom prst="straightConnector1">
            <a:avLst/>
          </a:prstGeom>
          <a:ln>
            <a:solidFill>
              <a:schemeClr val="accent1">
                <a:lumMod val="90000"/>
                <a:lumOff val="10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26" name="ZoneTexte 25">
            <a:extLst>
              <a:ext uri="{FF2B5EF4-FFF2-40B4-BE49-F238E27FC236}">
                <a16:creationId xmlns:a16="http://schemas.microsoft.com/office/drawing/2014/main" id="{8352631D-E4D8-4BA5-95E2-0C596FA0868B}"/>
              </a:ext>
            </a:extLst>
          </p:cNvPr>
          <p:cNvSpPr txBox="1"/>
          <p:nvPr/>
        </p:nvSpPr>
        <p:spPr bwMode="auto">
          <a:xfrm>
            <a:off x="683568" y="4835723"/>
            <a:ext cx="8707395" cy="307777"/>
          </a:xfrm>
          <a:prstGeom prst="rect">
            <a:avLst/>
          </a:prstGeom>
          <a:noFill/>
        </p:spPr>
        <p:txBody>
          <a:bodyPr wrap="square" rtlCol="0">
            <a:spAutoFit/>
          </a:bodyPr>
          <a:lstStyle/>
          <a:p>
            <a:pPr>
              <a:defRPr/>
            </a:pPr>
            <a:r>
              <a:rPr lang="fr-FR" sz="1400" dirty="0"/>
              <a:t>* Seulement pour les usages suivants: habitation, bureaux, enseignement primaire et secondaire</a:t>
            </a:r>
            <a:endParaRPr dirty="0"/>
          </a:p>
        </p:txBody>
      </p:sp>
      <p:sp>
        <p:nvSpPr>
          <p:cNvPr id="34" name="Rectangle 33"/>
          <p:cNvSpPr/>
          <p:nvPr/>
        </p:nvSpPr>
        <p:spPr bwMode="auto">
          <a:xfrm>
            <a:off x="7225486" y="1694043"/>
            <a:ext cx="1647492" cy="432629"/>
          </a:xfrm>
          <a:prstGeom prst="rect">
            <a:avLst/>
          </a:prstGeom>
          <a:solidFill>
            <a:schemeClr val="bg1"/>
          </a:solidFill>
          <a:ln w="3175">
            <a:solidFill>
              <a:schemeClr val="accent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defRPr/>
            </a:pPr>
            <a:r>
              <a:rPr lang="fr-FR" sz="1000">
                <a:ln w="0"/>
                <a:solidFill>
                  <a:schemeClr val="tx1"/>
                </a:solidFill>
              </a:rPr>
              <a:t>Bbio</a:t>
            </a:r>
            <a:endParaRPr/>
          </a:p>
          <a:p>
            <a:pPr algn="ctr">
              <a:defRPr/>
            </a:pPr>
            <a:r>
              <a:rPr lang="fr-FR" sz="1000">
                <a:ln w="0"/>
                <a:solidFill>
                  <a:schemeClr val="tx1"/>
                </a:solidFill>
              </a:rPr>
              <a:t>Ic construction</a:t>
            </a:r>
            <a:endParaRPr/>
          </a:p>
          <a:p>
            <a:pPr algn="ctr">
              <a:defRPr/>
            </a:pPr>
            <a:r>
              <a:rPr lang="fr-FR" sz="1000">
                <a:ln w="0"/>
                <a:solidFill>
                  <a:schemeClr val="tx1"/>
                </a:solidFill>
              </a:rPr>
              <a:t>DH</a:t>
            </a:r>
            <a:endParaRPr/>
          </a:p>
        </p:txBody>
      </p:sp>
      <p:sp>
        <p:nvSpPr>
          <p:cNvPr id="43" name="Rectangle 42"/>
          <p:cNvSpPr/>
          <p:nvPr/>
        </p:nvSpPr>
        <p:spPr bwMode="auto">
          <a:xfrm>
            <a:off x="7164288" y="866389"/>
            <a:ext cx="1918513" cy="607688"/>
          </a:xfrm>
          <a:prstGeom prst="rect">
            <a:avLst/>
          </a:prstGeom>
          <a:solidFill>
            <a:schemeClr val="accent1">
              <a:lumMod val="25000"/>
              <a:lumOff val="75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defRPr/>
            </a:pPr>
            <a:r>
              <a:rPr lang="fr-FR" sz="1000" dirty="0">
                <a:ln w="0"/>
                <a:solidFill>
                  <a:schemeClr val="tx1"/>
                </a:solidFill>
              </a:rPr>
              <a:t>Surélévations autres que MI, entre 50 et 150 m² et &lt; 30% </a:t>
            </a:r>
            <a:r>
              <a:rPr lang="fr-FR" sz="1000" dirty="0" err="1">
                <a:ln w="0"/>
                <a:solidFill>
                  <a:schemeClr val="tx1"/>
                </a:solidFill>
              </a:rPr>
              <a:t>Sexistant</a:t>
            </a:r>
            <a:r>
              <a:rPr lang="fr-FR" sz="1000" dirty="0">
                <a:ln w="0"/>
                <a:solidFill>
                  <a:schemeClr val="tx1"/>
                </a:solidFill>
              </a:rPr>
              <a:t> </a:t>
            </a:r>
            <a:r>
              <a:rPr lang="fr-FR" sz="1000" b="1" dirty="0">
                <a:ln w="0"/>
                <a:solidFill>
                  <a:srgbClr val="FF0000"/>
                </a:solidFill>
              </a:rPr>
              <a:t>ou</a:t>
            </a:r>
            <a:r>
              <a:rPr lang="fr-FR" sz="1000" dirty="0">
                <a:ln w="0"/>
                <a:solidFill>
                  <a:schemeClr val="tx1"/>
                </a:solidFill>
              </a:rPr>
              <a:t> </a:t>
            </a:r>
            <a:r>
              <a:rPr lang="fr-FR" sz="1000" dirty="0" err="1">
                <a:ln w="0"/>
                <a:solidFill>
                  <a:schemeClr val="tx1"/>
                </a:solidFill>
              </a:rPr>
              <a:t>Sréf</a:t>
            </a:r>
            <a:r>
              <a:rPr lang="fr-FR" sz="1000" dirty="0">
                <a:ln w="0"/>
                <a:solidFill>
                  <a:schemeClr val="tx1"/>
                </a:solidFill>
              </a:rPr>
              <a:t>&lt; à 30 % </a:t>
            </a:r>
            <a:r>
              <a:rPr lang="fr-FR" sz="1000" dirty="0" err="1">
                <a:ln w="0"/>
                <a:solidFill>
                  <a:schemeClr val="tx1"/>
                </a:solidFill>
              </a:rPr>
              <a:t>Sexistant</a:t>
            </a:r>
            <a:r>
              <a:rPr lang="fr-FR" sz="1000" dirty="0">
                <a:ln w="0"/>
                <a:solidFill>
                  <a:schemeClr val="tx1"/>
                </a:solidFill>
              </a:rPr>
              <a:t> et &gt; 150m²</a:t>
            </a:r>
            <a:endParaRPr lang="fr-FR" sz="1000" dirty="0"/>
          </a:p>
        </p:txBody>
      </p:sp>
      <p:cxnSp>
        <p:nvCxnSpPr>
          <p:cNvPr id="44" name="Connecteur droit avec flèche 43"/>
          <p:cNvCxnSpPr>
            <a:cxnSpLocks/>
          </p:cNvCxnSpPr>
          <p:nvPr/>
        </p:nvCxnSpPr>
        <p:spPr bwMode="auto">
          <a:xfrm>
            <a:off x="8049233" y="694231"/>
            <a:ext cx="0" cy="172158"/>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45" name="Rectangle 44"/>
          <p:cNvSpPr/>
          <p:nvPr/>
        </p:nvSpPr>
        <p:spPr bwMode="auto">
          <a:xfrm>
            <a:off x="7225486" y="3023175"/>
            <a:ext cx="1647492" cy="1209966"/>
          </a:xfrm>
          <a:prstGeom prst="rect">
            <a:avLst/>
          </a:prstGeom>
          <a:solidFill>
            <a:schemeClr val="bg1"/>
          </a:solidFill>
          <a:ln w="3175">
            <a:solidFill>
              <a:schemeClr val="accent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marL="128587" indent="-128587">
              <a:buFont typeface="Arial"/>
              <a:buChar char="•"/>
              <a:defRPr/>
            </a:pPr>
            <a:r>
              <a:rPr lang="fr-FR" sz="900" dirty="0">
                <a:ln w="0"/>
                <a:solidFill>
                  <a:schemeClr val="tx1"/>
                </a:solidFill>
              </a:rPr>
              <a:t>Accès à l’éclairage naturel</a:t>
            </a:r>
            <a:endParaRPr dirty="0"/>
          </a:p>
          <a:p>
            <a:pPr marL="128587" indent="-128587">
              <a:buFont typeface="Arial"/>
              <a:buChar char="•"/>
              <a:defRPr/>
            </a:pPr>
            <a:r>
              <a:rPr lang="fr-FR" sz="900" dirty="0">
                <a:ln w="0"/>
                <a:solidFill>
                  <a:schemeClr val="tx1"/>
                </a:solidFill>
              </a:rPr>
              <a:t>% surface d’ouverture des baies</a:t>
            </a:r>
            <a:endParaRPr dirty="0"/>
          </a:p>
        </p:txBody>
      </p:sp>
      <p:sp>
        <p:nvSpPr>
          <p:cNvPr id="46" name="Rectangle 45"/>
          <p:cNvSpPr/>
          <p:nvPr/>
        </p:nvSpPr>
        <p:spPr bwMode="auto">
          <a:xfrm>
            <a:off x="7237726" y="4324526"/>
            <a:ext cx="1635253" cy="225060"/>
          </a:xfrm>
          <a:prstGeom prst="rect">
            <a:avLst/>
          </a:prstGeom>
          <a:solidFill>
            <a:schemeClr val="bg1"/>
          </a:solidFill>
          <a:ln w="6350">
            <a:solidFill>
              <a:schemeClr val="accent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defRPr/>
            </a:pPr>
            <a:r>
              <a:rPr lang="fr-FR" sz="900">
                <a:ln w="0"/>
                <a:solidFill>
                  <a:schemeClr val="tx1"/>
                </a:solidFill>
              </a:rPr>
              <a:t>Simplifiée</a:t>
            </a:r>
            <a:endParaRPr/>
          </a:p>
        </p:txBody>
      </p:sp>
      <p:cxnSp>
        <p:nvCxnSpPr>
          <p:cNvPr id="47" name="Connecteur droit avec flèche 46"/>
          <p:cNvCxnSpPr>
            <a:cxnSpLocks/>
          </p:cNvCxnSpPr>
          <p:nvPr/>
        </p:nvCxnSpPr>
        <p:spPr bwMode="auto">
          <a:xfrm>
            <a:off x="8048994" y="1475057"/>
            <a:ext cx="0" cy="237404"/>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48" name="ZoneTexte 47">
            <a:extLst>
              <a:ext uri="{FF2B5EF4-FFF2-40B4-BE49-F238E27FC236}">
                <a16:creationId xmlns:a16="http://schemas.microsoft.com/office/drawing/2014/main" id="{ED2C20D9-B5E3-4BA2-A84C-0D75BE3F041E}"/>
              </a:ext>
            </a:extLst>
          </p:cNvPr>
          <p:cNvSpPr txBox="1"/>
          <p:nvPr/>
        </p:nvSpPr>
        <p:spPr bwMode="auto">
          <a:xfrm>
            <a:off x="278605" y="771116"/>
            <a:ext cx="1269059" cy="679225"/>
          </a:xfrm>
          <a:prstGeom prst="rect">
            <a:avLst/>
          </a:prstGeom>
          <a:solidFill>
            <a:schemeClr val="accent1">
              <a:lumMod val="25000"/>
              <a:lumOff val="75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solidFill>
                  <a:srgbClr val="FF0000"/>
                </a:solidFill>
              </a:rPr>
              <a:t>diapo</a:t>
            </a:r>
            <a:r>
              <a:rPr sz="1100" dirty="0">
                <a:solidFill>
                  <a:srgbClr val="FF0000"/>
                </a:solidFill>
              </a:rPr>
              <a:t> </a:t>
            </a:r>
            <a:r>
              <a:rPr sz="1100" dirty="0" err="1">
                <a:solidFill>
                  <a:srgbClr val="FF0000"/>
                </a:solidFill>
              </a:rPr>
              <a:t>modifiée</a:t>
            </a:r>
            <a:r>
              <a:rPr lang="fr-FR" sz="1100" dirty="0">
                <a:solidFill>
                  <a:srgbClr val="FF0000"/>
                </a:solidFill>
              </a:rPr>
              <a:t> version juillet 2026</a:t>
            </a:r>
            <a:endParaRPr sz="1100" dirty="0">
              <a:solidFill>
                <a:srgbClr val="FF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94106" y="542544"/>
            <a:ext cx="8604489" cy="654225"/>
          </a:xfrm>
        </p:spPr>
        <p:txBody>
          <a:bodyPr/>
          <a:lstStyle/>
          <a:p>
            <a:pPr>
              <a:defRPr/>
            </a:pPr>
            <a:r>
              <a:rPr lang="fr-FR" sz="2000" dirty="0"/>
              <a:t>Application de la RE2020 aux constructions temporaires*</a:t>
            </a:r>
            <a:endParaRPr dirty="0"/>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19</a:t>
            </a:fld>
            <a:endParaRPr lang="fr-FR"/>
          </a:p>
        </p:txBody>
      </p:sp>
      <p:sp>
        <p:nvSpPr>
          <p:cNvPr id="12" name="Rectangle 11"/>
          <p:cNvSpPr/>
          <p:nvPr/>
        </p:nvSpPr>
        <p:spPr bwMode="auto">
          <a:xfrm>
            <a:off x="0" y="1126387"/>
            <a:ext cx="394106" cy="3657113"/>
          </a:xfrm>
          <a:prstGeom prst="rect">
            <a:avLst/>
          </a:prstGeom>
          <a:solidFill>
            <a:schemeClr val="accent6">
              <a:lumMod val="20000"/>
              <a:lumOff val="80000"/>
            </a:schemeClr>
          </a:solid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defRPr/>
            </a:pPr>
            <a:r>
              <a:rPr lang="fr-FR" sz="1600" b="1">
                <a:solidFill>
                  <a:schemeClr val="bg1">
                    <a:lumMod val="50000"/>
                  </a:schemeClr>
                </a:solidFill>
              </a:rPr>
              <a:t>Contexte et objectifs de la RE2020</a:t>
            </a:r>
            <a:endParaRP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30" name="Rectangle 29"/>
          <p:cNvSpPr/>
          <p:nvPr/>
        </p:nvSpPr>
        <p:spPr bwMode="auto">
          <a:xfrm>
            <a:off x="545125" y="1272925"/>
            <a:ext cx="8598875" cy="3046988"/>
          </a:xfrm>
          <a:prstGeom prst="rect">
            <a:avLst/>
          </a:prstGeom>
        </p:spPr>
        <p:txBody>
          <a:bodyPr wrap="square">
            <a:spAutoFit/>
          </a:bodyPr>
          <a:lstStyle/>
          <a:p>
            <a:pPr>
              <a:defRPr/>
            </a:pPr>
            <a:r>
              <a:rPr lang="fr-FR" sz="1600"/>
              <a:t>Les constructions temporaires au sens de la RE2020 sont:</a:t>
            </a:r>
            <a:endParaRPr/>
          </a:p>
          <a:p>
            <a:pPr>
              <a:defRPr/>
            </a:pPr>
            <a:endParaRPr lang="fr-FR" sz="1600"/>
          </a:p>
          <a:p>
            <a:pPr marL="285750" indent="-285750">
              <a:buFontTx/>
              <a:buChar char="-"/>
              <a:defRPr/>
            </a:pPr>
            <a:r>
              <a:rPr lang="fr-FR" sz="1600"/>
              <a:t>les constructions implantées pour une durée n'excédant pas 2 ans, </a:t>
            </a:r>
            <a:endParaRPr/>
          </a:p>
          <a:p>
            <a:pPr marL="285750" indent="-285750">
              <a:buFontTx/>
              <a:buChar char="-"/>
              <a:defRPr/>
            </a:pPr>
            <a:endParaRPr lang="fr-FR" sz="1600"/>
          </a:p>
          <a:p>
            <a:pPr marL="285750" indent="-285750">
              <a:buFontTx/>
              <a:buChar char="-"/>
              <a:defRPr/>
            </a:pPr>
            <a:r>
              <a:rPr lang="fr-FR" sz="1600"/>
              <a:t>Les constructions mentionnées à l'article R. 421-5 du code de l'urbanisme (dont la durée d’implantation peut parfois excéder 2 ans):</a:t>
            </a:r>
            <a:endParaRPr/>
          </a:p>
          <a:p>
            <a:pPr marL="742950" lvl="1" indent="-285750">
              <a:buFont typeface="Courier New"/>
              <a:buChar char="o"/>
              <a:defRPr/>
            </a:pPr>
            <a:r>
              <a:rPr lang="fr-FR" sz="1600"/>
              <a:t>Les classes démontables installées dans les établissements scolaires ou universitaires pour pallier les insuffisances temporaires de capacités d'accueil à l’occasion d’un chantier de travaux dans l’établissement ;</a:t>
            </a:r>
            <a:endParaRPr/>
          </a:p>
          <a:p>
            <a:pPr marL="742950" lvl="1" indent="-285750">
              <a:buFont typeface="Courier New"/>
              <a:buChar char="o"/>
              <a:defRPr/>
            </a:pPr>
            <a:r>
              <a:rPr lang="fr-FR" sz="1600"/>
              <a:t>Les constructions temporaires directement nécessaires à la conduite des travaux (« bases-vies »)</a:t>
            </a:r>
            <a:r>
              <a:rPr lang="fr-FR" sz="1600">
                <a:solidFill>
                  <a:srgbClr val="FF0000"/>
                </a:solidFill>
              </a:rPr>
              <a:t> </a:t>
            </a:r>
            <a:r>
              <a:rPr lang="fr-FR" sz="1600"/>
              <a:t>ainsi que les installations liées à la commercialisation d'un bâtiment en cours de construction.</a:t>
            </a:r>
            <a:endParaRPr/>
          </a:p>
        </p:txBody>
      </p:sp>
      <p:sp>
        <p:nvSpPr>
          <p:cNvPr id="8" name="ZoneTexte 7">
            <a:extLst>
              <a:ext uri="{FF2B5EF4-FFF2-40B4-BE49-F238E27FC236}">
                <a16:creationId xmlns:a16="http://schemas.microsoft.com/office/drawing/2014/main" id="{180F9B90-9937-4C7E-B7F4-C655E6B3D9B3}"/>
              </a:ext>
            </a:extLst>
          </p:cNvPr>
          <p:cNvSpPr txBox="1"/>
          <p:nvPr/>
        </p:nvSpPr>
        <p:spPr bwMode="auto">
          <a:xfrm>
            <a:off x="490864" y="4465474"/>
            <a:ext cx="8707395" cy="307777"/>
          </a:xfrm>
          <a:prstGeom prst="rect">
            <a:avLst/>
          </a:prstGeom>
          <a:noFill/>
        </p:spPr>
        <p:txBody>
          <a:bodyPr wrap="square" rtlCol="0">
            <a:spAutoFit/>
          </a:bodyPr>
          <a:lstStyle/>
          <a:p>
            <a:pPr>
              <a:defRPr/>
            </a:pPr>
            <a:r>
              <a:rPr lang="fr-FR" sz="1400" dirty="0"/>
              <a:t>* Seulement pour les usages suivants: habitation, bureaux, enseignement primaire et secondaire</a:t>
            </a: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94106" y="542544"/>
            <a:ext cx="8604489" cy="654225"/>
          </a:xfrm>
        </p:spPr>
        <p:txBody>
          <a:bodyPr/>
          <a:lstStyle/>
          <a:p>
            <a:pPr>
              <a:defRPr/>
            </a:pPr>
            <a:r>
              <a:rPr lang="fr-FR" sz="2000" dirty="0"/>
              <a:t>Application de la RE2020 aux constructions temporaires*</a:t>
            </a:r>
            <a:endParaRPr dirty="0"/>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20</a:t>
            </a:fld>
            <a:endParaRPr lang="fr-FR"/>
          </a:p>
        </p:txBody>
      </p:sp>
      <p:sp>
        <p:nvSpPr>
          <p:cNvPr id="12" name="Rectangle 11"/>
          <p:cNvSpPr/>
          <p:nvPr/>
        </p:nvSpPr>
        <p:spPr bwMode="auto">
          <a:xfrm>
            <a:off x="0" y="1126387"/>
            <a:ext cx="394106" cy="3657113"/>
          </a:xfrm>
          <a:prstGeom prst="rect">
            <a:avLst/>
          </a:prstGeom>
          <a:solidFill>
            <a:schemeClr val="accent6">
              <a:lumMod val="20000"/>
              <a:lumOff val="80000"/>
            </a:schemeClr>
          </a:solid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defRPr/>
            </a:pPr>
            <a:r>
              <a:rPr lang="fr-FR" sz="1600" b="1">
                <a:solidFill>
                  <a:schemeClr val="bg1">
                    <a:lumMod val="50000"/>
                  </a:schemeClr>
                </a:solidFill>
              </a:rPr>
              <a:t>Contexte et objectifs de la RE2020</a:t>
            </a:r>
            <a:endParaRP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30" name="Rectangle 29"/>
          <p:cNvSpPr/>
          <p:nvPr/>
        </p:nvSpPr>
        <p:spPr bwMode="auto">
          <a:xfrm>
            <a:off x="545125" y="1224671"/>
            <a:ext cx="8598875" cy="2662267"/>
          </a:xfrm>
          <a:prstGeom prst="rect">
            <a:avLst/>
          </a:prstGeom>
        </p:spPr>
        <p:txBody>
          <a:bodyPr wrap="square">
            <a:spAutoFit/>
          </a:bodyPr>
          <a:lstStyle/>
          <a:p>
            <a:pPr>
              <a:defRPr/>
            </a:pPr>
            <a:r>
              <a:rPr lang="fr-FR" sz="1600" dirty="0"/>
              <a:t>Les exigences alternatives de la RE2020 applicables aux constructions temporaires sont les suivantes:</a:t>
            </a:r>
            <a:endParaRPr dirty="0"/>
          </a:p>
          <a:p>
            <a:pPr>
              <a:defRPr/>
            </a:pPr>
            <a:endParaRPr lang="fr-FR" sz="900" dirty="0"/>
          </a:p>
          <a:p>
            <a:pPr marL="285750" indent="-285750">
              <a:buFont typeface="Arial"/>
              <a:buChar char="•"/>
              <a:defRPr/>
            </a:pPr>
            <a:r>
              <a:rPr lang="fr-FR" sz="1600" dirty="0"/>
              <a:t>Pour les bâtiments </a:t>
            </a:r>
            <a:r>
              <a:rPr lang="fr-FR" sz="1600" b="1" dirty="0"/>
              <a:t>fabriqués avant le 1</a:t>
            </a:r>
            <a:r>
              <a:rPr lang="fr-FR" sz="1600" b="1" baseline="30000" dirty="0"/>
              <a:t>er</a:t>
            </a:r>
            <a:r>
              <a:rPr lang="fr-FR" sz="1600" b="1" dirty="0"/>
              <a:t> juillet 2023 </a:t>
            </a:r>
            <a:r>
              <a:rPr lang="fr-FR" sz="1600" dirty="0"/>
              <a:t>: seule une exigence sur la performance de l’éclairage est appliquée à partir du 1</a:t>
            </a:r>
            <a:r>
              <a:rPr lang="fr-FR" sz="1600" baseline="30000" dirty="0"/>
              <a:t>er</a:t>
            </a:r>
            <a:r>
              <a:rPr lang="fr-FR" sz="1600" dirty="0"/>
              <a:t> juillet 2023. </a:t>
            </a:r>
            <a:endParaRPr dirty="0"/>
          </a:p>
          <a:p>
            <a:pPr marL="285750" indent="-285750">
              <a:buFont typeface="Arial"/>
              <a:buChar char="•"/>
              <a:defRPr/>
            </a:pPr>
            <a:r>
              <a:rPr lang="fr-FR" sz="1600" dirty="0"/>
              <a:t>Puis, à partir de 2040 ces bâtiments seront soumis aux mêmes exigences que ceux fabriqués après le 1</a:t>
            </a:r>
            <a:r>
              <a:rPr lang="fr-FR" sz="1600" baseline="30000" dirty="0"/>
              <a:t>er</a:t>
            </a:r>
            <a:r>
              <a:rPr lang="fr-FR" sz="1600" dirty="0"/>
              <a:t> juillet 2023 concernant leurs systèmes énergétiques. </a:t>
            </a:r>
            <a:endParaRPr dirty="0"/>
          </a:p>
          <a:p>
            <a:pPr marL="285750" indent="-285750">
              <a:buFont typeface="Arial"/>
              <a:buChar char="•"/>
              <a:defRPr/>
            </a:pPr>
            <a:endParaRPr lang="fr-FR" sz="1400" dirty="0"/>
          </a:p>
          <a:p>
            <a:pPr marL="285750" indent="-285750">
              <a:buFont typeface="Arial"/>
              <a:buChar char="•"/>
              <a:defRPr/>
            </a:pPr>
            <a:r>
              <a:rPr lang="fr-FR" sz="1600" dirty="0"/>
              <a:t>Pour les bâtiments </a:t>
            </a:r>
            <a:r>
              <a:rPr lang="fr-FR" sz="1600" b="1" dirty="0"/>
              <a:t>fabriqués après le 1</a:t>
            </a:r>
            <a:r>
              <a:rPr lang="fr-FR" sz="1600" b="1" baseline="30000" dirty="0"/>
              <a:t>er</a:t>
            </a:r>
            <a:r>
              <a:rPr lang="fr-FR" sz="1600" b="1" dirty="0"/>
              <a:t> juillet 2023</a:t>
            </a:r>
            <a:r>
              <a:rPr lang="fr-FR" sz="1600" dirty="0"/>
              <a:t>, les exigences seront rehaussées progressivement avec des seuils aux 1</a:t>
            </a:r>
            <a:r>
              <a:rPr lang="fr-FR" sz="1600" baseline="30000" dirty="0"/>
              <a:t>er</a:t>
            </a:r>
            <a:r>
              <a:rPr lang="fr-FR" sz="1600" dirty="0"/>
              <a:t> janvier 2025, 2028 et 2040. Ces exigences sont détaillées dans la diapo suivante.</a:t>
            </a:r>
            <a:endParaRPr dirty="0"/>
          </a:p>
        </p:txBody>
      </p:sp>
      <p:sp>
        <p:nvSpPr>
          <p:cNvPr id="8" name="ZoneTexte 7">
            <a:extLst>
              <a:ext uri="{FF2B5EF4-FFF2-40B4-BE49-F238E27FC236}">
                <a16:creationId xmlns:a16="http://schemas.microsoft.com/office/drawing/2014/main" id="{DCB4EF0C-B106-48ED-95DB-6B33519C61AE}"/>
              </a:ext>
            </a:extLst>
          </p:cNvPr>
          <p:cNvSpPr txBox="1"/>
          <p:nvPr/>
        </p:nvSpPr>
        <p:spPr bwMode="auto">
          <a:xfrm>
            <a:off x="420606" y="4183801"/>
            <a:ext cx="8707395" cy="307777"/>
          </a:xfrm>
          <a:prstGeom prst="rect">
            <a:avLst/>
          </a:prstGeom>
          <a:noFill/>
        </p:spPr>
        <p:txBody>
          <a:bodyPr wrap="square" rtlCol="0">
            <a:spAutoFit/>
          </a:bodyPr>
          <a:lstStyle/>
          <a:p>
            <a:pPr>
              <a:defRPr/>
            </a:pPr>
            <a:r>
              <a:rPr lang="fr-FR" sz="1400" dirty="0"/>
              <a:t>* Seulement pour les usages suivants: habitation, bureaux, enseignement primaire et secondaire</a:t>
            </a: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Organigramme : Alternative 3"/>
          <p:cNvSpPr/>
          <p:nvPr/>
        </p:nvSpPr>
        <p:spPr bwMode="auto">
          <a:xfrm>
            <a:off x="3344036" y="85563"/>
            <a:ext cx="4468324" cy="664751"/>
          </a:xfrm>
          <a:prstGeom prst="flowChartAlternateProcess">
            <a:avLst/>
          </a:prstGeom>
          <a:solidFill>
            <a:srgbClr val="169B62"/>
          </a:solidFill>
          <a:ln w="28575">
            <a:solidFill>
              <a:schemeClr val="accent1">
                <a:lumMod val="50000"/>
              </a:schemeClr>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defRPr/>
            </a:pPr>
            <a:r>
              <a:rPr lang="fr-FR" sz="1600" b="1">
                <a:ln w="0"/>
                <a:solidFill>
                  <a:schemeClr val="bg1"/>
                </a:solidFill>
              </a:rPr>
              <a:t>CONSTRUCTIONS TEMPORAIRES</a:t>
            </a:r>
            <a:endParaRPr/>
          </a:p>
        </p:txBody>
      </p:sp>
      <p:cxnSp>
        <p:nvCxnSpPr>
          <p:cNvPr id="6" name="Connecteur droit avec flèche 5"/>
          <p:cNvCxnSpPr>
            <a:cxnSpLocks/>
            <a:endCxn id="8" idx="0"/>
          </p:cNvCxnSpPr>
          <p:nvPr/>
        </p:nvCxnSpPr>
        <p:spPr bwMode="auto">
          <a:xfrm>
            <a:off x="4360199" y="755649"/>
            <a:ext cx="0" cy="304027"/>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8" name="Rectangle 7"/>
          <p:cNvSpPr/>
          <p:nvPr/>
        </p:nvSpPr>
        <p:spPr bwMode="auto">
          <a:xfrm>
            <a:off x="3344037" y="1059676"/>
            <a:ext cx="2032324" cy="664751"/>
          </a:xfrm>
          <a:prstGeom prst="rect">
            <a:avLst/>
          </a:prstGeom>
          <a:solidFill>
            <a:srgbClr val="169B62"/>
          </a:solidFill>
          <a:ln w="1905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defRPr/>
            </a:pPr>
            <a:r>
              <a:rPr lang="fr-FR" sz="1200">
                <a:ln w="0"/>
                <a:solidFill>
                  <a:schemeClr val="bg1"/>
                </a:solidFill>
              </a:rPr>
              <a:t>Fabriquées avant le </a:t>
            </a:r>
            <a:endParaRPr/>
          </a:p>
          <a:p>
            <a:pPr algn="ctr">
              <a:defRPr/>
            </a:pPr>
            <a:r>
              <a:rPr lang="fr-FR" sz="1400">
                <a:ln w="0"/>
                <a:solidFill>
                  <a:schemeClr val="bg1"/>
                </a:solidFill>
              </a:rPr>
              <a:t>1</a:t>
            </a:r>
            <a:r>
              <a:rPr lang="fr-FR" sz="1400" baseline="30000">
                <a:ln w="0"/>
                <a:solidFill>
                  <a:schemeClr val="bg1"/>
                </a:solidFill>
              </a:rPr>
              <a:t>er</a:t>
            </a:r>
            <a:r>
              <a:rPr lang="fr-FR" sz="1200">
                <a:ln w="0"/>
                <a:solidFill>
                  <a:schemeClr val="bg1"/>
                </a:solidFill>
              </a:rPr>
              <a:t> juillet 2023</a:t>
            </a:r>
            <a:endParaRPr/>
          </a:p>
        </p:txBody>
      </p:sp>
      <p:sp>
        <p:nvSpPr>
          <p:cNvPr id="9" name="Rectangle 8"/>
          <p:cNvSpPr/>
          <p:nvPr/>
        </p:nvSpPr>
        <p:spPr bwMode="auto">
          <a:xfrm>
            <a:off x="5740146" y="1059676"/>
            <a:ext cx="2576269" cy="640768"/>
          </a:xfrm>
          <a:prstGeom prst="rect">
            <a:avLst/>
          </a:prstGeom>
          <a:solidFill>
            <a:srgbClr val="169B62"/>
          </a:solidFill>
          <a:ln w="1905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defRPr/>
            </a:pPr>
            <a:r>
              <a:rPr lang="fr-FR" sz="1200">
                <a:ln w="0"/>
                <a:solidFill>
                  <a:schemeClr val="bg1"/>
                </a:solidFill>
              </a:rPr>
              <a:t>Fabriquées après le </a:t>
            </a:r>
            <a:endParaRPr/>
          </a:p>
          <a:p>
            <a:pPr algn="ctr">
              <a:defRPr/>
            </a:pPr>
            <a:r>
              <a:rPr lang="fr-FR" sz="1200">
                <a:ln w="0"/>
                <a:solidFill>
                  <a:schemeClr val="bg1"/>
                </a:solidFill>
              </a:rPr>
              <a:t>1</a:t>
            </a:r>
            <a:r>
              <a:rPr lang="fr-FR" sz="1200" baseline="30000">
                <a:ln w="0"/>
                <a:solidFill>
                  <a:schemeClr val="bg1"/>
                </a:solidFill>
              </a:rPr>
              <a:t>er</a:t>
            </a:r>
            <a:r>
              <a:rPr lang="fr-FR" sz="1200">
                <a:ln w="0"/>
                <a:solidFill>
                  <a:schemeClr val="bg1"/>
                </a:solidFill>
              </a:rPr>
              <a:t> juillet 2023</a:t>
            </a:r>
            <a:endParaRPr/>
          </a:p>
        </p:txBody>
      </p:sp>
      <p:cxnSp>
        <p:nvCxnSpPr>
          <p:cNvPr id="10" name="Connecteur droit avec flèche 9"/>
          <p:cNvCxnSpPr>
            <a:cxnSpLocks/>
          </p:cNvCxnSpPr>
          <p:nvPr/>
        </p:nvCxnSpPr>
        <p:spPr bwMode="auto">
          <a:xfrm>
            <a:off x="7092280" y="741870"/>
            <a:ext cx="0" cy="303589"/>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14" name="Rectangle 13"/>
          <p:cNvSpPr/>
          <p:nvPr/>
        </p:nvSpPr>
        <p:spPr bwMode="auto">
          <a:xfrm>
            <a:off x="1466246" y="1995687"/>
            <a:ext cx="1647497" cy="485757"/>
          </a:xfrm>
          <a:prstGeom prst="rect">
            <a:avLst/>
          </a:prstGeom>
          <a:solidFill>
            <a:srgbClr val="169B62"/>
          </a:solidFill>
          <a:ln w="1905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defRPr/>
            </a:pPr>
            <a:r>
              <a:rPr lang="fr-FR" sz="1100">
                <a:ln w="0"/>
                <a:solidFill>
                  <a:schemeClr val="bg1"/>
                </a:solidFill>
              </a:rPr>
              <a:t>Indicateurs de résultats RE2020</a:t>
            </a:r>
            <a:endParaRPr/>
          </a:p>
        </p:txBody>
      </p:sp>
      <p:sp>
        <p:nvSpPr>
          <p:cNvPr id="18" name="Rectangle 17"/>
          <p:cNvSpPr/>
          <p:nvPr/>
        </p:nvSpPr>
        <p:spPr bwMode="auto">
          <a:xfrm>
            <a:off x="5733146" y="2662057"/>
            <a:ext cx="2583269" cy="1720424"/>
          </a:xfrm>
          <a:prstGeom prst="rect">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defRPr/>
            </a:pPr>
            <a:r>
              <a:rPr lang="fr-FR" sz="900">
                <a:ln w="0"/>
                <a:solidFill>
                  <a:schemeClr val="tx1"/>
                </a:solidFill>
                <a:latin typeface="+mj-lt"/>
              </a:rPr>
              <a:t>Dès 2023 :</a:t>
            </a:r>
            <a:endParaRPr/>
          </a:p>
          <a:p>
            <a:pPr marL="214313" indent="-214313">
              <a:buFont typeface="Arial"/>
              <a:buChar char="•"/>
              <a:defRPr/>
            </a:pPr>
            <a:r>
              <a:rPr lang="fr-FR" sz="900">
                <a:ln w="0"/>
                <a:solidFill>
                  <a:schemeClr val="tx1"/>
                </a:solidFill>
                <a:latin typeface="+mj-lt"/>
              </a:rPr>
              <a:t>Isolation des parois (avec renforcements successifs 2025 et 2028)</a:t>
            </a:r>
            <a:endParaRPr/>
          </a:p>
          <a:p>
            <a:pPr marL="214313" indent="-214313">
              <a:buFont typeface="Arial"/>
              <a:buChar char="•"/>
              <a:defRPr/>
            </a:pPr>
            <a:r>
              <a:rPr lang="fr-FR" sz="900">
                <a:ln w="0"/>
                <a:solidFill>
                  <a:schemeClr val="tx1"/>
                </a:solidFill>
                <a:latin typeface="+mj-lt"/>
              </a:rPr>
              <a:t>Performance de l'éclairage</a:t>
            </a:r>
            <a:endParaRPr/>
          </a:p>
          <a:p>
            <a:pPr marL="214313" indent="-214313">
              <a:buFont typeface="Arial"/>
              <a:buChar char="•"/>
              <a:defRPr/>
            </a:pPr>
            <a:r>
              <a:rPr lang="fr-FR" sz="900">
                <a:ln w="0"/>
                <a:solidFill>
                  <a:schemeClr val="tx1"/>
                </a:solidFill>
                <a:latin typeface="+mj-lt"/>
              </a:rPr>
              <a:t>Régulation des systèmes énergétiques</a:t>
            </a:r>
            <a:endParaRPr/>
          </a:p>
          <a:p>
            <a:pPr marL="214313" indent="-214313">
              <a:buFont typeface="Arial"/>
              <a:buChar char="•"/>
              <a:defRPr/>
            </a:pPr>
            <a:r>
              <a:rPr lang="fr-FR" sz="900">
                <a:ln w="0"/>
                <a:solidFill>
                  <a:schemeClr val="tx1"/>
                </a:solidFill>
                <a:latin typeface="+mj-lt"/>
              </a:rPr>
              <a:t>Facteur solaire des baies </a:t>
            </a:r>
            <a:endParaRPr/>
          </a:p>
          <a:p>
            <a:pPr marL="214313" indent="-214313">
              <a:buFont typeface="Arial"/>
              <a:buChar char="•"/>
              <a:defRPr/>
            </a:pPr>
            <a:r>
              <a:rPr lang="fr-FR" sz="900">
                <a:ln w="0"/>
                <a:solidFill>
                  <a:schemeClr val="tx1"/>
                </a:solidFill>
                <a:latin typeface="+mj-lt"/>
              </a:rPr>
              <a:t>Ferme-porte</a:t>
            </a:r>
            <a:endParaRPr lang="fr-FR" sz="900" strike="sngStrike">
              <a:ln w="0"/>
              <a:solidFill>
                <a:srgbClr val="FF0000"/>
              </a:solidFill>
              <a:latin typeface="+mj-lt"/>
            </a:endParaRPr>
          </a:p>
          <a:p>
            <a:pPr>
              <a:defRPr/>
            </a:pPr>
            <a:endParaRPr lang="fr-FR" sz="900" strike="sngStrike">
              <a:ln w="0"/>
              <a:solidFill>
                <a:srgbClr val="FF0000"/>
              </a:solidFill>
              <a:latin typeface="+mj-lt"/>
            </a:endParaRPr>
          </a:p>
          <a:p>
            <a:pPr marL="214313" indent="-214313">
              <a:buFont typeface="Arial"/>
              <a:buChar char="•"/>
              <a:defRPr/>
            </a:pPr>
            <a:r>
              <a:rPr lang="fr-FR" sz="900">
                <a:ln w="0"/>
                <a:solidFill>
                  <a:schemeClr val="tx1"/>
                </a:solidFill>
                <a:latin typeface="+mj-lt"/>
              </a:rPr>
              <a:t>Performance des systèmes de chauffage et d'ECS en 2025</a:t>
            </a:r>
            <a:endParaRPr/>
          </a:p>
          <a:p>
            <a:pPr marL="214313" indent="-214313">
              <a:buFont typeface="Arial"/>
              <a:buChar char="•"/>
              <a:defRPr/>
            </a:pPr>
            <a:r>
              <a:rPr lang="fr-FR" sz="900">
                <a:ln w="0"/>
                <a:solidFill>
                  <a:schemeClr val="tx1"/>
                </a:solidFill>
                <a:latin typeface="+mj-lt"/>
              </a:rPr>
              <a:t>Traitement des ponts thermiques en 2028</a:t>
            </a:r>
            <a:endParaRPr/>
          </a:p>
        </p:txBody>
      </p:sp>
      <p:sp>
        <p:nvSpPr>
          <p:cNvPr id="27" name="Rectangle 26"/>
          <p:cNvSpPr/>
          <p:nvPr/>
        </p:nvSpPr>
        <p:spPr bwMode="auto">
          <a:xfrm>
            <a:off x="3344037" y="2133449"/>
            <a:ext cx="2032324" cy="354323"/>
          </a:xfrm>
          <a:prstGeom prst="rect">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defRPr/>
            </a:pPr>
            <a:r>
              <a:rPr lang="fr-FR" sz="900">
                <a:ln w="0"/>
                <a:solidFill>
                  <a:schemeClr val="tx1"/>
                </a:solidFill>
              </a:rPr>
              <a:t>Non requis</a:t>
            </a:r>
            <a:endParaRPr/>
          </a:p>
        </p:txBody>
      </p:sp>
      <p:sp>
        <p:nvSpPr>
          <p:cNvPr id="28" name="Rectangle 27"/>
          <p:cNvSpPr/>
          <p:nvPr/>
        </p:nvSpPr>
        <p:spPr bwMode="auto">
          <a:xfrm>
            <a:off x="5733147" y="2133449"/>
            <a:ext cx="2583268" cy="354323"/>
          </a:xfrm>
          <a:prstGeom prst="rect">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defRPr/>
            </a:pPr>
            <a:r>
              <a:rPr lang="fr-FR" sz="900">
                <a:ln w="0"/>
                <a:solidFill>
                  <a:schemeClr val="tx1"/>
                </a:solidFill>
              </a:rPr>
              <a:t>Non requis</a:t>
            </a:r>
            <a:endParaRPr/>
          </a:p>
        </p:txBody>
      </p:sp>
      <p:sp>
        <p:nvSpPr>
          <p:cNvPr id="29" name="Rectangle 28"/>
          <p:cNvSpPr/>
          <p:nvPr/>
        </p:nvSpPr>
        <p:spPr bwMode="auto">
          <a:xfrm>
            <a:off x="1466245" y="2662057"/>
            <a:ext cx="1647497" cy="1720424"/>
          </a:xfrm>
          <a:prstGeom prst="rect">
            <a:avLst/>
          </a:prstGeom>
          <a:solidFill>
            <a:srgbClr val="169B62"/>
          </a:solidFill>
          <a:ln w="1905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t" anchorCtr="0" forceAA="0" compatLnSpc="1">
            <a:prstTxWarp prst="textNoShape">
              <a:avLst/>
            </a:prstTxWarp>
            <a:noAutofit/>
          </a:bodyPr>
          <a:lstStyle/>
          <a:p>
            <a:pPr>
              <a:defRPr/>
            </a:pPr>
            <a:r>
              <a:rPr lang="fr-FR" sz="1100">
                <a:ln w="0"/>
                <a:solidFill>
                  <a:schemeClr val="bg1"/>
                </a:solidFill>
              </a:rPr>
              <a:t>Principales exigences de moyen :</a:t>
            </a:r>
            <a:endParaRPr/>
          </a:p>
        </p:txBody>
      </p:sp>
      <p:sp>
        <p:nvSpPr>
          <p:cNvPr id="30" name="Rectangle 29"/>
          <p:cNvSpPr/>
          <p:nvPr/>
        </p:nvSpPr>
        <p:spPr bwMode="auto">
          <a:xfrm>
            <a:off x="3344037" y="2662057"/>
            <a:ext cx="2032324" cy="989813"/>
          </a:xfrm>
          <a:prstGeom prst="rect">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defRPr/>
            </a:pPr>
            <a:r>
              <a:rPr lang="fr-FR" sz="900">
                <a:ln w="0"/>
                <a:solidFill>
                  <a:schemeClr val="tx1"/>
                </a:solidFill>
              </a:rPr>
              <a:t>Performance éclairage:</a:t>
            </a:r>
            <a:endParaRPr/>
          </a:p>
          <a:p>
            <a:pPr>
              <a:defRPr/>
            </a:pPr>
            <a:endParaRPr lang="fr-FR" sz="500">
              <a:ln w="0"/>
              <a:solidFill>
                <a:schemeClr val="tx1"/>
              </a:solidFill>
            </a:endParaRPr>
          </a:p>
          <a:p>
            <a:pPr>
              <a:defRPr/>
            </a:pPr>
            <a:r>
              <a:rPr lang="fr-FR" sz="900">
                <a:ln w="0"/>
                <a:solidFill>
                  <a:schemeClr val="tx1"/>
                </a:solidFill>
              </a:rPr>
              <a:t>P&lt;1,6 W/m² par tranche 100 lux</a:t>
            </a:r>
            <a:endParaRPr/>
          </a:p>
          <a:p>
            <a:pPr>
              <a:defRPr/>
            </a:pPr>
            <a:endParaRPr lang="fr-FR" sz="100">
              <a:ln w="0"/>
              <a:solidFill>
                <a:schemeClr val="tx1"/>
              </a:solidFill>
            </a:endParaRPr>
          </a:p>
          <a:p>
            <a:pPr>
              <a:defRPr/>
            </a:pPr>
            <a:r>
              <a:rPr lang="fr-FR" sz="900">
                <a:ln w="0"/>
                <a:solidFill>
                  <a:schemeClr val="tx1"/>
                </a:solidFill>
              </a:rPr>
              <a:t>Puis</a:t>
            </a:r>
            <a:endParaRPr/>
          </a:p>
          <a:p>
            <a:pPr>
              <a:defRPr/>
            </a:pPr>
            <a:endParaRPr lang="fr-FR" sz="200">
              <a:ln w="0"/>
              <a:solidFill>
                <a:schemeClr val="tx1"/>
              </a:solidFill>
            </a:endParaRPr>
          </a:p>
          <a:p>
            <a:pPr>
              <a:defRPr/>
            </a:pPr>
            <a:r>
              <a:rPr lang="fr-FR" sz="900">
                <a:ln w="0"/>
                <a:solidFill>
                  <a:schemeClr val="tx1"/>
                </a:solidFill>
              </a:rPr>
              <a:t>P&lt;1 W/m² par tranche 100 lux à partir du 01/01/2028</a:t>
            </a:r>
            <a:endParaRPr/>
          </a:p>
        </p:txBody>
      </p:sp>
      <p:cxnSp>
        <p:nvCxnSpPr>
          <p:cNvPr id="31" name="Connecteur droit avec flèche 30"/>
          <p:cNvCxnSpPr>
            <a:cxnSpLocks/>
          </p:cNvCxnSpPr>
          <p:nvPr/>
        </p:nvCxnSpPr>
        <p:spPr bwMode="auto">
          <a:xfrm>
            <a:off x="3131392" y="3157880"/>
            <a:ext cx="180905" cy="0"/>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cxnSp>
        <p:nvCxnSpPr>
          <p:cNvPr id="32" name="Connecteur droit avec flèche 31"/>
          <p:cNvCxnSpPr>
            <a:cxnSpLocks/>
          </p:cNvCxnSpPr>
          <p:nvPr/>
        </p:nvCxnSpPr>
        <p:spPr bwMode="auto">
          <a:xfrm>
            <a:off x="3107477" y="2310611"/>
            <a:ext cx="180905" cy="0"/>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34" name="Rectangle 33"/>
          <p:cNvSpPr/>
          <p:nvPr/>
        </p:nvSpPr>
        <p:spPr bwMode="auto">
          <a:xfrm>
            <a:off x="3344036" y="3827987"/>
            <a:ext cx="2092059" cy="559864"/>
          </a:xfrm>
          <a:prstGeom prst="rect">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defRPr/>
            </a:pPr>
            <a:r>
              <a:rPr lang="fr-FR" sz="900">
                <a:ln w="0"/>
                <a:solidFill>
                  <a:schemeClr val="tx1"/>
                </a:solidFill>
              </a:rPr>
              <a:t>A partir de 2040 : exigences sur les systèmes énergétiques des constructions temporaires fabriquées après le 1</a:t>
            </a:r>
            <a:r>
              <a:rPr lang="fr-FR" sz="900" baseline="30000">
                <a:ln w="0"/>
                <a:solidFill>
                  <a:schemeClr val="tx1"/>
                </a:solidFill>
              </a:rPr>
              <a:t>er</a:t>
            </a:r>
            <a:r>
              <a:rPr lang="fr-FR" sz="900">
                <a:ln w="0"/>
                <a:solidFill>
                  <a:schemeClr val="tx1"/>
                </a:solidFill>
              </a:rPr>
              <a:t> juillet 2023</a:t>
            </a:r>
            <a:endParaRPr/>
          </a:p>
        </p:txBody>
      </p:sp>
      <p:cxnSp>
        <p:nvCxnSpPr>
          <p:cNvPr id="20" name="Connecteur droit avec flèche 19"/>
          <p:cNvCxnSpPr>
            <a:cxnSpLocks/>
            <a:stCxn id="8" idx="2"/>
          </p:cNvCxnSpPr>
          <p:nvPr/>
        </p:nvCxnSpPr>
        <p:spPr bwMode="auto">
          <a:xfrm flipH="1">
            <a:off x="4360040" y="1724427"/>
            <a:ext cx="159" cy="409021"/>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cxnSp>
        <p:nvCxnSpPr>
          <p:cNvPr id="21" name="Connecteur droit avec flèche 20"/>
          <p:cNvCxnSpPr>
            <a:cxnSpLocks/>
          </p:cNvCxnSpPr>
          <p:nvPr/>
        </p:nvCxnSpPr>
        <p:spPr bwMode="auto">
          <a:xfrm>
            <a:off x="7092279" y="1700443"/>
            <a:ext cx="1" cy="433005"/>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94106" y="542544"/>
            <a:ext cx="8604489" cy="517037"/>
          </a:xfrm>
        </p:spPr>
        <p:txBody>
          <a:bodyPr/>
          <a:lstStyle/>
          <a:p>
            <a:pPr>
              <a:defRPr/>
            </a:pPr>
            <a:r>
              <a:rPr lang="fr-FR" sz="2000" dirty="0"/>
              <a:t>Application de la RE2020 aux Habitations Légères de Loisirs (HLL)</a:t>
            </a:r>
            <a:endParaRPr dirty="0"/>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22</a:t>
            </a:fld>
            <a:endParaRPr lang="fr-FR"/>
          </a:p>
        </p:txBody>
      </p:sp>
      <p:sp>
        <p:nvSpPr>
          <p:cNvPr id="12" name="Rectangle 11"/>
          <p:cNvSpPr/>
          <p:nvPr/>
        </p:nvSpPr>
        <p:spPr bwMode="auto">
          <a:xfrm>
            <a:off x="0" y="1126387"/>
            <a:ext cx="394106" cy="3657113"/>
          </a:xfrm>
          <a:prstGeom prst="rect">
            <a:avLst/>
          </a:prstGeom>
          <a:solidFill>
            <a:schemeClr val="accent6">
              <a:lumMod val="20000"/>
              <a:lumOff val="80000"/>
            </a:schemeClr>
          </a:solid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defRPr/>
            </a:pPr>
            <a:r>
              <a:rPr lang="fr-FR" sz="1600" b="1">
                <a:solidFill>
                  <a:schemeClr val="bg1">
                    <a:lumMod val="50000"/>
                  </a:schemeClr>
                </a:solidFill>
              </a:rPr>
              <a:t>Contexte et objectifs de la RE2020</a:t>
            </a:r>
            <a:endParaRP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30" name="Rectangle 29"/>
          <p:cNvSpPr/>
          <p:nvPr/>
        </p:nvSpPr>
        <p:spPr bwMode="auto">
          <a:xfrm>
            <a:off x="542569" y="1144692"/>
            <a:ext cx="8602474" cy="3031599"/>
          </a:xfrm>
          <a:prstGeom prst="rect">
            <a:avLst/>
          </a:prstGeom>
        </p:spPr>
        <p:txBody>
          <a:bodyPr wrap="square">
            <a:spAutoFit/>
          </a:bodyPr>
          <a:lstStyle/>
          <a:p>
            <a:pPr>
              <a:defRPr/>
            </a:pPr>
            <a:r>
              <a:rPr lang="fr-FR" dirty="0"/>
              <a:t>Sont regardées comme des habitations légères de loisirs (HLL) les constructions démontables ou transportables, destinées à une occupation temporaire ou saisonnière à usage de loisirs (article R111-37 du code de l’urbanisme).</a:t>
            </a:r>
            <a:endParaRPr dirty="0"/>
          </a:p>
          <a:p>
            <a:pPr>
              <a:defRPr/>
            </a:pPr>
            <a:endParaRPr lang="fr-FR" sz="1100" dirty="0"/>
          </a:p>
          <a:p>
            <a:pPr>
              <a:defRPr/>
            </a:pPr>
            <a:r>
              <a:rPr lang="fr-FR" dirty="0"/>
              <a:t>Ces habitations légères n’étaient pas concernées par la RT2012 et le deviennent en RE2020 avec une entrée en vigueur (date d’implantation) :</a:t>
            </a:r>
            <a:endParaRPr dirty="0"/>
          </a:p>
          <a:p>
            <a:pPr marL="285750" indent="-285750">
              <a:buFont typeface="Arial"/>
              <a:buChar char="•"/>
              <a:defRPr/>
            </a:pPr>
            <a:r>
              <a:rPr lang="fr-FR" dirty="0"/>
              <a:t>au 1</a:t>
            </a:r>
            <a:r>
              <a:rPr lang="fr-FR" baseline="30000" dirty="0"/>
              <a:t>er</a:t>
            </a:r>
            <a:r>
              <a:rPr lang="fr-FR" dirty="0"/>
              <a:t> janvier 2022 pour les HLL de plus de 50 m² (RE2020 complète);</a:t>
            </a:r>
            <a:endParaRPr dirty="0"/>
          </a:p>
          <a:p>
            <a:pPr marL="285750" indent="-285750">
              <a:buFont typeface="Arial"/>
              <a:buChar char="•"/>
              <a:defRPr/>
            </a:pPr>
            <a:r>
              <a:rPr lang="fr-FR" dirty="0">
                <a:highlight>
                  <a:srgbClr val="FFFF00"/>
                </a:highlight>
              </a:rPr>
              <a:t>au 1</a:t>
            </a:r>
            <a:r>
              <a:rPr lang="fr-FR" baseline="30000" dirty="0">
                <a:highlight>
                  <a:srgbClr val="FFFF00"/>
                </a:highlight>
              </a:rPr>
              <a:t>er</a:t>
            </a:r>
            <a:r>
              <a:rPr lang="fr-FR" dirty="0">
                <a:highlight>
                  <a:srgbClr val="FFFF00"/>
                </a:highlight>
              </a:rPr>
              <a:t> juillet 2023 pour les HLL de moins de 35 m² dispensées de démarche d’urbanisme (implantées dans les lieux de loisir).</a:t>
            </a:r>
            <a:endParaRPr dirty="0">
              <a:highlight>
                <a:srgbClr val="FFFF00"/>
              </a:highlight>
            </a:endParaRPr>
          </a:p>
          <a:p>
            <a:pPr marL="285750" indent="-285750">
              <a:buFont typeface="Arial"/>
              <a:buChar char="•"/>
              <a:defRPr/>
            </a:pPr>
            <a:r>
              <a:rPr lang="fr-FR" dirty="0"/>
              <a:t>au 1</a:t>
            </a:r>
            <a:r>
              <a:rPr lang="fr-FR" baseline="30000" dirty="0"/>
              <a:t>er</a:t>
            </a:r>
            <a:r>
              <a:rPr lang="fr-FR" dirty="0"/>
              <a:t> janvier 2023 pour les autres HLL de moins de 50 m² ;</a:t>
            </a:r>
            <a:endParaRPr dirty="0"/>
          </a:p>
        </p:txBody>
      </p:sp>
      <p:sp>
        <p:nvSpPr>
          <p:cNvPr id="10" name="ZoneTexte 9">
            <a:extLst>
              <a:ext uri="{FF2B5EF4-FFF2-40B4-BE49-F238E27FC236}">
                <a16:creationId xmlns:a16="http://schemas.microsoft.com/office/drawing/2014/main" id="{ED2C20D9-B5E3-4BA2-A84C-0D75BE3F041E}"/>
              </a:ext>
            </a:extLst>
          </p:cNvPr>
          <p:cNvSpPr txBox="1"/>
          <p:nvPr/>
        </p:nvSpPr>
        <p:spPr bwMode="auto">
          <a:xfrm>
            <a:off x="3301512" y="151475"/>
            <a:ext cx="2540976" cy="287964"/>
          </a:xfrm>
          <a:prstGeom prst="rect">
            <a:avLst/>
          </a:prstGeom>
          <a:solidFill>
            <a:schemeClr val="accent1">
              <a:lumMod val="25000"/>
              <a:lumOff val="75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juillet 2026</a:t>
            </a:r>
            <a:endParaRPr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23</a:t>
            </a:fld>
            <a:endParaRPr lang="fr-FR"/>
          </a:p>
        </p:txBody>
      </p:sp>
      <p:sp>
        <p:nvSpPr>
          <p:cNvPr id="12" name="Rectangle 11"/>
          <p:cNvSpPr/>
          <p:nvPr/>
        </p:nvSpPr>
        <p:spPr bwMode="auto">
          <a:xfrm>
            <a:off x="0" y="1126387"/>
            <a:ext cx="394106" cy="3657113"/>
          </a:xfrm>
          <a:prstGeom prst="rect">
            <a:avLst/>
          </a:prstGeom>
          <a:solidFill>
            <a:schemeClr val="accent6">
              <a:lumMod val="20000"/>
              <a:lumOff val="80000"/>
            </a:schemeClr>
          </a:solid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defRPr/>
            </a:pPr>
            <a:r>
              <a:rPr lang="fr-FR" sz="1600" b="1">
                <a:solidFill>
                  <a:schemeClr val="bg1">
                    <a:lumMod val="50000"/>
                  </a:schemeClr>
                </a:solidFill>
              </a:rPr>
              <a:t>Contexte et objectifs de la RE2020</a:t>
            </a:r>
            <a:endParaRP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30" name="Rectangle 29"/>
          <p:cNvSpPr/>
          <p:nvPr/>
        </p:nvSpPr>
        <p:spPr bwMode="auto">
          <a:xfrm>
            <a:off x="394105" y="1102629"/>
            <a:ext cx="8599594" cy="2662267"/>
          </a:xfrm>
          <a:prstGeom prst="rect">
            <a:avLst/>
          </a:prstGeom>
        </p:spPr>
        <p:txBody>
          <a:bodyPr wrap="square">
            <a:spAutoFit/>
          </a:bodyPr>
          <a:lstStyle/>
          <a:p>
            <a:pPr>
              <a:defRPr/>
            </a:pPr>
            <a:r>
              <a:rPr lang="fr-FR" sz="1600" dirty="0"/>
              <a:t>Les </a:t>
            </a:r>
            <a:r>
              <a:rPr lang="fr-FR" sz="1600" b="1" dirty="0"/>
              <a:t>exigences de performances </a:t>
            </a:r>
            <a:r>
              <a:rPr lang="fr-FR" sz="1600" dirty="0"/>
              <a:t>des habitations légères de loisirs (HLL) sont définies selon différents critères </a:t>
            </a:r>
            <a:r>
              <a:rPr lang="fr-FR" sz="1600" b="1" dirty="0"/>
              <a:t>de surface </a:t>
            </a:r>
            <a:r>
              <a:rPr lang="fr-FR" sz="1600" dirty="0"/>
              <a:t>et </a:t>
            </a:r>
            <a:r>
              <a:rPr lang="fr-FR" sz="1600" b="1" dirty="0"/>
              <a:t>de date de fabrication</a:t>
            </a:r>
            <a:r>
              <a:rPr lang="fr-FR" sz="1600" dirty="0"/>
              <a:t>.</a:t>
            </a:r>
            <a:endParaRPr dirty="0"/>
          </a:p>
          <a:p>
            <a:pPr>
              <a:defRPr/>
            </a:pPr>
            <a:endParaRPr lang="fr-FR" sz="500" dirty="0"/>
          </a:p>
          <a:p>
            <a:pPr>
              <a:defRPr/>
            </a:pPr>
            <a:r>
              <a:rPr lang="fr-FR" sz="1600" dirty="0"/>
              <a:t>Pour les trois cas suivants, </a:t>
            </a:r>
            <a:r>
              <a:rPr lang="fr-FR" sz="1600" b="1" dirty="0"/>
              <a:t>seule la puissance installée pour l’éclairage est soumise à une exigence </a:t>
            </a:r>
            <a:r>
              <a:rPr lang="fr-FR" sz="1600" dirty="0"/>
              <a:t>:</a:t>
            </a:r>
            <a:endParaRPr lang="fr-FR" sz="1000" dirty="0"/>
          </a:p>
          <a:p>
            <a:pPr marL="285750" indent="-285750">
              <a:spcAft>
                <a:spcPts val="400"/>
              </a:spcAft>
              <a:buFont typeface="Arial"/>
              <a:buChar char="•"/>
              <a:defRPr/>
            </a:pPr>
            <a:r>
              <a:rPr lang="fr-FR" sz="1600" dirty="0"/>
              <a:t>HLL non chauffées d’une surface inférieure à 50 m², sans conduit de fumées et dont l'installation électrique ne permet pas l'installation d'un système de chauffage.</a:t>
            </a:r>
            <a:endParaRPr dirty="0"/>
          </a:p>
          <a:p>
            <a:pPr marL="285750" indent="-285750">
              <a:spcAft>
                <a:spcPts val="400"/>
              </a:spcAft>
              <a:buFont typeface="Arial"/>
              <a:buChar char="•"/>
              <a:defRPr/>
            </a:pPr>
            <a:r>
              <a:rPr lang="fr-FR" sz="1600" dirty="0">
                <a:solidFill>
                  <a:srgbClr val="7030A0"/>
                </a:solidFill>
              </a:rPr>
              <a:t>HLL implantées dans les lieux de loisirs dont la surface de plancher </a:t>
            </a:r>
            <a:r>
              <a:rPr lang="fr-FR" sz="1600" dirty="0">
                <a:solidFill>
                  <a:srgbClr val="7030A0"/>
                </a:solidFill>
                <a:latin typeface="Times New Roman"/>
                <a:cs typeface="Times New Roman"/>
              </a:rPr>
              <a:t>≤ </a:t>
            </a:r>
            <a:r>
              <a:rPr lang="fr-FR" sz="1600" dirty="0">
                <a:solidFill>
                  <a:srgbClr val="7030A0"/>
                </a:solidFill>
              </a:rPr>
              <a:t>35 m² </a:t>
            </a:r>
            <a:endParaRPr dirty="0">
              <a:solidFill>
                <a:srgbClr val="7030A0"/>
              </a:solidFill>
            </a:endParaRPr>
          </a:p>
          <a:p>
            <a:pPr marL="285750" indent="-285750">
              <a:spcAft>
                <a:spcPts val="400"/>
              </a:spcAft>
              <a:buFont typeface="Arial"/>
              <a:buChar char="•"/>
              <a:defRPr/>
            </a:pPr>
            <a:r>
              <a:rPr lang="fr-FR" sz="1600" dirty="0"/>
              <a:t>HLL d’une surface &lt; 50m² dont la fabrication était achevée avant le 1</a:t>
            </a:r>
            <a:r>
              <a:rPr lang="fr-FR" sz="1600" baseline="30000" dirty="0"/>
              <a:t>er</a:t>
            </a:r>
            <a:r>
              <a:rPr lang="fr-FR" sz="1600" dirty="0"/>
              <a:t> janvier 2023.</a:t>
            </a:r>
            <a:endParaRPr lang="fr-FR" sz="800" dirty="0">
              <a:solidFill>
                <a:schemeClr val="tx2"/>
              </a:solidFill>
            </a:endParaRPr>
          </a:p>
          <a:p>
            <a:pPr>
              <a:defRPr/>
            </a:pPr>
            <a:endParaRPr lang="fr-FR" sz="800" b="1" dirty="0"/>
          </a:p>
          <a:p>
            <a:pPr>
              <a:defRPr/>
            </a:pPr>
            <a:r>
              <a:rPr lang="fr-FR" sz="1600" b="1" dirty="0"/>
              <a:t>Les autres cas de HLL</a:t>
            </a:r>
            <a:r>
              <a:rPr lang="fr-FR" sz="1600" dirty="0"/>
              <a:t> sont concernés par des exigences complémentaires visibles sur la diapo suivante.</a:t>
            </a:r>
            <a:endParaRPr dirty="0"/>
          </a:p>
        </p:txBody>
      </p:sp>
      <p:sp>
        <p:nvSpPr>
          <p:cNvPr id="11" name="Titre 6"/>
          <p:cNvSpPr>
            <a:spLocks noGrp="1"/>
          </p:cNvSpPr>
          <p:nvPr>
            <p:ph type="title"/>
          </p:nvPr>
        </p:nvSpPr>
        <p:spPr bwMode="auto">
          <a:xfrm>
            <a:off x="394106" y="542544"/>
            <a:ext cx="8604489" cy="517037"/>
          </a:xfrm>
        </p:spPr>
        <p:txBody>
          <a:bodyPr/>
          <a:lstStyle/>
          <a:p>
            <a:pPr>
              <a:defRPr/>
            </a:pPr>
            <a:r>
              <a:rPr lang="fr-FR" sz="2000" dirty="0"/>
              <a:t>Application de la RE2020 aux Habitations Légères de Loisirs (HLL)</a:t>
            </a:r>
            <a:endParaRPr dirty="0"/>
          </a:p>
        </p:txBody>
      </p:sp>
      <p:sp>
        <p:nvSpPr>
          <p:cNvPr id="9" name="ZoneTexte 8">
            <a:extLst>
              <a:ext uri="{FF2B5EF4-FFF2-40B4-BE49-F238E27FC236}">
                <a16:creationId xmlns:a16="http://schemas.microsoft.com/office/drawing/2014/main" id="{283E434F-E5E3-4DF3-96AE-14A444B1F400}"/>
              </a:ext>
            </a:extLst>
          </p:cNvPr>
          <p:cNvSpPr txBox="1"/>
          <p:nvPr/>
        </p:nvSpPr>
        <p:spPr bwMode="auto">
          <a:xfrm>
            <a:off x="6151318" y="113956"/>
            <a:ext cx="2438556" cy="287964"/>
          </a:xfrm>
          <a:prstGeom prst="rect">
            <a:avLst/>
          </a:prstGeom>
          <a:solidFill>
            <a:schemeClr val="accent3"/>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mai 2025</a:t>
            </a:r>
            <a:endParaRPr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83624874" name="Organigramme : Alternative 3"/>
          <p:cNvSpPr/>
          <p:nvPr/>
        </p:nvSpPr>
        <p:spPr bwMode="auto">
          <a:xfrm>
            <a:off x="1524003" y="85563"/>
            <a:ext cx="6648394" cy="608668"/>
          </a:xfrm>
          <a:prstGeom prst="flowChartAlternateProcess">
            <a:avLst/>
          </a:prstGeom>
          <a:solidFill>
            <a:srgbClr val="169B62"/>
          </a:solidFill>
          <a:ln w="28575">
            <a:solidFill>
              <a:schemeClr val="accent1">
                <a:lumMod val="50000"/>
              </a:schemeClr>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51435" tIns="25717" rIns="51435" bIns="25717" numCol="1" spcCol="0" rtlCol="0" fromWordArt="0" anchor="ctr" anchorCtr="0" forceAA="0" compatLnSpc="1">
            <a:prstTxWarp prst="textNoShape">
              <a:avLst/>
            </a:prstTxWarp>
            <a:noAutofit/>
          </a:bodyPr>
          <a:lstStyle/>
          <a:p>
            <a:pPr algn="ctr">
              <a:defRPr/>
            </a:pPr>
            <a:r>
              <a:rPr lang="fr-FR" sz="1350" b="1">
                <a:ln w="0"/>
                <a:solidFill>
                  <a:schemeClr val="bg1"/>
                </a:solidFill>
              </a:rPr>
              <a:t>HABITATIONS LEGERES DE LOISIRS DE SURFACE &lt; 50 M²</a:t>
            </a:r>
            <a:endParaRPr/>
          </a:p>
        </p:txBody>
      </p:sp>
      <p:cxnSp>
        <p:nvCxnSpPr>
          <p:cNvPr id="1288936835" name="Connecteur droit avec flèche 5"/>
          <p:cNvCxnSpPr>
            <a:cxnSpLocks/>
          </p:cNvCxnSpPr>
          <p:nvPr/>
        </p:nvCxnSpPr>
        <p:spPr bwMode="auto">
          <a:xfrm>
            <a:off x="2258577" y="698686"/>
            <a:ext cx="0" cy="172157"/>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1926458858" name="Rectangle 7"/>
          <p:cNvSpPr/>
          <p:nvPr/>
        </p:nvSpPr>
        <p:spPr bwMode="auto">
          <a:xfrm>
            <a:off x="1524004" y="888368"/>
            <a:ext cx="1454720" cy="983907"/>
          </a:xfrm>
          <a:prstGeom prst="rect">
            <a:avLst/>
          </a:prstGeom>
          <a:solidFill>
            <a:schemeClr val="accent3">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7" rIns="51435" bIns="25717" numCol="1" spcCol="0" rtlCol="0" fromWordArt="0" anchor="ctr" anchorCtr="0" forceAA="0" compatLnSpc="1">
            <a:prstTxWarp prst="textNoShape">
              <a:avLst/>
            </a:prstTxWarp>
            <a:noAutofit/>
          </a:bodyPr>
          <a:lstStyle/>
          <a:p>
            <a:pPr algn="ctr">
              <a:defRPr/>
            </a:pPr>
            <a:r>
              <a:rPr lang="fr-FR" sz="1000">
                <a:ln w="0"/>
                <a:solidFill>
                  <a:schemeClr val="tx1"/>
                </a:solidFill>
              </a:rPr>
              <a:t>HLL implanté dans les lieux de loisirs dont la surface de plancher </a:t>
            </a:r>
            <a:r>
              <a:rPr lang="fr-FR" sz="1000">
                <a:ln w="0"/>
                <a:solidFill>
                  <a:schemeClr val="tx1"/>
                </a:solidFill>
                <a:latin typeface="Times New Roman"/>
                <a:cs typeface="Times New Roman"/>
              </a:rPr>
              <a:t>≤</a:t>
            </a:r>
            <a:r>
              <a:rPr lang="fr-FR" sz="1000">
                <a:ln w="0"/>
                <a:solidFill>
                  <a:schemeClr val="tx1"/>
                </a:solidFill>
              </a:rPr>
              <a:t>35 m²</a:t>
            </a:r>
            <a:endParaRPr>
              <a:solidFill>
                <a:schemeClr val="tx1"/>
              </a:solidFill>
            </a:endParaRPr>
          </a:p>
        </p:txBody>
      </p:sp>
      <p:sp>
        <p:nvSpPr>
          <p:cNvPr id="1420996273" name="Rectangle 8"/>
          <p:cNvSpPr/>
          <p:nvPr/>
        </p:nvSpPr>
        <p:spPr bwMode="auto">
          <a:xfrm>
            <a:off x="3147546" y="888368"/>
            <a:ext cx="1454720" cy="983907"/>
          </a:xfrm>
          <a:prstGeom prst="rect">
            <a:avLst/>
          </a:prstGeom>
          <a:solidFill>
            <a:srgbClr val="169B62"/>
          </a:solidFill>
          <a:ln w="1905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7" rIns="51435" bIns="25717" numCol="1" spcCol="0" rtlCol="0" fromWordArt="0" anchor="ctr" anchorCtr="0" forceAA="0" compatLnSpc="1">
            <a:prstTxWarp prst="textNoShape">
              <a:avLst/>
            </a:prstTxWarp>
            <a:noAutofit/>
          </a:bodyPr>
          <a:lstStyle/>
          <a:p>
            <a:pPr algn="ctr">
              <a:defRPr/>
            </a:pPr>
            <a:r>
              <a:rPr lang="fr-FR" sz="1000">
                <a:ln w="0"/>
                <a:solidFill>
                  <a:schemeClr val="bg1"/>
                </a:solidFill>
              </a:rPr>
              <a:t>les autres HLL d’une surface &lt; 50m² dont la fabrication a été achevée avant le 1</a:t>
            </a:r>
            <a:r>
              <a:rPr lang="fr-FR" sz="1000" baseline="30000">
                <a:ln w="0"/>
                <a:solidFill>
                  <a:schemeClr val="bg1"/>
                </a:solidFill>
              </a:rPr>
              <a:t>er</a:t>
            </a:r>
            <a:r>
              <a:rPr lang="fr-FR" sz="1000">
                <a:ln w="0"/>
                <a:solidFill>
                  <a:schemeClr val="bg1"/>
                </a:solidFill>
              </a:rPr>
              <a:t>   janvier 2023</a:t>
            </a:r>
            <a:endParaRPr/>
          </a:p>
        </p:txBody>
      </p:sp>
      <p:cxnSp>
        <p:nvCxnSpPr>
          <p:cNvPr id="1697330910" name="Connecteur droit avec flèche 9"/>
          <p:cNvCxnSpPr>
            <a:cxnSpLocks/>
          </p:cNvCxnSpPr>
          <p:nvPr/>
        </p:nvCxnSpPr>
        <p:spPr bwMode="auto">
          <a:xfrm>
            <a:off x="3870869" y="694231"/>
            <a:ext cx="0" cy="172157"/>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1974956155" name="Rectangle 21"/>
          <p:cNvSpPr/>
          <p:nvPr/>
        </p:nvSpPr>
        <p:spPr bwMode="auto">
          <a:xfrm>
            <a:off x="4771089" y="888849"/>
            <a:ext cx="1525477" cy="983909"/>
          </a:xfrm>
          <a:prstGeom prst="rect">
            <a:avLst/>
          </a:prstGeom>
          <a:solidFill>
            <a:srgbClr val="169B62"/>
          </a:solidFill>
          <a:ln w="1905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7" rIns="51435" bIns="25717" numCol="1" spcCol="0" rtlCol="0" fromWordArt="0" anchor="ctr" anchorCtr="0" forceAA="0" compatLnSpc="1">
            <a:prstTxWarp prst="textNoShape">
              <a:avLst/>
            </a:prstTxWarp>
            <a:noAutofit/>
          </a:bodyPr>
          <a:lstStyle/>
          <a:p>
            <a:pPr algn="ctr">
              <a:defRPr/>
            </a:pPr>
            <a:r>
              <a:rPr lang="fr-FR" sz="900" dirty="0">
                <a:ln w="0"/>
                <a:solidFill>
                  <a:schemeClr val="bg1"/>
                </a:solidFill>
              </a:rPr>
              <a:t>HLL non chauffées&lt;50m², sans conduit de fumées et dont l'installation électrique ne permet pas l'installation d'un système de chauffage</a:t>
            </a:r>
            <a:endParaRPr dirty="0"/>
          </a:p>
        </p:txBody>
      </p:sp>
      <p:cxnSp>
        <p:nvCxnSpPr>
          <p:cNvPr id="920336994" name="Connecteur droit avec flèche 32"/>
          <p:cNvCxnSpPr>
            <a:cxnSpLocks/>
          </p:cNvCxnSpPr>
          <p:nvPr/>
        </p:nvCxnSpPr>
        <p:spPr bwMode="auto">
          <a:xfrm>
            <a:off x="5531708" y="694231"/>
            <a:ext cx="0" cy="172157"/>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811573688" name="Rectangle 35"/>
          <p:cNvSpPr/>
          <p:nvPr/>
        </p:nvSpPr>
        <p:spPr bwMode="auto">
          <a:xfrm>
            <a:off x="1524006" y="2171866"/>
            <a:ext cx="7008433" cy="327874"/>
          </a:xfrm>
          <a:prstGeom prst="rect">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7" rIns="51435" bIns="25717" numCol="1" spcCol="0" rtlCol="0" fromWordArt="0" anchor="ctr" anchorCtr="0" forceAA="0" compatLnSpc="1">
            <a:prstTxWarp prst="textNoShape">
              <a:avLst/>
            </a:prstTxWarp>
            <a:noAutofit/>
          </a:bodyPr>
          <a:lstStyle/>
          <a:p>
            <a:pPr algn="ctr">
              <a:defRPr/>
            </a:pPr>
            <a:endParaRPr lang="fr-FR" sz="900">
              <a:ln w="0"/>
              <a:solidFill>
                <a:schemeClr val="tx1"/>
              </a:solidFill>
            </a:endParaRPr>
          </a:p>
          <a:p>
            <a:pPr algn="ctr">
              <a:defRPr/>
            </a:pPr>
            <a:r>
              <a:rPr lang="fr-FR" sz="900">
                <a:ln w="0"/>
                <a:solidFill>
                  <a:schemeClr val="tx1"/>
                </a:solidFill>
              </a:rPr>
              <a:t>Exigences performances éclairage:</a:t>
            </a:r>
            <a:endParaRPr/>
          </a:p>
          <a:p>
            <a:pPr algn="ctr">
              <a:defRPr/>
            </a:pPr>
            <a:r>
              <a:rPr lang="fr-FR" sz="900">
                <a:ln w="0"/>
                <a:solidFill>
                  <a:schemeClr val="tx1"/>
                </a:solidFill>
              </a:rPr>
              <a:t>P&lt;1 W/m² par tranche 100 lux</a:t>
            </a:r>
            <a:endParaRPr/>
          </a:p>
          <a:p>
            <a:pPr algn="ctr">
              <a:defRPr/>
            </a:pPr>
            <a:endParaRPr lang="fr-FR" sz="900">
              <a:ln w="0"/>
              <a:solidFill>
                <a:schemeClr val="tx1"/>
              </a:solidFill>
            </a:endParaRPr>
          </a:p>
        </p:txBody>
      </p:sp>
      <p:sp>
        <p:nvSpPr>
          <p:cNvPr id="119815105" name="Rectangle 36"/>
          <p:cNvSpPr/>
          <p:nvPr/>
        </p:nvSpPr>
        <p:spPr bwMode="auto">
          <a:xfrm>
            <a:off x="5796135" y="2549989"/>
            <a:ext cx="3097107" cy="2059044"/>
          </a:xfrm>
          <a:prstGeom prst="rect">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7" rIns="51435" bIns="25717" numCol="1" spcCol="0" rtlCol="0" fromWordArt="0" anchor="ctr" anchorCtr="0" forceAA="0" compatLnSpc="1">
            <a:prstTxWarp prst="textNoShape">
              <a:avLst/>
            </a:prstTxWarp>
            <a:noAutofit/>
          </a:bodyPr>
          <a:lstStyle/>
          <a:p>
            <a:pPr>
              <a:defRPr/>
            </a:pPr>
            <a:r>
              <a:rPr lang="fr-FR" sz="900">
                <a:ln w="0"/>
                <a:solidFill>
                  <a:schemeClr val="tx1"/>
                </a:solidFill>
              </a:rPr>
              <a:t>Dès 2023 :</a:t>
            </a:r>
            <a:endParaRPr/>
          </a:p>
          <a:p>
            <a:pPr marL="214312" indent="-214312">
              <a:buFont typeface="Arial"/>
              <a:buChar char="•"/>
              <a:defRPr/>
            </a:pPr>
            <a:r>
              <a:rPr lang="fr-FR" sz="900">
                <a:ln w="0"/>
                <a:solidFill>
                  <a:schemeClr val="tx1"/>
                </a:solidFill>
              </a:rPr>
              <a:t>Isolation des parois </a:t>
            </a:r>
            <a:r>
              <a:rPr lang="fr-FR" sz="900">
                <a:ln w="0"/>
                <a:solidFill>
                  <a:schemeClr val="tx1"/>
                </a:solidFill>
                <a:highlight>
                  <a:srgbClr val="FFFF00"/>
                </a:highlight>
              </a:rPr>
              <a:t>(avec renforcement en 2028 au lieu de 2025)</a:t>
            </a:r>
            <a:endParaRPr/>
          </a:p>
          <a:p>
            <a:pPr marL="214312" indent="-214312">
              <a:buFont typeface="Arial"/>
              <a:buChar char="•"/>
              <a:defRPr/>
            </a:pPr>
            <a:r>
              <a:rPr lang="fr-FR" sz="900">
                <a:ln w="0"/>
                <a:solidFill>
                  <a:schemeClr val="tx1"/>
                </a:solidFill>
              </a:rPr>
              <a:t>Performance de l'éclairage</a:t>
            </a:r>
            <a:endParaRPr/>
          </a:p>
          <a:p>
            <a:pPr marL="214312" indent="-214312">
              <a:buFont typeface="Arial"/>
              <a:buChar char="•"/>
              <a:defRPr/>
            </a:pPr>
            <a:r>
              <a:rPr lang="fr-FR" sz="900">
                <a:ln w="0"/>
                <a:solidFill>
                  <a:schemeClr val="tx1"/>
                </a:solidFill>
              </a:rPr>
              <a:t>Régulation des systèmes énergétiques</a:t>
            </a:r>
          </a:p>
          <a:p>
            <a:pPr marL="214312" indent="-214312">
              <a:buFont typeface="Arial"/>
              <a:buChar char="•"/>
              <a:defRPr/>
            </a:pPr>
            <a:r>
              <a:rPr lang="fr-FR" sz="900" b="0" i="0" u="none" strike="noStrike" cap="none" spc="0">
                <a:ln w="0"/>
                <a:solidFill>
                  <a:schemeClr val="tx1"/>
                </a:solidFill>
                <a:highlight>
                  <a:srgbClr val="FFFF00"/>
                </a:highlight>
                <a:latin typeface="Marianne"/>
                <a:ea typeface="Marianne"/>
                <a:cs typeface="Marianne"/>
              </a:rPr>
              <a:t>détection automatique d'absence</a:t>
            </a:r>
            <a:r>
              <a:rPr lang="fr-FR" sz="900">
                <a:ln w="0"/>
                <a:solidFill>
                  <a:schemeClr val="tx1"/>
                </a:solidFill>
                <a:highlight>
                  <a:srgbClr val="FFFF00"/>
                </a:highlight>
              </a:rPr>
              <a:t> des émetteurs</a:t>
            </a:r>
            <a:endParaRPr/>
          </a:p>
          <a:p>
            <a:pPr marL="214312" indent="-214312">
              <a:buFont typeface="Arial"/>
              <a:buChar char="•"/>
              <a:defRPr/>
            </a:pPr>
            <a:r>
              <a:rPr lang="fr-FR" sz="900">
                <a:ln w="0"/>
                <a:solidFill>
                  <a:schemeClr val="tx1"/>
                </a:solidFill>
              </a:rPr>
              <a:t>Facteur solaire des baies </a:t>
            </a:r>
            <a:r>
              <a:rPr lang="fr-FR" sz="900">
                <a:ln w="0"/>
                <a:solidFill>
                  <a:schemeClr val="tx1"/>
                </a:solidFill>
                <a:highlight>
                  <a:srgbClr val="FFFF00"/>
                </a:highlight>
              </a:rPr>
              <a:t>(avec exception si casquette&gt;1.5m)</a:t>
            </a:r>
            <a:endParaRPr>
              <a:highlight>
                <a:srgbClr val="FFFF00"/>
              </a:highlight>
            </a:endParaRPr>
          </a:p>
          <a:p>
            <a:pPr marL="214312" indent="-214312">
              <a:buFont typeface="Arial"/>
              <a:buChar char="•"/>
              <a:defRPr/>
            </a:pPr>
            <a:r>
              <a:rPr lang="fr-FR" sz="900">
                <a:ln w="0"/>
                <a:solidFill>
                  <a:schemeClr val="tx1"/>
                </a:solidFill>
              </a:rPr>
              <a:t>Performance des systèmes de ventilation</a:t>
            </a:r>
          </a:p>
          <a:p>
            <a:pPr>
              <a:defRPr/>
            </a:pPr>
            <a:r>
              <a:rPr lang="fr-FR" sz="900">
                <a:ln w="0"/>
                <a:solidFill>
                  <a:schemeClr val="tx1"/>
                </a:solidFill>
              </a:rPr>
              <a:t>En 2025</a:t>
            </a:r>
            <a:endParaRPr/>
          </a:p>
          <a:p>
            <a:pPr marL="214312" indent="-214312">
              <a:buFont typeface="Arial"/>
              <a:buChar char="•"/>
              <a:defRPr/>
            </a:pPr>
            <a:r>
              <a:rPr lang="fr-FR" sz="900">
                <a:ln w="0"/>
                <a:solidFill>
                  <a:schemeClr val="tx1"/>
                </a:solidFill>
              </a:rPr>
              <a:t>Performance des systèmes de chauffage </a:t>
            </a:r>
            <a:r>
              <a:rPr lang="fr-FR" sz="900">
                <a:ln w="0"/>
                <a:solidFill>
                  <a:schemeClr val="tx1"/>
                </a:solidFill>
                <a:highlight>
                  <a:srgbClr val="FFFF00"/>
                </a:highlight>
              </a:rPr>
              <a:t>si Ptotale&gt;1kW</a:t>
            </a:r>
            <a:r>
              <a:rPr lang="fr-FR" sz="900">
                <a:ln w="0"/>
                <a:solidFill>
                  <a:schemeClr val="tx1"/>
                </a:solidFill>
              </a:rPr>
              <a:t>  et d'ECS </a:t>
            </a:r>
          </a:p>
          <a:p>
            <a:pPr>
              <a:defRPr/>
            </a:pPr>
            <a:r>
              <a:rPr lang="fr-FR" sz="900">
                <a:ln w="0"/>
                <a:solidFill>
                  <a:schemeClr val="tx1"/>
                </a:solidFill>
              </a:rPr>
              <a:t>En 2028</a:t>
            </a:r>
            <a:r>
              <a:t>ale</a:t>
            </a:r>
          </a:p>
          <a:p>
            <a:pPr marL="214312" indent="-214312">
              <a:buFont typeface="Arial"/>
              <a:buChar char="•"/>
              <a:defRPr/>
            </a:pPr>
            <a:r>
              <a:rPr lang="fr-FR" sz="900">
                <a:ln w="0"/>
                <a:solidFill>
                  <a:schemeClr val="tx1"/>
                </a:solidFill>
              </a:rPr>
              <a:t>Traitement des ponts thermiques</a:t>
            </a:r>
            <a:endParaRPr lang="fr-FR" sz="900" spc="0">
              <a:solidFill>
                <a:schemeClr val="tx1"/>
              </a:solidFill>
            </a:endParaRPr>
          </a:p>
        </p:txBody>
      </p:sp>
      <p:sp>
        <p:nvSpPr>
          <p:cNvPr id="1130227268" name="Rectangle 22"/>
          <p:cNvSpPr/>
          <p:nvPr/>
        </p:nvSpPr>
        <p:spPr bwMode="auto">
          <a:xfrm>
            <a:off x="6422774" y="880641"/>
            <a:ext cx="1749622" cy="983907"/>
          </a:xfrm>
          <a:prstGeom prst="rect">
            <a:avLst/>
          </a:prstGeom>
          <a:solidFill>
            <a:srgbClr val="169B62"/>
          </a:solidFill>
          <a:ln w="1905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7" rIns="51435" bIns="25717" numCol="1" spcCol="0" rtlCol="0" fromWordArt="0" anchor="ctr" anchorCtr="0" forceAA="0" compatLnSpc="1">
            <a:prstTxWarp prst="textNoShape">
              <a:avLst/>
            </a:prstTxWarp>
            <a:noAutofit/>
          </a:bodyPr>
          <a:lstStyle/>
          <a:p>
            <a:pPr algn="ctr">
              <a:defRPr/>
            </a:pPr>
            <a:r>
              <a:rPr lang="fr-FR" sz="1000">
                <a:ln w="0"/>
                <a:solidFill>
                  <a:schemeClr val="bg1"/>
                </a:solidFill>
              </a:rPr>
              <a:t>Toutes les autres HLL &lt; 50 m² achevés après le 1</a:t>
            </a:r>
            <a:r>
              <a:rPr lang="fr-FR" sz="1000" baseline="30000">
                <a:ln w="0"/>
                <a:solidFill>
                  <a:schemeClr val="bg1"/>
                </a:solidFill>
              </a:rPr>
              <a:t>er</a:t>
            </a:r>
            <a:r>
              <a:rPr lang="fr-FR" sz="1000">
                <a:ln w="0"/>
                <a:solidFill>
                  <a:schemeClr val="bg1"/>
                </a:solidFill>
              </a:rPr>
              <a:t> janvier 2023</a:t>
            </a:r>
            <a:endParaRPr/>
          </a:p>
        </p:txBody>
      </p:sp>
      <p:cxnSp>
        <p:nvCxnSpPr>
          <p:cNvPr id="588324931" name="Connecteur droit avec flèche 23"/>
          <p:cNvCxnSpPr>
            <a:cxnSpLocks/>
          </p:cNvCxnSpPr>
          <p:nvPr/>
        </p:nvCxnSpPr>
        <p:spPr bwMode="auto">
          <a:xfrm>
            <a:off x="7150648" y="716209"/>
            <a:ext cx="0" cy="172157"/>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cxnSp>
        <p:nvCxnSpPr>
          <p:cNvPr id="556227923" name="Connecteur droit avec flèche 14"/>
          <p:cNvCxnSpPr>
            <a:cxnSpLocks/>
          </p:cNvCxnSpPr>
          <p:nvPr/>
        </p:nvCxnSpPr>
        <p:spPr bwMode="auto">
          <a:xfrm>
            <a:off x="2241546" y="1872276"/>
            <a:ext cx="0" cy="299590"/>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cxnSp>
        <p:nvCxnSpPr>
          <p:cNvPr id="581092542" name="Connecteur droit avec flèche 15"/>
          <p:cNvCxnSpPr>
            <a:cxnSpLocks/>
          </p:cNvCxnSpPr>
          <p:nvPr/>
        </p:nvCxnSpPr>
        <p:spPr bwMode="auto">
          <a:xfrm>
            <a:off x="3876321" y="1872276"/>
            <a:ext cx="0" cy="299590"/>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cxnSp>
        <p:nvCxnSpPr>
          <p:cNvPr id="274222046" name="Connecteur droit avec flèche 18"/>
          <p:cNvCxnSpPr>
            <a:cxnSpLocks/>
          </p:cNvCxnSpPr>
          <p:nvPr/>
        </p:nvCxnSpPr>
        <p:spPr bwMode="auto">
          <a:xfrm>
            <a:off x="5535403" y="1872276"/>
            <a:ext cx="0" cy="299590"/>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cxnSp>
        <p:nvCxnSpPr>
          <p:cNvPr id="508898965" name="Connecteur droit avec flèche 19"/>
          <p:cNvCxnSpPr>
            <a:cxnSpLocks/>
          </p:cNvCxnSpPr>
          <p:nvPr/>
        </p:nvCxnSpPr>
        <p:spPr bwMode="auto">
          <a:xfrm>
            <a:off x="7199651" y="1872276"/>
            <a:ext cx="0" cy="299590"/>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1038468761" name="Rectangle 27"/>
          <p:cNvSpPr/>
          <p:nvPr/>
        </p:nvSpPr>
        <p:spPr bwMode="auto">
          <a:xfrm>
            <a:off x="107502" y="2171866"/>
            <a:ext cx="1008112" cy="2200083"/>
          </a:xfrm>
          <a:prstGeom prst="rect">
            <a:avLst/>
          </a:prstGeom>
          <a:solidFill>
            <a:srgbClr val="169B62"/>
          </a:solidFill>
          <a:ln w="1905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7" rIns="51435" bIns="25717" numCol="1" spcCol="0" rtlCol="0" fromWordArt="0" anchor="t" anchorCtr="0" forceAA="0" compatLnSpc="1">
            <a:prstTxWarp prst="textNoShape">
              <a:avLst/>
            </a:prstTxWarp>
            <a:noAutofit/>
          </a:bodyPr>
          <a:lstStyle/>
          <a:p>
            <a:pPr>
              <a:defRPr/>
            </a:pPr>
            <a:r>
              <a:rPr lang="fr-FR" sz="1100">
                <a:ln w="0"/>
                <a:solidFill>
                  <a:schemeClr val="bg1"/>
                </a:solidFill>
              </a:rPr>
              <a:t>Principales exigences de moyen :</a:t>
            </a:r>
            <a:endParaRPr/>
          </a:p>
        </p:txBody>
      </p:sp>
      <p:cxnSp>
        <p:nvCxnSpPr>
          <p:cNvPr id="114840516" name="Connecteur droit avec flèche 28"/>
          <p:cNvCxnSpPr>
            <a:cxnSpLocks/>
          </p:cNvCxnSpPr>
          <p:nvPr/>
        </p:nvCxnSpPr>
        <p:spPr bwMode="auto">
          <a:xfrm>
            <a:off x="1115616" y="2355725"/>
            <a:ext cx="408387" cy="0"/>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20" name="ZoneTexte 19">
            <a:extLst>
              <a:ext uri="{FF2B5EF4-FFF2-40B4-BE49-F238E27FC236}">
                <a16:creationId xmlns:a16="http://schemas.microsoft.com/office/drawing/2014/main" id="{35442107-B149-4BCA-BE7D-76A08211843A}"/>
              </a:ext>
            </a:extLst>
          </p:cNvPr>
          <p:cNvSpPr txBox="1"/>
          <p:nvPr/>
        </p:nvSpPr>
        <p:spPr bwMode="auto">
          <a:xfrm>
            <a:off x="6705444" y="-2158"/>
            <a:ext cx="2438556" cy="287964"/>
          </a:xfrm>
          <a:prstGeom prst="rect">
            <a:avLst/>
          </a:prstGeom>
          <a:solidFill>
            <a:schemeClr val="accent3"/>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mai 2025</a:t>
            </a:r>
            <a:endParaRPr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Espace réservé pour une image  2"/>
          <p:cNvSpPr>
            <a:spLocks noGrp="1"/>
          </p:cNvSpPr>
          <p:nvPr>
            <p:ph type="pic" sz="quarter" idx="4294967295"/>
          </p:nvPr>
        </p:nvSpPr>
        <p:spPr bwMode="auto">
          <a:xfrm>
            <a:off x="-1" y="743453"/>
            <a:ext cx="9144000" cy="4406400"/>
          </a:xfrm>
          <a:prstGeom prst="rect">
            <a:avLst/>
          </a:prstGeom>
          <a:solidFill>
            <a:srgbClr val="169B62"/>
          </a:solidFill>
        </p:spPr>
      </p:sp>
      <p:sp>
        <p:nvSpPr>
          <p:cNvPr id="6" name="Titre 5"/>
          <p:cNvSpPr>
            <a:spLocks noGrp="1"/>
          </p:cNvSpPr>
          <p:nvPr>
            <p:ph type="title"/>
          </p:nvPr>
        </p:nvSpPr>
        <p:spPr bwMode="auto"/>
        <p:txBody>
          <a:bodyPr/>
          <a:lstStyle/>
          <a:p>
            <a:pPr>
              <a:buFont typeface="+mj-lt"/>
              <a:buAutoNum type="arabicPeriod" startAt="2"/>
              <a:defRPr/>
            </a:pPr>
            <a:r>
              <a:rPr lang="fr-FR">
                <a:solidFill>
                  <a:schemeClr val="bg1"/>
                </a:solidFill>
              </a:rPr>
              <a:t>Evolutions par rapport à la RT2012</a:t>
            </a:r>
            <a:endParaRPr/>
          </a:p>
        </p:txBody>
      </p:sp>
      <p:sp>
        <p:nvSpPr>
          <p:cNvPr id="4" name="Espace réservé de la date 3"/>
          <p:cNvSpPr>
            <a:spLocks noGrp="1"/>
          </p:cNvSpPr>
          <p:nvPr>
            <p:ph type="dt" sz="half" idx="10"/>
          </p:nvPr>
        </p:nvSpPr>
        <p:spPr bwMode="auto"/>
        <p:txBody>
          <a:bodyPr/>
          <a:lstStyle/>
          <a:p>
            <a:pPr algn="r">
              <a:defRPr/>
            </a:pPr>
            <a:r>
              <a:rPr lang="fr-FR" cap="all"/>
              <a:t>XX/XX/XXXX</a:t>
            </a:r>
          </a:p>
        </p:txBody>
      </p:sp>
      <p:sp>
        <p:nvSpPr>
          <p:cNvPr id="5" name="Espace réservé du pied de page 4"/>
          <p:cNvSpPr>
            <a:spLocks noGrp="1"/>
          </p:cNvSpPr>
          <p:nvPr>
            <p:ph type="ftr" sz="quarter" idx="11"/>
          </p:nvPr>
        </p:nvSpPr>
        <p:spPr bwMode="auto"/>
        <p:txBody>
          <a:bodyPr/>
          <a:lstStyle/>
          <a:p>
            <a:pPr>
              <a:defRPr/>
            </a:pPr>
            <a:r>
              <a:rPr lang="fr-FR"/>
              <a:t>Intitulé de la direction/service interministérielle</a:t>
            </a:r>
            <a:endParaRPr/>
          </a:p>
        </p:txBody>
      </p:sp>
      <p:sp>
        <p:nvSpPr>
          <p:cNvPr id="11" name="Espace réservé du numéro de diapositive 10"/>
          <p:cNvSpPr>
            <a:spLocks noGrp="1"/>
          </p:cNvSpPr>
          <p:nvPr>
            <p:ph type="sldNum" sz="quarter" idx="4294967295"/>
          </p:nvPr>
        </p:nvSpPr>
        <p:spPr bwMode="auto">
          <a:xfrm>
            <a:off x="6264000" y="4783500"/>
            <a:ext cx="1350000" cy="360000"/>
          </a:xfrm>
        </p:spPr>
        <p:txBody>
          <a:bodyPr/>
          <a:lstStyle/>
          <a:p>
            <a:pPr>
              <a:defRPr/>
            </a:pPr>
            <a:fld id="{733122C9-A0B9-462F-8757-0847AD287B63}" type="slidenum">
              <a:rPr lang="fr-FR"/>
              <a:t>25</a:t>
            </a:fld>
            <a:endParaRPr lang="fr-F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Rappels des principes de la RT2012 et évolutions RE2020</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26</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9" name="Espace réservé du contenu 1"/>
          <p:cNvSpPr txBox="1"/>
          <p:nvPr/>
        </p:nvSpPr>
        <p:spPr bwMode="auto">
          <a:xfrm>
            <a:off x="827584" y="1419161"/>
            <a:ext cx="6852452" cy="3156155"/>
          </a:xfrm>
          <a:prstGeom prst="rect">
            <a:avLst/>
          </a:prstGeom>
        </p:spPr>
        <p:txBody>
          <a:bodyPr>
            <a:norm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defRPr/>
            </a:pPr>
            <a:r>
              <a:rPr lang="fr-FR" sz="1200">
                <a:solidFill>
                  <a:srgbClr val="00B050"/>
                </a:solidFill>
              </a:rPr>
              <a:t>                 Sur le plan énergétique, la RE2020 réemploie les bases de la RT2012</a:t>
            </a:r>
            <a:endParaRPr/>
          </a:p>
          <a:p>
            <a:pPr marL="257175" indent="-257175">
              <a:spcAft>
                <a:spcPts val="450"/>
              </a:spcAft>
              <a:buFont typeface="Wingdings"/>
              <a:buChar char="Ø"/>
              <a:defRPr/>
            </a:pPr>
            <a:r>
              <a:rPr lang="fr-FR" sz="1200"/>
              <a:t>Les cinq usages réglementaires sont conservés :  chauffage, refroidissement, éclairage, production d’eau chaude sanitaire et auxiliaires (pompes et ventilateurs)</a:t>
            </a:r>
            <a:endParaRPr/>
          </a:p>
          <a:p>
            <a:pPr marL="257175" indent="-257175">
              <a:spcAft>
                <a:spcPts val="450"/>
              </a:spcAft>
              <a:buFont typeface="Wingdings"/>
              <a:buChar char="Ø"/>
              <a:defRPr/>
            </a:pPr>
            <a:r>
              <a:rPr lang="fr-FR" sz="1200"/>
              <a:t>La méthode de calcul de la performance énergétique utilise la plupart des algorithmes de calcul de la RT2012</a:t>
            </a:r>
            <a:endParaRPr/>
          </a:p>
          <a:p>
            <a:pPr>
              <a:defRPr/>
            </a:pPr>
            <a:r>
              <a:rPr lang="fr-FR" sz="1200" b="1"/>
              <a:t>Et s’y ajoute :</a:t>
            </a:r>
            <a:endParaRPr/>
          </a:p>
          <a:p>
            <a:pPr marL="342900" indent="-342900">
              <a:spcAft>
                <a:spcPts val="450"/>
              </a:spcAft>
              <a:buFont typeface="+mj-lt"/>
              <a:buAutoNum type="arabicPeriod"/>
              <a:defRPr/>
            </a:pPr>
            <a:r>
              <a:rPr lang="fr-FR" sz="1200"/>
              <a:t>Une nouvelle surface de référence : la SHAB pour le résidentiel et la SU pour le tertiaire</a:t>
            </a:r>
            <a:endParaRPr/>
          </a:p>
          <a:p>
            <a:pPr marL="342900" indent="-342900">
              <a:spcAft>
                <a:spcPts val="450"/>
              </a:spcAft>
              <a:buFont typeface="+mj-lt"/>
              <a:buAutoNum type="arabicPeriod"/>
              <a:defRPr/>
            </a:pPr>
            <a:r>
              <a:rPr lang="fr-FR" sz="1200"/>
              <a:t>Le calcul des consommations d’électricité:</a:t>
            </a:r>
            <a:endParaRPr/>
          </a:p>
          <a:p>
            <a:pPr marL="527175" lvl="2" indent="-257175">
              <a:spcAft>
                <a:spcPts val="450"/>
              </a:spcAft>
              <a:buFont typeface="Wingdings"/>
              <a:buChar char="Ø"/>
              <a:defRPr/>
            </a:pPr>
            <a:r>
              <a:rPr lang="fr-FR" sz="1200">
                <a:solidFill>
                  <a:srgbClr val="135565"/>
                </a:solidFill>
              </a:rPr>
              <a:t>nécessaire au </a:t>
            </a:r>
            <a:r>
              <a:rPr lang="fr-FR" sz="1200">
                <a:solidFill>
                  <a:srgbClr val="00B050"/>
                </a:solidFill>
              </a:rPr>
              <a:t>déplacement des occupants</a:t>
            </a:r>
            <a:r>
              <a:rPr lang="fr-FR" sz="1200">
                <a:solidFill>
                  <a:srgbClr val="135565"/>
                </a:solidFill>
              </a:rPr>
              <a:t> à l’intérieur du bâtiment, s’il y en a : ascenseurs et/ou escalators;</a:t>
            </a:r>
            <a:endParaRPr/>
          </a:p>
          <a:p>
            <a:pPr marL="527175" lvl="2" indent="-257175">
              <a:spcAft>
                <a:spcPts val="450"/>
              </a:spcAft>
              <a:buFont typeface="Wingdings"/>
              <a:buChar char="Ø"/>
              <a:defRPr/>
            </a:pPr>
            <a:r>
              <a:rPr lang="fr-FR" sz="1200">
                <a:solidFill>
                  <a:srgbClr val="135565"/>
                </a:solidFill>
              </a:rPr>
              <a:t>pour les </a:t>
            </a:r>
            <a:r>
              <a:rPr lang="fr-FR" sz="1200">
                <a:solidFill>
                  <a:srgbClr val="00B050"/>
                </a:solidFill>
              </a:rPr>
              <a:t>parkings</a:t>
            </a:r>
            <a:r>
              <a:rPr lang="fr-FR" sz="1200">
                <a:solidFill>
                  <a:srgbClr val="135565"/>
                </a:solidFill>
              </a:rPr>
              <a:t> des systèmes d’éclairage et/ou de ventilation, s’il y en a ;</a:t>
            </a:r>
            <a:endParaRPr/>
          </a:p>
          <a:p>
            <a:pPr marL="527175" lvl="2" indent="-257175">
              <a:spcAft>
                <a:spcPts val="450"/>
              </a:spcAft>
              <a:buFont typeface="Wingdings"/>
              <a:buChar char="Ø"/>
              <a:defRPr/>
            </a:pPr>
            <a:r>
              <a:rPr lang="fr-FR" sz="1200">
                <a:solidFill>
                  <a:srgbClr val="135565"/>
                </a:solidFill>
              </a:rPr>
              <a:t>pour </a:t>
            </a:r>
            <a:r>
              <a:rPr lang="fr-FR" sz="1200">
                <a:solidFill>
                  <a:srgbClr val="00B050"/>
                </a:solidFill>
              </a:rPr>
              <a:t>l’éclairage des parties communes en logement collectif</a:t>
            </a:r>
            <a:r>
              <a:rPr lang="fr-FR" sz="1200">
                <a:solidFill>
                  <a:srgbClr val="135565"/>
                </a:solidFill>
              </a:rPr>
              <a:t>; </a:t>
            </a:r>
            <a:endParaRPr/>
          </a:p>
        </p:txBody>
      </p:sp>
      <p:pic>
        <p:nvPicPr>
          <p:cNvPr id="10" name="Image3"/>
          <p:cNvPicPr/>
          <p:nvPr/>
        </p:nvPicPr>
        <p:blipFill>
          <a:blip r:embed="rId4"/>
          <a:stretch/>
        </p:blipFill>
        <p:spPr bwMode="auto">
          <a:xfrm>
            <a:off x="827584" y="1153844"/>
            <a:ext cx="553472" cy="530633"/>
          </a:xfrm>
          <a:prstGeom prst="rect">
            <a:avLst/>
          </a:prstGeom>
        </p:spPr>
      </p:pic>
      <p:grpSp>
        <p:nvGrpSpPr>
          <p:cNvPr id="11" name="Groupe 10"/>
          <p:cNvGrpSpPr/>
          <p:nvPr/>
        </p:nvGrpSpPr>
        <p:grpSpPr bwMode="auto">
          <a:xfrm>
            <a:off x="7806934" y="3025841"/>
            <a:ext cx="1045369" cy="1220153"/>
            <a:chOff x="0" y="0"/>
            <a:chExt cx="1394369" cy="1627079"/>
          </a:xfrm>
        </p:grpSpPr>
        <p:pic>
          <p:nvPicPr>
            <p:cNvPr id="13" name="Image 12"/>
            <p:cNvPicPr>
              <a:picLocks noChangeAspect="1"/>
            </p:cNvPicPr>
            <p:nvPr/>
          </p:nvPicPr>
          <p:blipFill>
            <a:blip r:embed="rId5"/>
            <a:srcRect l="3613" t="4599" r="62404" b="73895"/>
            <a:stretch/>
          </p:blipFill>
          <p:spPr bwMode="auto">
            <a:xfrm>
              <a:off x="0" y="21142"/>
              <a:ext cx="937895" cy="593090"/>
            </a:xfrm>
            <a:prstGeom prst="rect">
              <a:avLst/>
            </a:prstGeom>
            <a:ln>
              <a:noFill/>
            </a:ln>
          </p:spPr>
        </p:pic>
        <p:pic>
          <p:nvPicPr>
            <p:cNvPr id="14" name="Image 13" descr="Ensemble ascenseur et escalier">
              <a:hlinkClick r:id="rId6"/>
            </p:cNvPr>
            <p:cNvPicPr>
              <a:picLocks noChangeAspect="1"/>
            </p:cNvPicPr>
            <p:nvPr/>
          </p:nvPicPr>
          <p:blipFill>
            <a:blip r:embed="rId7"/>
            <a:srcRect l="35469" t="29558" r="48416" b="26262"/>
            <a:stretch/>
          </p:blipFill>
          <p:spPr bwMode="auto">
            <a:xfrm flipH="1">
              <a:off x="993684" y="0"/>
              <a:ext cx="400685" cy="1099820"/>
            </a:xfrm>
            <a:prstGeom prst="rect">
              <a:avLst/>
            </a:prstGeom>
            <a:noFill/>
            <a:ln>
              <a:noFill/>
            </a:ln>
          </p:spPr>
        </p:pic>
        <p:pic>
          <p:nvPicPr>
            <p:cNvPr id="15" name="Image 14"/>
            <p:cNvPicPr>
              <a:picLocks noChangeAspect="1"/>
            </p:cNvPicPr>
            <p:nvPr/>
          </p:nvPicPr>
          <p:blipFill>
            <a:blip r:embed="rId8"/>
            <a:stretch/>
          </p:blipFill>
          <p:spPr bwMode="auto">
            <a:xfrm>
              <a:off x="52856" y="628980"/>
              <a:ext cx="842644" cy="421005"/>
            </a:xfrm>
            <a:prstGeom prst="rect">
              <a:avLst/>
            </a:prstGeom>
          </p:spPr>
        </p:pic>
        <p:pic>
          <p:nvPicPr>
            <p:cNvPr id="16" name="Image 15"/>
            <p:cNvPicPr>
              <a:picLocks noChangeAspect="1"/>
            </p:cNvPicPr>
            <p:nvPr/>
          </p:nvPicPr>
          <p:blipFill>
            <a:blip r:embed="rId9"/>
            <a:srcRect t="11689" b="23355"/>
            <a:stretch/>
          </p:blipFill>
          <p:spPr bwMode="auto">
            <a:xfrm>
              <a:off x="47570" y="1099394"/>
              <a:ext cx="1304925" cy="527685"/>
            </a:xfrm>
            <a:prstGeom prst="rect">
              <a:avLst/>
            </a:prstGeom>
            <a:ln>
              <a:noFill/>
            </a:ln>
          </p:spPr>
        </p:pic>
      </p:grpSp>
      <p:pic>
        <p:nvPicPr>
          <p:cNvPr id="17" name="Image 16"/>
          <p:cNvPicPr/>
          <p:nvPr/>
        </p:nvPicPr>
        <p:blipFill>
          <a:blip r:embed="rId10"/>
          <a:srcRect t="1274"/>
          <a:stretch/>
        </p:blipFill>
        <p:spPr bwMode="auto">
          <a:xfrm>
            <a:off x="7671436" y="1419489"/>
            <a:ext cx="870585" cy="1044893"/>
          </a:xfrm>
          <a:prstGeom prst="rect">
            <a:avLst/>
          </a:prstGeom>
          <a:noFill/>
          <a:ln>
            <a:noFill/>
          </a:ln>
        </p:spPr>
      </p:pic>
      <p:sp>
        <p:nvSpPr>
          <p:cNvPr id="18" name="Rectangle 17"/>
          <p:cNvSpPr/>
          <p:nvPr/>
        </p:nvSpPr>
        <p:spPr bwMode="auto">
          <a:xfrm>
            <a:off x="0" y="1126387"/>
            <a:ext cx="394106" cy="3657113"/>
          </a:xfrm>
          <a:prstGeom prst="rect">
            <a:avLst/>
          </a:prstGeom>
          <a:solidFill>
            <a:schemeClr val="accent5">
              <a:lumMod val="20000"/>
              <a:lumOff val="80000"/>
            </a:schemeClr>
          </a:solidFill>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vert="vert270" rtlCol="0" anchor="ctr"/>
          <a:lstStyle/>
          <a:p>
            <a:pPr algn="ctr">
              <a:defRPr/>
            </a:pPr>
            <a:r>
              <a:rPr lang="fr-FR" sz="1600" b="1">
                <a:solidFill>
                  <a:schemeClr val="bg1">
                    <a:lumMod val="50000"/>
                  </a:schemeClr>
                </a:solidFill>
              </a:rPr>
              <a:t>Evolution par rapport à la RT2012</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Rappels des principes de la RT2012 et évolutions RE2020</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27</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8" name="Espace réservé du contenu 1"/>
          <p:cNvSpPr txBox="1"/>
          <p:nvPr/>
        </p:nvSpPr>
        <p:spPr bwMode="auto">
          <a:xfrm>
            <a:off x="755576" y="1161455"/>
            <a:ext cx="7186195" cy="2908383"/>
          </a:xfrm>
          <a:prstGeom prst="rect">
            <a:avLst/>
          </a:prstGeom>
        </p:spPr>
        <p:txBody>
          <a:bodyPr>
            <a:norm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defRPr/>
            </a:pPr>
            <a:r>
              <a:rPr lang="fr-FR" sz="1200" b="1" dirty="0"/>
              <a:t>Et y ajoute </a:t>
            </a:r>
            <a:endParaRPr dirty="0"/>
          </a:p>
          <a:p>
            <a:pPr marL="342900" indent="-342900">
              <a:spcAft>
                <a:spcPts val="450"/>
              </a:spcAft>
              <a:buFont typeface="+mj-lt"/>
              <a:buAutoNum type="arabicPeriod" startAt="3"/>
              <a:defRPr/>
            </a:pPr>
            <a:r>
              <a:rPr lang="fr-FR" sz="1200" dirty="0"/>
              <a:t>Des scénarios météorologiques mis à jour:</a:t>
            </a:r>
            <a:endParaRPr dirty="0"/>
          </a:p>
          <a:p>
            <a:pPr marL="527175" lvl="2" indent="-257175">
              <a:lnSpc>
                <a:spcPct val="90000"/>
              </a:lnSpc>
              <a:spcAft>
                <a:spcPts val="450"/>
              </a:spcAft>
              <a:buFont typeface="Wingdings"/>
              <a:buChar char="Ø"/>
              <a:defRPr/>
            </a:pPr>
            <a:r>
              <a:rPr lang="fr-FR" sz="1200" dirty="0">
                <a:solidFill>
                  <a:srgbClr val="135565"/>
                </a:solidFill>
              </a:rPr>
              <a:t>Nouvelles années de référence</a:t>
            </a:r>
            <a:endParaRPr dirty="0"/>
          </a:p>
          <a:p>
            <a:pPr marL="527175" lvl="2" indent="-257175">
              <a:lnSpc>
                <a:spcPct val="90000"/>
              </a:lnSpc>
              <a:spcAft>
                <a:spcPts val="450"/>
              </a:spcAft>
              <a:buFont typeface="Wingdings"/>
              <a:buChar char="Ø"/>
              <a:defRPr/>
            </a:pPr>
            <a:r>
              <a:rPr lang="fr-FR" sz="1200" dirty="0">
                <a:solidFill>
                  <a:srgbClr val="135565"/>
                </a:solidFill>
              </a:rPr>
              <a:t>Modification de deux stations météos:  </a:t>
            </a:r>
            <a:r>
              <a:rPr lang="fr-FR" sz="1200" b="1" dirty="0">
                <a:solidFill>
                  <a:schemeClr val="bg2"/>
                </a:solidFill>
              </a:rPr>
              <a:t>La Rochelle </a:t>
            </a:r>
            <a:r>
              <a:rPr lang="fr-FR" sz="1200" dirty="0">
                <a:solidFill>
                  <a:srgbClr val="135565"/>
                </a:solidFill>
              </a:rPr>
              <a:t>→ </a:t>
            </a:r>
            <a:r>
              <a:rPr lang="fr-FR" sz="1200" b="1" dirty="0">
                <a:solidFill>
                  <a:srgbClr val="00B050"/>
                </a:solidFill>
              </a:rPr>
              <a:t>Tours</a:t>
            </a:r>
            <a:r>
              <a:rPr lang="fr-FR" sz="1200" dirty="0">
                <a:solidFill>
                  <a:srgbClr val="135565"/>
                </a:solidFill>
              </a:rPr>
              <a:t>   et   </a:t>
            </a:r>
            <a:r>
              <a:rPr lang="fr-FR" sz="1200" b="1" dirty="0">
                <a:solidFill>
                  <a:schemeClr val="bg2"/>
                </a:solidFill>
              </a:rPr>
              <a:t>Nice</a:t>
            </a:r>
            <a:r>
              <a:rPr lang="fr-FR" sz="1200" dirty="0">
                <a:solidFill>
                  <a:srgbClr val="135565"/>
                </a:solidFill>
              </a:rPr>
              <a:t> → </a:t>
            </a:r>
            <a:r>
              <a:rPr lang="fr-FR" sz="1200" b="1" dirty="0">
                <a:solidFill>
                  <a:srgbClr val="00B050"/>
                </a:solidFill>
              </a:rPr>
              <a:t>Marignane</a:t>
            </a:r>
          </a:p>
          <a:p>
            <a:pPr marL="527175" lvl="2" indent="-257175">
              <a:lnSpc>
                <a:spcPct val="90000"/>
              </a:lnSpc>
              <a:spcAft>
                <a:spcPts val="450"/>
              </a:spcAft>
              <a:buFont typeface="Wingdings"/>
              <a:buChar char="Ø"/>
              <a:defRPr/>
            </a:pPr>
            <a:r>
              <a:rPr lang="fr-FR" sz="1200" b="1" dirty="0">
                <a:solidFill>
                  <a:srgbClr val="135565"/>
                </a:solidFill>
              </a:rPr>
              <a:t>Uniquement pour le calcul du confort d’été </a:t>
            </a:r>
            <a:r>
              <a:rPr lang="fr-FR" sz="1200" dirty="0">
                <a:solidFill>
                  <a:srgbClr val="135565"/>
                </a:solidFill>
              </a:rPr>
              <a:t>→ Insertion d’une séquence caniculaire au scénario météo conventionnel.</a:t>
            </a:r>
            <a:endParaRPr dirty="0"/>
          </a:p>
          <a:p>
            <a:pPr marL="342900" indent="-342900">
              <a:spcAft>
                <a:spcPts val="450"/>
              </a:spcAft>
              <a:buFont typeface="+mj-lt"/>
              <a:buAutoNum type="arabicPeriod" startAt="4"/>
              <a:defRPr/>
            </a:pPr>
            <a:r>
              <a:rPr lang="fr-FR" sz="1200" dirty="0"/>
              <a:t>Une évolution du coefficient de conversion en énergie primaire de l’électricité : </a:t>
            </a:r>
            <a:r>
              <a:rPr lang="fr-FR" sz="1200" dirty="0">
                <a:solidFill>
                  <a:schemeClr val="bg2"/>
                </a:solidFill>
              </a:rPr>
              <a:t>2,58</a:t>
            </a:r>
            <a:r>
              <a:rPr lang="fr-FR" sz="1200" dirty="0"/>
              <a:t> → </a:t>
            </a:r>
            <a:r>
              <a:rPr lang="fr-FR" sz="1200" dirty="0">
                <a:solidFill>
                  <a:srgbClr val="00B050"/>
                </a:solidFill>
              </a:rPr>
              <a:t>2,3</a:t>
            </a:r>
            <a:endParaRPr dirty="0"/>
          </a:p>
          <a:p>
            <a:pPr marL="342900" indent="-342900">
              <a:spcAft>
                <a:spcPts val="450"/>
              </a:spcAft>
              <a:buFont typeface="+mj-lt"/>
              <a:buAutoNum type="arabicPeriod" startAt="4"/>
              <a:defRPr/>
            </a:pPr>
            <a:r>
              <a:rPr lang="fr-FR" sz="1200" dirty="0"/>
              <a:t>Une prise en compte systématique des besoins de refroidissement</a:t>
            </a:r>
            <a:endParaRPr dirty="0"/>
          </a:p>
          <a:p>
            <a:pPr marL="342900" indent="-342900">
              <a:spcAft>
                <a:spcPts val="450"/>
              </a:spcAft>
              <a:buFont typeface="+mj-lt"/>
              <a:buAutoNum type="arabicPeriod" startAt="4"/>
              <a:defRPr/>
            </a:pPr>
            <a:r>
              <a:rPr lang="fr-FR" sz="1200" dirty="0"/>
              <a:t>L’ajout d’un forfait de consommations de refroidissement au Cep en cas d’inconfort estival potentiel</a:t>
            </a:r>
            <a:endParaRPr dirty="0"/>
          </a:p>
          <a:p>
            <a:pPr marL="342900" indent="-342900">
              <a:spcAft>
                <a:spcPts val="450"/>
              </a:spcAft>
              <a:buFont typeface="+mj-lt"/>
              <a:buAutoNum type="arabicPeriod" startAt="4"/>
              <a:defRPr/>
            </a:pPr>
            <a:r>
              <a:rPr lang="fr-FR" sz="1200" dirty="0"/>
              <a:t>De nouveaux scénarios d’occupation</a:t>
            </a:r>
            <a:endParaRPr dirty="0"/>
          </a:p>
          <a:p>
            <a:pPr marL="342900" indent="-342900">
              <a:spcAft>
                <a:spcPts val="450"/>
              </a:spcAft>
              <a:buFont typeface="+mj-lt"/>
              <a:buAutoNum type="arabicPeriod" startAt="4"/>
              <a:defRPr/>
            </a:pPr>
            <a:r>
              <a:rPr lang="fr-FR" sz="1200" dirty="0"/>
              <a:t>Divers ajustements et mises en cohérence de la méthode de calcul</a:t>
            </a:r>
            <a:endParaRPr dirty="0"/>
          </a:p>
        </p:txBody>
      </p:sp>
      <p:pic>
        <p:nvPicPr>
          <p:cNvPr id="19" name="Picture 2" descr="131924193"/>
          <p:cNvPicPr>
            <a:picLocks noChangeAspect="1" noChangeArrowheads="1"/>
          </p:cNvPicPr>
          <p:nvPr/>
        </p:nvPicPr>
        <p:blipFill>
          <a:blip r:embed="rId4"/>
          <a:stretch/>
        </p:blipFill>
        <p:spPr bwMode="auto">
          <a:xfrm>
            <a:off x="7740352" y="1242426"/>
            <a:ext cx="1337383" cy="1458963"/>
          </a:xfrm>
          <a:prstGeom prst="ellipse">
            <a:avLst/>
          </a:prstGeom>
          <a:ln>
            <a:noFill/>
          </a:ln>
          <a:effectLst>
            <a:softEdge rad="112500"/>
          </a:effectLst>
        </p:spPr>
      </p:pic>
      <p:sp>
        <p:nvSpPr>
          <p:cNvPr id="20" name="ZoneTexte 19"/>
          <p:cNvSpPr txBox="1"/>
          <p:nvPr/>
        </p:nvSpPr>
        <p:spPr bwMode="auto">
          <a:xfrm>
            <a:off x="1547664" y="4150809"/>
            <a:ext cx="6525099" cy="507831"/>
          </a:xfrm>
          <a:prstGeom prst="rect">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ctr">
              <a:defRPr/>
            </a:pPr>
            <a:r>
              <a:rPr lang="fr-FR" sz="1350" b="1">
                <a:solidFill>
                  <a:srgbClr val="135565"/>
                </a:solidFill>
              </a:rPr>
              <a:t>Du fait de ces ajustements, les niveaux de performances calculés en RE2020 ne sont pas directement comparables à ceux de la RT2012.</a:t>
            </a:r>
            <a:endParaRPr/>
          </a:p>
        </p:txBody>
      </p:sp>
      <p:pic>
        <p:nvPicPr>
          <p:cNvPr id="21" name="Image 20"/>
          <p:cNvPicPr/>
          <p:nvPr/>
        </p:nvPicPr>
        <p:blipFill>
          <a:blip r:embed="rId5"/>
          <a:stretch/>
        </p:blipFill>
        <p:spPr bwMode="auto">
          <a:xfrm>
            <a:off x="971599" y="4185433"/>
            <a:ext cx="437618" cy="438581"/>
          </a:xfrm>
          <a:prstGeom prst="ellipse">
            <a:avLst/>
          </a:prstGeom>
          <a:ln w="63500" cap="rnd">
            <a:noFill/>
          </a:ln>
          <a:effectLst/>
        </p:spPr>
      </p:pic>
      <p:sp>
        <p:nvSpPr>
          <p:cNvPr id="13" name="Rectangle 12"/>
          <p:cNvSpPr/>
          <p:nvPr/>
        </p:nvSpPr>
        <p:spPr bwMode="auto">
          <a:xfrm>
            <a:off x="0" y="1126387"/>
            <a:ext cx="394106" cy="3657113"/>
          </a:xfrm>
          <a:prstGeom prst="rect">
            <a:avLst/>
          </a:prstGeom>
          <a:solidFill>
            <a:schemeClr val="accent5">
              <a:lumMod val="20000"/>
              <a:lumOff val="80000"/>
            </a:schemeClr>
          </a:solidFill>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vert="vert270" rtlCol="0" anchor="ctr"/>
          <a:lstStyle/>
          <a:p>
            <a:pPr algn="ctr">
              <a:defRPr/>
            </a:pPr>
            <a:r>
              <a:rPr lang="fr-FR" sz="1600" b="1">
                <a:solidFill>
                  <a:schemeClr val="bg1">
                    <a:lumMod val="50000"/>
                  </a:schemeClr>
                </a:solidFill>
              </a:rPr>
              <a:t>Evolution par rapport à la RT2012</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Rappels des principes de la RT2012 et évolutions RE2020</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28</a:t>
            </a:fld>
            <a:endParaRPr lang="fr-FR"/>
          </a:p>
        </p:txBody>
      </p:sp>
      <p:sp>
        <p:nvSpPr>
          <p:cNvPr id="12" name="Rectangle 11"/>
          <p:cNvSpPr/>
          <p:nvPr/>
        </p:nvSpPr>
        <p:spPr bwMode="auto">
          <a:xfrm>
            <a:off x="0" y="1126387"/>
            <a:ext cx="394106" cy="3657113"/>
          </a:xfrm>
          <a:prstGeom prst="rect">
            <a:avLst/>
          </a:prstGeom>
          <a:solidFill>
            <a:schemeClr val="accent5">
              <a:lumMod val="20000"/>
              <a:lumOff val="80000"/>
            </a:schemeClr>
          </a:solidFill>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vert="vert270" rtlCol="0" anchor="ctr"/>
          <a:lstStyle/>
          <a:p>
            <a:pPr algn="ctr">
              <a:defRPr/>
            </a:pPr>
            <a:r>
              <a:rPr lang="fr-FR" sz="1600" b="1">
                <a:solidFill>
                  <a:schemeClr val="bg1">
                    <a:lumMod val="50000"/>
                  </a:schemeClr>
                </a:solidFill>
              </a:rPr>
              <a:t>Evolution par rapport à la RT2012</a:t>
            </a:r>
            <a:endParaRP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3" name="Rectangle 12"/>
          <p:cNvSpPr/>
          <p:nvPr/>
        </p:nvSpPr>
        <p:spPr bwMode="auto">
          <a:xfrm>
            <a:off x="1011382" y="1667862"/>
            <a:ext cx="1635692" cy="50799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rPr>
              <a:t>Bbio</a:t>
            </a:r>
            <a:r>
              <a:rPr lang="fr-FR" sz="1000">
                <a:solidFill>
                  <a:schemeClr val="tx1"/>
                </a:solidFill>
              </a:rPr>
              <a:t> : besoins bioclimatiques</a:t>
            </a:r>
            <a:endParaRPr lang="fr-FR" sz="1100">
              <a:solidFill>
                <a:schemeClr val="tx1"/>
              </a:solidFill>
            </a:endParaRPr>
          </a:p>
        </p:txBody>
      </p:sp>
      <p:sp>
        <p:nvSpPr>
          <p:cNvPr id="14" name="Rectangle 13"/>
          <p:cNvSpPr/>
          <p:nvPr/>
        </p:nvSpPr>
        <p:spPr bwMode="auto">
          <a:xfrm>
            <a:off x="1011382" y="2290354"/>
            <a:ext cx="1635692" cy="50599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rPr>
              <a:t>Cep,nr </a:t>
            </a:r>
            <a:r>
              <a:rPr lang="fr-FR" sz="1000">
                <a:solidFill>
                  <a:schemeClr val="tx1"/>
                </a:solidFill>
              </a:rPr>
              <a:t>: conso. en énergie primaire </a:t>
            </a:r>
            <a:r>
              <a:rPr lang="fr-FR" sz="1000" u="sng">
                <a:solidFill>
                  <a:schemeClr val="tx1"/>
                </a:solidFill>
              </a:rPr>
              <a:t>non</a:t>
            </a:r>
            <a:r>
              <a:rPr lang="fr-FR" sz="1000">
                <a:solidFill>
                  <a:schemeClr val="tx1"/>
                </a:solidFill>
              </a:rPr>
              <a:t> renouvelables</a:t>
            </a:r>
            <a:endParaRPr/>
          </a:p>
        </p:txBody>
      </p:sp>
      <mc:AlternateContent xmlns:mc="http://schemas.openxmlformats.org/markup-compatibility/2006" xmlns:a14="http://schemas.microsoft.com/office/drawing/2010/main">
        <mc:Choice Requires="a14">
          <p:sp>
            <p:nvSpPr>
              <p:cNvPr id="15" name="Rectangle 14"/>
              <p:cNvSpPr/>
              <p:nvPr/>
            </p:nvSpPr>
            <p:spPr bwMode="auto">
              <a:xfrm>
                <a:off x="3158462" y="1666956"/>
                <a:ext cx="1689046" cy="1129391"/>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mc:AlternateContent>
                  <mc:Choice Requires="a14">
                    <a14:m>
                      <m:oMath xmlns:m="http://schemas.openxmlformats.org/officeDocument/2006/math">
                        <m:sSub>
                          <m:sSubPr>
                            <m:ctrlPr>
                              <a:rPr lang="fr-FR" sz="1000" b="1" i="1">
                                <a:solidFill>
                                  <a:schemeClr val="tx1"/>
                                </a:solidFill>
                                <a:latin typeface="Cambria Math" panose="02040503050406030204" pitchFamily="18" charset="0"/>
                                <a:ea typeface="Cambria Math"/>
                                <a:cs typeface="Cambria Math"/>
                              </a:rPr>
                            </m:ctrlPr>
                          </m:sSubPr>
                          <m:e>
                            <m:r>
                              <m:rPr>
                                <m:nor/>
                              </m:rPr>
                              <a:rPr lang="fr-FR" sz="1000" b="1">
                                <a:solidFill>
                                  <a:schemeClr val="tx1"/>
                                </a:solidFill>
                              </a:rPr>
                              <m:t>Ic</m:t>
                            </m:r>
                          </m:e>
                          <m:sub>
                            <m:r>
                              <m:rPr>
                                <m:nor/>
                              </m:rPr>
                              <a:rPr lang="fr-FR" sz="1000" b="1">
                                <a:solidFill>
                                  <a:schemeClr val="tx1"/>
                                </a:solidFill>
                              </a:rPr>
                              <m:t>construction</m:t>
                            </m:r>
                          </m:sub>
                        </m:sSub>
                      </m:oMath>
                    </a14:m>
                  </mc:Choice>
                  <mc:Fallback xmlns="" xmlns:w="http://schemas.openxmlformats.org/wordprocessingml/2006/main" xmlns:m="http://schemas.openxmlformats.org/officeDocument/2006/math"/>
                </mc:AlternateContent>
                <a:r>
                  <a:rPr lang="fr-FR" sz="1100" b="1">
                    <a:solidFill>
                      <a:schemeClr val="tx1"/>
                    </a:solidFill>
                  </a:rPr>
                  <a:t> </a:t>
                </a:r>
                <a:r>
                  <a:rPr lang="fr-FR" sz="1100">
                    <a:solidFill>
                      <a:schemeClr val="tx1"/>
                    </a:solidFill>
                  </a:rPr>
                  <a:t>: </a:t>
                </a:r>
                <a:endParaRPr/>
              </a:p>
              <a:p>
                <a:pPr algn="ctr">
                  <a:defRPr/>
                </a:pPr>
                <a:r>
                  <a:rPr lang="fr-FR" sz="1000">
                    <a:solidFill>
                      <a:schemeClr val="tx1"/>
                    </a:solidFill>
                  </a:rPr>
                  <a:t>impact sur le changement climatique des matériaux et équipements et de leur mise en œuvre (chantier)</a:t>
                </a:r>
                <a:endParaRPr lang="fr-FR" sz="1100">
                  <a:solidFill>
                    <a:schemeClr val="tx1"/>
                  </a:solidFill>
                </a:endParaRPr>
              </a:p>
            </p:txBody>
          </p:sp>
        </mc:Choice>
        <mc:Fallback xmlns="">
          <p:sp>
            <p:nvSpPr>
              <p:cNvPr id="15" name="Rectangle 14"/>
              <p:cNvSpPr>
                <a:spLocks noRot="1" noChangeAspect="1" noMove="1" noResize="1" noEditPoints="1" noAdjustHandles="1" noChangeArrowheads="1" noChangeShapeType="1" noTextEdit="1"/>
              </p:cNvSpPr>
              <p:nvPr/>
            </p:nvSpPr>
            <p:spPr bwMode="auto">
              <a:xfrm>
                <a:off x="3158462" y="1666956"/>
                <a:ext cx="1689046" cy="1129391"/>
              </a:xfrm>
              <a:prstGeom prst="rect">
                <a:avLst/>
              </a:prstGeom>
              <a:blipFill>
                <a:blip r:embed="rId4"/>
                <a:stretch>
                  <a:fillRect t="-2105" b="-3684"/>
                </a:stretch>
              </a:blipFill>
              <a:ln>
                <a:solidFill>
                  <a:schemeClr val="tx2"/>
                </a:solidFill>
              </a:ln>
            </p:spPr>
            <p:txBody>
              <a:bodyPr/>
              <a:lstStyle/>
              <a:p>
                <a:r>
                  <a:rPr lang="fr-FR">
                    <a:noFill/>
                  </a:rPr>
                  <a:t> </a:t>
                </a:r>
              </a:p>
            </p:txBody>
          </p:sp>
        </mc:Fallback>
      </mc:AlternateContent>
      <p:sp>
        <p:nvSpPr>
          <p:cNvPr id="16" name="Rectangle 15"/>
          <p:cNvSpPr/>
          <p:nvPr/>
        </p:nvSpPr>
        <p:spPr bwMode="auto">
          <a:xfrm>
            <a:off x="5274048" y="1649790"/>
            <a:ext cx="1677392" cy="793231"/>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rPr>
              <a:t>Degrés-heures</a:t>
            </a:r>
            <a:r>
              <a:rPr lang="fr-FR" sz="1000">
                <a:solidFill>
                  <a:schemeClr val="tx1"/>
                </a:solidFill>
              </a:rPr>
              <a:t> : Nombre de degrés x les heures d’inconfort en période estivale</a:t>
            </a:r>
            <a:endParaRPr lang="fr-FR" sz="1100">
              <a:solidFill>
                <a:schemeClr val="tx1"/>
              </a:solidFill>
            </a:endParaRPr>
          </a:p>
        </p:txBody>
      </p:sp>
      <p:sp>
        <p:nvSpPr>
          <p:cNvPr id="17" name="Rectangle 16"/>
          <p:cNvSpPr/>
          <p:nvPr/>
        </p:nvSpPr>
        <p:spPr bwMode="auto">
          <a:xfrm>
            <a:off x="889232" y="1381890"/>
            <a:ext cx="1877457" cy="3051176"/>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defRPr/>
            </a:pPr>
            <a:r>
              <a:rPr lang="fr-FR" sz="1100" b="1">
                <a:solidFill>
                  <a:schemeClr val="accent2"/>
                </a:solidFill>
              </a:rPr>
              <a:t>ENERGIE</a:t>
            </a:r>
            <a:endParaRPr lang="fr-FR" sz="1100">
              <a:solidFill>
                <a:schemeClr val="accent2"/>
              </a:solidFill>
            </a:endParaRPr>
          </a:p>
        </p:txBody>
      </p:sp>
      <p:sp>
        <p:nvSpPr>
          <p:cNvPr id="22" name="Rectangle 21"/>
          <p:cNvSpPr/>
          <p:nvPr/>
        </p:nvSpPr>
        <p:spPr bwMode="auto">
          <a:xfrm>
            <a:off x="3064258" y="1393939"/>
            <a:ext cx="1877456" cy="303912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defRPr/>
            </a:pPr>
            <a:r>
              <a:rPr lang="fr-FR" sz="1100" b="1">
                <a:solidFill>
                  <a:schemeClr val="accent2"/>
                </a:solidFill>
              </a:rPr>
              <a:t>CARBONE</a:t>
            </a:r>
            <a:endParaRPr lang="fr-FR" sz="1100">
              <a:solidFill>
                <a:schemeClr val="accent2"/>
              </a:solidFill>
            </a:endParaRPr>
          </a:p>
        </p:txBody>
      </p:sp>
      <p:sp>
        <p:nvSpPr>
          <p:cNvPr id="23" name="Rectangle 22"/>
          <p:cNvSpPr/>
          <p:nvPr/>
        </p:nvSpPr>
        <p:spPr bwMode="auto">
          <a:xfrm>
            <a:off x="5183624" y="1375570"/>
            <a:ext cx="1877457" cy="116001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defRPr/>
            </a:pPr>
            <a:r>
              <a:rPr lang="fr-FR" sz="1100" b="1">
                <a:solidFill>
                  <a:schemeClr val="accent2"/>
                </a:solidFill>
              </a:rPr>
              <a:t>CONFORT D’ÉTÉ</a:t>
            </a:r>
            <a:endParaRPr lang="fr-FR" sz="1100">
              <a:solidFill>
                <a:schemeClr val="accent2"/>
              </a:solidFill>
            </a:endParaRPr>
          </a:p>
        </p:txBody>
      </p:sp>
      <p:sp>
        <p:nvSpPr>
          <p:cNvPr id="24" name="Rectangle 23"/>
          <p:cNvSpPr/>
          <p:nvPr/>
        </p:nvSpPr>
        <p:spPr bwMode="auto">
          <a:xfrm>
            <a:off x="1011382" y="2908039"/>
            <a:ext cx="1645667" cy="50799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rPr>
              <a:t>Cep</a:t>
            </a:r>
            <a:r>
              <a:rPr lang="fr-FR" sz="1000">
                <a:solidFill>
                  <a:schemeClr val="tx1"/>
                </a:solidFill>
              </a:rPr>
              <a:t> : conso. en énergie primaire</a:t>
            </a:r>
            <a:endParaRPr lang="fr-FR" sz="1100">
              <a:solidFill>
                <a:schemeClr val="tx1"/>
              </a:solidFill>
            </a:endParaRPr>
          </a:p>
        </p:txBody>
      </p:sp>
      <p:sp>
        <p:nvSpPr>
          <p:cNvPr id="25" name="ZoneTexte 24"/>
          <p:cNvSpPr txBox="1"/>
          <p:nvPr/>
        </p:nvSpPr>
        <p:spPr bwMode="auto">
          <a:xfrm>
            <a:off x="5796136" y="3106214"/>
            <a:ext cx="3020562" cy="830997"/>
          </a:xfrm>
          <a:prstGeom prst="rect">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ctr">
              <a:defRPr/>
            </a:pPr>
            <a:r>
              <a:rPr lang="fr-FR" sz="1200" b="1" dirty="0">
                <a:solidFill>
                  <a:srgbClr val="135565"/>
                </a:solidFill>
              </a:rPr>
              <a:t>Ces 6 indicateurs vont être détaillées dans la suite de la présentation en 3 parties: énergie, confort d’été et performance environnementale</a:t>
            </a:r>
            <a:endParaRPr dirty="0"/>
          </a:p>
        </p:txBody>
      </p:sp>
      <p:sp>
        <p:nvSpPr>
          <p:cNvPr id="26" name="Rectangle 25"/>
          <p:cNvSpPr/>
          <p:nvPr/>
        </p:nvSpPr>
        <p:spPr bwMode="auto">
          <a:xfrm>
            <a:off x="1011381" y="3738643"/>
            <a:ext cx="3758881" cy="514489"/>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100" b="1">
                <a:solidFill>
                  <a:schemeClr val="tx1"/>
                </a:solidFill>
                <a:ea typeface="Microsoft YaHei"/>
                <a:cs typeface="Mangal"/>
              </a:rPr>
              <a:t>Ic</a:t>
            </a:r>
            <a:r>
              <a:rPr lang="fr-FR" sz="1100" b="1" baseline="-25000">
                <a:solidFill>
                  <a:schemeClr val="tx1"/>
                </a:solidFill>
                <a:ea typeface="Microsoft YaHei"/>
                <a:cs typeface="Mangal"/>
              </a:rPr>
              <a:t>énergie </a:t>
            </a:r>
            <a:r>
              <a:rPr lang="fr-FR" sz="1100">
                <a:solidFill>
                  <a:schemeClr val="tx1"/>
                </a:solidFill>
              </a:rPr>
              <a:t>: </a:t>
            </a:r>
            <a:r>
              <a:rPr lang="fr-FR" sz="1000">
                <a:solidFill>
                  <a:schemeClr val="tx1"/>
                </a:solidFill>
              </a:rPr>
              <a:t>impact sur le changement climatique des consommations d’énergie</a:t>
            </a:r>
            <a:endParaRPr lang="fr-FR" sz="110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22" grpId="0" animBg="1"/>
      <p:bldP spid="23" grpId="0" animBg="1"/>
      <p:bldP spid="24" grpId="0" animBg="1"/>
      <p:bldP spid="26"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Espace réservé pour une image  2"/>
          <p:cNvSpPr>
            <a:spLocks noGrp="1"/>
          </p:cNvSpPr>
          <p:nvPr>
            <p:ph type="pic" sz="quarter" idx="4294967295"/>
          </p:nvPr>
        </p:nvSpPr>
        <p:spPr bwMode="auto">
          <a:xfrm>
            <a:off x="-1" y="743453"/>
            <a:ext cx="9144000" cy="4406400"/>
          </a:xfrm>
          <a:prstGeom prst="rect">
            <a:avLst/>
          </a:prstGeom>
          <a:solidFill>
            <a:srgbClr val="169B62"/>
          </a:solidFill>
        </p:spPr>
      </p:sp>
      <p:sp>
        <p:nvSpPr>
          <p:cNvPr id="6" name="Titre 5"/>
          <p:cNvSpPr>
            <a:spLocks noGrp="1"/>
          </p:cNvSpPr>
          <p:nvPr>
            <p:ph type="title"/>
          </p:nvPr>
        </p:nvSpPr>
        <p:spPr bwMode="auto"/>
        <p:txBody>
          <a:bodyPr/>
          <a:lstStyle/>
          <a:p>
            <a:pPr>
              <a:buFont typeface="+mj-lt"/>
              <a:buAutoNum type="arabicPeriod" startAt="3"/>
              <a:defRPr/>
            </a:pPr>
            <a:r>
              <a:rPr lang="fr-FR">
                <a:solidFill>
                  <a:schemeClr val="bg1"/>
                </a:solidFill>
              </a:rPr>
              <a:t>Indicateurs et niveaux de performance énergétique</a:t>
            </a:r>
            <a:endParaRPr/>
          </a:p>
        </p:txBody>
      </p:sp>
      <p:sp>
        <p:nvSpPr>
          <p:cNvPr id="4" name="Espace réservé de la date 3"/>
          <p:cNvSpPr>
            <a:spLocks noGrp="1"/>
          </p:cNvSpPr>
          <p:nvPr>
            <p:ph type="dt" sz="half" idx="10"/>
          </p:nvPr>
        </p:nvSpPr>
        <p:spPr bwMode="auto"/>
        <p:txBody>
          <a:bodyPr/>
          <a:lstStyle/>
          <a:p>
            <a:pPr algn="r">
              <a:defRPr/>
            </a:pPr>
            <a:r>
              <a:rPr lang="fr-FR" cap="all"/>
              <a:t>XX/XX/XXXX</a:t>
            </a:r>
          </a:p>
        </p:txBody>
      </p:sp>
      <p:sp>
        <p:nvSpPr>
          <p:cNvPr id="5" name="Espace réservé du pied de page 4"/>
          <p:cNvSpPr>
            <a:spLocks noGrp="1"/>
          </p:cNvSpPr>
          <p:nvPr>
            <p:ph type="ftr" sz="quarter" idx="11"/>
          </p:nvPr>
        </p:nvSpPr>
        <p:spPr bwMode="auto"/>
        <p:txBody>
          <a:bodyPr/>
          <a:lstStyle/>
          <a:p>
            <a:pPr>
              <a:defRPr/>
            </a:pPr>
            <a:r>
              <a:rPr lang="fr-FR"/>
              <a:t>Intitulé de la direction/service interministérielle</a:t>
            </a:r>
            <a:endParaRPr/>
          </a:p>
        </p:txBody>
      </p:sp>
      <p:sp>
        <p:nvSpPr>
          <p:cNvPr id="11" name="Espace réservé du numéro de diapositive 10"/>
          <p:cNvSpPr>
            <a:spLocks noGrp="1"/>
          </p:cNvSpPr>
          <p:nvPr>
            <p:ph type="sldNum" sz="quarter" idx="4294967295"/>
          </p:nvPr>
        </p:nvSpPr>
        <p:spPr bwMode="auto">
          <a:xfrm>
            <a:off x="6264000" y="4783500"/>
            <a:ext cx="1350000" cy="360000"/>
          </a:xfrm>
        </p:spPr>
        <p:txBody>
          <a:bodyPr/>
          <a:lstStyle/>
          <a:p>
            <a:pPr>
              <a:defRPr/>
            </a:pPr>
            <a:fld id="{733122C9-A0B9-462F-8757-0847AD287B63}" type="slidenum">
              <a:rPr lang="fr-FR"/>
              <a:t>29</a:t>
            </a:fld>
            <a:endParaRPr lang="fr-F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Objectifs de performance énergétique de la RE2020</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30</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8" name="Espace réservé du texte 6"/>
          <p:cNvSpPr txBox="1"/>
          <p:nvPr/>
        </p:nvSpPr>
        <p:spPr bwMode="auto">
          <a:xfrm>
            <a:off x="1351602" y="1716693"/>
            <a:ext cx="7792398" cy="2476500"/>
          </a:xfrm>
          <a:prstGeom prst="rect">
            <a:avLst/>
          </a:prstGeom>
        </p:spPr>
        <p:txBody>
          <a:bodyPr>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marL="128585" indent="-128585" algn="just">
              <a:buFont typeface="Arial"/>
              <a:buChar char="•"/>
              <a:defRPr/>
            </a:pPr>
            <a:r>
              <a:rPr lang="fr-FR" sz="1200" b="1"/>
              <a:t>Renforcer significativement la sobriété énergétique (performance de l’enveloppe du bâtiment)</a:t>
            </a:r>
            <a:endParaRPr/>
          </a:p>
          <a:p>
            <a:pPr marL="317580" lvl="1" indent="-128585" algn="just">
              <a:buFont typeface="Wingdings"/>
              <a:buChar char="ü"/>
              <a:defRPr/>
            </a:pPr>
            <a:r>
              <a:rPr lang="fr-FR" sz="1200"/>
              <a:t>Exigence Bbio renforcée de 30 % par rapport à la RT2012 pour les logements et de 20 % pour les bureaux</a:t>
            </a:r>
            <a:endParaRPr/>
          </a:p>
          <a:p>
            <a:pPr marL="128585" indent="-128585" algn="just">
              <a:buFont typeface="Arial"/>
              <a:buChar char="•"/>
              <a:defRPr/>
            </a:pPr>
            <a:r>
              <a:rPr lang="fr-FR" sz="1200" b="1"/>
              <a:t>Privilégier les énergies les moins carbonées et sortir des énergies fossiles</a:t>
            </a:r>
            <a:endParaRPr/>
          </a:p>
          <a:p>
            <a:pPr marL="317580" lvl="1" indent="-128585" algn="just">
              <a:buFont typeface="Wingdings"/>
              <a:buChar char="ü"/>
              <a:defRPr/>
            </a:pPr>
            <a:r>
              <a:rPr lang="fr-FR" sz="1200"/>
              <a:t>Limitation très forte de l’impact carbone des énergies dès 2022 en Maison Individuelle (MI)</a:t>
            </a:r>
            <a:endParaRPr/>
          </a:p>
          <a:p>
            <a:pPr marL="317580" lvl="1" indent="-128585" algn="just">
              <a:buFont typeface="Wingdings"/>
              <a:buChar char="ü"/>
              <a:defRPr/>
            </a:pPr>
            <a:r>
              <a:rPr lang="fr-FR" sz="1200"/>
              <a:t>Limitation forte de l’impact carbone des énergies en 2025 en Logements Collectifs (LC)</a:t>
            </a:r>
            <a:endParaRPr/>
          </a:p>
          <a:p>
            <a:pPr marL="128585" indent="-128585" algn="just">
              <a:buFont typeface="Arial"/>
              <a:buChar char="•"/>
              <a:defRPr/>
            </a:pPr>
            <a:r>
              <a:rPr lang="fr-FR" sz="1200" b="1"/>
              <a:t>Systématiser la chaleur renouvelable</a:t>
            </a:r>
            <a:endParaRPr/>
          </a:p>
          <a:p>
            <a:pPr marL="317580" lvl="1" indent="-128585" algn="just">
              <a:buFont typeface="Wingdings"/>
              <a:buChar char="ü"/>
              <a:defRPr/>
            </a:pPr>
            <a:r>
              <a:rPr lang="fr-FR" sz="1200"/>
              <a:t>Sortie du vecteur gaz (hors appoint) dès 2022 en MI et dès 2025 en LC </a:t>
            </a:r>
            <a:endParaRPr/>
          </a:p>
          <a:p>
            <a:pPr marL="317580" lvl="1" indent="-128585" algn="just">
              <a:buFont typeface="Wingdings"/>
              <a:buChar char="ü"/>
              <a:defRPr/>
            </a:pPr>
            <a:r>
              <a:rPr lang="fr-FR" sz="1200"/>
              <a:t>Sortie du chauffage à effet joule seul (hors appoint) dès 2022</a:t>
            </a:r>
            <a:endParaRPr/>
          </a:p>
        </p:txBody>
      </p:sp>
      <p:pic>
        <p:nvPicPr>
          <p:cNvPr id="19" name="Image3"/>
          <p:cNvPicPr/>
          <p:nvPr/>
        </p:nvPicPr>
        <p:blipFill>
          <a:blip r:embed="rId4"/>
          <a:stretch/>
        </p:blipFill>
        <p:spPr bwMode="auto">
          <a:xfrm>
            <a:off x="652473" y="1807389"/>
            <a:ext cx="553472" cy="530633"/>
          </a:xfrm>
          <a:prstGeom prst="rect">
            <a:avLst/>
          </a:prstGeom>
        </p:spPr>
      </p:pic>
      <p:sp>
        <p:nvSpPr>
          <p:cNvPr id="10" name="Rectangle 9"/>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Quatre indicateurs relatifs à l’énergie dans la RE2020</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31</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pic>
        <p:nvPicPr>
          <p:cNvPr id="19" name="Image3"/>
          <p:cNvPicPr/>
          <p:nvPr/>
        </p:nvPicPr>
        <p:blipFill>
          <a:blip r:embed="rId4"/>
          <a:stretch/>
        </p:blipFill>
        <p:spPr bwMode="auto">
          <a:xfrm>
            <a:off x="652473" y="1807389"/>
            <a:ext cx="553472" cy="530633"/>
          </a:xfrm>
          <a:prstGeom prst="rect">
            <a:avLst/>
          </a:prstGeom>
        </p:spPr>
      </p:pic>
      <p:sp>
        <p:nvSpPr>
          <p:cNvPr id="10" name="Espace réservé du contenu 1"/>
          <p:cNvSpPr txBox="1"/>
          <p:nvPr/>
        </p:nvSpPr>
        <p:spPr bwMode="auto">
          <a:xfrm>
            <a:off x="1208906" y="1827887"/>
            <a:ext cx="5620443" cy="530633"/>
          </a:xfrm>
          <a:prstGeom prst="rect">
            <a:avLst/>
          </a:prstGeom>
        </p:spPr>
        <p:txBody>
          <a:bodyPr>
            <a:norm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defRPr/>
            </a:pPr>
            <a:r>
              <a:rPr lang="fr-FR" sz="1200">
                <a:solidFill>
                  <a:srgbClr val="00B050"/>
                </a:solidFill>
              </a:rPr>
              <a:t>ENERGIE:</a:t>
            </a:r>
            <a:br>
              <a:rPr lang="fr-FR" sz="1200">
                <a:solidFill>
                  <a:srgbClr val="00B050"/>
                </a:solidFill>
              </a:rPr>
            </a:br>
            <a:r>
              <a:rPr lang="fr-FR" sz="1200"/>
              <a:t>Voici les 4 indicateurs faisant l’objet d’un seuil à ne pas dépasser:</a:t>
            </a:r>
            <a:endParaRPr/>
          </a:p>
        </p:txBody>
      </p:sp>
      <p:sp>
        <p:nvSpPr>
          <p:cNvPr id="11" name="Espace réservé du texte 6"/>
          <p:cNvSpPr txBox="1"/>
          <p:nvPr/>
        </p:nvSpPr>
        <p:spPr bwMode="auto">
          <a:xfrm>
            <a:off x="971599" y="2460823"/>
            <a:ext cx="7001792" cy="2372625"/>
          </a:xfrm>
          <a:prstGeom prst="rect">
            <a:avLst/>
          </a:prstGeom>
        </p:spPr>
        <p:txBody>
          <a:bodyPr/>
          <a:lstStyle>
            <a:lvl1pPr marL="0" indent="0" algn="l" defTabSz="457200">
              <a:spcBef>
                <a:spcPts val="0"/>
              </a:spcBef>
              <a:spcAft>
                <a:spcPts val="1800"/>
              </a:spcAft>
              <a:buFontTx/>
              <a:buNone/>
              <a:defRPr sz="1800" b="1">
                <a:solidFill>
                  <a:srgbClr val="0F342F"/>
                </a:solidFill>
                <a:latin typeface="+mn-lt"/>
                <a:ea typeface="+mn-ea"/>
                <a:cs typeface="+mn-cs"/>
              </a:defRPr>
            </a:lvl1pPr>
            <a:lvl2pPr marL="0" indent="0" algn="l" defTabSz="457200">
              <a:spcBef>
                <a:spcPts val="0"/>
              </a:spcBef>
              <a:spcAft>
                <a:spcPts val="1200"/>
              </a:spcAft>
              <a:buFontTx/>
              <a:buNone/>
              <a:defRPr sz="1400">
                <a:solidFill>
                  <a:schemeClr val="tx1"/>
                </a:solidFill>
                <a:latin typeface="+mn-lt"/>
                <a:ea typeface="+mn-ea"/>
                <a:cs typeface="+mn-cs"/>
              </a:defRPr>
            </a:lvl2pPr>
            <a:lvl3pPr marL="360000" indent="-228600" algn="l" defTabSz="457200">
              <a:spcBef>
                <a:spcPts val="0"/>
              </a:spcBef>
              <a:spcAft>
                <a:spcPts val="0"/>
              </a:spcAft>
              <a:buClr>
                <a:srgbClr val="E57D00"/>
              </a:buClr>
              <a:buFont typeface="Arial"/>
              <a:buChar char="•"/>
              <a:defRPr sz="1400">
                <a:solidFill>
                  <a:schemeClr val="tx1"/>
                </a:solidFill>
                <a:latin typeface="+mn-lt"/>
                <a:ea typeface="+mn-ea"/>
                <a:cs typeface="+mn-cs"/>
              </a:defRPr>
            </a:lvl3pPr>
            <a:lvl4pPr marL="720000" indent="-228600" algn="l" defTabSz="457200">
              <a:spcBef>
                <a:spcPts val="0"/>
              </a:spcBef>
              <a:spcAft>
                <a:spcPts val="0"/>
              </a:spcAft>
              <a:buSzPct val="150000"/>
              <a:buFont typeface="Arial"/>
              <a:buChar char="–"/>
              <a:defRPr sz="1200">
                <a:solidFill>
                  <a:srgbClr val="E57D00"/>
                </a:solidFill>
                <a:latin typeface="+mn-lt"/>
                <a:ea typeface="+mn-ea"/>
                <a:cs typeface="+mn-cs"/>
              </a:defRPr>
            </a:lvl4pPr>
            <a:lvl5pPr marL="1080000" indent="-228600" algn="l" defTabSz="457200">
              <a:spcBef>
                <a:spcPts val="0"/>
              </a:spcBef>
              <a:spcAft>
                <a:spcPts val="0"/>
              </a:spcAft>
              <a:buSzPct val="75000"/>
              <a:buFont typeface="Arial"/>
              <a:buChar char="•"/>
              <a:defRPr sz="1200">
                <a:solidFill>
                  <a:schemeClr val="tx1"/>
                </a:solidFill>
                <a:latin typeface="+mn-lt"/>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a:lstStyle>
          <a:p>
            <a:pPr marL="509169" lvl="1" indent="-257175" algn="just">
              <a:buFont typeface="Arial"/>
              <a:buChar char="•"/>
              <a:defRPr sz="1800" b="0" i="0" u="none" strike="noStrike" cap="none" spc="0">
                <a:solidFill>
                  <a:srgbClr val="000000"/>
                </a:solidFill>
              </a:defRPr>
            </a:pPr>
            <a:r>
              <a:rPr lang="fr-FR" sz="1200">
                <a:ea typeface="Microsoft YaHei"/>
                <a:cs typeface="Mangal"/>
              </a:rPr>
              <a:t>besoins bioclimatiques </a:t>
            </a:r>
            <a:r>
              <a:rPr lang="fr-FR" sz="1200" b="1">
                <a:ea typeface="Microsoft YaHei"/>
                <a:cs typeface="Mangal"/>
              </a:rPr>
              <a:t>Bbio</a:t>
            </a:r>
            <a:r>
              <a:rPr lang="fr-FR" sz="1200">
                <a:ea typeface="Microsoft YaHei"/>
                <a:cs typeface="Mangal"/>
              </a:rPr>
              <a:t> (points)</a:t>
            </a:r>
            <a:endParaRPr/>
          </a:p>
          <a:p>
            <a:pPr marL="537737" lvl="1" indent="-285743" algn="just">
              <a:buFont typeface="Arial"/>
              <a:buChar char="•"/>
              <a:defRPr sz="1800" b="0" i="0" u="none" strike="noStrike" cap="none" spc="0">
                <a:solidFill>
                  <a:srgbClr val="000000"/>
                </a:solidFill>
              </a:defRPr>
            </a:pPr>
            <a:r>
              <a:rPr lang="fr-FR" sz="1200">
                <a:ea typeface="Microsoft YaHei"/>
                <a:cs typeface="Mangal"/>
              </a:rPr>
              <a:t>impact sur le changement climatique associé aux consommations d’énergie primaire </a:t>
            </a:r>
            <a:r>
              <a:rPr lang="fr-FR" sz="1200" b="1">
                <a:ea typeface="Microsoft YaHei"/>
                <a:cs typeface="Mangal"/>
              </a:rPr>
              <a:t>Ic</a:t>
            </a:r>
            <a:r>
              <a:rPr lang="fr-FR" sz="1200" b="1" baseline="-25000">
                <a:ea typeface="Microsoft YaHei"/>
                <a:cs typeface="Mangal"/>
              </a:rPr>
              <a:t>énergie</a:t>
            </a:r>
            <a:r>
              <a:rPr lang="fr-FR" sz="1200">
                <a:ea typeface="Microsoft YaHei"/>
                <a:cs typeface="Mangal"/>
              </a:rPr>
              <a:t> (kgeqCO2/m².an).</a:t>
            </a:r>
            <a:endParaRPr/>
          </a:p>
          <a:p>
            <a:pPr marL="537737" lvl="1" indent="-285743" algn="just">
              <a:buFont typeface="Arial"/>
              <a:buChar char="•"/>
              <a:defRPr sz="1800" b="0" i="0" u="none" strike="noStrike" cap="none" spc="0">
                <a:solidFill>
                  <a:srgbClr val="000000"/>
                </a:solidFill>
              </a:defRPr>
            </a:pPr>
            <a:r>
              <a:rPr lang="fr-FR" sz="1200">
                <a:ea typeface="Microsoft YaHei"/>
                <a:cs typeface="Mangal"/>
              </a:rPr>
              <a:t>consommations d’énergie primaire non renouvelable </a:t>
            </a:r>
            <a:r>
              <a:rPr lang="fr-FR" sz="1200" b="1">
                <a:ea typeface="Microsoft YaHei"/>
                <a:cs typeface="Mangal"/>
              </a:rPr>
              <a:t>Cep,nr</a:t>
            </a:r>
            <a:r>
              <a:rPr lang="fr-FR" sz="1200">
                <a:ea typeface="Microsoft YaHei"/>
                <a:cs typeface="Mangal"/>
              </a:rPr>
              <a:t> (kWhep/m².an), </a:t>
            </a:r>
            <a:endParaRPr/>
          </a:p>
          <a:p>
            <a:pPr marL="537737" lvl="1" indent="-285743" algn="just">
              <a:buFont typeface="Arial"/>
              <a:buChar char="•"/>
              <a:defRPr sz="1800" b="0" i="0" u="none" strike="noStrike" cap="none" spc="0">
                <a:solidFill>
                  <a:srgbClr val="000000"/>
                </a:solidFill>
              </a:defRPr>
            </a:pPr>
            <a:r>
              <a:rPr lang="fr-FR" sz="1200">
                <a:ea typeface="Microsoft YaHei"/>
                <a:cs typeface="Mangal"/>
              </a:rPr>
              <a:t>consommations d’énergie primaire </a:t>
            </a:r>
            <a:r>
              <a:rPr lang="fr-FR" sz="1200" b="1">
                <a:ea typeface="Microsoft YaHei"/>
                <a:cs typeface="Mangal"/>
              </a:rPr>
              <a:t>Cep </a:t>
            </a:r>
            <a:r>
              <a:rPr lang="fr-FR" sz="1200">
                <a:ea typeface="Microsoft YaHei"/>
                <a:cs typeface="Mangal"/>
              </a:rPr>
              <a:t>(kWhep/m².an),</a:t>
            </a:r>
            <a:endParaRPr/>
          </a:p>
        </p:txBody>
      </p:sp>
      <p:sp>
        <p:nvSpPr>
          <p:cNvPr id="13" name="Rectangle 12"/>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Rappel des principes de la RT2012 et évolutions RE2020</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32</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pic>
        <p:nvPicPr>
          <p:cNvPr id="19" name="Image3"/>
          <p:cNvPicPr/>
          <p:nvPr/>
        </p:nvPicPr>
        <p:blipFill>
          <a:blip r:embed="rId4"/>
          <a:stretch/>
        </p:blipFill>
        <p:spPr bwMode="auto">
          <a:xfrm>
            <a:off x="642088" y="1275606"/>
            <a:ext cx="553472" cy="530633"/>
          </a:xfrm>
          <a:prstGeom prst="rect">
            <a:avLst/>
          </a:prstGeom>
        </p:spPr>
      </p:pic>
      <p:sp>
        <p:nvSpPr>
          <p:cNvPr id="13" name="Espace réservé du contenu 1"/>
          <p:cNvSpPr txBox="1"/>
          <p:nvPr/>
        </p:nvSpPr>
        <p:spPr bwMode="auto">
          <a:xfrm>
            <a:off x="1195560" y="1232485"/>
            <a:ext cx="2525497" cy="442410"/>
          </a:xfrm>
          <a:prstGeom prst="rect">
            <a:avLst/>
          </a:prstGeom>
        </p:spPr>
        <p:txBody>
          <a:bodyPr>
            <a:normAutofit fontScale="85000" lnSpcReduction="10000"/>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defRPr/>
            </a:pPr>
            <a:r>
              <a:rPr lang="fr-FR" sz="1450">
                <a:solidFill>
                  <a:srgbClr val="00B050"/>
                </a:solidFill>
              </a:rPr>
              <a:t>ENERGIE:</a:t>
            </a:r>
            <a:br>
              <a:rPr lang="fr-FR" sz="1450">
                <a:solidFill>
                  <a:srgbClr val="00B050"/>
                </a:solidFill>
              </a:rPr>
            </a:br>
            <a:r>
              <a:rPr lang="fr-FR" sz="1450"/>
              <a:t>les exigences performancielles</a:t>
            </a:r>
            <a:endParaRPr/>
          </a:p>
        </p:txBody>
      </p:sp>
      <p:grpSp>
        <p:nvGrpSpPr>
          <p:cNvPr id="14" name="Groupe 13"/>
          <p:cNvGrpSpPr/>
          <p:nvPr/>
        </p:nvGrpSpPr>
        <p:grpSpPr bwMode="auto">
          <a:xfrm>
            <a:off x="1331640" y="1766423"/>
            <a:ext cx="7016713" cy="2980769"/>
            <a:chOff x="1619424" y="1700727"/>
            <a:chExt cx="9355617" cy="3974359"/>
          </a:xfrm>
        </p:grpSpPr>
        <p:grpSp>
          <p:nvGrpSpPr>
            <p:cNvPr id="15" name="Groupe 14"/>
            <p:cNvGrpSpPr/>
            <p:nvPr/>
          </p:nvGrpSpPr>
          <p:grpSpPr bwMode="auto">
            <a:xfrm>
              <a:off x="1619424" y="1700727"/>
              <a:ext cx="9355617" cy="3974359"/>
              <a:chOff x="3132137" y="1860656"/>
              <a:chExt cx="5938928" cy="3461735"/>
            </a:xfrm>
          </p:grpSpPr>
          <p:sp>
            <p:nvSpPr>
              <p:cNvPr id="20" name="Rectangle : coins arrondis 179"/>
              <p:cNvSpPr/>
              <p:nvPr/>
            </p:nvSpPr>
            <p:spPr bwMode="auto">
              <a:xfrm>
                <a:off x="5188674" y="1860656"/>
                <a:ext cx="3882390" cy="346173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 f7 f3 1"/>
                  <a:gd name="f11" fmla="?: f8 f4 1"/>
                  <a:gd name="f12" fmla="?: f9 f5 1"/>
                  <a:gd name="f13" fmla="*/ f10 1 21600"/>
                  <a:gd name="f14" fmla="*/ f11 1 21600"/>
                  <a:gd name="f15" fmla="*/ 21600 f10 1"/>
                  <a:gd name="f16" fmla="*/ 21600 f11 1"/>
                  <a:gd name="f17" fmla="min f14 f13"/>
                  <a:gd name="f18" fmla="*/ f15 1 f12"/>
                  <a:gd name="f19" fmla="*/ f16 1 f12"/>
                  <a:gd name="f20" fmla="val f18"/>
                  <a:gd name="f21" fmla="val f19"/>
                  <a:gd name="f22" fmla="*/ f6 f17 1"/>
                  <a:gd name="f23" fmla="+- f21 0 f6"/>
                  <a:gd name="f24" fmla="+- f20 0 f6"/>
                  <a:gd name="f25" fmla="*/ f20 f17 1"/>
                  <a:gd name="f26" fmla="*/ f21 f17 1"/>
                  <a:gd name="f27" fmla="min f24 f23"/>
                  <a:gd name="f28" fmla="*/ f27 2286 1"/>
                  <a:gd name="f29" fmla="*/ f28 1 100000"/>
                  <a:gd name="f30" fmla="+- f20 0 f29"/>
                  <a:gd name="f31" fmla="+- f21 0 f29"/>
                  <a:gd name="f32" fmla="*/ f29 29289 1"/>
                  <a:gd name="f33" fmla="*/ f29 f17 1"/>
                  <a:gd name="f34" fmla="*/ f32 1 100000"/>
                  <a:gd name="f35" fmla="*/ f30 f17 1"/>
                  <a:gd name="f36" fmla="*/ f31 f17 1"/>
                  <a:gd name="f37" fmla="+- f20 0 f34"/>
                  <a:gd name="f38" fmla="+- f21 0 f34"/>
                  <a:gd name="f39" fmla="*/ f34 f17 1"/>
                  <a:gd name="f40" fmla="*/ f37 f17 1"/>
                  <a:gd name="f41" fmla="*/ f38 f17 1"/>
                </a:gdLst>
                <a:ahLst/>
                <a:cxnLst>
                  <a:cxn ang="3cd4">
                    <a:pos x="hc" y="t"/>
                  </a:cxn>
                  <a:cxn ang="0">
                    <a:pos x="r" y="vc"/>
                  </a:cxn>
                  <a:cxn ang="cd4">
                    <a:pos x="hc" y="b"/>
                  </a:cxn>
                  <a:cxn ang="cd2">
                    <a:pos x="l" y="vc"/>
                  </a:cxn>
                </a:cxnLst>
                <a:rect l="f39" t="f39" r="f40" b="f41"/>
                <a:pathLst>
                  <a:path extrusionOk="0">
                    <a:moveTo>
                      <a:pt x="f22" y="f33"/>
                    </a:moveTo>
                    <a:arcTo wR="f33" hR="f33" stAng="f0" swAng="f1"/>
                    <a:lnTo>
                      <a:pt x="f35" y="f22"/>
                    </a:lnTo>
                    <a:arcTo wR="f33" hR="f33" stAng="f2" swAng="f1"/>
                    <a:lnTo>
                      <a:pt x="f25" y="f36"/>
                    </a:lnTo>
                    <a:arcTo wR="f33" hR="f33" stAng="f6" swAng="f1"/>
                    <a:lnTo>
                      <a:pt x="f33" y="f26"/>
                    </a:lnTo>
                    <a:arcTo wR="f33" hR="f33" stAng="f1" swAng="f1"/>
                    <a:close/>
                  </a:path>
                </a:pathLst>
              </a:custGeom>
              <a:solidFill>
                <a:schemeClr val="accent3">
                  <a:lumMod val="75000"/>
                  <a:alpha val="10000"/>
                </a:schemeClr>
              </a:solidFill>
              <a:ln w="17638" cap="flat">
                <a:solidFill>
                  <a:schemeClr val="accent3">
                    <a:lumMod val="75000"/>
                  </a:schemeClr>
                </a:solidFill>
                <a:prstDash val="sysDot"/>
                <a:round/>
              </a:ln>
            </p:spPr>
            <p:txBody>
              <a:bodyPr vert="horz" wrap="square" lIns="62366" tIns="28076" rIns="62366" bIns="28076" anchor="t" anchorCtr="1" compatLnSpc="0">
                <a:noAutofit/>
              </a:bodyPr>
              <a:lstStyle/>
              <a:p>
                <a:pPr>
                  <a:lnSpc>
                    <a:spcPct val="107000"/>
                  </a:lnSpc>
                  <a:defRPr/>
                </a:pPr>
                <a:r>
                  <a:rPr lang="fr-FR" sz="1350" b="1">
                    <a:solidFill>
                      <a:srgbClr val="135565"/>
                    </a:solidFill>
                    <a:latin typeface="Arial"/>
                    <a:ea typeface="Times New Roman"/>
                    <a:cs typeface="Arial"/>
                  </a:rPr>
                  <a:t>EVOLUTIONS RE2020</a:t>
                </a:r>
                <a:endParaRPr lang="fr-FR" sz="1350" b="1">
                  <a:solidFill>
                    <a:srgbClr val="135565"/>
                  </a:solidFill>
                  <a:latin typeface="Calibri"/>
                  <a:ea typeface="Times New Roman"/>
                  <a:cs typeface="Arial"/>
                </a:endParaRPr>
              </a:p>
              <a:p>
                <a:pPr algn="just">
                  <a:lnSpc>
                    <a:spcPct val="107000"/>
                  </a:lnSpc>
                  <a:defRPr/>
                </a:pPr>
                <a:r>
                  <a:rPr lang="fr-FR" sz="850">
                    <a:latin typeface="Calibri"/>
                    <a:ea typeface="Times New Roman"/>
                    <a:cs typeface="Arial"/>
                  </a:rPr>
                  <a:t> </a:t>
                </a:r>
                <a:endParaRPr/>
              </a:p>
            </p:txBody>
          </p:sp>
          <p:sp>
            <p:nvSpPr>
              <p:cNvPr id="21" name="Signe Plus 159"/>
              <p:cNvSpPr/>
              <p:nvPr/>
            </p:nvSpPr>
            <p:spPr bwMode="auto">
              <a:xfrm>
                <a:off x="6646227" y="3260089"/>
                <a:ext cx="136525" cy="188140"/>
              </a:xfrm>
              <a:custGeom>
                <a:avLst/>
                <a:gdLst>
                  <a:gd name="f0" fmla="val w"/>
                  <a:gd name="f1" fmla="val h"/>
                  <a:gd name="f2" fmla="val 0"/>
                  <a:gd name="f3" fmla="val 400"/>
                  <a:gd name="f4" fmla="val 362"/>
                  <a:gd name="f5" fmla="val 129"/>
                  <a:gd name="f6" fmla="val 136"/>
                  <a:gd name="f7" fmla="val 264"/>
                  <a:gd name="f8" fmla="val 233"/>
                  <a:gd name="f9" fmla="*/ f0 1 400"/>
                  <a:gd name="f10" fmla="*/ f1 1 362"/>
                  <a:gd name="f11" fmla="+- f4 0 f2"/>
                  <a:gd name="f12" fmla="+- f3 0 f2"/>
                  <a:gd name="f13" fmla="*/ f12 1 400"/>
                  <a:gd name="f14" fmla="*/ f11 1 362"/>
                  <a:gd name="f15" fmla="*/ f2 1 f13"/>
                  <a:gd name="f16" fmla="*/ f3 1 f13"/>
                  <a:gd name="f17" fmla="*/ f2 1 f14"/>
                  <a:gd name="f18" fmla="*/ f4 1 f14"/>
                  <a:gd name="f19" fmla="*/ f15 f9 1"/>
                  <a:gd name="f20" fmla="*/ f16 f9 1"/>
                  <a:gd name="f21" fmla="*/ f18 f10 1"/>
                  <a:gd name="f22" fmla="*/ f17 f10 1"/>
                </a:gdLst>
                <a:ahLst/>
                <a:cxnLst>
                  <a:cxn ang="3cd4">
                    <a:pos x="hc" y="t"/>
                  </a:cxn>
                  <a:cxn ang="0">
                    <a:pos x="r" y="vc"/>
                  </a:cxn>
                  <a:cxn ang="cd4">
                    <a:pos x="hc" y="b"/>
                  </a:cxn>
                  <a:cxn ang="cd2">
                    <a:pos x="l" y="vc"/>
                  </a:cxn>
                </a:cxnLst>
                <a:rect l="f19" t="f22" r="f20" b="f21"/>
                <a:pathLst>
                  <a:path w="400" h="362" extrusionOk="0">
                    <a:moveTo>
                      <a:pt x="f2" y="f5"/>
                    </a:moveTo>
                    <a:lnTo>
                      <a:pt x="f6" y="f5"/>
                    </a:lnTo>
                    <a:lnTo>
                      <a:pt x="f6" y="f2"/>
                    </a:lnTo>
                    <a:lnTo>
                      <a:pt x="f7" y="f2"/>
                    </a:lnTo>
                    <a:lnTo>
                      <a:pt x="f7" y="f5"/>
                    </a:lnTo>
                    <a:lnTo>
                      <a:pt x="f3" y="f5"/>
                    </a:lnTo>
                    <a:lnTo>
                      <a:pt x="f3" y="f8"/>
                    </a:lnTo>
                    <a:lnTo>
                      <a:pt x="f7" y="f8"/>
                    </a:lnTo>
                    <a:lnTo>
                      <a:pt x="f7" y="f4"/>
                    </a:lnTo>
                    <a:lnTo>
                      <a:pt x="f6" y="f4"/>
                    </a:lnTo>
                    <a:lnTo>
                      <a:pt x="f6" y="f8"/>
                    </a:lnTo>
                    <a:lnTo>
                      <a:pt x="f2" y="f8"/>
                    </a:lnTo>
                    <a:close/>
                  </a:path>
                </a:pathLst>
              </a:custGeom>
              <a:solidFill>
                <a:srgbClr val="FFFFFF"/>
              </a:solidFill>
              <a:ln w="17638" cap="flat">
                <a:solidFill>
                  <a:srgbClr val="C0504D"/>
                </a:solidFill>
                <a:prstDash val="solid"/>
                <a:round/>
              </a:ln>
            </p:spPr>
            <p:txBody>
              <a:bodyPr vert="horz" wrap="square" lIns="6748" tIns="6748" rIns="6748" bIns="6748" anchor="ctr" anchorCtr="1" compatLnSpc="0">
                <a:noAutofit/>
              </a:bodyPr>
              <a:lstStyle/>
              <a:p>
                <a:pPr algn="just">
                  <a:lnSpc>
                    <a:spcPct val="107000"/>
                  </a:lnSpc>
                  <a:defRPr/>
                </a:pPr>
                <a:r>
                  <a:rPr lang="fr-FR" sz="850">
                    <a:latin typeface="Calibri"/>
                    <a:ea typeface="Times New Roman"/>
                    <a:cs typeface="Arial"/>
                  </a:rPr>
                  <a:t> </a:t>
                </a:r>
                <a:endParaRPr/>
              </a:p>
            </p:txBody>
          </p:sp>
          <p:sp>
            <p:nvSpPr>
              <p:cNvPr id="22" name="Rectangle : coins arrondis 13"/>
              <p:cNvSpPr/>
              <p:nvPr/>
            </p:nvSpPr>
            <p:spPr bwMode="auto">
              <a:xfrm>
                <a:off x="6842442" y="2293620"/>
                <a:ext cx="2117895" cy="467360"/>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 f7 f3 1"/>
                  <a:gd name="f11" fmla="?: f8 f4 1"/>
                  <a:gd name="f12" fmla="?: f9 f5 1"/>
                  <a:gd name="f13" fmla="*/ f10 1 21600"/>
                  <a:gd name="f14" fmla="*/ f11 1 21600"/>
                  <a:gd name="f15" fmla="*/ 21600 f10 1"/>
                  <a:gd name="f16" fmla="*/ 21600 f11 1"/>
                  <a:gd name="f17" fmla="min f14 f13"/>
                  <a:gd name="f18" fmla="*/ f15 1 f12"/>
                  <a:gd name="f19" fmla="*/ f16 1 f12"/>
                  <a:gd name="f20" fmla="val f18"/>
                  <a:gd name="f21" fmla="val f19"/>
                  <a:gd name="f22" fmla="*/ f6 f17 1"/>
                  <a:gd name="f23" fmla="+- f21 0 f6"/>
                  <a:gd name="f24" fmla="+- f20 0 f6"/>
                  <a:gd name="f25" fmla="*/ f20 f17 1"/>
                  <a:gd name="f26" fmla="*/ f21 f17 1"/>
                  <a:gd name="f27" fmla="min f24 f23"/>
                  <a:gd name="f28" fmla="*/ f27 10380 1"/>
                  <a:gd name="f29" fmla="*/ f28 1 100000"/>
                  <a:gd name="f30" fmla="+- f20 0 f29"/>
                  <a:gd name="f31" fmla="+- f21 0 f29"/>
                  <a:gd name="f32" fmla="*/ f29 29289 1"/>
                  <a:gd name="f33" fmla="*/ f29 f17 1"/>
                  <a:gd name="f34" fmla="*/ f32 1 100000"/>
                  <a:gd name="f35" fmla="*/ f30 f17 1"/>
                  <a:gd name="f36" fmla="*/ f31 f17 1"/>
                  <a:gd name="f37" fmla="+- f20 0 f34"/>
                  <a:gd name="f38" fmla="+- f21 0 f34"/>
                  <a:gd name="f39" fmla="*/ f34 f17 1"/>
                  <a:gd name="f40" fmla="*/ f37 f17 1"/>
                  <a:gd name="f41" fmla="*/ f38 f17 1"/>
                </a:gdLst>
                <a:ahLst/>
                <a:cxnLst>
                  <a:cxn ang="3cd4">
                    <a:pos x="hc" y="t"/>
                  </a:cxn>
                  <a:cxn ang="0">
                    <a:pos x="r" y="vc"/>
                  </a:cxn>
                  <a:cxn ang="cd4">
                    <a:pos x="hc" y="b"/>
                  </a:cxn>
                  <a:cxn ang="cd2">
                    <a:pos x="l" y="vc"/>
                  </a:cxn>
                </a:cxnLst>
                <a:rect l="f39" t="f39" r="f40" b="f41"/>
                <a:pathLst>
                  <a:path extrusionOk="0">
                    <a:moveTo>
                      <a:pt x="f22" y="f33"/>
                    </a:moveTo>
                    <a:arcTo wR="f33" hR="f33" stAng="f0" swAng="f1"/>
                    <a:lnTo>
                      <a:pt x="f35" y="f22"/>
                    </a:lnTo>
                    <a:arcTo wR="f33" hR="f33" stAng="f2" swAng="f1"/>
                    <a:lnTo>
                      <a:pt x="f25" y="f36"/>
                    </a:lnTo>
                    <a:arcTo wR="f33" hR="f33" stAng="f6" swAng="f1"/>
                    <a:lnTo>
                      <a:pt x="f33" y="f26"/>
                    </a:lnTo>
                    <a:arcTo wR="f33" hR="f33" stAng="f1" swAng="f1"/>
                    <a:close/>
                  </a:path>
                </a:pathLst>
              </a:custGeom>
              <a:solidFill>
                <a:srgbClr val="FFFFFF"/>
              </a:solidFill>
              <a:ln w="17638" cap="flat">
                <a:solidFill>
                  <a:schemeClr val="accent3">
                    <a:lumMod val="75000"/>
                  </a:schemeClr>
                </a:solidFill>
                <a:prstDash val="solid"/>
                <a:round/>
              </a:ln>
            </p:spPr>
            <p:txBody>
              <a:bodyPr vert="horz" wrap="square" lIns="0" tIns="0" rIns="0" bIns="0" anchor="ctr" anchorCtr="1" compatLnSpc="0">
                <a:noAutofit/>
              </a:bodyPr>
              <a:lstStyle/>
              <a:p>
                <a:pPr algn="ctr">
                  <a:lnSpc>
                    <a:spcPct val="107000"/>
                  </a:lnSpc>
                  <a:spcAft>
                    <a:spcPts val="225"/>
                  </a:spcAft>
                  <a:defRPr/>
                </a:pPr>
                <a:r>
                  <a:rPr lang="fr-FR" sz="850" b="1">
                    <a:solidFill>
                      <a:srgbClr val="76923C"/>
                    </a:solidFill>
                    <a:latin typeface="Arial"/>
                    <a:ea typeface="Times New Roman"/>
                    <a:cs typeface="Arial"/>
                  </a:rPr>
                  <a:t>Modification du périmètre de calcul</a:t>
                </a:r>
                <a:endParaRPr lang="fr-FR" sz="850">
                  <a:latin typeface="Calibri"/>
                  <a:ea typeface="Times New Roman"/>
                  <a:cs typeface="Arial"/>
                </a:endParaRPr>
              </a:p>
              <a:p>
                <a:pPr algn="ctr">
                  <a:lnSpc>
                    <a:spcPct val="107000"/>
                  </a:lnSpc>
                  <a:defRPr/>
                </a:pPr>
                <a:r>
                  <a:rPr lang="fr-FR" sz="850">
                    <a:solidFill>
                      <a:srgbClr val="135565"/>
                    </a:solidFill>
                    <a:latin typeface="Arial"/>
                    <a:ea typeface="Times New Roman"/>
                    <a:cs typeface="Arial"/>
                  </a:rPr>
                  <a:t>-Calcul systématique des besoins de froid</a:t>
                </a:r>
                <a:endParaRPr lang="fr-FR" sz="850">
                  <a:latin typeface="Calibri"/>
                  <a:ea typeface="Times New Roman"/>
                  <a:cs typeface="Arial"/>
                </a:endParaRPr>
              </a:p>
            </p:txBody>
          </p:sp>
          <p:sp>
            <p:nvSpPr>
              <p:cNvPr id="23" name="Signe Plus 159"/>
              <p:cNvSpPr/>
              <p:nvPr/>
            </p:nvSpPr>
            <p:spPr bwMode="auto">
              <a:xfrm>
                <a:off x="6652577" y="2446654"/>
                <a:ext cx="136525" cy="188140"/>
              </a:xfrm>
              <a:custGeom>
                <a:avLst/>
                <a:gdLst>
                  <a:gd name="f0" fmla="val w"/>
                  <a:gd name="f1" fmla="val h"/>
                  <a:gd name="f2" fmla="val 0"/>
                  <a:gd name="f3" fmla="val 400"/>
                  <a:gd name="f4" fmla="val 362"/>
                  <a:gd name="f5" fmla="val 129"/>
                  <a:gd name="f6" fmla="val 136"/>
                  <a:gd name="f7" fmla="val 264"/>
                  <a:gd name="f8" fmla="val 233"/>
                  <a:gd name="f9" fmla="*/ f0 1 400"/>
                  <a:gd name="f10" fmla="*/ f1 1 362"/>
                  <a:gd name="f11" fmla="+- f4 0 f2"/>
                  <a:gd name="f12" fmla="+- f3 0 f2"/>
                  <a:gd name="f13" fmla="*/ f12 1 400"/>
                  <a:gd name="f14" fmla="*/ f11 1 362"/>
                  <a:gd name="f15" fmla="*/ f2 1 f13"/>
                  <a:gd name="f16" fmla="*/ f3 1 f13"/>
                  <a:gd name="f17" fmla="*/ f2 1 f14"/>
                  <a:gd name="f18" fmla="*/ f4 1 f14"/>
                  <a:gd name="f19" fmla="*/ f15 f9 1"/>
                  <a:gd name="f20" fmla="*/ f16 f9 1"/>
                  <a:gd name="f21" fmla="*/ f18 f10 1"/>
                  <a:gd name="f22" fmla="*/ f17 f10 1"/>
                </a:gdLst>
                <a:ahLst/>
                <a:cxnLst>
                  <a:cxn ang="3cd4">
                    <a:pos x="hc" y="t"/>
                  </a:cxn>
                  <a:cxn ang="0">
                    <a:pos x="r" y="vc"/>
                  </a:cxn>
                  <a:cxn ang="cd4">
                    <a:pos x="hc" y="b"/>
                  </a:cxn>
                  <a:cxn ang="cd2">
                    <a:pos x="l" y="vc"/>
                  </a:cxn>
                </a:cxnLst>
                <a:rect l="f19" t="f22" r="f20" b="f21"/>
                <a:pathLst>
                  <a:path w="400" h="362" extrusionOk="0">
                    <a:moveTo>
                      <a:pt x="f2" y="f5"/>
                    </a:moveTo>
                    <a:lnTo>
                      <a:pt x="f6" y="f5"/>
                    </a:lnTo>
                    <a:lnTo>
                      <a:pt x="f6" y="f2"/>
                    </a:lnTo>
                    <a:lnTo>
                      <a:pt x="f7" y="f2"/>
                    </a:lnTo>
                    <a:lnTo>
                      <a:pt x="f7" y="f5"/>
                    </a:lnTo>
                    <a:lnTo>
                      <a:pt x="f3" y="f5"/>
                    </a:lnTo>
                    <a:lnTo>
                      <a:pt x="f3" y="f8"/>
                    </a:lnTo>
                    <a:lnTo>
                      <a:pt x="f7" y="f8"/>
                    </a:lnTo>
                    <a:lnTo>
                      <a:pt x="f7" y="f4"/>
                    </a:lnTo>
                    <a:lnTo>
                      <a:pt x="f6" y="f4"/>
                    </a:lnTo>
                    <a:lnTo>
                      <a:pt x="f6" y="f8"/>
                    </a:lnTo>
                    <a:lnTo>
                      <a:pt x="f2" y="f8"/>
                    </a:lnTo>
                    <a:close/>
                  </a:path>
                </a:pathLst>
              </a:custGeom>
              <a:solidFill>
                <a:srgbClr val="FFFFFF"/>
              </a:solidFill>
              <a:ln w="17638" cap="flat">
                <a:solidFill>
                  <a:srgbClr val="C0504D"/>
                </a:solidFill>
                <a:prstDash val="solid"/>
                <a:round/>
              </a:ln>
            </p:spPr>
            <p:txBody>
              <a:bodyPr vert="horz" wrap="square" lIns="6748" tIns="6748" rIns="6748" bIns="6748" anchor="ctr" anchorCtr="1" compatLnSpc="0">
                <a:noAutofit/>
              </a:bodyPr>
              <a:lstStyle/>
              <a:p>
                <a:pPr algn="just">
                  <a:lnSpc>
                    <a:spcPct val="107000"/>
                  </a:lnSpc>
                  <a:defRPr/>
                </a:pPr>
                <a:r>
                  <a:rPr lang="fr-FR" sz="850">
                    <a:latin typeface="Calibri"/>
                    <a:ea typeface="Times New Roman"/>
                    <a:cs typeface="Arial"/>
                  </a:rPr>
                  <a:t> </a:t>
                </a:r>
                <a:endParaRPr/>
              </a:p>
            </p:txBody>
          </p:sp>
          <p:sp>
            <p:nvSpPr>
              <p:cNvPr id="24" name="Rectangle : coins arrondis 11"/>
              <p:cNvSpPr/>
              <p:nvPr/>
            </p:nvSpPr>
            <p:spPr bwMode="auto">
              <a:xfrm>
                <a:off x="5334317" y="2298700"/>
                <a:ext cx="1260475" cy="467360"/>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 f7 f3 1"/>
                  <a:gd name="f11" fmla="?: f8 f4 1"/>
                  <a:gd name="f12" fmla="?: f9 f5 1"/>
                  <a:gd name="f13" fmla="*/ f10 1 21600"/>
                  <a:gd name="f14" fmla="*/ f11 1 21600"/>
                  <a:gd name="f15" fmla="*/ 21600 f10 1"/>
                  <a:gd name="f16" fmla="*/ 21600 f11 1"/>
                  <a:gd name="f17" fmla="min f14 f13"/>
                  <a:gd name="f18" fmla="*/ f15 1 f12"/>
                  <a:gd name="f19" fmla="*/ f16 1 f12"/>
                  <a:gd name="f20" fmla="val f18"/>
                  <a:gd name="f21" fmla="val f19"/>
                  <a:gd name="f22" fmla="*/ f6 f17 1"/>
                  <a:gd name="f23" fmla="+- f21 0 f6"/>
                  <a:gd name="f24" fmla="+- f20 0 f6"/>
                  <a:gd name="f25" fmla="*/ f20 f17 1"/>
                  <a:gd name="f26" fmla="*/ f21 f17 1"/>
                  <a:gd name="f27" fmla="min f24 f23"/>
                  <a:gd name="f28" fmla="*/ f27 9867 1"/>
                  <a:gd name="f29" fmla="*/ f28 1 100000"/>
                  <a:gd name="f30" fmla="+- f20 0 f29"/>
                  <a:gd name="f31" fmla="+- f21 0 f29"/>
                  <a:gd name="f32" fmla="*/ f29 29289 1"/>
                  <a:gd name="f33" fmla="*/ f29 f17 1"/>
                  <a:gd name="f34" fmla="*/ f32 1 100000"/>
                  <a:gd name="f35" fmla="*/ f30 f17 1"/>
                  <a:gd name="f36" fmla="*/ f31 f17 1"/>
                  <a:gd name="f37" fmla="+- f20 0 f34"/>
                  <a:gd name="f38" fmla="+- f21 0 f34"/>
                  <a:gd name="f39" fmla="*/ f34 f17 1"/>
                  <a:gd name="f40" fmla="*/ f37 f17 1"/>
                  <a:gd name="f41" fmla="*/ f38 f17 1"/>
                </a:gdLst>
                <a:ahLst/>
                <a:cxnLst>
                  <a:cxn ang="3cd4">
                    <a:pos x="hc" y="t"/>
                  </a:cxn>
                  <a:cxn ang="0">
                    <a:pos x="r" y="vc"/>
                  </a:cxn>
                  <a:cxn ang="cd4">
                    <a:pos x="hc" y="b"/>
                  </a:cxn>
                  <a:cxn ang="cd2">
                    <a:pos x="l" y="vc"/>
                  </a:cxn>
                </a:cxnLst>
                <a:rect l="f39" t="f39" r="f40" b="f41"/>
                <a:pathLst>
                  <a:path extrusionOk="0">
                    <a:moveTo>
                      <a:pt x="f22" y="f33"/>
                    </a:moveTo>
                    <a:arcTo wR="f33" hR="f33" stAng="f0" swAng="f1"/>
                    <a:lnTo>
                      <a:pt x="f35" y="f22"/>
                    </a:lnTo>
                    <a:arcTo wR="f33" hR="f33" stAng="f2" swAng="f1"/>
                    <a:lnTo>
                      <a:pt x="f25" y="f36"/>
                    </a:lnTo>
                    <a:arcTo wR="f33" hR="f33" stAng="f6" swAng="f1"/>
                    <a:lnTo>
                      <a:pt x="f33" y="f26"/>
                    </a:lnTo>
                    <a:arcTo wR="f33" hR="f33" stAng="f1" swAng="f1"/>
                    <a:close/>
                  </a:path>
                </a:pathLst>
              </a:custGeom>
              <a:solidFill>
                <a:srgbClr val="FFFFFF"/>
              </a:solidFill>
              <a:ln w="17638" cap="flat">
                <a:solidFill>
                  <a:srgbClr val="C0504D"/>
                </a:solidFill>
                <a:prstDash val="solid"/>
                <a:round/>
              </a:ln>
            </p:spPr>
            <p:txBody>
              <a:bodyPr vert="horz" wrap="square" lIns="0" tIns="0" rIns="0" bIns="0" anchor="ctr" anchorCtr="1" compatLnSpc="0">
                <a:noAutofit/>
              </a:bodyPr>
              <a:lstStyle/>
              <a:p>
                <a:pPr algn="ctr">
                  <a:lnSpc>
                    <a:spcPct val="107000"/>
                  </a:lnSpc>
                  <a:defRPr/>
                </a:pPr>
                <a:r>
                  <a:rPr lang="fr-FR" sz="850">
                    <a:solidFill>
                      <a:srgbClr val="135565"/>
                    </a:solidFill>
                    <a:latin typeface="Arial"/>
                    <a:ea typeface="Times New Roman"/>
                    <a:cs typeface="Arial"/>
                  </a:rPr>
                  <a:t>Principe conservé et exigence renforcée</a:t>
                </a:r>
                <a:endParaRPr lang="fr-FR" sz="850">
                  <a:latin typeface="Calibri"/>
                  <a:ea typeface="Times New Roman"/>
                  <a:cs typeface="Arial"/>
                </a:endParaRPr>
              </a:p>
            </p:txBody>
          </p:sp>
          <p:sp>
            <p:nvSpPr>
              <p:cNvPr id="25" name="Flèche : droite 32"/>
              <p:cNvSpPr/>
              <p:nvPr/>
            </p:nvSpPr>
            <p:spPr bwMode="auto">
              <a:xfrm>
                <a:off x="4993322" y="2447290"/>
                <a:ext cx="322579" cy="160020"/>
              </a:xfrm>
              <a:prstGeom prst="rightArrow">
                <a:avLst>
                  <a:gd name="adj1" fmla="val 47176"/>
                  <a:gd name="adj2" fmla="val 77384"/>
                </a:avLst>
              </a:prstGeom>
              <a:ln w="12700"/>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a:defRPr/>
                </a:pPr>
                <a:endParaRPr lang="fr-FR" sz="850"/>
              </a:p>
            </p:txBody>
          </p:sp>
          <p:sp>
            <p:nvSpPr>
              <p:cNvPr id="26" name="Flèche : droite 33"/>
              <p:cNvSpPr/>
              <p:nvPr/>
            </p:nvSpPr>
            <p:spPr bwMode="auto">
              <a:xfrm>
                <a:off x="4986337" y="3255009"/>
                <a:ext cx="322579" cy="156783"/>
              </a:xfrm>
              <a:prstGeom prst="rightArrow">
                <a:avLst>
                  <a:gd name="adj1" fmla="val 47176"/>
                  <a:gd name="adj2" fmla="val 77384"/>
                </a:avLst>
              </a:prstGeom>
              <a:ln w="12700"/>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a:defRPr/>
                </a:pPr>
                <a:endParaRPr lang="fr-FR" sz="850"/>
              </a:p>
            </p:txBody>
          </p:sp>
          <p:sp>
            <p:nvSpPr>
              <p:cNvPr id="28" name="Rectangle : coins arrondis 45"/>
              <p:cNvSpPr/>
              <p:nvPr/>
            </p:nvSpPr>
            <p:spPr bwMode="auto">
              <a:xfrm>
                <a:off x="3132137" y="3921826"/>
                <a:ext cx="1853565" cy="574040"/>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 f7 f3 1"/>
                  <a:gd name="f11" fmla="?: f8 f4 1"/>
                  <a:gd name="f12" fmla="?: f9 f5 1"/>
                  <a:gd name="f13" fmla="*/ f10 1 21600"/>
                  <a:gd name="f14" fmla="*/ f11 1 21600"/>
                  <a:gd name="f15" fmla="*/ 21600 f10 1"/>
                  <a:gd name="f16" fmla="*/ 21600 f11 1"/>
                  <a:gd name="f17" fmla="min f14 f13"/>
                  <a:gd name="f18" fmla="*/ f15 1 f12"/>
                  <a:gd name="f19" fmla="*/ f16 1 f12"/>
                  <a:gd name="f20" fmla="val f18"/>
                  <a:gd name="f21" fmla="val f19"/>
                  <a:gd name="f22" fmla="*/ f6 f17 1"/>
                  <a:gd name="f23" fmla="+- f21 0 f6"/>
                  <a:gd name="f24" fmla="+- f20 0 f6"/>
                  <a:gd name="f25" fmla="*/ f20 f17 1"/>
                  <a:gd name="f26" fmla="*/ f21 f17 1"/>
                  <a:gd name="f27" fmla="min f24 f23"/>
                  <a:gd name="f28" fmla="*/ f27 5268 1"/>
                  <a:gd name="f29" fmla="*/ f28 1 100000"/>
                  <a:gd name="f30" fmla="+- f20 0 f29"/>
                  <a:gd name="f31" fmla="+- f21 0 f29"/>
                  <a:gd name="f32" fmla="*/ f29 29289 1"/>
                  <a:gd name="f33" fmla="*/ f29 f17 1"/>
                  <a:gd name="f34" fmla="*/ f32 1 100000"/>
                  <a:gd name="f35" fmla="*/ f30 f17 1"/>
                  <a:gd name="f36" fmla="*/ f31 f17 1"/>
                  <a:gd name="f37" fmla="+- f20 0 f34"/>
                  <a:gd name="f38" fmla="+- f21 0 f34"/>
                  <a:gd name="f39" fmla="*/ f34 f17 1"/>
                  <a:gd name="f40" fmla="*/ f37 f17 1"/>
                  <a:gd name="f41" fmla="*/ f38 f17 1"/>
                </a:gdLst>
                <a:ahLst/>
                <a:cxnLst>
                  <a:cxn ang="3cd4">
                    <a:pos x="hc" y="t"/>
                  </a:cxn>
                  <a:cxn ang="0">
                    <a:pos x="r" y="vc"/>
                  </a:cxn>
                  <a:cxn ang="cd4">
                    <a:pos x="hc" y="b"/>
                  </a:cxn>
                  <a:cxn ang="cd2">
                    <a:pos x="l" y="vc"/>
                  </a:cxn>
                </a:cxnLst>
                <a:rect l="f39" t="f39" r="f40" b="f41"/>
                <a:pathLst>
                  <a:path extrusionOk="0">
                    <a:moveTo>
                      <a:pt x="f22" y="f33"/>
                    </a:moveTo>
                    <a:arcTo wR="f33" hR="f33" stAng="f0" swAng="f1"/>
                    <a:lnTo>
                      <a:pt x="f35" y="f22"/>
                    </a:lnTo>
                    <a:arcTo wR="f33" hR="f33" stAng="f2" swAng="f1"/>
                    <a:lnTo>
                      <a:pt x="f25" y="f36"/>
                    </a:lnTo>
                    <a:arcTo wR="f33" hR="f33" stAng="f6" swAng="f1"/>
                    <a:lnTo>
                      <a:pt x="f33" y="f26"/>
                    </a:lnTo>
                    <a:arcTo wR="f33" hR="f33" stAng="f1" swAng="f1"/>
                    <a:close/>
                  </a:path>
                </a:pathLst>
              </a:custGeom>
              <a:solidFill>
                <a:schemeClr val="accent3">
                  <a:lumMod val="20000"/>
                  <a:lumOff val="80000"/>
                  <a:alpha val="60000"/>
                </a:schemeClr>
              </a:solidFill>
              <a:ln w="17638" cap="flat">
                <a:solidFill>
                  <a:schemeClr val="accent3">
                    <a:lumMod val="75000"/>
                  </a:schemeClr>
                </a:solidFill>
                <a:prstDash val="sysDot"/>
                <a:round/>
              </a:ln>
            </p:spPr>
            <p:txBody>
              <a:bodyPr vert="horz" wrap="square" lIns="62366" tIns="28076" rIns="62366" bIns="28076" anchor="t" anchorCtr="1" compatLnSpc="0">
                <a:noAutofit/>
              </a:bodyPr>
              <a:lstStyle/>
              <a:p>
                <a:pPr algn="ctr">
                  <a:lnSpc>
                    <a:spcPct val="107000"/>
                  </a:lnSpc>
                  <a:spcAft>
                    <a:spcPts val="225"/>
                  </a:spcAft>
                  <a:defRPr/>
                </a:pPr>
                <a:r>
                  <a:rPr lang="fr-FR" sz="850" b="1">
                    <a:solidFill>
                      <a:srgbClr val="135565"/>
                    </a:solidFill>
                    <a:latin typeface="Arial"/>
                    <a:ea typeface="Times New Roman"/>
                    <a:cs typeface="Arial"/>
                  </a:rPr>
                  <a:t>Nouveau ! Cep,nr</a:t>
                </a:r>
                <a:endParaRPr lang="fr-FR" sz="850">
                  <a:latin typeface="Calibri"/>
                  <a:ea typeface="Times New Roman"/>
                  <a:cs typeface="Arial"/>
                </a:endParaRPr>
              </a:p>
              <a:p>
                <a:pPr algn="ctr">
                  <a:lnSpc>
                    <a:spcPct val="107000"/>
                  </a:lnSpc>
                  <a:defRPr/>
                </a:pPr>
                <a:r>
                  <a:rPr lang="fr-FR" sz="850">
                    <a:solidFill>
                      <a:srgbClr val="135565"/>
                    </a:solidFill>
                    <a:latin typeface="Arial"/>
                    <a:ea typeface="Times New Roman"/>
                    <a:cs typeface="Arial"/>
                  </a:rPr>
                  <a:t>Consommations en énergie primaire non renouvelable du bâtiment</a:t>
                </a:r>
                <a:endParaRPr lang="fr-FR" sz="850">
                  <a:latin typeface="Calibri"/>
                  <a:ea typeface="Times New Roman"/>
                  <a:cs typeface="Arial"/>
                </a:endParaRPr>
              </a:p>
            </p:txBody>
          </p:sp>
          <p:sp>
            <p:nvSpPr>
              <p:cNvPr id="29" name="Rectangle : coins arrondis 23"/>
              <p:cNvSpPr/>
              <p:nvPr/>
            </p:nvSpPr>
            <p:spPr bwMode="auto">
              <a:xfrm>
                <a:off x="5322251" y="3070225"/>
                <a:ext cx="1269365" cy="539750"/>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 f7 f3 1"/>
                  <a:gd name="f11" fmla="?: f8 f4 1"/>
                  <a:gd name="f12" fmla="?: f9 f5 1"/>
                  <a:gd name="f13" fmla="*/ f10 1 21600"/>
                  <a:gd name="f14" fmla="*/ f11 1 21600"/>
                  <a:gd name="f15" fmla="*/ 21600 f10 1"/>
                  <a:gd name="f16" fmla="*/ 21600 f11 1"/>
                  <a:gd name="f17" fmla="min f14 f13"/>
                  <a:gd name="f18" fmla="*/ f15 1 f12"/>
                  <a:gd name="f19" fmla="*/ f16 1 f12"/>
                  <a:gd name="f20" fmla="val f18"/>
                  <a:gd name="f21" fmla="val f19"/>
                  <a:gd name="f22" fmla="*/ f6 f17 1"/>
                  <a:gd name="f23" fmla="+- f21 0 f6"/>
                  <a:gd name="f24" fmla="+- f20 0 f6"/>
                  <a:gd name="f25" fmla="*/ f20 f17 1"/>
                  <a:gd name="f26" fmla="*/ f21 f17 1"/>
                  <a:gd name="f27" fmla="min f24 f23"/>
                  <a:gd name="f28" fmla="*/ f27 5621 1"/>
                  <a:gd name="f29" fmla="*/ f28 1 100000"/>
                  <a:gd name="f30" fmla="+- f20 0 f29"/>
                  <a:gd name="f31" fmla="+- f21 0 f29"/>
                  <a:gd name="f32" fmla="*/ f29 29289 1"/>
                  <a:gd name="f33" fmla="*/ f29 f17 1"/>
                  <a:gd name="f34" fmla="*/ f32 1 100000"/>
                  <a:gd name="f35" fmla="*/ f30 f17 1"/>
                  <a:gd name="f36" fmla="*/ f31 f17 1"/>
                  <a:gd name="f37" fmla="+- f20 0 f34"/>
                  <a:gd name="f38" fmla="+- f21 0 f34"/>
                  <a:gd name="f39" fmla="*/ f34 f17 1"/>
                  <a:gd name="f40" fmla="*/ f37 f17 1"/>
                  <a:gd name="f41" fmla="*/ f38 f17 1"/>
                </a:gdLst>
                <a:ahLst/>
                <a:cxnLst>
                  <a:cxn ang="3cd4">
                    <a:pos x="hc" y="t"/>
                  </a:cxn>
                  <a:cxn ang="0">
                    <a:pos x="r" y="vc"/>
                  </a:cxn>
                  <a:cxn ang="cd4">
                    <a:pos x="hc" y="b"/>
                  </a:cxn>
                  <a:cxn ang="cd2">
                    <a:pos x="l" y="vc"/>
                  </a:cxn>
                </a:cxnLst>
                <a:rect l="f39" t="f39" r="f40" b="f41"/>
                <a:pathLst>
                  <a:path extrusionOk="0">
                    <a:moveTo>
                      <a:pt x="f22" y="f33"/>
                    </a:moveTo>
                    <a:arcTo wR="f33" hR="f33" stAng="f0" swAng="f1"/>
                    <a:lnTo>
                      <a:pt x="f35" y="f22"/>
                    </a:lnTo>
                    <a:arcTo wR="f33" hR="f33" stAng="f2" swAng="f1"/>
                    <a:lnTo>
                      <a:pt x="f25" y="f36"/>
                    </a:lnTo>
                    <a:arcTo wR="f33" hR="f33" stAng="f6" swAng="f1"/>
                    <a:lnTo>
                      <a:pt x="f33" y="f26"/>
                    </a:lnTo>
                    <a:arcTo wR="f33" hR="f33" stAng="f1" swAng="f1"/>
                    <a:close/>
                  </a:path>
                </a:pathLst>
              </a:custGeom>
              <a:solidFill>
                <a:srgbClr val="FFFFFF"/>
              </a:solidFill>
              <a:ln w="17638" cap="flat">
                <a:solidFill>
                  <a:srgbClr val="C0504D"/>
                </a:solidFill>
                <a:prstDash val="solid"/>
                <a:round/>
              </a:ln>
            </p:spPr>
            <p:txBody>
              <a:bodyPr vert="horz" wrap="square" lIns="0" tIns="0" rIns="0" bIns="0" anchor="ctr" anchorCtr="1" compatLnSpc="0">
                <a:noAutofit/>
              </a:bodyPr>
              <a:lstStyle/>
              <a:p>
                <a:pPr algn="ctr">
                  <a:lnSpc>
                    <a:spcPct val="107000"/>
                  </a:lnSpc>
                  <a:defRPr/>
                </a:pPr>
                <a:r>
                  <a:rPr lang="fr-FR" sz="850">
                    <a:solidFill>
                      <a:srgbClr val="135565"/>
                    </a:solidFill>
                    <a:latin typeface="Arial"/>
                    <a:ea typeface="Times New Roman"/>
                    <a:cs typeface="Arial"/>
                  </a:rPr>
                  <a:t>Principe conservé et exigences renforcées. Export d’énergie exclu.</a:t>
                </a:r>
                <a:endParaRPr lang="fr-FR" sz="850">
                  <a:latin typeface="Calibri"/>
                  <a:ea typeface="Times New Roman"/>
                  <a:cs typeface="Arial"/>
                </a:endParaRPr>
              </a:p>
            </p:txBody>
          </p:sp>
          <p:sp>
            <p:nvSpPr>
              <p:cNvPr id="30" name="Rectangle : coins arrondis 43"/>
              <p:cNvSpPr/>
              <p:nvPr/>
            </p:nvSpPr>
            <p:spPr bwMode="auto">
              <a:xfrm>
                <a:off x="5669809" y="3805004"/>
                <a:ext cx="3290528" cy="698293"/>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 f7 f3 1"/>
                  <a:gd name="f11" fmla="?: f8 f4 1"/>
                  <a:gd name="f12" fmla="?: f9 f5 1"/>
                  <a:gd name="f13" fmla="*/ f10 1 21600"/>
                  <a:gd name="f14" fmla="*/ f11 1 21600"/>
                  <a:gd name="f15" fmla="*/ 21600 f10 1"/>
                  <a:gd name="f16" fmla="*/ 21600 f11 1"/>
                  <a:gd name="f17" fmla="min f14 f13"/>
                  <a:gd name="f18" fmla="*/ f15 1 f12"/>
                  <a:gd name="f19" fmla="*/ f16 1 f12"/>
                  <a:gd name="f20" fmla="val f18"/>
                  <a:gd name="f21" fmla="val f19"/>
                  <a:gd name="f22" fmla="*/ f6 f17 1"/>
                  <a:gd name="f23" fmla="+- f21 0 f6"/>
                  <a:gd name="f24" fmla="+- f20 0 f6"/>
                  <a:gd name="f25" fmla="*/ f20 f17 1"/>
                  <a:gd name="f26" fmla="*/ f21 f17 1"/>
                  <a:gd name="f27" fmla="min f24 f23"/>
                  <a:gd name="f28" fmla="*/ f27 4723 1"/>
                  <a:gd name="f29" fmla="*/ f28 1 100000"/>
                  <a:gd name="f30" fmla="+- f20 0 f29"/>
                  <a:gd name="f31" fmla="+- f21 0 f29"/>
                  <a:gd name="f32" fmla="*/ f29 29289 1"/>
                  <a:gd name="f33" fmla="*/ f29 f17 1"/>
                  <a:gd name="f34" fmla="*/ f32 1 100000"/>
                  <a:gd name="f35" fmla="*/ f30 f17 1"/>
                  <a:gd name="f36" fmla="*/ f31 f17 1"/>
                  <a:gd name="f37" fmla="+- f20 0 f34"/>
                  <a:gd name="f38" fmla="+- f21 0 f34"/>
                  <a:gd name="f39" fmla="*/ f34 f17 1"/>
                  <a:gd name="f40" fmla="*/ f37 f17 1"/>
                  <a:gd name="f41" fmla="*/ f38 f17 1"/>
                </a:gdLst>
                <a:ahLst/>
                <a:cxnLst>
                  <a:cxn ang="3cd4">
                    <a:pos x="hc" y="t"/>
                  </a:cxn>
                  <a:cxn ang="0">
                    <a:pos x="r" y="vc"/>
                  </a:cxn>
                  <a:cxn ang="cd4">
                    <a:pos x="hc" y="b"/>
                  </a:cxn>
                  <a:cxn ang="cd2">
                    <a:pos x="l" y="vc"/>
                  </a:cxn>
                </a:cxnLst>
                <a:rect l="f39" t="f39" r="f40" b="f41"/>
                <a:pathLst>
                  <a:path extrusionOk="0">
                    <a:moveTo>
                      <a:pt x="f22" y="f33"/>
                    </a:moveTo>
                    <a:arcTo wR="f33" hR="f33" stAng="f0" swAng="f1"/>
                    <a:lnTo>
                      <a:pt x="f35" y="f22"/>
                    </a:lnTo>
                    <a:arcTo wR="f33" hR="f33" stAng="f2" swAng="f1"/>
                    <a:lnTo>
                      <a:pt x="f25" y="f36"/>
                    </a:lnTo>
                    <a:arcTo wR="f33" hR="f33" stAng="f6" swAng="f1"/>
                    <a:lnTo>
                      <a:pt x="f33" y="f26"/>
                    </a:lnTo>
                    <a:arcTo wR="f33" hR="f33" stAng="f1" swAng="f1"/>
                    <a:close/>
                  </a:path>
                </a:pathLst>
              </a:custGeom>
              <a:solidFill>
                <a:srgbClr val="FFFFFF"/>
              </a:solidFill>
              <a:ln w="17638" cap="flat">
                <a:solidFill>
                  <a:schemeClr val="accent3">
                    <a:lumMod val="75000"/>
                  </a:schemeClr>
                </a:solidFill>
                <a:prstDash val="solid"/>
                <a:round/>
              </a:ln>
            </p:spPr>
            <p:txBody>
              <a:bodyPr vert="horz" wrap="square" lIns="0" tIns="0" rIns="0" bIns="0" anchor="ctr" anchorCtr="1" compatLnSpc="0">
                <a:noAutofit/>
              </a:bodyPr>
              <a:lstStyle/>
              <a:p>
                <a:pPr algn="ctr">
                  <a:lnSpc>
                    <a:spcPct val="107000"/>
                  </a:lnSpc>
                  <a:spcAft>
                    <a:spcPts val="225"/>
                  </a:spcAft>
                  <a:defRPr/>
                </a:pPr>
                <a:r>
                  <a:rPr lang="fr-FR" sz="850" b="1">
                    <a:solidFill>
                      <a:srgbClr val="76923C"/>
                    </a:solidFill>
                    <a:latin typeface="Arial"/>
                    <a:ea typeface="Times New Roman"/>
                    <a:cs typeface="Arial"/>
                  </a:rPr>
                  <a:t>Ajout d’un indicateur qui incite au recours aux énergies renouvelables</a:t>
                </a:r>
                <a:endParaRPr lang="fr-FR" sz="850">
                  <a:latin typeface="Calibri"/>
                  <a:ea typeface="Times New Roman"/>
                  <a:cs typeface="Arial"/>
                </a:endParaRPr>
              </a:p>
              <a:p>
                <a:pPr algn="ctr">
                  <a:lnSpc>
                    <a:spcPct val="107000"/>
                  </a:lnSpc>
                  <a:defRPr/>
                </a:pPr>
                <a:r>
                  <a:rPr lang="fr-FR" sz="850">
                    <a:solidFill>
                      <a:srgbClr val="135565"/>
                    </a:solidFill>
                    <a:latin typeface="Arial"/>
                    <a:ea typeface="Times New Roman"/>
                    <a:cs typeface="Arial"/>
                  </a:rPr>
                  <a:t>-Postes de consommation identiques à ceux du Cep</a:t>
                </a:r>
                <a:endParaRPr lang="fr-FR" sz="850">
                  <a:latin typeface="Calibri"/>
                  <a:ea typeface="Times New Roman"/>
                  <a:cs typeface="Arial"/>
                </a:endParaRPr>
              </a:p>
              <a:p>
                <a:pPr algn="ctr">
                  <a:lnSpc>
                    <a:spcPct val="107000"/>
                  </a:lnSpc>
                  <a:defRPr/>
                </a:pPr>
                <a:r>
                  <a:rPr lang="fr-FR" sz="850">
                    <a:solidFill>
                      <a:srgbClr val="135565"/>
                    </a:solidFill>
                    <a:latin typeface="Arial"/>
                    <a:ea typeface="Times New Roman"/>
                    <a:cs typeface="Arial"/>
                  </a:rPr>
                  <a:t>Cep,nr = Cep – Conso° (Bois, Part Ren&amp;recup RDC)</a:t>
                </a:r>
                <a:endParaRPr lang="fr-FR" sz="850">
                  <a:latin typeface="Calibri"/>
                  <a:ea typeface="Times New Roman"/>
                  <a:cs typeface="Arial"/>
                </a:endParaRPr>
              </a:p>
            </p:txBody>
          </p:sp>
          <p:sp>
            <p:nvSpPr>
              <p:cNvPr id="32" name="Zone de texte 240"/>
              <p:cNvSpPr txBox="1"/>
              <p:nvPr/>
            </p:nvSpPr>
            <p:spPr bwMode="auto">
              <a:xfrm>
                <a:off x="3755072" y="1877695"/>
                <a:ext cx="636270" cy="274955"/>
              </a:xfrm>
              <a:prstGeom prst="rect">
                <a:avLst/>
              </a:prstGeom>
              <a:grpFill/>
            </p:spPr>
            <p:txBody>
              <a:bodyPr vert="horz" wrap="square" lIns="0" tIns="0" rIns="0" bIns="0" anchor="t" anchorCtr="0" compatLnSpc="0">
                <a:noAutofit/>
              </a:bodyPr>
              <a:lstStyle/>
              <a:p>
                <a:pPr algn="ctr">
                  <a:lnSpc>
                    <a:spcPct val="107000"/>
                  </a:lnSpc>
                  <a:defRPr/>
                </a:pPr>
                <a:r>
                  <a:rPr lang="fr-FR" sz="1200" b="1">
                    <a:solidFill>
                      <a:srgbClr val="135565"/>
                    </a:solidFill>
                    <a:latin typeface="Arial"/>
                    <a:ea typeface="Times New Roman"/>
                    <a:cs typeface="Arial"/>
                  </a:rPr>
                  <a:t>RT2012</a:t>
                </a:r>
                <a:endParaRPr lang="fr-FR" sz="1200">
                  <a:solidFill>
                    <a:srgbClr val="135565"/>
                  </a:solidFill>
                  <a:latin typeface="Calibri"/>
                  <a:ea typeface="Times New Roman"/>
                  <a:cs typeface="Arial"/>
                </a:endParaRPr>
              </a:p>
            </p:txBody>
          </p:sp>
          <p:sp>
            <p:nvSpPr>
              <p:cNvPr id="33" name="Rectangle : coins arrondis 2"/>
              <p:cNvSpPr/>
              <p:nvPr/>
            </p:nvSpPr>
            <p:spPr bwMode="auto">
              <a:xfrm>
                <a:off x="3155632" y="2167890"/>
                <a:ext cx="1835785" cy="718820"/>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 f7 f3 1"/>
                  <a:gd name="f11" fmla="?: f8 f4 1"/>
                  <a:gd name="f12" fmla="?: f9 f5 1"/>
                  <a:gd name="f13" fmla="*/ f10 1 21600"/>
                  <a:gd name="f14" fmla="*/ f11 1 21600"/>
                  <a:gd name="f15" fmla="*/ 21600 f10 1"/>
                  <a:gd name="f16" fmla="*/ 21600 f11 1"/>
                  <a:gd name="f17" fmla="min f14 f13"/>
                  <a:gd name="f18" fmla="*/ f15 1 f12"/>
                  <a:gd name="f19" fmla="*/ f16 1 f12"/>
                  <a:gd name="f20" fmla="val f18"/>
                  <a:gd name="f21" fmla="val f19"/>
                  <a:gd name="f22" fmla="*/ f6 f17 1"/>
                  <a:gd name="f23" fmla="+- f21 0 f6"/>
                  <a:gd name="f24" fmla="+- f20 0 f6"/>
                  <a:gd name="f25" fmla="*/ f20 f17 1"/>
                  <a:gd name="f26" fmla="*/ f21 f17 1"/>
                  <a:gd name="f27" fmla="min f24 f23"/>
                  <a:gd name="f28" fmla="*/ f27 6096 1"/>
                  <a:gd name="f29" fmla="*/ f28 1 100000"/>
                  <a:gd name="f30" fmla="+- f20 0 f29"/>
                  <a:gd name="f31" fmla="+- f21 0 f29"/>
                  <a:gd name="f32" fmla="*/ f29 29289 1"/>
                  <a:gd name="f33" fmla="*/ f29 f17 1"/>
                  <a:gd name="f34" fmla="*/ f32 1 100000"/>
                  <a:gd name="f35" fmla="*/ f30 f17 1"/>
                  <a:gd name="f36" fmla="*/ f31 f17 1"/>
                  <a:gd name="f37" fmla="+- f20 0 f34"/>
                  <a:gd name="f38" fmla="+- f21 0 f34"/>
                  <a:gd name="f39" fmla="*/ f34 f17 1"/>
                  <a:gd name="f40" fmla="*/ f37 f17 1"/>
                  <a:gd name="f41" fmla="*/ f38 f17 1"/>
                </a:gdLst>
                <a:ahLst/>
                <a:cxnLst>
                  <a:cxn ang="3cd4">
                    <a:pos x="hc" y="t"/>
                  </a:cxn>
                  <a:cxn ang="0">
                    <a:pos x="r" y="vc"/>
                  </a:cxn>
                  <a:cxn ang="cd4">
                    <a:pos x="hc" y="b"/>
                  </a:cxn>
                  <a:cxn ang="cd2">
                    <a:pos x="l" y="vc"/>
                  </a:cxn>
                </a:cxnLst>
                <a:rect l="f39" t="f39" r="f40" b="f41"/>
                <a:pathLst>
                  <a:path extrusionOk="0">
                    <a:moveTo>
                      <a:pt x="f22" y="f33"/>
                    </a:moveTo>
                    <a:arcTo wR="f33" hR="f33" stAng="f0" swAng="f1"/>
                    <a:lnTo>
                      <a:pt x="f35" y="f22"/>
                    </a:lnTo>
                    <a:arcTo wR="f33" hR="f33" stAng="f2" swAng="f1"/>
                    <a:lnTo>
                      <a:pt x="f25" y="f36"/>
                    </a:lnTo>
                    <a:arcTo wR="f33" hR="f33" stAng="f6" swAng="f1"/>
                    <a:lnTo>
                      <a:pt x="f33" y="f26"/>
                    </a:lnTo>
                    <a:arcTo wR="f33" hR="f33" stAng="f1" swAng="f1"/>
                    <a:close/>
                  </a:path>
                </a:pathLst>
              </a:custGeom>
              <a:solidFill>
                <a:srgbClr val="FFFFFF"/>
              </a:solidFill>
              <a:ln w="17638" cap="flat">
                <a:solidFill>
                  <a:srgbClr val="000000"/>
                </a:solidFill>
                <a:prstDash val="solid"/>
                <a:round/>
              </a:ln>
            </p:spPr>
            <p:txBody>
              <a:bodyPr vert="horz" wrap="square" lIns="0" tIns="0" rIns="0" bIns="0" anchor="ctr" anchorCtr="1" compatLnSpc="0">
                <a:noAutofit/>
              </a:bodyPr>
              <a:lstStyle/>
              <a:p>
                <a:pPr algn="ctr">
                  <a:lnSpc>
                    <a:spcPct val="107000"/>
                  </a:lnSpc>
                  <a:spcAft>
                    <a:spcPts val="225"/>
                  </a:spcAft>
                  <a:defRPr/>
                </a:pPr>
                <a:r>
                  <a:rPr lang="fr-FR" sz="850" b="1">
                    <a:solidFill>
                      <a:srgbClr val="000000"/>
                    </a:solidFill>
                    <a:latin typeface="Arial"/>
                    <a:ea typeface="Times New Roman"/>
                    <a:cs typeface="Arial"/>
                  </a:rPr>
                  <a:t>Bbio</a:t>
                </a:r>
                <a:endParaRPr lang="fr-FR" sz="850">
                  <a:latin typeface="Calibri"/>
                  <a:ea typeface="Times New Roman"/>
                  <a:cs typeface="Arial"/>
                </a:endParaRPr>
              </a:p>
              <a:p>
                <a:pPr algn="ctr">
                  <a:lnSpc>
                    <a:spcPct val="107000"/>
                  </a:lnSpc>
                  <a:defRPr/>
                </a:pPr>
                <a:r>
                  <a:rPr lang="fr-FR" sz="850">
                    <a:solidFill>
                      <a:srgbClr val="000000"/>
                    </a:solidFill>
                    <a:latin typeface="Arial"/>
                    <a:ea typeface="Times New Roman"/>
                    <a:cs typeface="Arial"/>
                  </a:rPr>
                  <a:t>Besoins énergétiques du bâtiment pour en assurer le chauffage, le refroidissement et l’éclairage</a:t>
                </a:r>
                <a:endParaRPr lang="fr-FR" sz="850">
                  <a:latin typeface="Calibri"/>
                  <a:ea typeface="Times New Roman"/>
                  <a:cs typeface="Arial"/>
                </a:endParaRPr>
              </a:p>
            </p:txBody>
          </p:sp>
          <p:sp>
            <p:nvSpPr>
              <p:cNvPr id="34" name="Flèche : droite 39"/>
              <p:cNvSpPr/>
              <p:nvPr/>
            </p:nvSpPr>
            <p:spPr bwMode="auto">
              <a:xfrm>
                <a:off x="4993322" y="4094855"/>
                <a:ext cx="676487" cy="186208"/>
              </a:xfrm>
              <a:prstGeom prst="rightArrow">
                <a:avLst>
                  <a:gd name="adj1" fmla="val 47176"/>
                  <a:gd name="adj2" fmla="val 77384"/>
                </a:avLst>
              </a:prstGeom>
              <a:solidFill>
                <a:schemeClr val="accent3">
                  <a:lumMod val="20000"/>
                  <a:lumOff val="80000"/>
                  <a:alpha val="60000"/>
                </a:schemeClr>
              </a:solidFill>
              <a:ln w="12700" cap="flat">
                <a:solidFill>
                  <a:schemeClr val="accent3">
                    <a:lumMod val="75000"/>
                  </a:schemeClr>
                </a:solidFill>
                <a:prstDash val="sysDot"/>
                <a:round/>
              </a:ln>
            </p:spPr>
            <p:txBody>
              <a:bodyPr rot="0" spcFirstLastPara="0" vert="horz" wrap="square" lIns="62366" tIns="28076" rIns="62366" bIns="28076" numCol="1" spcCol="0" rtlCol="0" fromWordArt="0" anchor="t" anchorCtr="1" forceAA="0" compatLnSpc="0">
                <a:prstTxWarp prst="textNoShape">
                  <a:avLst/>
                </a:prstTxWarp>
                <a:noAutofit/>
              </a:bodyPr>
              <a:lstStyle/>
              <a:p>
                <a:pPr>
                  <a:defRPr/>
                </a:pPr>
                <a:endParaRPr lang="fr-FR" sz="850"/>
              </a:p>
            </p:txBody>
          </p:sp>
          <p:sp>
            <p:nvSpPr>
              <p:cNvPr id="35" name="Rectangle : coins arrondis 13"/>
              <p:cNvSpPr/>
              <p:nvPr/>
            </p:nvSpPr>
            <p:spPr bwMode="auto">
              <a:xfrm>
                <a:off x="6842442" y="2993535"/>
                <a:ext cx="2117895" cy="70294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 f7 f3 1"/>
                  <a:gd name="f11" fmla="?: f8 f4 1"/>
                  <a:gd name="f12" fmla="?: f9 f5 1"/>
                  <a:gd name="f13" fmla="*/ f10 1 21600"/>
                  <a:gd name="f14" fmla="*/ f11 1 21600"/>
                  <a:gd name="f15" fmla="*/ 21600 f10 1"/>
                  <a:gd name="f16" fmla="*/ 21600 f11 1"/>
                  <a:gd name="f17" fmla="min f14 f13"/>
                  <a:gd name="f18" fmla="*/ f15 1 f12"/>
                  <a:gd name="f19" fmla="*/ f16 1 f12"/>
                  <a:gd name="f20" fmla="val f18"/>
                  <a:gd name="f21" fmla="val f19"/>
                  <a:gd name="f22" fmla="*/ f6 f17 1"/>
                  <a:gd name="f23" fmla="+- f21 0 f6"/>
                  <a:gd name="f24" fmla="+- f20 0 f6"/>
                  <a:gd name="f25" fmla="*/ f20 f17 1"/>
                  <a:gd name="f26" fmla="*/ f21 f17 1"/>
                  <a:gd name="f27" fmla="min f24 f23"/>
                  <a:gd name="f28" fmla="*/ f27 5690 1"/>
                  <a:gd name="f29" fmla="*/ f28 1 100000"/>
                  <a:gd name="f30" fmla="+- f20 0 f29"/>
                  <a:gd name="f31" fmla="+- f21 0 f29"/>
                  <a:gd name="f32" fmla="*/ f29 29289 1"/>
                  <a:gd name="f33" fmla="*/ f29 f17 1"/>
                  <a:gd name="f34" fmla="*/ f32 1 100000"/>
                  <a:gd name="f35" fmla="*/ f30 f17 1"/>
                  <a:gd name="f36" fmla="*/ f31 f17 1"/>
                  <a:gd name="f37" fmla="+- f20 0 f34"/>
                  <a:gd name="f38" fmla="+- f21 0 f34"/>
                  <a:gd name="f39" fmla="*/ f34 f17 1"/>
                  <a:gd name="f40" fmla="*/ f37 f17 1"/>
                  <a:gd name="f41" fmla="*/ f38 f17 1"/>
                </a:gdLst>
                <a:ahLst/>
                <a:cxnLst>
                  <a:cxn ang="3cd4">
                    <a:pos x="hc" y="t"/>
                  </a:cxn>
                  <a:cxn ang="0">
                    <a:pos x="r" y="vc"/>
                  </a:cxn>
                  <a:cxn ang="cd4">
                    <a:pos x="hc" y="b"/>
                  </a:cxn>
                  <a:cxn ang="cd2">
                    <a:pos x="l" y="vc"/>
                  </a:cxn>
                </a:cxnLst>
                <a:rect l="f39" t="f39" r="f40" b="f41"/>
                <a:pathLst>
                  <a:path extrusionOk="0">
                    <a:moveTo>
                      <a:pt x="f22" y="f33"/>
                    </a:moveTo>
                    <a:arcTo wR="f33" hR="f33" stAng="f0" swAng="f1"/>
                    <a:lnTo>
                      <a:pt x="f35" y="f22"/>
                    </a:lnTo>
                    <a:arcTo wR="f33" hR="f33" stAng="f2" swAng="f1"/>
                    <a:lnTo>
                      <a:pt x="f25" y="f36"/>
                    </a:lnTo>
                    <a:arcTo wR="f33" hR="f33" stAng="f6" swAng="f1"/>
                    <a:lnTo>
                      <a:pt x="f33" y="f26"/>
                    </a:lnTo>
                    <a:arcTo wR="f33" hR="f33" stAng="f1" swAng="f1"/>
                    <a:close/>
                  </a:path>
                </a:pathLst>
              </a:custGeom>
              <a:solidFill>
                <a:srgbClr val="FFFFFF"/>
              </a:solidFill>
              <a:ln w="17638" cap="flat">
                <a:solidFill>
                  <a:schemeClr val="accent3">
                    <a:lumMod val="75000"/>
                  </a:schemeClr>
                </a:solidFill>
                <a:prstDash val="solid"/>
                <a:round/>
              </a:ln>
            </p:spPr>
            <p:txBody>
              <a:bodyPr vert="horz" wrap="square" lIns="0" tIns="0" rIns="0" bIns="0" anchor="ctr" anchorCtr="1" compatLnSpc="0">
                <a:noAutofit/>
              </a:bodyPr>
              <a:lstStyle/>
              <a:p>
                <a:pPr algn="ctr">
                  <a:lnSpc>
                    <a:spcPct val="107000"/>
                  </a:lnSpc>
                  <a:spcAft>
                    <a:spcPts val="225"/>
                  </a:spcAft>
                  <a:defRPr/>
                </a:pPr>
                <a:r>
                  <a:rPr lang="fr-FR" sz="850" b="1">
                    <a:solidFill>
                      <a:srgbClr val="76923C"/>
                    </a:solidFill>
                    <a:latin typeface="Arial"/>
                    <a:ea typeface="Times New Roman"/>
                    <a:cs typeface="Arial"/>
                  </a:rPr>
                  <a:t>Modification du périmètre de calcul</a:t>
                </a:r>
                <a:endParaRPr lang="fr-FR" sz="850">
                  <a:latin typeface="Calibri"/>
                  <a:ea typeface="Times New Roman"/>
                  <a:cs typeface="Arial"/>
                </a:endParaRPr>
              </a:p>
              <a:p>
                <a:pPr algn="ctr">
                  <a:lnSpc>
                    <a:spcPct val="107000"/>
                  </a:lnSpc>
                  <a:defRPr/>
                </a:pPr>
                <a:r>
                  <a:rPr lang="fr-FR" sz="850">
                    <a:solidFill>
                      <a:srgbClr val="135565"/>
                    </a:solidFill>
                    <a:latin typeface="Arial"/>
                    <a:ea typeface="Times New Roman"/>
                    <a:cs typeface="Arial"/>
                  </a:rPr>
                  <a:t>-Postes de consommation élargis</a:t>
                </a:r>
                <a:endParaRPr/>
              </a:p>
              <a:p>
                <a:pPr algn="ctr">
                  <a:lnSpc>
                    <a:spcPct val="107000"/>
                  </a:lnSpc>
                  <a:defRPr/>
                </a:pPr>
                <a:r>
                  <a:rPr lang="fr-FR" sz="850">
                    <a:solidFill>
                      <a:srgbClr val="135565"/>
                    </a:solidFill>
                    <a:latin typeface="Arial"/>
                    <a:ea typeface="Times New Roman"/>
                    <a:cs typeface="Arial"/>
                  </a:rPr>
                  <a:t>+forfait Cep froid en cas de dépassement DH</a:t>
                </a:r>
                <a:endParaRPr lang="fr-FR" sz="850">
                  <a:latin typeface="Calibri"/>
                  <a:ea typeface="Times New Roman"/>
                  <a:cs typeface="Arial"/>
                </a:endParaRPr>
              </a:p>
            </p:txBody>
          </p:sp>
          <p:sp>
            <p:nvSpPr>
              <p:cNvPr id="36" name="Rectangle : coins arrondis 24"/>
              <p:cNvSpPr/>
              <p:nvPr/>
            </p:nvSpPr>
            <p:spPr bwMode="auto">
              <a:xfrm>
                <a:off x="3149917" y="3064510"/>
                <a:ext cx="1835785" cy="539750"/>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 f7 f3 1"/>
                  <a:gd name="f11" fmla="?: f8 f4 1"/>
                  <a:gd name="f12" fmla="?: f9 f5 1"/>
                  <a:gd name="f13" fmla="*/ f10 1 21600"/>
                  <a:gd name="f14" fmla="*/ f11 1 21600"/>
                  <a:gd name="f15" fmla="*/ 21600 f10 1"/>
                  <a:gd name="f16" fmla="*/ 21600 f11 1"/>
                  <a:gd name="f17" fmla="min f14 f13"/>
                  <a:gd name="f18" fmla="*/ f15 1 f12"/>
                  <a:gd name="f19" fmla="*/ f16 1 f12"/>
                  <a:gd name="f20" fmla="val f18"/>
                  <a:gd name="f21" fmla="val f19"/>
                  <a:gd name="f22" fmla="*/ f6 f17 1"/>
                  <a:gd name="f23" fmla="+- f21 0 f6"/>
                  <a:gd name="f24" fmla="+- f20 0 f6"/>
                  <a:gd name="f25" fmla="*/ f20 f17 1"/>
                  <a:gd name="f26" fmla="*/ f21 f17 1"/>
                  <a:gd name="f27" fmla="min f24 f23"/>
                  <a:gd name="f28" fmla="*/ f27 8105 1"/>
                  <a:gd name="f29" fmla="*/ f28 1 100000"/>
                  <a:gd name="f30" fmla="+- f20 0 f29"/>
                  <a:gd name="f31" fmla="+- f21 0 f29"/>
                  <a:gd name="f32" fmla="*/ f29 29289 1"/>
                  <a:gd name="f33" fmla="*/ f29 f17 1"/>
                  <a:gd name="f34" fmla="*/ f32 1 100000"/>
                  <a:gd name="f35" fmla="*/ f30 f17 1"/>
                  <a:gd name="f36" fmla="*/ f31 f17 1"/>
                  <a:gd name="f37" fmla="+- f20 0 f34"/>
                  <a:gd name="f38" fmla="+- f21 0 f34"/>
                  <a:gd name="f39" fmla="*/ f34 f17 1"/>
                  <a:gd name="f40" fmla="*/ f37 f17 1"/>
                  <a:gd name="f41" fmla="*/ f38 f17 1"/>
                </a:gdLst>
                <a:ahLst/>
                <a:cxnLst>
                  <a:cxn ang="3cd4">
                    <a:pos x="hc" y="t"/>
                  </a:cxn>
                  <a:cxn ang="0">
                    <a:pos x="r" y="vc"/>
                  </a:cxn>
                  <a:cxn ang="cd4">
                    <a:pos x="hc" y="b"/>
                  </a:cxn>
                  <a:cxn ang="cd2">
                    <a:pos x="l" y="vc"/>
                  </a:cxn>
                </a:cxnLst>
                <a:rect l="f39" t="f39" r="f40" b="f41"/>
                <a:pathLst>
                  <a:path extrusionOk="0">
                    <a:moveTo>
                      <a:pt x="f22" y="f33"/>
                    </a:moveTo>
                    <a:arcTo wR="f33" hR="f33" stAng="f0" swAng="f1"/>
                    <a:lnTo>
                      <a:pt x="f35" y="f22"/>
                    </a:lnTo>
                    <a:arcTo wR="f33" hR="f33" stAng="f2" swAng="f1"/>
                    <a:lnTo>
                      <a:pt x="f25" y="f36"/>
                    </a:lnTo>
                    <a:arcTo wR="f33" hR="f33" stAng="f6" swAng="f1"/>
                    <a:lnTo>
                      <a:pt x="f33" y="f26"/>
                    </a:lnTo>
                    <a:arcTo wR="f33" hR="f33" stAng="f1" swAng="f1"/>
                    <a:close/>
                  </a:path>
                </a:pathLst>
              </a:custGeom>
              <a:solidFill>
                <a:srgbClr val="FFFFFF"/>
              </a:solidFill>
              <a:ln w="17638" cap="flat">
                <a:solidFill>
                  <a:srgbClr val="000000"/>
                </a:solidFill>
                <a:prstDash val="solid"/>
                <a:round/>
              </a:ln>
            </p:spPr>
            <p:txBody>
              <a:bodyPr vert="horz" wrap="square" lIns="0" tIns="0" rIns="0" bIns="0" anchor="ctr" anchorCtr="1" compatLnSpc="0">
                <a:noAutofit/>
              </a:bodyPr>
              <a:lstStyle/>
              <a:p>
                <a:pPr algn="ctr">
                  <a:lnSpc>
                    <a:spcPct val="107000"/>
                  </a:lnSpc>
                  <a:spcAft>
                    <a:spcPts val="225"/>
                  </a:spcAft>
                  <a:defRPr/>
                </a:pPr>
                <a:r>
                  <a:rPr lang="fr-FR" sz="850" b="1">
                    <a:solidFill>
                      <a:srgbClr val="000000"/>
                    </a:solidFill>
                    <a:latin typeface="Arial"/>
                    <a:ea typeface="Times New Roman"/>
                    <a:cs typeface="Arial"/>
                  </a:rPr>
                  <a:t>Cep</a:t>
                </a:r>
                <a:endParaRPr lang="fr-FR" sz="850">
                  <a:latin typeface="Calibri"/>
                  <a:ea typeface="Times New Roman"/>
                  <a:cs typeface="Arial"/>
                </a:endParaRPr>
              </a:p>
              <a:p>
                <a:pPr algn="ctr">
                  <a:lnSpc>
                    <a:spcPct val="107000"/>
                  </a:lnSpc>
                  <a:defRPr/>
                </a:pPr>
                <a:r>
                  <a:rPr lang="fr-FR" sz="850">
                    <a:solidFill>
                      <a:srgbClr val="000000"/>
                    </a:solidFill>
                    <a:latin typeface="Arial"/>
                    <a:ea typeface="Times New Roman"/>
                    <a:cs typeface="Arial"/>
                  </a:rPr>
                  <a:t>Consommations en énergie primaire du bâtiment</a:t>
                </a:r>
                <a:endParaRPr lang="fr-FR" sz="850">
                  <a:latin typeface="Calibri"/>
                  <a:ea typeface="Times New Roman"/>
                  <a:cs typeface="Arial"/>
                </a:endParaRPr>
              </a:p>
            </p:txBody>
          </p:sp>
        </p:grpSp>
        <p:sp>
          <p:nvSpPr>
            <p:cNvPr id="16" name="Rectangle : coins arrondis 45"/>
            <p:cNvSpPr/>
            <p:nvPr/>
          </p:nvSpPr>
          <p:spPr bwMode="auto">
            <a:xfrm>
              <a:off x="1624396" y="4857103"/>
              <a:ext cx="2919928" cy="659046"/>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 f7 f3 1"/>
                <a:gd name="f11" fmla="?: f8 f4 1"/>
                <a:gd name="f12" fmla="?: f9 f5 1"/>
                <a:gd name="f13" fmla="*/ f10 1 21600"/>
                <a:gd name="f14" fmla="*/ f11 1 21600"/>
                <a:gd name="f15" fmla="*/ 21600 f10 1"/>
                <a:gd name="f16" fmla="*/ 21600 f11 1"/>
                <a:gd name="f17" fmla="min f14 f13"/>
                <a:gd name="f18" fmla="*/ f15 1 f12"/>
                <a:gd name="f19" fmla="*/ f16 1 f12"/>
                <a:gd name="f20" fmla="val f18"/>
                <a:gd name="f21" fmla="val f19"/>
                <a:gd name="f22" fmla="*/ f6 f17 1"/>
                <a:gd name="f23" fmla="+- f21 0 f6"/>
                <a:gd name="f24" fmla="+- f20 0 f6"/>
                <a:gd name="f25" fmla="*/ f20 f17 1"/>
                <a:gd name="f26" fmla="*/ f21 f17 1"/>
                <a:gd name="f27" fmla="min f24 f23"/>
                <a:gd name="f28" fmla="*/ f27 5268 1"/>
                <a:gd name="f29" fmla="*/ f28 1 100000"/>
                <a:gd name="f30" fmla="+- f20 0 f29"/>
                <a:gd name="f31" fmla="+- f21 0 f29"/>
                <a:gd name="f32" fmla="*/ f29 29289 1"/>
                <a:gd name="f33" fmla="*/ f29 f17 1"/>
                <a:gd name="f34" fmla="*/ f32 1 100000"/>
                <a:gd name="f35" fmla="*/ f30 f17 1"/>
                <a:gd name="f36" fmla="*/ f31 f17 1"/>
                <a:gd name="f37" fmla="+- f20 0 f34"/>
                <a:gd name="f38" fmla="+- f21 0 f34"/>
                <a:gd name="f39" fmla="*/ f34 f17 1"/>
                <a:gd name="f40" fmla="*/ f37 f17 1"/>
                <a:gd name="f41" fmla="*/ f38 f17 1"/>
              </a:gdLst>
              <a:ahLst/>
              <a:cxnLst>
                <a:cxn ang="3cd4">
                  <a:pos x="hc" y="t"/>
                </a:cxn>
                <a:cxn ang="0">
                  <a:pos x="r" y="vc"/>
                </a:cxn>
                <a:cxn ang="cd4">
                  <a:pos x="hc" y="b"/>
                </a:cxn>
                <a:cxn ang="cd2">
                  <a:pos x="l" y="vc"/>
                </a:cxn>
              </a:cxnLst>
              <a:rect l="f39" t="f39" r="f40" b="f41"/>
              <a:pathLst>
                <a:path extrusionOk="0">
                  <a:moveTo>
                    <a:pt x="f22" y="f33"/>
                  </a:moveTo>
                  <a:arcTo wR="f33" hR="f33" stAng="f0" swAng="f1"/>
                  <a:lnTo>
                    <a:pt x="f35" y="f22"/>
                  </a:lnTo>
                  <a:arcTo wR="f33" hR="f33" stAng="f2" swAng="f1"/>
                  <a:lnTo>
                    <a:pt x="f25" y="f36"/>
                  </a:lnTo>
                  <a:arcTo wR="f33" hR="f33" stAng="f6" swAng="f1"/>
                  <a:lnTo>
                    <a:pt x="f33" y="f26"/>
                  </a:lnTo>
                  <a:arcTo wR="f33" hR="f33" stAng="f1" swAng="f1"/>
                  <a:close/>
                </a:path>
              </a:pathLst>
            </a:custGeom>
            <a:solidFill>
              <a:schemeClr val="accent3">
                <a:lumMod val="20000"/>
                <a:lumOff val="80000"/>
                <a:alpha val="60000"/>
              </a:schemeClr>
            </a:solidFill>
            <a:ln w="17638" cap="flat">
              <a:solidFill>
                <a:schemeClr val="accent3">
                  <a:lumMod val="75000"/>
                </a:schemeClr>
              </a:solidFill>
              <a:prstDash val="sysDot"/>
              <a:round/>
            </a:ln>
          </p:spPr>
          <p:txBody>
            <a:bodyPr vert="horz" wrap="square" lIns="62366" tIns="28076" rIns="62366" bIns="28076" anchor="t" anchorCtr="1" compatLnSpc="0">
              <a:noAutofit/>
            </a:bodyPr>
            <a:lstStyle/>
            <a:p>
              <a:pPr algn="ctr">
                <a:lnSpc>
                  <a:spcPct val="107000"/>
                </a:lnSpc>
                <a:spcAft>
                  <a:spcPts val="225"/>
                </a:spcAft>
                <a:defRPr/>
              </a:pPr>
              <a:r>
                <a:rPr lang="fr-FR" sz="850" b="1">
                  <a:solidFill>
                    <a:srgbClr val="135565"/>
                  </a:solidFill>
                  <a:latin typeface="Arial"/>
                  <a:ea typeface="Times New Roman"/>
                  <a:cs typeface="Arial"/>
                </a:rPr>
                <a:t>Nouveau ! Ic énergie</a:t>
              </a:r>
              <a:endParaRPr lang="fr-FR" sz="850">
                <a:latin typeface="Calibri"/>
                <a:ea typeface="Times New Roman"/>
                <a:cs typeface="Arial"/>
              </a:endParaRPr>
            </a:p>
            <a:p>
              <a:pPr algn="ctr">
                <a:lnSpc>
                  <a:spcPct val="107000"/>
                </a:lnSpc>
                <a:defRPr/>
              </a:pPr>
              <a:r>
                <a:rPr lang="fr-FR" sz="850">
                  <a:solidFill>
                    <a:srgbClr val="135565"/>
                  </a:solidFill>
                  <a:latin typeface="Arial"/>
                  <a:ea typeface="Times New Roman"/>
                  <a:cs typeface="Arial"/>
                </a:rPr>
                <a:t>Impact sur le changement climatique des consommations d'énergie primaire</a:t>
              </a:r>
              <a:endParaRPr/>
            </a:p>
          </p:txBody>
        </p:sp>
        <p:sp>
          <p:nvSpPr>
            <p:cNvPr id="17" name="Rectangle : coins arrondis 43"/>
            <p:cNvSpPr/>
            <p:nvPr/>
          </p:nvSpPr>
          <p:spPr bwMode="auto">
            <a:xfrm>
              <a:off x="5617028" y="4821775"/>
              <a:ext cx="5183582" cy="801699"/>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 f7 f3 1"/>
                <a:gd name="f11" fmla="?: f8 f4 1"/>
                <a:gd name="f12" fmla="?: f9 f5 1"/>
                <a:gd name="f13" fmla="*/ f10 1 21600"/>
                <a:gd name="f14" fmla="*/ f11 1 21600"/>
                <a:gd name="f15" fmla="*/ 21600 f10 1"/>
                <a:gd name="f16" fmla="*/ 21600 f11 1"/>
                <a:gd name="f17" fmla="min f14 f13"/>
                <a:gd name="f18" fmla="*/ f15 1 f12"/>
                <a:gd name="f19" fmla="*/ f16 1 f12"/>
                <a:gd name="f20" fmla="val f18"/>
                <a:gd name="f21" fmla="val f19"/>
                <a:gd name="f22" fmla="*/ f6 f17 1"/>
                <a:gd name="f23" fmla="+- f21 0 f6"/>
                <a:gd name="f24" fmla="+- f20 0 f6"/>
                <a:gd name="f25" fmla="*/ f20 f17 1"/>
                <a:gd name="f26" fmla="*/ f21 f17 1"/>
                <a:gd name="f27" fmla="min f24 f23"/>
                <a:gd name="f28" fmla="*/ f27 4723 1"/>
                <a:gd name="f29" fmla="*/ f28 1 100000"/>
                <a:gd name="f30" fmla="+- f20 0 f29"/>
                <a:gd name="f31" fmla="+- f21 0 f29"/>
                <a:gd name="f32" fmla="*/ f29 29289 1"/>
                <a:gd name="f33" fmla="*/ f29 f17 1"/>
                <a:gd name="f34" fmla="*/ f32 1 100000"/>
                <a:gd name="f35" fmla="*/ f30 f17 1"/>
                <a:gd name="f36" fmla="*/ f31 f17 1"/>
                <a:gd name="f37" fmla="+- f20 0 f34"/>
                <a:gd name="f38" fmla="+- f21 0 f34"/>
                <a:gd name="f39" fmla="*/ f34 f17 1"/>
                <a:gd name="f40" fmla="*/ f37 f17 1"/>
                <a:gd name="f41" fmla="*/ f38 f17 1"/>
              </a:gdLst>
              <a:ahLst/>
              <a:cxnLst>
                <a:cxn ang="3cd4">
                  <a:pos x="hc" y="t"/>
                </a:cxn>
                <a:cxn ang="0">
                  <a:pos x="r" y="vc"/>
                </a:cxn>
                <a:cxn ang="cd4">
                  <a:pos x="hc" y="b"/>
                </a:cxn>
                <a:cxn ang="cd2">
                  <a:pos x="l" y="vc"/>
                </a:cxn>
              </a:cxnLst>
              <a:rect l="f39" t="f39" r="f40" b="f41"/>
              <a:pathLst>
                <a:path extrusionOk="0">
                  <a:moveTo>
                    <a:pt x="f22" y="f33"/>
                  </a:moveTo>
                  <a:arcTo wR="f33" hR="f33" stAng="f0" swAng="f1"/>
                  <a:lnTo>
                    <a:pt x="f35" y="f22"/>
                  </a:lnTo>
                  <a:arcTo wR="f33" hR="f33" stAng="f2" swAng="f1"/>
                  <a:lnTo>
                    <a:pt x="f25" y="f36"/>
                  </a:lnTo>
                  <a:arcTo wR="f33" hR="f33" stAng="f6" swAng="f1"/>
                  <a:lnTo>
                    <a:pt x="f33" y="f26"/>
                  </a:lnTo>
                  <a:arcTo wR="f33" hR="f33" stAng="f1" swAng="f1"/>
                  <a:close/>
                </a:path>
              </a:pathLst>
            </a:custGeom>
            <a:solidFill>
              <a:srgbClr val="FFFFFF"/>
            </a:solidFill>
            <a:ln w="17638" cap="flat">
              <a:solidFill>
                <a:schemeClr val="accent3">
                  <a:lumMod val="75000"/>
                </a:schemeClr>
              </a:solidFill>
              <a:prstDash val="solid"/>
              <a:round/>
            </a:ln>
          </p:spPr>
          <p:txBody>
            <a:bodyPr vert="horz" wrap="square" lIns="0" tIns="0" rIns="0" bIns="0" anchor="ctr" anchorCtr="1" compatLnSpc="0">
              <a:noAutofit/>
            </a:bodyPr>
            <a:lstStyle/>
            <a:p>
              <a:pPr algn="ctr">
                <a:lnSpc>
                  <a:spcPct val="107000"/>
                </a:lnSpc>
                <a:spcAft>
                  <a:spcPts val="225"/>
                </a:spcAft>
                <a:defRPr/>
              </a:pPr>
              <a:r>
                <a:rPr lang="fr-FR" sz="850" b="1" dirty="0">
                  <a:solidFill>
                    <a:srgbClr val="76923C"/>
                  </a:solidFill>
                  <a:latin typeface="Arial"/>
                  <a:ea typeface="Times New Roman"/>
                  <a:cs typeface="Arial"/>
                </a:rPr>
                <a:t>Ajout d’un indicateur qui incite au recours de sources d’énergie décarbonées</a:t>
              </a:r>
              <a:endParaRPr dirty="0"/>
            </a:p>
            <a:p>
              <a:pPr algn="ctr">
                <a:lnSpc>
                  <a:spcPct val="107000"/>
                </a:lnSpc>
                <a:spcAft>
                  <a:spcPts val="225"/>
                </a:spcAft>
                <a:defRPr/>
              </a:pPr>
              <a:r>
                <a:rPr lang="fr-FR" sz="850" b="1" dirty="0">
                  <a:solidFill>
                    <a:srgbClr val="76923C"/>
                  </a:solidFill>
                  <a:latin typeface="Arial"/>
                  <a:ea typeface="Times New Roman"/>
                  <a:cs typeface="Arial"/>
                </a:rPr>
                <a:t> </a:t>
              </a:r>
              <a:r>
                <a:rPr lang="fr-FR" sz="850" dirty="0">
                  <a:solidFill>
                    <a:srgbClr val="135565"/>
                  </a:solidFill>
                  <a:latin typeface="Arial"/>
                  <a:ea typeface="Times New Roman"/>
                  <a:cs typeface="Arial"/>
                </a:rPr>
                <a:t>-Calcul de l’impact sur le changement climatique des consommations énergétiques (du Cep). Indicateur des volets « énergie » et « Carbone »</a:t>
              </a:r>
              <a:endParaRPr lang="fr-FR" sz="850" dirty="0">
                <a:latin typeface="Calibri"/>
                <a:ea typeface="Times New Roman"/>
                <a:cs typeface="Arial"/>
              </a:endParaRPr>
            </a:p>
          </p:txBody>
        </p:sp>
        <p:sp>
          <p:nvSpPr>
            <p:cNvPr id="18" name="Flèche : droite 46"/>
            <p:cNvSpPr/>
            <p:nvPr/>
          </p:nvSpPr>
          <p:spPr bwMode="auto">
            <a:xfrm>
              <a:off x="4555690" y="5079026"/>
              <a:ext cx="1065673" cy="213782"/>
            </a:xfrm>
            <a:prstGeom prst="rightArrow">
              <a:avLst>
                <a:gd name="adj1" fmla="val 47176"/>
                <a:gd name="adj2" fmla="val 77384"/>
              </a:avLst>
            </a:prstGeom>
            <a:solidFill>
              <a:schemeClr val="accent3">
                <a:lumMod val="20000"/>
                <a:lumOff val="80000"/>
                <a:alpha val="60000"/>
              </a:schemeClr>
            </a:solidFill>
            <a:ln w="12700" cap="flat">
              <a:solidFill>
                <a:schemeClr val="accent3">
                  <a:lumMod val="75000"/>
                </a:schemeClr>
              </a:solidFill>
              <a:prstDash val="sysDot"/>
              <a:round/>
            </a:ln>
          </p:spPr>
          <p:txBody>
            <a:bodyPr rot="0" spcFirstLastPara="0" vert="horz" wrap="square" lIns="62366" tIns="28076" rIns="62366" bIns="28076" numCol="1" spcCol="0" rtlCol="0" fromWordArt="0" anchor="t" anchorCtr="1" forceAA="0" compatLnSpc="0">
              <a:prstTxWarp prst="textNoShape">
                <a:avLst/>
              </a:prstTxWarp>
              <a:noAutofit/>
            </a:bodyPr>
            <a:lstStyle/>
            <a:p>
              <a:pPr>
                <a:defRPr/>
              </a:pPr>
              <a:endParaRPr lang="fr-FR" sz="850"/>
            </a:p>
          </p:txBody>
        </p:sp>
      </p:grpSp>
      <p:sp>
        <p:nvSpPr>
          <p:cNvPr id="37" name="Rectangle 36"/>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Bbio : Besoin Bioclimatique conventionnel</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33</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37" name="Espace réservé du contenu 1"/>
          <p:cNvSpPr txBox="1"/>
          <p:nvPr/>
        </p:nvSpPr>
        <p:spPr bwMode="auto">
          <a:xfrm>
            <a:off x="755576" y="1347614"/>
            <a:ext cx="4605147" cy="2396504"/>
          </a:xfrm>
          <a:prstGeom prst="rect">
            <a:avLst/>
          </a:prstGeom>
        </p:spPr>
        <p:txBody>
          <a:bodyPr>
            <a:norm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defRPr/>
            </a:pPr>
            <a:r>
              <a:rPr lang="fr-FR" sz="1200"/>
              <a:t>Le Bbio (en point), valorise la conception du bâti, indépendamment des systèmes énergétiques → caractérise l’efficacité énergétique du bâti</a:t>
            </a:r>
            <a:endParaRPr/>
          </a:p>
          <a:p>
            <a:pPr>
              <a:defRPr/>
            </a:pPr>
            <a:r>
              <a:rPr lang="fr-FR" sz="1200"/>
              <a:t>Le Bbio comprend :  </a:t>
            </a:r>
            <a:endParaRPr/>
          </a:p>
          <a:p>
            <a:pPr marL="214313" indent="-214313">
              <a:buFont typeface="Wingdings"/>
              <a:buChar char="Ø"/>
              <a:defRPr/>
            </a:pPr>
            <a:r>
              <a:rPr lang="fr-FR" sz="1200"/>
              <a:t>Les besoins de chauffage</a:t>
            </a:r>
            <a:endParaRPr/>
          </a:p>
          <a:p>
            <a:pPr marL="214313" indent="-214313">
              <a:buFont typeface="Wingdings"/>
              <a:buChar char="Ø"/>
              <a:defRPr/>
            </a:pPr>
            <a:r>
              <a:rPr lang="fr-FR" sz="1200"/>
              <a:t>Les besoins de refroidissement</a:t>
            </a:r>
            <a:endParaRPr/>
          </a:p>
          <a:p>
            <a:pPr marL="214313" indent="-214313">
              <a:buFont typeface="Wingdings"/>
              <a:buChar char="Ø"/>
              <a:defRPr/>
            </a:pPr>
            <a:r>
              <a:rPr lang="fr-FR" sz="1200"/>
              <a:t>Les besoins d’éclairage artificiel</a:t>
            </a:r>
            <a:endParaRPr/>
          </a:p>
          <a:p>
            <a:pPr algn="ctr">
              <a:defRPr/>
            </a:pPr>
            <a:r>
              <a:rPr lang="fr-FR" sz="1200" b="1"/>
              <a:t>Bbio = 2 x (B</a:t>
            </a:r>
            <a:r>
              <a:rPr lang="fr-FR" sz="1200" b="1" baseline="-25000"/>
              <a:t>chauffage</a:t>
            </a:r>
            <a:r>
              <a:rPr lang="fr-FR" sz="1200" b="1"/>
              <a:t>+B</a:t>
            </a:r>
            <a:r>
              <a:rPr lang="fr-FR" sz="1200" b="1" baseline="-25000"/>
              <a:t>refroidissement</a:t>
            </a:r>
            <a:r>
              <a:rPr lang="fr-FR" sz="1200" b="1"/>
              <a:t>) + 5 x B</a:t>
            </a:r>
            <a:r>
              <a:rPr lang="fr-FR" sz="1200" b="1" baseline="-25000"/>
              <a:t>éclairage</a:t>
            </a:r>
            <a:r>
              <a:rPr lang="fr-FR" sz="1200" b="1"/>
              <a:t> </a:t>
            </a:r>
            <a:endParaRPr/>
          </a:p>
          <a:p>
            <a:pPr marL="214313" indent="-214313">
              <a:buFont typeface="Wingdings"/>
              <a:buChar char="Ø"/>
              <a:defRPr/>
            </a:pPr>
            <a:r>
              <a:rPr lang="fr-FR" sz="1200"/>
              <a:t>Ajout RE2020 : prise en compte systématique des besoins de froid</a:t>
            </a:r>
            <a:endParaRPr/>
          </a:p>
          <a:p>
            <a:pPr marL="214313" indent="-214313">
              <a:buFont typeface="Wingdings"/>
              <a:buChar char="Ø"/>
              <a:defRPr/>
            </a:pPr>
            <a:endParaRPr lang="fr-FR" sz="1200"/>
          </a:p>
        </p:txBody>
      </p:sp>
      <p:sp>
        <p:nvSpPr>
          <p:cNvPr id="38" name="Flèche : angle droit 5"/>
          <p:cNvSpPr/>
          <p:nvPr/>
        </p:nvSpPr>
        <p:spPr bwMode="auto">
          <a:xfrm rot="5400000">
            <a:off x="1050084" y="3761370"/>
            <a:ext cx="410905" cy="259193"/>
          </a:xfrm>
          <a:prstGeom prst="bentUpArrow">
            <a:avLst>
              <a:gd name="adj1" fmla="val 18651"/>
              <a:gd name="adj2" fmla="val 15476"/>
              <a:gd name="adj3" fmla="val 36111"/>
            </a:avLst>
          </a:prstGeom>
          <a:ln w="12700">
            <a:solidFill>
              <a:srgbClr val="135565"/>
            </a:solidFill>
          </a:ln>
        </p:spPr>
        <p:style>
          <a:lnRef idx="2">
            <a:schemeClr val="accent6"/>
          </a:lnRef>
          <a:fillRef idx="1">
            <a:schemeClr val="lt1"/>
          </a:fillRef>
          <a:effectRef idx="0">
            <a:schemeClr val="accent6"/>
          </a:effectRef>
          <a:fontRef idx="minor">
            <a:schemeClr val="dk1"/>
          </a:fontRef>
        </p:style>
        <p:txBody>
          <a:bodyPr rtlCol="0" anchor="ctr"/>
          <a:lstStyle/>
          <a:p>
            <a:pPr algn="ctr">
              <a:defRPr/>
            </a:pPr>
            <a:endParaRPr lang="fr-FR" sz="1350"/>
          </a:p>
        </p:txBody>
      </p:sp>
      <p:sp>
        <p:nvSpPr>
          <p:cNvPr id="39" name="Espace réservé du contenu 1"/>
          <p:cNvSpPr txBox="1"/>
          <p:nvPr/>
        </p:nvSpPr>
        <p:spPr bwMode="auto">
          <a:xfrm>
            <a:off x="1394684" y="3894892"/>
            <a:ext cx="6980830" cy="481319"/>
          </a:xfrm>
          <a:prstGeom prst="rect">
            <a:avLst/>
          </a:prstGeom>
          <a:solidFill>
            <a:schemeClr val="accent6">
              <a:lumMod val="20000"/>
              <a:lumOff val="80000"/>
            </a:schemeClr>
          </a:solidFill>
        </p:spPr>
        <p:txBody>
          <a:bodyPr vert="horz" lIns="68580" tIns="34290" rIns="68580" bIns="34290" rtlCol="0">
            <a:normAutofit fontScale="92500"/>
          </a:bodyPr>
          <a:lstStyle>
            <a:lvl1pPr marL="0" indent="0" algn="l" defTabSz="457200">
              <a:spcBef>
                <a:spcPts val="0"/>
              </a:spcBef>
              <a:spcAft>
                <a:spcPts val="1800"/>
              </a:spcAft>
              <a:buFontTx/>
              <a:buNone/>
              <a:defRPr sz="1800" b="1">
                <a:solidFill>
                  <a:srgbClr val="135565"/>
                </a:solidFill>
                <a:latin typeface="+mn-lt"/>
                <a:ea typeface="+mn-ea"/>
                <a:cs typeface="+mn-cs"/>
              </a:defRPr>
            </a:lvl1pPr>
            <a:lvl2pPr marL="0" indent="0" algn="l" defTabSz="457200">
              <a:spcBef>
                <a:spcPts val="0"/>
              </a:spcBef>
              <a:spcAft>
                <a:spcPts val="1200"/>
              </a:spcAft>
              <a:buFontTx/>
              <a:buNone/>
              <a:defRPr sz="1400">
                <a:solidFill>
                  <a:schemeClr val="tx1"/>
                </a:solidFill>
                <a:latin typeface="+mn-lt"/>
                <a:ea typeface="+mn-ea"/>
                <a:cs typeface="+mn-cs"/>
              </a:defRPr>
            </a:lvl2pPr>
            <a:lvl3pPr marL="360000" indent="-228600" algn="l" defTabSz="457200">
              <a:spcBef>
                <a:spcPts val="0"/>
              </a:spcBef>
              <a:spcAft>
                <a:spcPts val="0"/>
              </a:spcAft>
              <a:buClr>
                <a:srgbClr val="E57D00"/>
              </a:buClr>
              <a:buFont typeface="Arial"/>
              <a:buChar char="•"/>
              <a:defRPr sz="1400">
                <a:solidFill>
                  <a:schemeClr val="tx1"/>
                </a:solidFill>
                <a:latin typeface="+mn-lt"/>
                <a:ea typeface="+mn-ea"/>
                <a:cs typeface="+mn-cs"/>
              </a:defRPr>
            </a:lvl3pPr>
            <a:lvl4pPr marL="720000" indent="-228600" algn="l" defTabSz="457200">
              <a:spcBef>
                <a:spcPts val="0"/>
              </a:spcBef>
              <a:spcAft>
                <a:spcPts val="0"/>
              </a:spcAft>
              <a:buSzPct val="150000"/>
              <a:buFont typeface="Arial"/>
              <a:buChar char="–"/>
              <a:defRPr sz="1200">
                <a:solidFill>
                  <a:srgbClr val="E57D00"/>
                </a:solidFill>
                <a:latin typeface="+mn-lt"/>
                <a:ea typeface="+mn-ea"/>
                <a:cs typeface="+mn-cs"/>
              </a:defRPr>
            </a:lvl4pPr>
            <a:lvl5pPr marL="1080000" indent="-228600" algn="l" defTabSz="457200">
              <a:spcBef>
                <a:spcPts val="0"/>
              </a:spcBef>
              <a:spcAft>
                <a:spcPts val="0"/>
              </a:spcAft>
              <a:buSzPct val="75000"/>
              <a:buFont typeface="Arial"/>
              <a:buChar char="•"/>
              <a:defRPr sz="1200">
                <a:solidFill>
                  <a:schemeClr val="tx1"/>
                </a:solidFill>
                <a:latin typeface="+mn-lt"/>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a:lstStyle>
          <a:p>
            <a:pPr algn="ctr">
              <a:spcAft>
                <a:spcPts val="0"/>
              </a:spcAft>
              <a:defRPr/>
            </a:pPr>
            <a:r>
              <a:rPr lang="fr-FR" sz="1200"/>
              <a:t>L’objectif est bien d’inciter, à travers une bonne conception bioclimatique (orientation, protections solaires, inertie…) à bien gérer les apports solaires et lumineux en toutes saisons.</a:t>
            </a:r>
            <a:endParaRPr/>
          </a:p>
        </p:txBody>
      </p:sp>
      <p:pic>
        <p:nvPicPr>
          <p:cNvPr id="40" name="Image 39"/>
          <p:cNvPicPr>
            <a:picLocks noChangeAspect="1"/>
          </p:cNvPicPr>
          <p:nvPr/>
        </p:nvPicPr>
        <p:blipFill>
          <a:blip r:embed="rId4"/>
          <a:srcRect t="2610"/>
          <a:stretch/>
        </p:blipFill>
        <p:spPr bwMode="auto">
          <a:xfrm>
            <a:off x="5214087" y="1150816"/>
            <a:ext cx="3845726" cy="2695560"/>
          </a:xfrm>
          <a:prstGeom prst="rect">
            <a:avLst/>
          </a:prstGeom>
        </p:spPr>
      </p:pic>
      <p:sp>
        <p:nvSpPr>
          <p:cNvPr id="13" name="Rectangle 12"/>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Cep : Consommation conventionnelle d’énergie primaire</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34</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3" name="Espace réservé du contenu 1"/>
          <p:cNvSpPr txBox="1"/>
          <p:nvPr/>
        </p:nvSpPr>
        <p:spPr bwMode="auto">
          <a:xfrm>
            <a:off x="811661" y="1289095"/>
            <a:ext cx="7820675" cy="853880"/>
          </a:xfrm>
          <a:prstGeom prst="rect">
            <a:avLst/>
          </a:prstGeom>
        </p:spPr>
        <p:txBody>
          <a:bodyPr>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lnSpc>
                <a:spcPct val="110000"/>
              </a:lnSpc>
              <a:spcBef>
                <a:spcPts val="150"/>
              </a:spcBef>
              <a:spcAft>
                <a:spcPts val="0"/>
              </a:spcAft>
              <a:defRPr/>
            </a:pPr>
            <a:r>
              <a:rPr lang="fr-FR" sz="1200"/>
              <a:t>Le Cep en kWhep/m².an caractérise l’efficacité des systèmes énergétiques en réponse aux besoins du bâtiment. </a:t>
            </a:r>
            <a:endParaRPr/>
          </a:p>
          <a:p>
            <a:pPr>
              <a:lnSpc>
                <a:spcPct val="110000"/>
              </a:lnSpc>
              <a:spcBef>
                <a:spcPts val="150"/>
              </a:spcBef>
              <a:spcAft>
                <a:spcPts val="150"/>
              </a:spcAft>
              <a:defRPr/>
            </a:pPr>
            <a:r>
              <a:rPr lang="fr-FR" sz="1200"/>
              <a:t>	►Seule l’énergie importée est comptabilisée: les consommations issues d’énergies renouvelables captées sur le bâtiment et la parcelle ne sont pas comptées dans le Cep. </a:t>
            </a:r>
            <a:endParaRPr/>
          </a:p>
          <a:p>
            <a:pPr>
              <a:lnSpc>
                <a:spcPct val="110000"/>
              </a:lnSpc>
              <a:spcBef>
                <a:spcPts val="150"/>
              </a:spcBef>
              <a:spcAft>
                <a:spcPts val="150"/>
              </a:spcAft>
              <a:defRPr/>
            </a:pPr>
            <a:r>
              <a:rPr lang="fr-FR" sz="1200"/>
              <a:t>	► seules les consommations des usages immobiliers sont évaluées </a:t>
            </a:r>
            <a:endParaRPr/>
          </a:p>
        </p:txBody>
      </p:sp>
      <p:sp>
        <p:nvSpPr>
          <p:cNvPr id="14" name="Espace réservé du contenu 1"/>
          <p:cNvSpPr txBox="1"/>
          <p:nvPr/>
        </p:nvSpPr>
        <p:spPr bwMode="auto">
          <a:xfrm>
            <a:off x="817937" y="2573843"/>
            <a:ext cx="6490657" cy="2183364"/>
          </a:xfrm>
          <a:prstGeom prst="rect">
            <a:avLst/>
          </a:prstGeom>
        </p:spPr>
        <p:txBody>
          <a:bodyPr vert="horz" lIns="68580" tIns="34290" rIns="68580" bIns="34290" rtlCol="0">
            <a:noAutofit/>
          </a:bodyPr>
          <a:lstStyle>
            <a:lvl1pPr marL="0" indent="0" algn="l" defTabSz="457200">
              <a:spcBef>
                <a:spcPts val="0"/>
              </a:spcBef>
              <a:spcAft>
                <a:spcPts val="1800"/>
              </a:spcAft>
              <a:buFontTx/>
              <a:buNone/>
              <a:defRPr sz="1800" b="1">
                <a:solidFill>
                  <a:srgbClr val="135565"/>
                </a:solidFill>
                <a:latin typeface="+mn-lt"/>
                <a:ea typeface="+mn-ea"/>
                <a:cs typeface="+mn-cs"/>
              </a:defRPr>
            </a:lvl1pPr>
            <a:lvl2pPr marL="0" indent="0" algn="l" defTabSz="457200">
              <a:spcBef>
                <a:spcPts val="0"/>
              </a:spcBef>
              <a:spcAft>
                <a:spcPts val="1200"/>
              </a:spcAft>
              <a:buFontTx/>
              <a:buNone/>
              <a:defRPr sz="1400">
                <a:solidFill>
                  <a:schemeClr val="tx1"/>
                </a:solidFill>
                <a:latin typeface="+mn-lt"/>
                <a:ea typeface="+mn-ea"/>
                <a:cs typeface="+mn-cs"/>
              </a:defRPr>
            </a:lvl2pPr>
            <a:lvl3pPr marL="360000" indent="-228600" algn="l" defTabSz="457200">
              <a:spcBef>
                <a:spcPts val="0"/>
              </a:spcBef>
              <a:spcAft>
                <a:spcPts val="0"/>
              </a:spcAft>
              <a:buClr>
                <a:srgbClr val="E57D00"/>
              </a:buClr>
              <a:buFont typeface="Arial"/>
              <a:buChar char="•"/>
              <a:defRPr sz="1400">
                <a:solidFill>
                  <a:schemeClr val="tx1"/>
                </a:solidFill>
                <a:latin typeface="+mn-lt"/>
                <a:ea typeface="+mn-ea"/>
                <a:cs typeface="+mn-cs"/>
              </a:defRPr>
            </a:lvl3pPr>
            <a:lvl4pPr marL="720000" indent="-228600" algn="l" defTabSz="457200">
              <a:spcBef>
                <a:spcPts val="0"/>
              </a:spcBef>
              <a:spcAft>
                <a:spcPts val="0"/>
              </a:spcAft>
              <a:buSzPct val="150000"/>
              <a:buFont typeface="Arial"/>
              <a:buChar char="–"/>
              <a:defRPr sz="1200">
                <a:solidFill>
                  <a:srgbClr val="E57D00"/>
                </a:solidFill>
                <a:latin typeface="+mn-lt"/>
                <a:ea typeface="+mn-ea"/>
                <a:cs typeface="+mn-cs"/>
              </a:defRPr>
            </a:lvl4pPr>
            <a:lvl5pPr marL="1080000" indent="-228600" algn="l" defTabSz="457200">
              <a:spcBef>
                <a:spcPts val="0"/>
              </a:spcBef>
              <a:spcAft>
                <a:spcPts val="0"/>
              </a:spcAft>
              <a:buSzPct val="75000"/>
              <a:buFont typeface="Arial"/>
              <a:buChar char="•"/>
              <a:defRPr sz="1200">
                <a:solidFill>
                  <a:schemeClr val="tx1"/>
                </a:solidFill>
                <a:latin typeface="+mn-lt"/>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a:lstStyle>
          <a:p>
            <a:pPr>
              <a:spcAft>
                <a:spcPts val="0"/>
              </a:spcAft>
              <a:defRPr/>
            </a:pPr>
            <a:r>
              <a:rPr lang="fr-FR" sz="1200" b="0">
                <a:solidFill>
                  <a:schemeClr val="tx1"/>
                </a:solidFill>
              </a:rPr>
              <a:t>La RE2020 élargit les usages dont les consommations sont comptabilisées:</a:t>
            </a:r>
            <a:endParaRPr/>
          </a:p>
          <a:p>
            <a:pPr marL="214313" lvl="1" indent="-214313">
              <a:spcAft>
                <a:spcPts val="450"/>
              </a:spcAft>
              <a:buFont typeface="Wingdings"/>
              <a:buChar char="Ø"/>
              <a:defRPr/>
            </a:pPr>
            <a:r>
              <a:rPr lang="fr-FR" sz="1200"/>
              <a:t>Prise en compte des 5 usages de la RT2012: consommations de chaud, de froid, d’ECS, d’éclairage et auxiliaires de ventilation et de distribution. </a:t>
            </a:r>
            <a:endParaRPr/>
          </a:p>
          <a:p>
            <a:pPr marL="214313" lvl="1" indent="-214313">
              <a:spcAft>
                <a:spcPts val="450"/>
              </a:spcAft>
              <a:buFont typeface="Wingdings"/>
              <a:buChar char="Ø"/>
              <a:defRPr/>
            </a:pPr>
            <a:r>
              <a:rPr lang="fr-FR" sz="1200"/>
              <a:t>Prise en compte d’usages immobiliers supplémentaires:</a:t>
            </a:r>
            <a:endParaRPr/>
          </a:p>
          <a:p>
            <a:pPr marL="484313" lvl="2" indent="-214313">
              <a:buFont typeface="Wingdings"/>
              <a:buChar char="Ø"/>
              <a:defRPr/>
            </a:pPr>
            <a:r>
              <a:rPr lang="fr-FR" sz="1200"/>
              <a:t>Eclairage et ventilation des parkings</a:t>
            </a:r>
            <a:endParaRPr/>
          </a:p>
          <a:p>
            <a:pPr marL="484313" lvl="2" indent="-214313">
              <a:buFont typeface="Wingdings"/>
              <a:buChar char="Ø"/>
              <a:defRPr/>
            </a:pPr>
            <a:r>
              <a:rPr lang="fr-FR" sz="1200"/>
              <a:t>Eclairage des parties communes de logements collectifs</a:t>
            </a:r>
            <a:endParaRPr/>
          </a:p>
          <a:p>
            <a:pPr marL="484313" lvl="2" indent="-214313">
              <a:buFont typeface="Wingdings"/>
              <a:buChar char="Ø"/>
              <a:defRPr/>
            </a:pPr>
            <a:r>
              <a:rPr lang="fr-FR" sz="1200"/>
              <a:t>Ascenseurs et escalators</a:t>
            </a:r>
            <a:endParaRPr/>
          </a:p>
          <a:p>
            <a:pPr marL="214313" lvl="1" indent="-214313">
              <a:buFont typeface="Wingdings"/>
              <a:buChar char="Ø"/>
              <a:defRPr/>
            </a:pPr>
            <a:r>
              <a:rPr lang="fr-FR" sz="1200"/>
              <a:t>En l’absence de système de climatisation, prise en compte d’un forfait de consommations de froid en cas d’inconfort d’été significatif </a:t>
            </a:r>
            <a:endParaRPr/>
          </a:p>
          <a:p>
            <a:pPr marL="214313" indent="-214313">
              <a:buFont typeface="Wingdings"/>
              <a:buChar char="Ø"/>
              <a:defRPr/>
            </a:pPr>
            <a:endParaRPr lang="fr-FR" sz="1200" b="0">
              <a:solidFill>
                <a:schemeClr val="tx1"/>
              </a:solidFill>
            </a:endParaRPr>
          </a:p>
        </p:txBody>
      </p:sp>
      <p:pic>
        <p:nvPicPr>
          <p:cNvPr id="15" name="Image 14"/>
          <p:cNvPicPr/>
          <p:nvPr/>
        </p:nvPicPr>
        <p:blipFill>
          <a:blip r:embed="rId4"/>
          <a:stretch/>
        </p:blipFill>
        <p:spPr bwMode="auto">
          <a:xfrm>
            <a:off x="7173312" y="2498519"/>
            <a:ext cx="1632109" cy="2052161"/>
          </a:xfrm>
          <a:prstGeom prst="rect">
            <a:avLst/>
          </a:prstGeom>
        </p:spPr>
      </p:pic>
      <p:sp>
        <p:nvSpPr>
          <p:cNvPr id="11" name="Rectangle 10"/>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Méthode de calcul du Cep</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35</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1" name="Espace réservé du contenu 1"/>
          <p:cNvSpPr txBox="1"/>
          <p:nvPr/>
        </p:nvSpPr>
        <p:spPr bwMode="auto">
          <a:xfrm>
            <a:off x="906569" y="1407736"/>
            <a:ext cx="7693488" cy="504056"/>
          </a:xfrm>
          <a:prstGeom prst="rect">
            <a:avLst/>
          </a:prstGeom>
          <a:solidFill>
            <a:schemeClr val="accent6">
              <a:lumMod val="20000"/>
              <a:lumOff val="80000"/>
            </a:schemeClr>
          </a:solidFill>
        </p:spPr>
        <p:txBody>
          <a:bodyPr>
            <a:normAutofit fontScale="92500" lnSpcReduction="10000"/>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lgn="ctr">
              <a:spcAft>
                <a:spcPts val="0"/>
              </a:spcAft>
              <a:defRPr/>
            </a:pPr>
            <a:r>
              <a:rPr lang="fr-FR" sz="1500" b="1"/>
              <a:t>Cet indicateur ne comptabilise pas, en tant que consommations d’énergie primaire, les énergies renouvelables captées sur la parcelle du bâtiment, pour l’usage du bâtiment.</a:t>
            </a:r>
          </a:p>
        </p:txBody>
      </p:sp>
      <p:pic>
        <p:nvPicPr>
          <p:cNvPr id="16" name="Image 15"/>
          <p:cNvPicPr/>
          <p:nvPr/>
        </p:nvPicPr>
        <p:blipFill>
          <a:blip r:embed="rId4"/>
          <a:stretch/>
        </p:blipFill>
        <p:spPr bwMode="auto">
          <a:xfrm>
            <a:off x="906569" y="2257051"/>
            <a:ext cx="4983278" cy="2234891"/>
          </a:xfrm>
          <a:prstGeom prst="rect">
            <a:avLst/>
          </a:prstGeom>
          <a:noFill/>
          <a:ln>
            <a:noFill/>
          </a:ln>
        </p:spPr>
      </p:pic>
      <p:sp>
        <p:nvSpPr>
          <p:cNvPr id="17" name="Rectangle 16"/>
          <p:cNvSpPr/>
          <p:nvPr/>
        </p:nvSpPr>
        <p:spPr bwMode="auto">
          <a:xfrm>
            <a:off x="5659809" y="3065069"/>
            <a:ext cx="3421577" cy="1364476"/>
          </a:xfrm>
          <a:prstGeom prst="rect">
            <a:avLst/>
          </a:prstGeom>
          <a:ln w="12700">
            <a:solidFill>
              <a:srgbClr val="FF0000"/>
            </a:solidFill>
            <a:prstDash val="sysDot"/>
          </a:ln>
        </p:spPr>
        <p:txBody>
          <a:bodyPr wrap="square">
            <a:spAutoFit/>
          </a:bodyPr>
          <a:lstStyle/>
          <a:p>
            <a:pPr algn="just">
              <a:spcAft>
                <a:spcPts val="225"/>
              </a:spcAft>
              <a:defRPr/>
            </a:pPr>
            <a:r>
              <a:rPr lang="fr-FR" sz="1350" b="1">
                <a:solidFill>
                  <a:srgbClr val="135565"/>
                </a:solidFill>
              </a:rPr>
              <a:t>Pour le photovoltaïque produit sur place:</a:t>
            </a:r>
            <a:endParaRPr/>
          </a:p>
          <a:p>
            <a:pPr algn="just">
              <a:spcAft>
                <a:spcPts val="225"/>
              </a:spcAft>
              <a:defRPr/>
            </a:pPr>
            <a:r>
              <a:rPr lang="fr-FR" sz="1350">
                <a:solidFill>
                  <a:srgbClr val="135565"/>
                </a:solidFill>
              </a:rPr>
              <a:t>l'autoconsommation théorique vient réduire le bilan Cep et Cep,nr ; en revanche, l'export d'énergie n'est pas pris en considération</a:t>
            </a:r>
            <a:endParaRPr/>
          </a:p>
        </p:txBody>
      </p:sp>
      <p:pic>
        <p:nvPicPr>
          <p:cNvPr id="18" name="Image 17"/>
          <p:cNvPicPr/>
          <p:nvPr/>
        </p:nvPicPr>
        <p:blipFill>
          <a:blip r:embed="rId5"/>
          <a:stretch/>
        </p:blipFill>
        <p:spPr bwMode="auto">
          <a:xfrm>
            <a:off x="7200821" y="2532803"/>
            <a:ext cx="489555" cy="422140"/>
          </a:xfrm>
          <a:prstGeom prst="rect">
            <a:avLst/>
          </a:prstGeom>
          <a:ln w="63360">
            <a:noFill/>
          </a:ln>
          <a:effectLst/>
        </p:spPr>
      </p:pic>
      <p:sp>
        <p:nvSpPr>
          <p:cNvPr id="13" name="Rectangle 12"/>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Cep,nr : Cep non renouvelable</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36</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3" name="Espace réservé du contenu 1"/>
          <p:cNvSpPr txBox="1"/>
          <p:nvPr/>
        </p:nvSpPr>
        <p:spPr bwMode="auto">
          <a:xfrm>
            <a:off x="971599" y="1536595"/>
            <a:ext cx="7895749" cy="1728192"/>
          </a:xfrm>
          <a:prstGeom prst="rect">
            <a:avLst/>
          </a:prstGeom>
        </p:spPr>
        <p:txBody>
          <a:bodyPr>
            <a:norm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defRPr/>
            </a:pPr>
            <a:r>
              <a:rPr lang="fr-FR" sz="1200"/>
              <a:t>La RE2020 introduit un nouvel indicateur, le Cep,nr en kWhep/m².an. </a:t>
            </a:r>
            <a:endParaRPr/>
          </a:p>
          <a:p>
            <a:pPr>
              <a:defRPr/>
            </a:pPr>
            <a:r>
              <a:rPr lang="fr-FR" sz="1200"/>
              <a:t>Cet indicateur comptabilise uniquement les vecteurs énergétiques non renouvelables (et non issus de récupération) utilisés pour couvrir les consommations du bâtiment, sur le même périmètre d’usages que le Cep.</a:t>
            </a:r>
            <a:endParaRPr/>
          </a:p>
          <a:p>
            <a:pPr>
              <a:lnSpc>
                <a:spcPct val="110000"/>
              </a:lnSpc>
              <a:spcBef>
                <a:spcPts val="75"/>
              </a:spcBef>
              <a:spcAft>
                <a:spcPts val="75"/>
              </a:spcAft>
              <a:defRPr/>
            </a:pPr>
            <a:r>
              <a:rPr lang="fr-FR" sz="1200"/>
              <a:t>     </a:t>
            </a:r>
            <a:r>
              <a:rPr lang="fr-FR" sz="1200" i="1" u="sng"/>
              <a:t>Exemples:</a:t>
            </a:r>
            <a:endParaRPr/>
          </a:p>
          <a:p>
            <a:pPr marL="257175" indent="-257175">
              <a:lnSpc>
                <a:spcPct val="110000"/>
              </a:lnSpc>
              <a:spcBef>
                <a:spcPts val="75"/>
              </a:spcBef>
              <a:spcAft>
                <a:spcPts val="75"/>
              </a:spcAft>
              <a:buFont typeface="Arial"/>
              <a:buChar char="•"/>
              <a:defRPr/>
            </a:pPr>
            <a:r>
              <a:rPr lang="fr-FR" sz="1200" i="1"/>
              <a:t>la consommation d’une chaufferie bois ne sera pas comptée dans le calcul du Cep,nr, </a:t>
            </a:r>
            <a:endParaRPr/>
          </a:p>
          <a:p>
            <a:pPr marL="257175" indent="-257175">
              <a:lnSpc>
                <a:spcPct val="110000"/>
              </a:lnSpc>
              <a:spcBef>
                <a:spcPts val="75"/>
              </a:spcBef>
              <a:spcAft>
                <a:spcPts val="75"/>
              </a:spcAft>
              <a:buFont typeface="Arial"/>
              <a:buChar char="•"/>
              <a:defRPr/>
            </a:pPr>
            <a:r>
              <a:rPr lang="fr-FR" sz="1200" i="1"/>
              <a:t>tout comme la part renouvelable ou de récupération de la chaleur fournie par un réseau de chaleur.</a:t>
            </a:r>
            <a:endParaRPr lang="fr-FR" sz="1200"/>
          </a:p>
        </p:txBody>
      </p:sp>
      <p:sp>
        <p:nvSpPr>
          <p:cNvPr id="14" name="Espace réservé du contenu 1"/>
          <p:cNvSpPr txBox="1"/>
          <p:nvPr/>
        </p:nvSpPr>
        <p:spPr bwMode="auto">
          <a:xfrm>
            <a:off x="899592" y="3362843"/>
            <a:ext cx="7838633" cy="1224545"/>
          </a:xfrm>
          <a:prstGeom prst="rect">
            <a:avLst/>
          </a:prstGeom>
          <a:solidFill>
            <a:schemeClr val="accent6">
              <a:lumMod val="20000"/>
              <a:lumOff val="80000"/>
            </a:schemeClr>
          </a:solidFill>
        </p:spPr>
        <p:txBody>
          <a:bodyPr vert="horz" lIns="68580" tIns="34290" rIns="68580" bIns="34290" rtlCol="0">
            <a:noAutofit/>
          </a:bodyPr>
          <a:lstStyle>
            <a:lvl1pPr marL="0" indent="0" algn="l" defTabSz="457200">
              <a:spcBef>
                <a:spcPts val="0"/>
              </a:spcBef>
              <a:spcAft>
                <a:spcPts val="1800"/>
              </a:spcAft>
              <a:buFontTx/>
              <a:buNone/>
              <a:defRPr sz="1800" b="1">
                <a:solidFill>
                  <a:srgbClr val="135565"/>
                </a:solidFill>
                <a:latin typeface="+mn-lt"/>
                <a:ea typeface="+mn-ea"/>
                <a:cs typeface="+mn-cs"/>
              </a:defRPr>
            </a:lvl1pPr>
            <a:lvl2pPr marL="0" indent="0" algn="l" defTabSz="457200">
              <a:spcBef>
                <a:spcPts val="0"/>
              </a:spcBef>
              <a:spcAft>
                <a:spcPts val="1200"/>
              </a:spcAft>
              <a:buFontTx/>
              <a:buNone/>
              <a:defRPr sz="1400">
                <a:solidFill>
                  <a:schemeClr val="tx1"/>
                </a:solidFill>
                <a:latin typeface="+mn-lt"/>
                <a:ea typeface="+mn-ea"/>
                <a:cs typeface="+mn-cs"/>
              </a:defRPr>
            </a:lvl2pPr>
            <a:lvl3pPr marL="360000" indent="-228600" algn="l" defTabSz="457200">
              <a:spcBef>
                <a:spcPts val="0"/>
              </a:spcBef>
              <a:spcAft>
                <a:spcPts val="0"/>
              </a:spcAft>
              <a:buClr>
                <a:srgbClr val="E57D00"/>
              </a:buClr>
              <a:buFont typeface="Arial"/>
              <a:buChar char="•"/>
              <a:defRPr sz="1400">
                <a:solidFill>
                  <a:schemeClr val="tx1"/>
                </a:solidFill>
                <a:latin typeface="+mn-lt"/>
                <a:ea typeface="+mn-ea"/>
                <a:cs typeface="+mn-cs"/>
              </a:defRPr>
            </a:lvl3pPr>
            <a:lvl4pPr marL="720000" indent="-228600" algn="l" defTabSz="457200">
              <a:spcBef>
                <a:spcPts val="0"/>
              </a:spcBef>
              <a:spcAft>
                <a:spcPts val="0"/>
              </a:spcAft>
              <a:buSzPct val="150000"/>
              <a:buFont typeface="Arial"/>
              <a:buChar char="–"/>
              <a:defRPr sz="1200">
                <a:solidFill>
                  <a:srgbClr val="E57D00"/>
                </a:solidFill>
                <a:latin typeface="+mn-lt"/>
                <a:ea typeface="+mn-ea"/>
                <a:cs typeface="+mn-cs"/>
              </a:defRPr>
            </a:lvl4pPr>
            <a:lvl5pPr marL="1080000" indent="-228600" algn="l" defTabSz="457200">
              <a:spcBef>
                <a:spcPts val="0"/>
              </a:spcBef>
              <a:spcAft>
                <a:spcPts val="0"/>
              </a:spcAft>
              <a:buSzPct val="75000"/>
              <a:buFont typeface="Arial"/>
              <a:buChar char="•"/>
              <a:defRPr sz="1200">
                <a:solidFill>
                  <a:schemeClr val="tx1"/>
                </a:solidFill>
                <a:latin typeface="+mn-lt"/>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a:lstStyle>
          <a:p>
            <a:pPr>
              <a:lnSpc>
                <a:spcPct val="120000"/>
              </a:lnSpc>
              <a:spcBef>
                <a:spcPts val="0"/>
              </a:spcBef>
              <a:spcAft>
                <a:spcPts val="0"/>
              </a:spcAft>
              <a:defRPr/>
            </a:pPr>
            <a:r>
              <a:rPr lang="fr-FR" sz="1200"/>
              <a:t>Ainsi, le seuil Cep,nr va inciter à utiliser de la chaleur renouvelable et de récupération (bois, réseau de chaleur), ou à produire des ENR, et contraindre à limiter le recours aux autres sources d’énergie.</a:t>
            </a:r>
            <a:endParaRPr/>
          </a:p>
          <a:p>
            <a:pPr>
              <a:lnSpc>
                <a:spcPct val="120000"/>
              </a:lnSpc>
              <a:spcBef>
                <a:spcPts val="0"/>
              </a:spcBef>
              <a:spcAft>
                <a:spcPts val="0"/>
              </a:spcAft>
              <a:defRPr/>
            </a:pPr>
            <a:r>
              <a:rPr lang="fr-FR" sz="1200" b="0"/>
              <a:t>Et le seuil Cep va dans le même temps limiter la consommation totale d’énergie quelle que soit la source, y compris la biomasse ou réseau de chaleur.</a:t>
            </a:r>
            <a:endParaRPr/>
          </a:p>
          <a:p>
            <a:pPr>
              <a:lnSpc>
                <a:spcPct val="120000"/>
              </a:lnSpc>
              <a:spcBef>
                <a:spcPts val="0"/>
              </a:spcBef>
              <a:spcAft>
                <a:spcPts val="0"/>
              </a:spcAft>
              <a:defRPr/>
            </a:pPr>
            <a:r>
              <a:rPr lang="fr-FR" sz="1200" b="0"/>
              <a:t>L’autoconsommation photovoltaïque, quant à elle, n’apparaît ni dans le Cep, ni dans le Cep,nr.</a:t>
            </a:r>
            <a:endParaRPr/>
          </a:p>
        </p:txBody>
      </p:sp>
      <p:pic>
        <p:nvPicPr>
          <p:cNvPr id="15" name="Image 14"/>
          <p:cNvPicPr/>
          <p:nvPr/>
        </p:nvPicPr>
        <p:blipFill>
          <a:blip r:embed="rId4"/>
          <a:srcRect l="61836" t="33082" r="6251" b="45309"/>
          <a:stretch/>
        </p:blipFill>
        <p:spPr bwMode="auto">
          <a:xfrm>
            <a:off x="406800" y="2625756"/>
            <a:ext cx="566787" cy="534271"/>
          </a:xfrm>
          <a:prstGeom prst="ellipse">
            <a:avLst/>
          </a:prstGeom>
          <a:ln>
            <a:noFill/>
          </a:ln>
          <a:effectLst>
            <a:softEdge rad="112500"/>
          </a:effectLst>
        </p:spPr>
      </p:pic>
      <p:sp>
        <p:nvSpPr>
          <p:cNvPr id="11" name="Rectangle 10"/>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5" y="693343"/>
            <a:ext cx="5701494" cy="708324"/>
          </a:xfrm>
        </p:spPr>
        <p:txBody>
          <a:bodyPr/>
          <a:lstStyle/>
          <a:p>
            <a:pPr>
              <a:defRPr/>
            </a:pPr>
            <a:r>
              <a:rPr lang="fr-FR" sz="2000" dirty="0"/>
              <a:t>Coefficient de conversion énergie finale → énergie primaire</a:t>
            </a: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37</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pic>
        <p:nvPicPr>
          <p:cNvPr id="11" name="Image 10"/>
          <p:cNvPicPr/>
          <p:nvPr/>
        </p:nvPicPr>
        <p:blipFill>
          <a:blip r:embed="rId4"/>
          <a:stretch/>
        </p:blipFill>
        <p:spPr bwMode="auto">
          <a:xfrm>
            <a:off x="5905767" y="60771"/>
            <a:ext cx="2584651" cy="3552775"/>
          </a:xfrm>
          <a:prstGeom prst="rect">
            <a:avLst/>
          </a:prstGeom>
        </p:spPr>
      </p:pic>
      <p:sp>
        <p:nvSpPr>
          <p:cNvPr id="16" name="Rectangle : coins arrondis 2"/>
          <p:cNvSpPr/>
          <p:nvPr/>
        </p:nvSpPr>
        <p:spPr bwMode="auto">
          <a:xfrm>
            <a:off x="5245610" y="3685541"/>
            <a:ext cx="3846380" cy="1025964"/>
          </a:xfrm>
          <a:prstGeom prst="roundRect">
            <a:avLst>
              <a:gd name="adj" fmla="val 16667"/>
            </a:avLst>
          </a:prstGeom>
          <a:solidFill>
            <a:schemeClr val="accent6">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200" b="1">
                <a:solidFill>
                  <a:srgbClr val="135565"/>
                </a:solidFill>
              </a:rPr>
              <a:t>RE2020 = 2 catégories de coeff de conversion</a:t>
            </a:r>
            <a:endParaRPr/>
          </a:p>
          <a:p>
            <a:pPr algn="ctr">
              <a:defRPr/>
            </a:pPr>
            <a:endParaRPr lang="fr-FR" sz="1200">
              <a:solidFill>
                <a:srgbClr val="135565"/>
              </a:solidFill>
            </a:endParaRPr>
          </a:p>
          <a:p>
            <a:pPr algn="ctr">
              <a:defRPr/>
            </a:pPr>
            <a:r>
              <a:rPr lang="fr-FR" sz="1200">
                <a:solidFill>
                  <a:srgbClr val="135565"/>
                </a:solidFill>
              </a:rPr>
              <a:t>1-Coefficient Energie finale/Energie primaire non renouvelable</a:t>
            </a:r>
            <a:endParaRPr/>
          </a:p>
          <a:p>
            <a:pPr algn="ctr">
              <a:defRPr/>
            </a:pPr>
            <a:r>
              <a:rPr lang="fr-FR" sz="1200">
                <a:solidFill>
                  <a:srgbClr val="135565"/>
                </a:solidFill>
              </a:rPr>
              <a:t>2-Conversion Energie finale/Energie Primaire</a:t>
            </a:r>
            <a:endParaRPr/>
          </a:p>
        </p:txBody>
      </p:sp>
      <p:sp>
        <p:nvSpPr>
          <p:cNvPr id="17" name="Espace réservé du contenu 1"/>
          <p:cNvSpPr txBox="1"/>
          <p:nvPr/>
        </p:nvSpPr>
        <p:spPr bwMode="auto">
          <a:xfrm>
            <a:off x="642088" y="1563030"/>
            <a:ext cx="4951700" cy="2281417"/>
          </a:xfrm>
          <a:prstGeom prst="rect">
            <a:avLst/>
          </a:prstGeom>
        </p:spPr>
        <p:txBody>
          <a:bodyPr>
            <a:norm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marL="214313" indent="-214313" algn="just">
              <a:lnSpc>
                <a:spcPct val="107000"/>
              </a:lnSpc>
              <a:buFont typeface="Wingdings"/>
              <a:buChar char="Ø"/>
              <a:defRPr/>
            </a:pPr>
            <a:r>
              <a:rPr lang="fr-FR" sz="1200" b="1">
                <a:latin typeface="Calibri"/>
                <a:ea typeface="Times New Roman"/>
                <a:cs typeface="Arial"/>
              </a:rPr>
              <a:t>L’énergie finale </a:t>
            </a:r>
            <a:r>
              <a:rPr lang="fr-FR" sz="1200">
                <a:latin typeface="Calibri"/>
                <a:ea typeface="Times New Roman"/>
                <a:cs typeface="Arial"/>
              </a:rPr>
              <a:t>(kWh</a:t>
            </a:r>
            <a:r>
              <a:rPr lang="fr-FR" sz="1200" baseline="-25000">
                <a:latin typeface="Calibri"/>
                <a:ea typeface="Times New Roman"/>
                <a:cs typeface="Arial"/>
              </a:rPr>
              <a:t>ef</a:t>
            </a:r>
            <a:r>
              <a:rPr lang="fr-FR" sz="1200">
                <a:latin typeface="Calibri"/>
                <a:ea typeface="Times New Roman"/>
                <a:cs typeface="Arial"/>
              </a:rPr>
              <a:t>) est la quantité d’énergie disponible pour l’utilisateur final.</a:t>
            </a:r>
            <a:endParaRPr/>
          </a:p>
          <a:p>
            <a:pPr marL="214313" indent="-214313" algn="just">
              <a:lnSpc>
                <a:spcPct val="107000"/>
              </a:lnSpc>
              <a:buFont typeface="Wingdings"/>
              <a:buChar char="Ø"/>
              <a:defRPr/>
            </a:pPr>
            <a:r>
              <a:rPr lang="fr-FR" sz="1200" b="1">
                <a:latin typeface="Calibri"/>
                <a:ea typeface="Times New Roman"/>
                <a:cs typeface="Arial"/>
              </a:rPr>
              <a:t>L’énergie primaire</a:t>
            </a:r>
            <a:r>
              <a:rPr lang="fr-FR" sz="1200">
                <a:latin typeface="Calibri"/>
                <a:ea typeface="Times New Roman"/>
                <a:cs typeface="Arial"/>
              </a:rPr>
              <a:t> (kWh</a:t>
            </a:r>
            <a:r>
              <a:rPr lang="fr-FR" sz="1200" baseline="-25000">
                <a:latin typeface="Calibri"/>
                <a:ea typeface="Times New Roman"/>
                <a:cs typeface="Arial"/>
              </a:rPr>
              <a:t>ep</a:t>
            </a:r>
            <a:r>
              <a:rPr lang="fr-FR" sz="1200">
                <a:latin typeface="Calibri"/>
                <a:ea typeface="Times New Roman"/>
                <a:cs typeface="Arial"/>
              </a:rPr>
              <a:t>) est la consommation nécessaire à la production de cette énergie finale.</a:t>
            </a:r>
            <a:endParaRPr lang="fr-FR" sz="1200"/>
          </a:p>
        </p:txBody>
      </p:sp>
      <p:graphicFrame>
        <p:nvGraphicFramePr>
          <p:cNvPr id="21" name="Diagramme 20"/>
          <p:cNvGraphicFramePr>
            <a:graphicFrameLocks/>
          </p:cNvGraphicFramePr>
          <p:nvPr/>
        </p:nvGraphicFramePr>
        <p:xfrm>
          <a:off x="1306093" y="2571750"/>
          <a:ext cx="3907995" cy="218224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22" name="Groupe 21"/>
          <p:cNvGrpSpPr/>
          <p:nvPr/>
        </p:nvGrpSpPr>
        <p:grpSpPr bwMode="auto">
          <a:xfrm>
            <a:off x="614414" y="2941355"/>
            <a:ext cx="781050" cy="1443037"/>
            <a:chOff x="0" y="0"/>
            <a:chExt cx="1041400" cy="2185574"/>
          </a:xfrm>
        </p:grpSpPr>
        <p:pic>
          <p:nvPicPr>
            <p:cNvPr id="23" name="Image 22"/>
            <p:cNvPicPr>
              <a:picLocks noChangeAspect="1"/>
            </p:cNvPicPr>
            <p:nvPr/>
          </p:nvPicPr>
          <p:blipFill>
            <a:blip r:embed="rId10"/>
            <a:stretch/>
          </p:blipFill>
          <p:spPr bwMode="auto">
            <a:xfrm>
              <a:off x="290705" y="1255317"/>
              <a:ext cx="414655" cy="356870"/>
            </a:xfrm>
            <a:prstGeom prst="rect">
              <a:avLst/>
            </a:prstGeom>
            <a:ln>
              <a:noFill/>
            </a:ln>
          </p:spPr>
        </p:pic>
        <p:pic>
          <p:nvPicPr>
            <p:cNvPr id="24" name="Image 23"/>
            <p:cNvPicPr>
              <a:picLocks noChangeAspect="1"/>
            </p:cNvPicPr>
            <p:nvPr/>
          </p:nvPicPr>
          <p:blipFill>
            <a:blip r:embed="rId11"/>
            <a:stretch/>
          </p:blipFill>
          <p:spPr bwMode="auto">
            <a:xfrm>
              <a:off x="290705" y="893257"/>
              <a:ext cx="422910" cy="307975"/>
            </a:xfrm>
            <a:prstGeom prst="rect">
              <a:avLst/>
            </a:prstGeom>
            <a:ln>
              <a:noFill/>
            </a:ln>
          </p:spPr>
        </p:pic>
        <p:pic>
          <p:nvPicPr>
            <p:cNvPr id="25" name="Image 24"/>
            <p:cNvPicPr>
              <a:picLocks noChangeAspect="1"/>
            </p:cNvPicPr>
            <p:nvPr/>
          </p:nvPicPr>
          <p:blipFill>
            <a:blip r:embed="rId12"/>
            <a:stretch/>
          </p:blipFill>
          <p:spPr bwMode="auto">
            <a:xfrm>
              <a:off x="290705" y="66069"/>
              <a:ext cx="496570" cy="333375"/>
            </a:xfrm>
            <a:prstGeom prst="rect">
              <a:avLst/>
            </a:prstGeom>
            <a:ln>
              <a:noFill/>
            </a:ln>
          </p:spPr>
        </p:pic>
        <p:pic>
          <p:nvPicPr>
            <p:cNvPr id="26" name="Image 25"/>
            <p:cNvPicPr>
              <a:picLocks noChangeAspect="1"/>
            </p:cNvPicPr>
            <p:nvPr/>
          </p:nvPicPr>
          <p:blipFill>
            <a:blip r:embed="rId13"/>
            <a:stretch/>
          </p:blipFill>
          <p:spPr bwMode="auto">
            <a:xfrm>
              <a:off x="134781" y="441343"/>
              <a:ext cx="822960" cy="403860"/>
            </a:xfrm>
            <a:prstGeom prst="rect">
              <a:avLst/>
            </a:prstGeom>
            <a:ln>
              <a:noFill/>
            </a:ln>
          </p:spPr>
        </p:pic>
        <p:sp>
          <p:nvSpPr>
            <p:cNvPr id="28" name="Rectangle avec flèche vers la droite 50"/>
            <p:cNvSpPr/>
            <p:nvPr/>
          </p:nvSpPr>
          <p:spPr bwMode="auto">
            <a:xfrm>
              <a:off x="0" y="0"/>
              <a:ext cx="1041400" cy="2185574"/>
            </a:xfrm>
            <a:prstGeom prst="rightArrowCallout">
              <a:avLst>
                <a:gd name="adj1" fmla="val 36512"/>
                <a:gd name="adj2" fmla="val 42724"/>
                <a:gd name="adj3" fmla="val 0"/>
                <a:gd name="adj4" fmla="val 100000"/>
              </a:avLst>
            </a:prstGeom>
            <a:noFill/>
            <a:ln w="25400" cap="flat" cmpd="sng" algn="ctr">
              <a:solidFill>
                <a:srgbClr val="E1CD83"/>
              </a:solidFill>
              <a:prstDash val="solid"/>
            </a:ln>
            <a:effectLst/>
          </p:spPr>
          <p:txBody>
            <a:bodyPr rot="0" spcFirstLastPara="0" vert="horz" wrap="square" lIns="68580" tIns="34290" rIns="68580" bIns="34290" numCol="1" spcCol="0" rtlCol="0" fromWordArt="0" anchor="ctr" anchorCtr="0" forceAA="0" compatLnSpc="1">
              <a:prstTxWarp prst="textNoShape">
                <a:avLst/>
              </a:prstTxWarp>
              <a:noAutofit/>
            </a:bodyPr>
            <a:lstStyle/>
            <a:p>
              <a:pPr>
                <a:defRPr/>
              </a:pPr>
              <a:endParaRPr lang="fr-FR" sz="1100"/>
            </a:p>
          </p:txBody>
        </p:sp>
        <p:pic>
          <p:nvPicPr>
            <p:cNvPr id="29" name="Image 28"/>
            <p:cNvPicPr>
              <a:picLocks noChangeAspect="1"/>
            </p:cNvPicPr>
            <p:nvPr/>
          </p:nvPicPr>
          <p:blipFill>
            <a:blip r:embed="rId14"/>
            <a:stretch/>
          </p:blipFill>
          <p:spPr bwMode="auto">
            <a:xfrm>
              <a:off x="219350" y="1712517"/>
              <a:ext cx="593090" cy="410210"/>
            </a:xfrm>
            <a:prstGeom prst="rect">
              <a:avLst/>
            </a:prstGeom>
            <a:ln>
              <a:noFill/>
            </a:ln>
          </p:spPr>
        </p:pic>
      </p:grpSp>
      <p:sp>
        <p:nvSpPr>
          <p:cNvPr id="19" name="Rectangle 18"/>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Récapitulatif pour le chauffage au bois</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38</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pic>
        <p:nvPicPr>
          <p:cNvPr id="11" name="Image 10"/>
          <p:cNvPicPr>
            <a:picLocks noChangeAspect="1"/>
          </p:cNvPicPr>
          <p:nvPr/>
        </p:nvPicPr>
        <p:blipFill>
          <a:blip r:embed="rId4"/>
          <a:stretch/>
        </p:blipFill>
        <p:spPr bwMode="auto">
          <a:xfrm>
            <a:off x="4820599" y="1161455"/>
            <a:ext cx="4056801" cy="1853566"/>
          </a:xfrm>
          <a:prstGeom prst="rect">
            <a:avLst/>
          </a:prstGeom>
          <a:noFill/>
        </p:spPr>
      </p:pic>
      <p:pic>
        <p:nvPicPr>
          <p:cNvPr id="3" name="Image 2"/>
          <p:cNvPicPr>
            <a:picLocks noChangeAspect="1"/>
          </p:cNvPicPr>
          <p:nvPr/>
        </p:nvPicPr>
        <p:blipFill>
          <a:blip r:embed="rId5"/>
          <a:stretch/>
        </p:blipFill>
        <p:spPr bwMode="auto">
          <a:xfrm>
            <a:off x="480872" y="2355726"/>
            <a:ext cx="4252961" cy="2148403"/>
          </a:xfrm>
          <a:prstGeom prst="rect">
            <a:avLst/>
          </a:prstGeom>
        </p:spPr>
      </p:pic>
      <p:sp>
        <p:nvSpPr>
          <p:cNvPr id="16" name="ZoneTexte 15"/>
          <p:cNvSpPr txBox="1"/>
          <p:nvPr/>
        </p:nvSpPr>
        <p:spPr bwMode="auto">
          <a:xfrm>
            <a:off x="4435440" y="4231791"/>
            <a:ext cx="1293830" cy="276999"/>
          </a:xfrm>
          <a:prstGeom prst="rect">
            <a:avLst/>
          </a:prstGeom>
          <a:noFill/>
        </p:spPr>
        <p:txBody>
          <a:bodyPr wrap="square" rtlCol="0">
            <a:spAutoFit/>
          </a:bodyPr>
          <a:lstStyle/>
          <a:p>
            <a:pPr>
              <a:defRPr/>
            </a:pPr>
            <a:r>
              <a:rPr lang="fr-FR" sz="1200"/>
              <a:t>kWhep/m².an</a:t>
            </a:r>
            <a:endParaRPr/>
          </a:p>
        </p:txBody>
      </p:sp>
      <p:sp>
        <p:nvSpPr>
          <p:cNvPr id="17" name="ZoneTexte 16"/>
          <p:cNvSpPr txBox="1"/>
          <p:nvPr/>
        </p:nvSpPr>
        <p:spPr bwMode="auto">
          <a:xfrm>
            <a:off x="4891484" y="3033145"/>
            <a:ext cx="2848868" cy="461665"/>
          </a:xfrm>
          <a:prstGeom prst="rect">
            <a:avLst/>
          </a:prstGeom>
          <a:noFill/>
          <a:ln w="28575">
            <a:solidFill>
              <a:schemeClr val="accent1"/>
            </a:solidFill>
          </a:ln>
        </p:spPr>
        <p:txBody>
          <a:bodyPr wrap="square" rtlCol="0">
            <a:spAutoFit/>
          </a:bodyPr>
          <a:lstStyle/>
          <a:p>
            <a:pPr>
              <a:defRPr/>
            </a:pPr>
            <a:r>
              <a:rPr lang="fr-FR" sz="1200"/>
              <a:t>C’est le seuil Cep qui va encadrer la consommation de chauffage bois</a:t>
            </a:r>
            <a:endParaRPr/>
          </a:p>
        </p:txBody>
      </p:sp>
      <p:cxnSp>
        <p:nvCxnSpPr>
          <p:cNvPr id="18" name="Connecteur droit avec flèche 17"/>
          <p:cNvCxnSpPr>
            <a:cxnSpLocks/>
          </p:cNvCxnSpPr>
          <p:nvPr/>
        </p:nvCxnSpPr>
        <p:spPr bwMode="auto">
          <a:xfrm flipH="1">
            <a:off x="4262244" y="3368325"/>
            <a:ext cx="558539" cy="0"/>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sp>
        <p:nvSpPr>
          <p:cNvPr id="19" name="ZoneTexte 18"/>
          <p:cNvSpPr txBox="1"/>
          <p:nvPr/>
        </p:nvSpPr>
        <p:spPr bwMode="auto">
          <a:xfrm>
            <a:off x="5868144" y="3583058"/>
            <a:ext cx="2623008" cy="461665"/>
          </a:xfrm>
          <a:prstGeom prst="rect">
            <a:avLst/>
          </a:prstGeom>
          <a:noFill/>
          <a:ln w="28575">
            <a:solidFill>
              <a:schemeClr val="accent1"/>
            </a:solidFill>
          </a:ln>
        </p:spPr>
        <p:txBody>
          <a:bodyPr wrap="square" rtlCol="0">
            <a:spAutoFit/>
          </a:bodyPr>
          <a:lstStyle/>
          <a:p>
            <a:pPr>
              <a:defRPr/>
            </a:pPr>
            <a:r>
              <a:rPr lang="fr-FR" sz="1200"/>
              <a:t>Le recours au bois permet de respecter le seuil Cep,nr</a:t>
            </a:r>
          </a:p>
        </p:txBody>
      </p:sp>
      <p:cxnSp>
        <p:nvCxnSpPr>
          <p:cNvPr id="20" name="Connecteur droit avec flèche 19"/>
          <p:cNvCxnSpPr>
            <a:cxnSpLocks/>
          </p:cNvCxnSpPr>
          <p:nvPr/>
        </p:nvCxnSpPr>
        <p:spPr bwMode="auto">
          <a:xfrm flipH="1">
            <a:off x="3286985" y="3763785"/>
            <a:ext cx="2442286" cy="13834"/>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sp>
        <p:nvSpPr>
          <p:cNvPr id="21" name="ZoneTexte 20"/>
          <p:cNvSpPr txBox="1"/>
          <p:nvPr/>
        </p:nvSpPr>
        <p:spPr bwMode="auto">
          <a:xfrm>
            <a:off x="5796136" y="4151095"/>
            <a:ext cx="3330339" cy="461665"/>
          </a:xfrm>
          <a:prstGeom prst="rect">
            <a:avLst/>
          </a:prstGeom>
          <a:solidFill>
            <a:srgbClr val="FFC000"/>
          </a:solidFill>
        </p:spPr>
        <p:txBody>
          <a:bodyPr wrap="square" rtlCol="0">
            <a:spAutoFit/>
          </a:bodyPr>
          <a:lstStyle/>
          <a:p>
            <a:pPr>
              <a:defRPr/>
            </a:pPr>
            <a:r>
              <a:rPr lang="fr-FR" sz="1200" dirty="0"/>
              <a:t>Le recours au chauffage bois est aussi encadré par l’exigence carbone </a:t>
            </a:r>
            <a:r>
              <a:rPr lang="fr-FR" sz="1200" dirty="0" err="1"/>
              <a:t>Ic</a:t>
            </a:r>
            <a:r>
              <a:rPr lang="fr-FR" sz="1200" dirty="0"/>
              <a:t> énergie</a:t>
            </a:r>
            <a:endParaRPr dirty="0"/>
          </a:p>
        </p:txBody>
      </p:sp>
      <p:sp>
        <p:nvSpPr>
          <p:cNvPr id="22" name="Rectangle 21"/>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Récapitulatif pour le chauffage par réseau de chaleur : Cep et Cep,nr</a:t>
            </a: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39</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pic>
        <p:nvPicPr>
          <p:cNvPr id="22" name="Image 21"/>
          <p:cNvPicPr>
            <a:picLocks noChangeAspect="1"/>
          </p:cNvPicPr>
          <p:nvPr/>
        </p:nvPicPr>
        <p:blipFill>
          <a:blip r:embed="rId4"/>
          <a:stretch/>
        </p:blipFill>
        <p:spPr bwMode="auto">
          <a:xfrm>
            <a:off x="5000730" y="1191024"/>
            <a:ext cx="3876540" cy="1771204"/>
          </a:xfrm>
          <a:prstGeom prst="rect">
            <a:avLst/>
          </a:prstGeom>
          <a:noFill/>
        </p:spPr>
      </p:pic>
      <p:pic>
        <p:nvPicPr>
          <p:cNvPr id="5" name="Image 4"/>
          <p:cNvPicPr>
            <a:picLocks noChangeAspect="1"/>
          </p:cNvPicPr>
          <p:nvPr/>
        </p:nvPicPr>
        <p:blipFill>
          <a:blip r:embed="rId5"/>
          <a:stretch/>
        </p:blipFill>
        <p:spPr bwMode="auto">
          <a:xfrm>
            <a:off x="621277" y="2355726"/>
            <a:ext cx="3744416" cy="2182149"/>
          </a:xfrm>
          <a:prstGeom prst="rect">
            <a:avLst/>
          </a:prstGeom>
        </p:spPr>
      </p:pic>
      <p:sp>
        <p:nvSpPr>
          <p:cNvPr id="23" name="ZoneTexte 22"/>
          <p:cNvSpPr txBox="1"/>
          <p:nvPr/>
        </p:nvSpPr>
        <p:spPr bwMode="auto">
          <a:xfrm>
            <a:off x="4193964" y="4460030"/>
            <a:ext cx="1293830" cy="276999"/>
          </a:xfrm>
          <a:prstGeom prst="rect">
            <a:avLst/>
          </a:prstGeom>
          <a:noFill/>
        </p:spPr>
        <p:txBody>
          <a:bodyPr wrap="square" rtlCol="0">
            <a:spAutoFit/>
          </a:bodyPr>
          <a:lstStyle/>
          <a:p>
            <a:pPr>
              <a:defRPr/>
            </a:pPr>
            <a:r>
              <a:rPr lang="fr-FR" sz="1200"/>
              <a:t>kWhep/m².an</a:t>
            </a:r>
            <a:endParaRPr/>
          </a:p>
        </p:txBody>
      </p:sp>
      <p:sp>
        <p:nvSpPr>
          <p:cNvPr id="24" name="ZoneTexte 23"/>
          <p:cNvSpPr txBox="1"/>
          <p:nvPr/>
        </p:nvSpPr>
        <p:spPr bwMode="auto">
          <a:xfrm>
            <a:off x="4715048" y="3107389"/>
            <a:ext cx="4272115" cy="461665"/>
          </a:xfrm>
          <a:prstGeom prst="rect">
            <a:avLst/>
          </a:prstGeom>
          <a:noFill/>
          <a:ln w="28575">
            <a:solidFill>
              <a:schemeClr val="accent1"/>
            </a:solidFill>
          </a:ln>
        </p:spPr>
        <p:txBody>
          <a:bodyPr wrap="square" rtlCol="0">
            <a:spAutoFit/>
          </a:bodyPr>
          <a:lstStyle/>
          <a:p>
            <a:pPr>
              <a:defRPr/>
            </a:pPr>
            <a:r>
              <a:rPr lang="fr-FR" sz="1200"/>
              <a:t>C’est le seuil Cep qui va encadrer la consommation de chauffage issue du réseau de chaleur</a:t>
            </a:r>
            <a:endParaRPr/>
          </a:p>
        </p:txBody>
      </p:sp>
      <p:cxnSp>
        <p:nvCxnSpPr>
          <p:cNvPr id="25" name="Connecteur droit avec flèche 24"/>
          <p:cNvCxnSpPr>
            <a:cxnSpLocks/>
          </p:cNvCxnSpPr>
          <p:nvPr/>
        </p:nvCxnSpPr>
        <p:spPr bwMode="auto">
          <a:xfrm flipH="1">
            <a:off x="3914694" y="3353192"/>
            <a:ext cx="558539" cy="0"/>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sp>
        <p:nvSpPr>
          <p:cNvPr id="26" name="ZoneTexte 25"/>
          <p:cNvSpPr txBox="1"/>
          <p:nvPr/>
        </p:nvSpPr>
        <p:spPr bwMode="auto">
          <a:xfrm>
            <a:off x="5453599" y="3671644"/>
            <a:ext cx="3330401" cy="461665"/>
          </a:xfrm>
          <a:prstGeom prst="rect">
            <a:avLst/>
          </a:prstGeom>
          <a:noFill/>
          <a:ln w="28575">
            <a:solidFill>
              <a:schemeClr val="accent1"/>
            </a:solidFill>
          </a:ln>
        </p:spPr>
        <p:txBody>
          <a:bodyPr wrap="square" rtlCol="0">
            <a:spAutoFit/>
          </a:bodyPr>
          <a:lstStyle/>
          <a:p>
            <a:pPr>
              <a:defRPr/>
            </a:pPr>
            <a:r>
              <a:rPr lang="fr-FR" sz="1200"/>
              <a:t>Seule la partie non renouvelable ni récupération est comptée dans le Cep,nr</a:t>
            </a:r>
          </a:p>
        </p:txBody>
      </p:sp>
      <p:cxnSp>
        <p:nvCxnSpPr>
          <p:cNvPr id="28" name="Connecteur droit avec flèche 27"/>
          <p:cNvCxnSpPr>
            <a:cxnSpLocks/>
          </p:cNvCxnSpPr>
          <p:nvPr/>
        </p:nvCxnSpPr>
        <p:spPr bwMode="auto">
          <a:xfrm flipH="1" flipV="1">
            <a:off x="3319317" y="3787632"/>
            <a:ext cx="2092750" cy="172062"/>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sp>
        <p:nvSpPr>
          <p:cNvPr id="29" name="ZoneTexte 28"/>
          <p:cNvSpPr txBox="1"/>
          <p:nvPr/>
        </p:nvSpPr>
        <p:spPr bwMode="auto">
          <a:xfrm>
            <a:off x="5435776" y="4218949"/>
            <a:ext cx="3366045" cy="461665"/>
          </a:xfrm>
          <a:prstGeom prst="rect">
            <a:avLst/>
          </a:prstGeom>
          <a:solidFill>
            <a:srgbClr val="FFC000"/>
          </a:solidFill>
        </p:spPr>
        <p:txBody>
          <a:bodyPr wrap="square" rtlCol="0">
            <a:spAutoFit/>
          </a:bodyPr>
          <a:lstStyle/>
          <a:p>
            <a:pPr>
              <a:defRPr/>
            </a:pPr>
            <a:r>
              <a:rPr lang="fr-FR" sz="1200"/>
              <a:t>Le recours au réseau de chaleur est aussi encadré par l’exigence carbone Ic énergie</a:t>
            </a:r>
            <a:endParaRPr/>
          </a:p>
        </p:txBody>
      </p:sp>
      <p:sp>
        <p:nvSpPr>
          <p:cNvPr id="16" name="Rectangle 15"/>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2"/>
            <a:ext cx="8604489" cy="627901"/>
          </a:xfrm>
        </p:spPr>
        <p:txBody>
          <a:bodyPr/>
          <a:lstStyle/>
          <a:p>
            <a:pPr>
              <a:defRPr/>
            </a:pPr>
            <a:r>
              <a:rPr lang="fr-FR" sz="2000"/>
              <a:t>Récapitulatif pour l’autoconsommation d’électricité photovoltaïque : Cep, Cep,nr</a:t>
            </a: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40</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pic>
        <p:nvPicPr>
          <p:cNvPr id="22" name="Image 21"/>
          <p:cNvPicPr>
            <a:picLocks noChangeAspect="1"/>
          </p:cNvPicPr>
          <p:nvPr/>
        </p:nvPicPr>
        <p:blipFill>
          <a:blip r:embed="rId4"/>
          <a:stretch/>
        </p:blipFill>
        <p:spPr bwMode="auto">
          <a:xfrm>
            <a:off x="5000730" y="1191024"/>
            <a:ext cx="3876540" cy="1771204"/>
          </a:xfrm>
          <a:prstGeom prst="rect">
            <a:avLst/>
          </a:prstGeom>
          <a:noFill/>
        </p:spPr>
      </p:pic>
      <p:sp>
        <p:nvSpPr>
          <p:cNvPr id="16" name="ZoneTexte 15"/>
          <p:cNvSpPr txBox="1"/>
          <p:nvPr/>
        </p:nvSpPr>
        <p:spPr bwMode="auto">
          <a:xfrm>
            <a:off x="4547992" y="4332963"/>
            <a:ext cx="1293830" cy="276999"/>
          </a:xfrm>
          <a:prstGeom prst="rect">
            <a:avLst/>
          </a:prstGeom>
          <a:noFill/>
        </p:spPr>
        <p:txBody>
          <a:bodyPr wrap="square" rtlCol="0">
            <a:spAutoFit/>
          </a:bodyPr>
          <a:lstStyle/>
          <a:p>
            <a:pPr>
              <a:defRPr/>
            </a:pPr>
            <a:r>
              <a:rPr lang="fr-FR" sz="1200"/>
              <a:t>kWhep/m².an</a:t>
            </a:r>
            <a:endParaRPr/>
          </a:p>
        </p:txBody>
      </p:sp>
      <p:sp>
        <p:nvSpPr>
          <p:cNvPr id="17" name="ZoneTexte 16"/>
          <p:cNvSpPr txBox="1"/>
          <p:nvPr/>
        </p:nvSpPr>
        <p:spPr bwMode="auto">
          <a:xfrm>
            <a:off x="5042019" y="2998245"/>
            <a:ext cx="3741981" cy="461665"/>
          </a:xfrm>
          <a:prstGeom prst="rect">
            <a:avLst/>
          </a:prstGeom>
          <a:noFill/>
          <a:ln w="28575">
            <a:solidFill>
              <a:schemeClr val="accent1"/>
            </a:solidFill>
          </a:ln>
        </p:spPr>
        <p:txBody>
          <a:bodyPr wrap="square" rtlCol="0">
            <a:spAutoFit/>
          </a:bodyPr>
          <a:lstStyle/>
          <a:p>
            <a:pPr>
              <a:defRPr/>
            </a:pPr>
            <a:r>
              <a:rPr lang="fr-FR" sz="1200"/>
              <a:t>L’énergie PV autoconsommée apparaît comme nulle dans le Cep (car énergie non importée)</a:t>
            </a:r>
            <a:endParaRPr/>
          </a:p>
        </p:txBody>
      </p:sp>
      <p:cxnSp>
        <p:nvCxnSpPr>
          <p:cNvPr id="18" name="Connecteur droit avec flèche 17"/>
          <p:cNvCxnSpPr>
            <a:cxnSpLocks/>
            <a:stCxn id="17" idx="1"/>
          </p:cNvCxnSpPr>
          <p:nvPr/>
        </p:nvCxnSpPr>
        <p:spPr bwMode="auto">
          <a:xfrm flipH="1">
            <a:off x="3336715" y="3229078"/>
            <a:ext cx="1705304" cy="14970"/>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sp>
        <p:nvSpPr>
          <p:cNvPr id="19" name="ZoneTexte 18"/>
          <p:cNvSpPr txBox="1"/>
          <p:nvPr/>
        </p:nvSpPr>
        <p:spPr bwMode="auto">
          <a:xfrm>
            <a:off x="5718116" y="3628915"/>
            <a:ext cx="3039317" cy="461665"/>
          </a:xfrm>
          <a:prstGeom prst="rect">
            <a:avLst/>
          </a:prstGeom>
          <a:noFill/>
          <a:ln w="28575">
            <a:solidFill>
              <a:schemeClr val="accent1"/>
            </a:solidFill>
          </a:ln>
        </p:spPr>
        <p:txBody>
          <a:bodyPr wrap="square" rtlCol="0">
            <a:spAutoFit/>
          </a:bodyPr>
          <a:lstStyle/>
          <a:p>
            <a:pPr>
              <a:defRPr/>
            </a:pPr>
            <a:r>
              <a:rPr lang="fr-FR" sz="1200"/>
              <a:t>L’autoconsommation d’énergie PV permet de respecter le Cep,nr</a:t>
            </a:r>
          </a:p>
        </p:txBody>
      </p:sp>
      <p:cxnSp>
        <p:nvCxnSpPr>
          <p:cNvPr id="20" name="Connecteur droit avec flèche 19"/>
          <p:cNvCxnSpPr>
            <a:cxnSpLocks/>
            <a:stCxn id="19" idx="1"/>
          </p:cNvCxnSpPr>
          <p:nvPr/>
        </p:nvCxnSpPr>
        <p:spPr bwMode="auto">
          <a:xfrm flipH="1" flipV="1">
            <a:off x="3363774" y="3780019"/>
            <a:ext cx="2354342" cy="79729"/>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sp>
        <p:nvSpPr>
          <p:cNvPr id="21" name="ZoneTexte 20"/>
          <p:cNvSpPr txBox="1"/>
          <p:nvPr/>
        </p:nvSpPr>
        <p:spPr bwMode="auto">
          <a:xfrm>
            <a:off x="5940152" y="4148297"/>
            <a:ext cx="2798511" cy="461665"/>
          </a:xfrm>
          <a:prstGeom prst="rect">
            <a:avLst/>
          </a:prstGeom>
          <a:solidFill>
            <a:srgbClr val="FFC000"/>
          </a:solidFill>
        </p:spPr>
        <p:txBody>
          <a:bodyPr wrap="square" rtlCol="0">
            <a:spAutoFit/>
          </a:bodyPr>
          <a:lstStyle/>
          <a:p>
            <a:pPr>
              <a:defRPr/>
            </a:pPr>
            <a:r>
              <a:rPr lang="fr-FR" sz="1200" dirty="0"/>
              <a:t>Le recours au PV reste encadré par l’exigence carbone </a:t>
            </a:r>
            <a:r>
              <a:rPr lang="fr-FR" sz="1200" dirty="0" err="1"/>
              <a:t>Ic</a:t>
            </a:r>
            <a:r>
              <a:rPr lang="fr-FR" sz="1200" dirty="0"/>
              <a:t> construction</a:t>
            </a:r>
            <a:endParaRPr dirty="0"/>
          </a:p>
        </p:txBody>
      </p:sp>
      <p:pic>
        <p:nvPicPr>
          <p:cNvPr id="3" name="Image 2"/>
          <p:cNvPicPr>
            <a:picLocks noChangeAspect="1"/>
          </p:cNvPicPr>
          <p:nvPr/>
        </p:nvPicPr>
        <p:blipFill>
          <a:blip r:embed="rId5"/>
          <a:stretch/>
        </p:blipFill>
        <p:spPr bwMode="auto">
          <a:xfrm>
            <a:off x="848977" y="2174233"/>
            <a:ext cx="3765228" cy="2300300"/>
          </a:xfrm>
          <a:prstGeom prst="rect">
            <a:avLst/>
          </a:prstGeom>
        </p:spPr>
      </p:pic>
      <p:sp>
        <p:nvSpPr>
          <p:cNvPr id="23" name="Rectangle 22"/>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2"/>
            <a:ext cx="8604489" cy="433045"/>
          </a:xfrm>
        </p:spPr>
        <p:txBody>
          <a:bodyPr/>
          <a:lstStyle/>
          <a:p>
            <a:pPr>
              <a:defRPr/>
            </a:pPr>
            <a:r>
              <a:rPr lang="fr-FR" sz="2000"/>
              <a:t>Ic,énergie</a:t>
            </a: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41</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23" name="Espace réservé du contenu 1"/>
          <p:cNvSpPr txBox="1"/>
          <p:nvPr/>
        </p:nvSpPr>
        <p:spPr bwMode="auto">
          <a:xfrm>
            <a:off x="642088" y="1264818"/>
            <a:ext cx="7994759" cy="1188822"/>
          </a:xfrm>
          <a:prstGeom prst="rect">
            <a:avLst/>
          </a:prstGeom>
        </p:spPr>
        <p:txBody>
          <a:bodyPr>
            <a:norm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defRPr/>
            </a:pPr>
            <a:r>
              <a:rPr lang="fr-FR" sz="1200"/>
              <a:t>La RE2020 introduit un nouvel indicateur, </a:t>
            </a:r>
            <a:r>
              <a:rPr lang="fr-FR" sz="1200" b="1">
                <a:latin typeface="Calibri"/>
                <a:ea typeface="Times New Roman"/>
                <a:cs typeface="Arial"/>
              </a:rPr>
              <a:t>Ic</a:t>
            </a:r>
            <a:r>
              <a:rPr lang="fr-FR" sz="1200" b="1" baseline="-25000">
                <a:latin typeface="Calibri"/>
                <a:ea typeface="Times New Roman"/>
                <a:cs typeface="Arial"/>
              </a:rPr>
              <a:t>énergie</a:t>
            </a:r>
            <a:r>
              <a:rPr lang="fr-FR" sz="1200" b="1"/>
              <a:t> en </a:t>
            </a:r>
            <a:r>
              <a:rPr lang="fr-FR" sz="1200" b="1">
                <a:latin typeface="Calibri"/>
                <a:ea typeface="Calibri"/>
                <a:cs typeface="Times New Roman"/>
              </a:rPr>
              <a:t>kg éq. CO2/m²</a:t>
            </a:r>
            <a:endParaRPr/>
          </a:p>
          <a:p>
            <a:pPr>
              <a:defRPr/>
            </a:pPr>
            <a:r>
              <a:rPr lang="fr-FR" sz="1200" b="1"/>
              <a:t>Cet indicateur évaluera l’impact sur le changement climatique de la consommation des énergies pendant l’utilisation du bâtiment sur toute sa durée de vie, soit 50 ans </a:t>
            </a:r>
            <a:r>
              <a:rPr lang="fr-FR" sz="1200"/>
              <a:t>(impact mesuré en kg de CO2 équivalent émis dans l’environnement par m²).utilisés pour couvrir les consommations du bâtiment, sur le même périmètre d’usages que le Cep.</a:t>
            </a:r>
            <a:endParaRPr/>
          </a:p>
        </p:txBody>
      </p:sp>
      <p:sp>
        <p:nvSpPr>
          <p:cNvPr id="25" name="Espace réservé du contenu 1"/>
          <p:cNvSpPr txBox="1"/>
          <p:nvPr/>
        </p:nvSpPr>
        <p:spPr bwMode="auto">
          <a:xfrm>
            <a:off x="642088" y="3712999"/>
            <a:ext cx="8250393" cy="1070501"/>
          </a:xfrm>
          <a:prstGeom prst="rect">
            <a:avLst/>
          </a:prstGeom>
        </p:spPr>
        <p:txBody>
          <a:bodyPr vert="horz" lIns="68580" tIns="34290" rIns="68580" bIns="34290" rtlCol="0">
            <a:normAutofit/>
          </a:bodyPr>
          <a:lstStyle>
            <a:lvl1pPr marL="0" indent="0" algn="l" defTabSz="457200">
              <a:spcBef>
                <a:spcPts val="0"/>
              </a:spcBef>
              <a:spcAft>
                <a:spcPts val="1800"/>
              </a:spcAft>
              <a:buFontTx/>
              <a:buNone/>
              <a:defRPr sz="1800" b="1">
                <a:solidFill>
                  <a:srgbClr val="135565"/>
                </a:solidFill>
                <a:latin typeface="+mn-lt"/>
                <a:ea typeface="+mn-ea"/>
                <a:cs typeface="+mn-cs"/>
              </a:defRPr>
            </a:lvl1pPr>
            <a:lvl2pPr marL="0" indent="0" algn="l" defTabSz="457200">
              <a:spcBef>
                <a:spcPts val="0"/>
              </a:spcBef>
              <a:spcAft>
                <a:spcPts val="1200"/>
              </a:spcAft>
              <a:buFontTx/>
              <a:buNone/>
              <a:defRPr sz="1400">
                <a:solidFill>
                  <a:schemeClr val="tx1"/>
                </a:solidFill>
                <a:latin typeface="+mn-lt"/>
                <a:ea typeface="+mn-ea"/>
                <a:cs typeface="+mn-cs"/>
              </a:defRPr>
            </a:lvl2pPr>
            <a:lvl3pPr marL="360000" indent="-228600" algn="l" defTabSz="457200">
              <a:spcBef>
                <a:spcPts val="0"/>
              </a:spcBef>
              <a:spcAft>
                <a:spcPts val="0"/>
              </a:spcAft>
              <a:buClr>
                <a:srgbClr val="E57D00"/>
              </a:buClr>
              <a:buFont typeface="Arial"/>
              <a:buChar char="•"/>
              <a:defRPr sz="1400">
                <a:solidFill>
                  <a:schemeClr val="tx1"/>
                </a:solidFill>
                <a:latin typeface="+mn-lt"/>
                <a:ea typeface="+mn-ea"/>
                <a:cs typeface="+mn-cs"/>
              </a:defRPr>
            </a:lvl3pPr>
            <a:lvl4pPr marL="720000" indent="-228600" algn="l" defTabSz="457200">
              <a:spcBef>
                <a:spcPts val="0"/>
              </a:spcBef>
              <a:spcAft>
                <a:spcPts val="0"/>
              </a:spcAft>
              <a:buSzPct val="150000"/>
              <a:buFont typeface="Arial"/>
              <a:buChar char="–"/>
              <a:defRPr sz="1200">
                <a:solidFill>
                  <a:srgbClr val="E57D00"/>
                </a:solidFill>
                <a:latin typeface="+mn-lt"/>
                <a:ea typeface="+mn-ea"/>
                <a:cs typeface="+mn-cs"/>
              </a:defRPr>
            </a:lvl4pPr>
            <a:lvl5pPr marL="1080000" indent="-228600" algn="l" defTabSz="457200">
              <a:spcBef>
                <a:spcPts val="0"/>
              </a:spcBef>
              <a:spcAft>
                <a:spcPts val="0"/>
              </a:spcAft>
              <a:buSzPct val="75000"/>
              <a:buFont typeface="Arial"/>
              <a:buChar char="•"/>
              <a:defRPr sz="1200">
                <a:solidFill>
                  <a:schemeClr val="tx1"/>
                </a:solidFill>
                <a:latin typeface="+mn-lt"/>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a:lstStyle>
          <a:p>
            <a:pPr>
              <a:spcBef>
                <a:spcPts val="0"/>
              </a:spcBef>
              <a:spcAft>
                <a:spcPts val="450"/>
              </a:spcAft>
              <a:defRPr/>
            </a:pPr>
            <a:r>
              <a:rPr lang="fr-FR" sz="1200" b="0" i="1">
                <a:solidFill>
                  <a:schemeClr val="tx1"/>
                </a:solidFill>
              </a:rPr>
              <a:t>N.B. Bien que sa performance soit regardée sous l'angle des émissions de gaz à effet de serre, il s’agit d'un indicateur de performance des consommations d'énergie (les leviers d'action sont très proches des leviers sur le Cep).</a:t>
            </a:r>
            <a:endParaRPr/>
          </a:p>
          <a:p>
            <a:pPr>
              <a:spcBef>
                <a:spcPts val="0"/>
              </a:spcBef>
              <a:spcAft>
                <a:spcPts val="450"/>
              </a:spcAft>
              <a:defRPr/>
            </a:pPr>
            <a:r>
              <a:rPr lang="fr-FR" sz="1200" b="0" i="1">
                <a:solidFill>
                  <a:schemeClr val="tx1"/>
                </a:solidFill>
              </a:rPr>
              <a:t>Une nouvelle méthode de calcul est utilisée, elle s’appuie sur des données environnementales conventionnelles d’impacts des énergies et sur des principes de l’analyse du cycle de vie (ACV).</a:t>
            </a:r>
            <a:endParaRPr/>
          </a:p>
        </p:txBody>
      </p:sp>
      <p:graphicFrame>
        <p:nvGraphicFramePr>
          <p:cNvPr id="28" name="Diagramme 27"/>
          <p:cNvGraphicFramePr>
            <a:graphicFrameLocks/>
          </p:cNvGraphicFramePr>
          <p:nvPr/>
        </p:nvGraphicFramePr>
        <p:xfrm>
          <a:off x="1833423" y="2003565"/>
          <a:ext cx="5544616" cy="197888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Rectangle 10"/>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5" y="693342"/>
            <a:ext cx="3181214" cy="433045"/>
          </a:xfrm>
        </p:spPr>
        <p:txBody>
          <a:bodyPr/>
          <a:lstStyle/>
          <a:p>
            <a:pPr>
              <a:defRPr/>
            </a:pPr>
            <a:r>
              <a:rPr lang="fr-FR" sz="2000"/>
              <a:t>Ic,énergie</a:t>
            </a: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42</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1" name="Accolade ouvrante 10"/>
          <p:cNvSpPr/>
          <p:nvPr/>
        </p:nvSpPr>
        <p:spPr bwMode="auto">
          <a:xfrm rot="5400000">
            <a:off x="3752475" y="-1530258"/>
            <a:ext cx="206992" cy="6166058"/>
          </a:xfrm>
          <a:prstGeom prst="leftBrace">
            <a:avLst>
              <a:gd name="adj1" fmla="val 8333"/>
              <a:gd name="adj2" fmla="val 1858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defRPr/>
            </a:pPr>
            <a:endParaRPr lang="fr-FR" sz="1200"/>
          </a:p>
        </p:txBody>
      </p:sp>
      <p:graphicFrame>
        <p:nvGraphicFramePr>
          <p:cNvPr id="13" name="Graphique 12"/>
          <p:cNvGraphicFramePr>
            <a:graphicFrameLocks/>
          </p:cNvGraphicFramePr>
          <p:nvPr/>
        </p:nvGraphicFramePr>
        <p:xfrm>
          <a:off x="772942" y="1563638"/>
          <a:ext cx="6463354" cy="3384376"/>
        </p:xfrm>
        <a:graphic>
          <a:graphicData uri="http://schemas.openxmlformats.org/drawingml/2006/chart">
            <c:chart xmlns:c="http://schemas.openxmlformats.org/drawingml/2006/chart" xmlns:r="http://schemas.openxmlformats.org/officeDocument/2006/relationships" r:id="rId4"/>
          </a:graphicData>
        </a:graphic>
      </p:graphicFrame>
      <p:sp>
        <p:nvSpPr>
          <p:cNvPr id="14" name="ZoneTexte 13"/>
          <p:cNvSpPr txBox="1"/>
          <p:nvPr/>
        </p:nvSpPr>
        <p:spPr bwMode="auto">
          <a:xfrm>
            <a:off x="7069191" y="2029219"/>
            <a:ext cx="1654404" cy="1015663"/>
          </a:xfrm>
          <a:prstGeom prst="rect">
            <a:avLst/>
          </a:prstGeom>
          <a:noFill/>
        </p:spPr>
        <p:txBody>
          <a:bodyPr wrap="square" rtlCol="0">
            <a:spAutoFit/>
          </a:bodyPr>
          <a:lstStyle/>
          <a:p>
            <a:pPr>
              <a:defRPr/>
            </a:pPr>
            <a:r>
              <a:rPr lang="fr-FR" sz="1200"/>
              <a:t>Facteurs d’émissions de GES de chaque type d’énergie (pour les logements)</a:t>
            </a:r>
            <a:endParaRPr/>
          </a:p>
        </p:txBody>
      </p:sp>
      <p:graphicFrame>
        <p:nvGraphicFramePr>
          <p:cNvPr id="15" name="Diagramme 14"/>
          <p:cNvGraphicFramePr>
            <a:graphicFrameLocks/>
          </p:cNvGraphicFramePr>
          <p:nvPr/>
        </p:nvGraphicFramePr>
        <p:xfrm>
          <a:off x="3635896" y="411510"/>
          <a:ext cx="4320480" cy="9917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6" name="Rectangle 15"/>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5" y="693342"/>
            <a:ext cx="3181214" cy="433045"/>
          </a:xfrm>
        </p:spPr>
        <p:txBody>
          <a:bodyPr/>
          <a:lstStyle/>
          <a:p>
            <a:pPr>
              <a:defRPr/>
            </a:pPr>
            <a:r>
              <a:rPr lang="fr-FR" sz="2000"/>
              <a:t>Ic,énergie</a:t>
            </a: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43</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1" name="Accolade ouvrante 10"/>
          <p:cNvSpPr/>
          <p:nvPr/>
        </p:nvSpPr>
        <p:spPr bwMode="auto">
          <a:xfrm rot="5400000">
            <a:off x="3752475" y="-1530258"/>
            <a:ext cx="206992" cy="6166058"/>
          </a:xfrm>
          <a:prstGeom prst="leftBrace">
            <a:avLst>
              <a:gd name="adj1" fmla="val 8333"/>
              <a:gd name="adj2" fmla="val 1858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defRPr/>
            </a:pPr>
            <a:endParaRPr lang="fr-FR" sz="1200"/>
          </a:p>
        </p:txBody>
      </p:sp>
      <p:graphicFrame>
        <p:nvGraphicFramePr>
          <p:cNvPr id="13" name="Graphique 12"/>
          <p:cNvGraphicFramePr>
            <a:graphicFrameLocks/>
          </p:cNvGraphicFramePr>
          <p:nvPr/>
        </p:nvGraphicFramePr>
        <p:xfrm>
          <a:off x="772942" y="1563638"/>
          <a:ext cx="6463354" cy="3384376"/>
        </p:xfrm>
        <a:graphic>
          <a:graphicData uri="http://schemas.openxmlformats.org/drawingml/2006/chart">
            <c:chart xmlns:c="http://schemas.openxmlformats.org/drawingml/2006/chart" xmlns:r="http://schemas.openxmlformats.org/officeDocument/2006/relationships" r:id="rId4"/>
          </a:graphicData>
        </a:graphic>
      </p:graphicFrame>
      <p:sp>
        <p:nvSpPr>
          <p:cNvPr id="14" name="ZoneTexte 13"/>
          <p:cNvSpPr txBox="1"/>
          <p:nvPr/>
        </p:nvSpPr>
        <p:spPr bwMode="auto">
          <a:xfrm>
            <a:off x="7069191" y="2029219"/>
            <a:ext cx="1654404" cy="1015663"/>
          </a:xfrm>
          <a:prstGeom prst="rect">
            <a:avLst/>
          </a:prstGeom>
          <a:noFill/>
        </p:spPr>
        <p:txBody>
          <a:bodyPr wrap="square" rtlCol="0">
            <a:spAutoFit/>
          </a:bodyPr>
          <a:lstStyle/>
          <a:p>
            <a:pPr>
              <a:defRPr/>
            </a:pPr>
            <a:r>
              <a:rPr lang="fr-FR" sz="1200"/>
              <a:t>Facteurs d’émissions de GES de chaque type d’énergie (pour les logements)</a:t>
            </a:r>
            <a:endParaRPr/>
          </a:p>
        </p:txBody>
      </p:sp>
      <p:graphicFrame>
        <p:nvGraphicFramePr>
          <p:cNvPr id="15" name="Diagramme 14"/>
          <p:cNvGraphicFramePr>
            <a:graphicFrameLocks/>
          </p:cNvGraphicFramePr>
          <p:nvPr/>
        </p:nvGraphicFramePr>
        <p:xfrm>
          <a:off x="3635896" y="411510"/>
          <a:ext cx="4320480" cy="9917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6" name="Flèche à angle droit 15"/>
          <p:cNvSpPr/>
          <p:nvPr/>
        </p:nvSpPr>
        <p:spPr bwMode="auto">
          <a:xfrm>
            <a:off x="4644008" y="2011631"/>
            <a:ext cx="1392811" cy="1446759"/>
          </a:xfrm>
          <a:prstGeom prst="bentUpArrow">
            <a:avLst>
              <a:gd name="adj1" fmla="val 12357"/>
              <a:gd name="adj2" fmla="val 25000"/>
              <a:gd name="adj3" fmla="val 25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350"/>
          </a:p>
        </p:txBody>
      </p:sp>
      <p:sp>
        <p:nvSpPr>
          <p:cNvPr id="17" name="Flèche en arc 10"/>
          <p:cNvSpPr/>
          <p:nvPr/>
        </p:nvSpPr>
        <p:spPr bwMode="auto">
          <a:xfrm rot="19486277" flipV="1">
            <a:off x="3574647" y="3243319"/>
            <a:ext cx="974264" cy="1039428"/>
          </a:xfrm>
          <a:prstGeom prst="circularArrow">
            <a:avLst>
              <a:gd name="adj1" fmla="val 12500"/>
              <a:gd name="adj2" fmla="val 1142319"/>
              <a:gd name="adj3" fmla="val 20457681"/>
              <a:gd name="adj4" fmla="val 13526970"/>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1350">
              <a:solidFill>
                <a:schemeClr val="tx1"/>
              </a:solidFill>
            </a:endParaRPr>
          </a:p>
        </p:txBody>
      </p:sp>
      <p:sp>
        <p:nvSpPr>
          <p:cNvPr id="18" name="ZoneTexte 1"/>
          <p:cNvSpPr txBox="1"/>
          <p:nvPr/>
        </p:nvSpPr>
        <p:spPr bwMode="auto">
          <a:xfrm>
            <a:off x="5926990" y="2607901"/>
            <a:ext cx="849833" cy="42650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a:pPr>
            <a:r>
              <a:rPr lang="fr-FR" sz="1350" b="1"/>
              <a:t>&gt; x3</a:t>
            </a:r>
            <a:endParaRPr/>
          </a:p>
        </p:txBody>
      </p:sp>
      <p:sp>
        <p:nvSpPr>
          <p:cNvPr id="19" name="ZoneTexte 1"/>
          <p:cNvSpPr txBox="1"/>
          <p:nvPr/>
        </p:nvSpPr>
        <p:spPr bwMode="auto">
          <a:xfrm>
            <a:off x="4490580" y="3750222"/>
            <a:ext cx="849833" cy="42650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a:pPr>
            <a:r>
              <a:rPr lang="fr-FR" sz="1350" b="1" dirty="0"/>
              <a:t>&gt; x3</a:t>
            </a:r>
            <a:endParaRPr dirty="0"/>
          </a:p>
        </p:txBody>
      </p:sp>
      <p:sp>
        <p:nvSpPr>
          <p:cNvPr id="20" name="Rectangle 19"/>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Définition des seuils de performance : modulations</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44</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6" name="Espace réservé du texte 6"/>
          <p:cNvSpPr txBox="1"/>
          <p:nvPr/>
        </p:nvSpPr>
        <p:spPr bwMode="auto">
          <a:xfrm>
            <a:off x="608098" y="1371989"/>
            <a:ext cx="8212374" cy="338168"/>
          </a:xfrm>
          <a:prstGeom prst="rect">
            <a:avLst/>
          </a:prstGeom>
          <a:solidFill>
            <a:schemeClr val="accent6">
              <a:lumMod val="20000"/>
              <a:lumOff val="80000"/>
            </a:schemeClr>
          </a:solidFill>
        </p:spPr>
        <p:txBody>
          <a:bodyPr/>
          <a:lstStyle>
            <a:lvl1pPr marL="0" indent="0" algn="l" defTabSz="457200">
              <a:spcBef>
                <a:spcPts val="0"/>
              </a:spcBef>
              <a:spcAft>
                <a:spcPts val="1800"/>
              </a:spcAft>
              <a:buFontTx/>
              <a:buNone/>
              <a:defRPr sz="1800" b="1">
                <a:solidFill>
                  <a:srgbClr val="0F342F"/>
                </a:solidFill>
                <a:latin typeface="+mn-lt"/>
                <a:ea typeface="+mn-ea"/>
                <a:cs typeface="+mn-cs"/>
              </a:defRPr>
            </a:lvl1pPr>
            <a:lvl2pPr marL="0" indent="0" algn="l" defTabSz="457200">
              <a:spcBef>
                <a:spcPts val="0"/>
              </a:spcBef>
              <a:spcAft>
                <a:spcPts val="1200"/>
              </a:spcAft>
              <a:buFontTx/>
              <a:buNone/>
              <a:defRPr sz="1400">
                <a:solidFill>
                  <a:schemeClr val="tx1"/>
                </a:solidFill>
                <a:latin typeface="+mn-lt"/>
                <a:ea typeface="+mn-ea"/>
                <a:cs typeface="+mn-cs"/>
              </a:defRPr>
            </a:lvl2pPr>
            <a:lvl3pPr marL="360000" indent="-228600" algn="l" defTabSz="457200">
              <a:spcBef>
                <a:spcPts val="0"/>
              </a:spcBef>
              <a:spcAft>
                <a:spcPts val="0"/>
              </a:spcAft>
              <a:buClr>
                <a:srgbClr val="E57D00"/>
              </a:buClr>
              <a:buFont typeface="Arial"/>
              <a:buChar char="•"/>
              <a:defRPr sz="1400">
                <a:solidFill>
                  <a:schemeClr val="tx1"/>
                </a:solidFill>
                <a:latin typeface="+mn-lt"/>
                <a:ea typeface="+mn-ea"/>
                <a:cs typeface="+mn-cs"/>
              </a:defRPr>
            </a:lvl3pPr>
            <a:lvl4pPr marL="720000" indent="-228600" algn="l" defTabSz="457200">
              <a:spcBef>
                <a:spcPts val="0"/>
              </a:spcBef>
              <a:spcAft>
                <a:spcPts val="0"/>
              </a:spcAft>
              <a:buSzPct val="150000"/>
              <a:buFont typeface="Arial"/>
              <a:buChar char="–"/>
              <a:defRPr sz="1200">
                <a:solidFill>
                  <a:srgbClr val="E57D00"/>
                </a:solidFill>
                <a:latin typeface="+mn-lt"/>
                <a:ea typeface="+mn-ea"/>
                <a:cs typeface="+mn-cs"/>
              </a:defRPr>
            </a:lvl4pPr>
            <a:lvl5pPr marL="1080000" indent="-228600" algn="l" defTabSz="457200">
              <a:spcBef>
                <a:spcPts val="0"/>
              </a:spcBef>
              <a:spcAft>
                <a:spcPts val="0"/>
              </a:spcAft>
              <a:buSzPct val="75000"/>
              <a:buFont typeface="Arial"/>
              <a:buChar char="•"/>
              <a:defRPr sz="1200">
                <a:solidFill>
                  <a:schemeClr val="tx1"/>
                </a:solidFill>
                <a:latin typeface="+mn-lt"/>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a:lstStyle>
          <a:p>
            <a:pPr algn="ctr">
              <a:spcAft>
                <a:spcPts val="450"/>
              </a:spcAft>
              <a:defRPr sz="1800" b="0" i="0" u="none" strike="noStrike" cap="none" spc="0">
                <a:solidFill>
                  <a:srgbClr val="000000"/>
                </a:solidFill>
              </a:defRPr>
            </a:pPr>
            <a:r>
              <a:rPr lang="fr-FR" sz="1200" dirty="0" err="1">
                <a:solidFill>
                  <a:schemeClr val="tx2"/>
                </a:solidFill>
                <a:latin typeface="+mj-lt"/>
              </a:rPr>
              <a:t>Bbio_max</a:t>
            </a:r>
            <a:r>
              <a:rPr lang="fr-FR" sz="1200" dirty="0">
                <a:solidFill>
                  <a:schemeClr val="tx2"/>
                </a:solidFill>
                <a:latin typeface="+mj-lt"/>
              </a:rPr>
              <a:t> </a:t>
            </a:r>
            <a:r>
              <a:rPr lang="fr-FR" sz="1200" b="0" dirty="0">
                <a:solidFill>
                  <a:srgbClr val="000000"/>
                </a:solidFill>
              </a:rPr>
              <a:t>= </a:t>
            </a:r>
            <a:r>
              <a:rPr lang="fr-FR" sz="1200" b="0" dirty="0" err="1">
                <a:solidFill>
                  <a:srgbClr val="000000"/>
                </a:solidFill>
              </a:rPr>
              <a:t>Bbio_maxmoyen</a:t>
            </a:r>
            <a:r>
              <a:rPr lang="fr-FR" sz="1200" b="0" dirty="0">
                <a:solidFill>
                  <a:srgbClr val="000000"/>
                </a:solidFill>
              </a:rPr>
              <a:t> × (</a:t>
            </a:r>
            <a:r>
              <a:rPr lang="nl-NL" sz="1200" b="0" dirty="0">
                <a:solidFill>
                  <a:srgbClr val="000000"/>
                </a:solidFill>
              </a:rPr>
              <a:t>1 + </a:t>
            </a:r>
            <a:r>
              <a:rPr lang="nl-NL" sz="1200" b="0" dirty="0" err="1">
                <a:solidFill>
                  <a:srgbClr val="000000"/>
                </a:solidFill>
              </a:rPr>
              <a:t>Mbgéo</a:t>
            </a:r>
            <a:r>
              <a:rPr lang="nl-NL" sz="1200" b="0" dirty="0">
                <a:solidFill>
                  <a:srgbClr val="000000"/>
                </a:solidFill>
              </a:rPr>
              <a:t> + </a:t>
            </a:r>
            <a:r>
              <a:rPr lang="nl-NL" sz="1200" b="0" dirty="0" err="1">
                <a:solidFill>
                  <a:srgbClr val="00B050"/>
                </a:solidFill>
              </a:rPr>
              <a:t>Mbcombles</a:t>
            </a:r>
            <a:r>
              <a:rPr lang="nl-NL" sz="1200" b="0" dirty="0">
                <a:solidFill>
                  <a:srgbClr val="000000"/>
                </a:solidFill>
              </a:rPr>
              <a:t> + </a:t>
            </a:r>
            <a:r>
              <a:rPr lang="nl-NL" sz="1200" b="0" dirty="0" err="1">
                <a:solidFill>
                  <a:srgbClr val="000000"/>
                </a:solidFill>
              </a:rPr>
              <a:t>Mbsurf_moy</a:t>
            </a:r>
            <a:r>
              <a:rPr lang="nl-NL" sz="1200" b="0" dirty="0">
                <a:solidFill>
                  <a:srgbClr val="000000"/>
                </a:solidFill>
              </a:rPr>
              <a:t> + </a:t>
            </a:r>
            <a:r>
              <a:rPr lang="nl-NL" sz="1200" b="0" dirty="0">
                <a:solidFill>
                  <a:srgbClr val="00B050"/>
                </a:solidFill>
              </a:rPr>
              <a:t>Mbsurf_tot</a:t>
            </a:r>
            <a:r>
              <a:rPr lang="nl-NL" sz="1200" b="0" dirty="0">
                <a:solidFill>
                  <a:srgbClr val="000000"/>
                </a:solidFill>
              </a:rPr>
              <a:t> + </a:t>
            </a:r>
            <a:r>
              <a:rPr lang="nl-NL" sz="1200" b="0" dirty="0" err="1">
                <a:solidFill>
                  <a:schemeClr val="tx2"/>
                </a:solidFill>
              </a:rPr>
              <a:t>Mbbruit</a:t>
            </a:r>
            <a:r>
              <a:rPr lang="nl-NL" sz="1200" b="0" dirty="0">
                <a:solidFill>
                  <a:schemeClr val="tx2"/>
                </a:solidFill>
              </a:rPr>
              <a:t> </a:t>
            </a:r>
            <a:r>
              <a:rPr lang="nl-NL" sz="1200" b="0" dirty="0">
                <a:solidFill>
                  <a:srgbClr val="C00000"/>
                </a:solidFill>
              </a:rPr>
              <a:t>+ </a:t>
            </a:r>
            <a:r>
              <a:rPr lang="nl-NL" sz="1200" b="0" dirty="0" err="1">
                <a:solidFill>
                  <a:srgbClr val="C00000"/>
                </a:solidFill>
              </a:rPr>
              <a:t>MbHSP</a:t>
            </a:r>
            <a:r>
              <a:rPr lang="fr-FR" sz="1200" b="0" dirty="0">
                <a:solidFill>
                  <a:srgbClr val="000000"/>
                </a:solidFill>
              </a:rPr>
              <a:t>)</a:t>
            </a:r>
            <a:endParaRPr lang="fr-FR" sz="1200" b="0" dirty="0">
              <a:solidFill>
                <a:schemeClr val="tx2"/>
              </a:solidFill>
              <a:ea typeface="Microsoft YaHei"/>
              <a:cs typeface="Mangal"/>
            </a:endParaRPr>
          </a:p>
        </p:txBody>
      </p:sp>
      <p:sp>
        <p:nvSpPr>
          <p:cNvPr id="17" name="Espace réservé du texte 6"/>
          <p:cNvSpPr txBox="1"/>
          <p:nvPr/>
        </p:nvSpPr>
        <p:spPr bwMode="auto">
          <a:xfrm>
            <a:off x="608097" y="1941189"/>
            <a:ext cx="8153642" cy="774577"/>
          </a:xfrm>
          <a:prstGeom prst="rect">
            <a:avLst/>
          </a:prstGeom>
          <a:solidFill>
            <a:schemeClr val="accent5">
              <a:lumMod val="20000"/>
              <a:lumOff val="80000"/>
            </a:schemeClr>
          </a:solidFill>
        </p:spPr>
        <p:txBody>
          <a:bodyPr/>
          <a:lstStyle>
            <a:lvl1pPr marL="0" indent="0" algn="l" defTabSz="457200">
              <a:spcBef>
                <a:spcPts val="0"/>
              </a:spcBef>
              <a:spcAft>
                <a:spcPts val="1800"/>
              </a:spcAft>
              <a:buFontTx/>
              <a:buNone/>
              <a:defRPr sz="1800" b="1">
                <a:solidFill>
                  <a:srgbClr val="0F342F"/>
                </a:solidFill>
                <a:latin typeface="+mn-lt"/>
                <a:ea typeface="+mn-ea"/>
                <a:cs typeface="+mn-cs"/>
              </a:defRPr>
            </a:lvl1pPr>
            <a:lvl2pPr marL="0" indent="0" algn="l" defTabSz="457200">
              <a:spcBef>
                <a:spcPts val="0"/>
              </a:spcBef>
              <a:spcAft>
                <a:spcPts val="1200"/>
              </a:spcAft>
              <a:buFontTx/>
              <a:buNone/>
              <a:defRPr sz="1400">
                <a:solidFill>
                  <a:schemeClr val="tx1"/>
                </a:solidFill>
                <a:latin typeface="+mn-lt"/>
                <a:ea typeface="+mn-ea"/>
                <a:cs typeface="+mn-cs"/>
              </a:defRPr>
            </a:lvl2pPr>
            <a:lvl3pPr marL="360000" indent="-228600" algn="l" defTabSz="457200">
              <a:spcBef>
                <a:spcPts val="0"/>
              </a:spcBef>
              <a:spcAft>
                <a:spcPts val="0"/>
              </a:spcAft>
              <a:buClr>
                <a:srgbClr val="E57D00"/>
              </a:buClr>
              <a:buFont typeface="Arial"/>
              <a:buChar char="•"/>
              <a:defRPr sz="1400">
                <a:solidFill>
                  <a:schemeClr val="tx1"/>
                </a:solidFill>
                <a:latin typeface="+mn-lt"/>
                <a:ea typeface="+mn-ea"/>
                <a:cs typeface="+mn-cs"/>
              </a:defRPr>
            </a:lvl3pPr>
            <a:lvl4pPr marL="720000" indent="-228600" algn="l" defTabSz="457200">
              <a:spcBef>
                <a:spcPts val="0"/>
              </a:spcBef>
              <a:spcAft>
                <a:spcPts val="0"/>
              </a:spcAft>
              <a:buSzPct val="150000"/>
              <a:buFont typeface="Arial"/>
              <a:buChar char="–"/>
              <a:defRPr sz="1200">
                <a:solidFill>
                  <a:srgbClr val="E57D00"/>
                </a:solidFill>
                <a:latin typeface="+mn-lt"/>
                <a:ea typeface="+mn-ea"/>
                <a:cs typeface="+mn-cs"/>
              </a:defRPr>
            </a:lvl4pPr>
            <a:lvl5pPr marL="1080000" indent="-228600" algn="l" defTabSz="457200">
              <a:spcBef>
                <a:spcPts val="0"/>
              </a:spcBef>
              <a:spcAft>
                <a:spcPts val="0"/>
              </a:spcAft>
              <a:buSzPct val="75000"/>
              <a:buFont typeface="Arial"/>
              <a:buChar char="•"/>
              <a:defRPr sz="1200">
                <a:solidFill>
                  <a:schemeClr val="tx1"/>
                </a:solidFill>
                <a:latin typeface="+mn-lt"/>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a:lstStyle>
          <a:p>
            <a:pPr algn="ctr">
              <a:spcAft>
                <a:spcPts val="450"/>
              </a:spcAft>
              <a:defRPr sz="1800" b="0" i="0" u="none" strike="noStrike" cap="none" spc="0">
                <a:solidFill>
                  <a:srgbClr val="000000"/>
                </a:solidFill>
              </a:defRPr>
            </a:pPr>
            <a:r>
              <a:rPr lang="fr-FR" sz="1200" dirty="0" err="1">
                <a:solidFill>
                  <a:schemeClr val="tx2"/>
                </a:solidFill>
              </a:rPr>
              <a:t>Cep_max</a:t>
            </a:r>
            <a:r>
              <a:rPr lang="fr-FR" sz="1200" b="0" dirty="0">
                <a:solidFill>
                  <a:srgbClr val="000000"/>
                </a:solidFill>
              </a:rPr>
              <a:t> = </a:t>
            </a:r>
            <a:r>
              <a:rPr lang="fr-FR" sz="1200" b="0" dirty="0" err="1">
                <a:solidFill>
                  <a:srgbClr val="000000"/>
                </a:solidFill>
              </a:rPr>
              <a:t>Cep_maxmoyen</a:t>
            </a:r>
            <a:r>
              <a:rPr lang="fr-FR" sz="1200" b="0" dirty="0">
                <a:solidFill>
                  <a:srgbClr val="000000"/>
                </a:solidFill>
              </a:rPr>
              <a:t> × (1 + </a:t>
            </a:r>
            <a:r>
              <a:rPr lang="fr-FR" sz="1200" b="0" dirty="0" err="1">
                <a:solidFill>
                  <a:srgbClr val="000000"/>
                </a:solidFill>
              </a:rPr>
              <a:t>Mcgéo</a:t>
            </a:r>
            <a:r>
              <a:rPr lang="fr-FR" sz="1200" b="0" dirty="0">
                <a:solidFill>
                  <a:srgbClr val="000000"/>
                </a:solidFill>
              </a:rPr>
              <a:t> + </a:t>
            </a:r>
            <a:r>
              <a:rPr lang="fr-FR" sz="1200" b="0" dirty="0" err="1">
                <a:solidFill>
                  <a:srgbClr val="00B050"/>
                </a:solidFill>
              </a:rPr>
              <a:t>Mccombles</a:t>
            </a:r>
            <a:r>
              <a:rPr lang="fr-FR" sz="1200" b="0" dirty="0">
                <a:solidFill>
                  <a:srgbClr val="000000"/>
                </a:solidFill>
              </a:rPr>
              <a:t> + </a:t>
            </a:r>
            <a:r>
              <a:rPr lang="fr-FR" sz="1200" b="0" dirty="0" err="1">
                <a:solidFill>
                  <a:srgbClr val="000000"/>
                </a:solidFill>
              </a:rPr>
              <a:t>Mcsurf_moy</a:t>
            </a:r>
            <a:r>
              <a:rPr lang="fr-FR" sz="1200" b="0" dirty="0">
                <a:solidFill>
                  <a:srgbClr val="000000"/>
                </a:solidFill>
              </a:rPr>
              <a:t> + </a:t>
            </a:r>
            <a:r>
              <a:rPr lang="fr-FR" sz="1200" b="0" dirty="0" err="1">
                <a:solidFill>
                  <a:srgbClr val="00B050"/>
                </a:solidFill>
              </a:rPr>
              <a:t>Mcsurf_tot</a:t>
            </a:r>
            <a:r>
              <a:rPr lang="fr-FR" sz="1200" b="0" dirty="0">
                <a:solidFill>
                  <a:srgbClr val="000000"/>
                </a:solidFill>
              </a:rPr>
              <a:t> + </a:t>
            </a:r>
            <a:r>
              <a:rPr lang="fr-FR" sz="1200" b="0" dirty="0" err="1">
                <a:solidFill>
                  <a:schemeClr val="tx2"/>
                </a:solidFill>
              </a:rPr>
              <a:t>Mccat</a:t>
            </a:r>
            <a:r>
              <a:rPr lang="fr-FR" sz="1200" b="0" dirty="0">
                <a:solidFill>
                  <a:schemeClr val="tx2"/>
                </a:solidFill>
              </a:rPr>
              <a:t> </a:t>
            </a:r>
            <a:r>
              <a:rPr lang="fr-FR" sz="1200" b="0" dirty="0">
                <a:solidFill>
                  <a:srgbClr val="C00000"/>
                </a:solidFill>
              </a:rPr>
              <a:t>+ </a:t>
            </a:r>
            <a:r>
              <a:rPr lang="fr-FR" sz="1200" b="0" dirty="0" err="1">
                <a:solidFill>
                  <a:srgbClr val="C00000"/>
                </a:solidFill>
              </a:rPr>
              <a:t>McHSP</a:t>
            </a:r>
            <a:r>
              <a:rPr lang="fr-FR" sz="1200" b="0" dirty="0">
                <a:solidFill>
                  <a:srgbClr val="000000"/>
                </a:solidFill>
              </a:rPr>
              <a:t>)</a:t>
            </a:r>
            <a:endParaRPr dirty="0"/>
          </a:p>
          <a:p>
            <a:pPr algn="ctr">
              <a:spcAft>
                <a:spcPts val="450"/>
              </a:spcAft>
              <a:defRPr sz="1800" b="0" i="0" u="none" strike="noStrike" cap="none" spc="0">
                <a:solidFill>
                  <a:srgbClr val="000000"/>
                </a:solidFill>
              </a:defRPr>
            </a:pPr>
            <a:r>
              <a:rPr lang="fr-FR" sz="1200" dirty="0" err="1">
                <a:solidFill>
                  <a:schemeClr val="tx2"/>
                </a:solidFill>
              </a:rPr>
              <a:t>Cep,nr_max</a:t>
            </a:r>
            <a:r>
              <a:rPr lang="fr-FR" sz="1200" b="0" dirty="0">
                <a:solidFill>
                  <a:srgbClr val="000000"/>
                </a:solidFill>
              </a:rPr>
              <a:t> = </a:t>
            </a:r>
            <a:r>
              <a:rPr lang="fr-FR" sz="1200" b="0" dirty="0" err="1">
                <a:solidFill>
                  <a:srgbClr val="000000"/>
                </a:solidFill>
              </a:rPr>
              <a:t>Cep,nr_maxmoyen</a:t>
            </a:r>
            <a:r>
              <a:rPr lang="fr-FR" sz="1200" b="0" dirty="0">
                <a:solidFill>
                  <a:srgbClr val="000000"/>
                </a:solidFill>
              </a:rPr>
              <a:t> × (1 + </a:t>
            </a:r>
            <a:r>
              <a:rPr lang="fr-FR" sz="1200" b="0" dirty="0" err="1">
                <a:solidFill>
                  <a:srgbClr val="000000"/>
                </a:solidFill>
              </a:rPr>
              <a:t>Mcgéo</a:t>
            </a:r>
            <a:r>
              <a:rPr lang="fr-FR" sz="1200" b="0" dirty="0">
                <a:solidFill>
                  <a:srgbClr val="000000"/>
                </a:solidFill>
              </a:rPr>
              <a:t> + </a:t>
            </a:r>
            <a:r>
              <a:rPr lang="fr-FR" sz="1200" b="0" dirty="0" err="1">
                <a:solidFill>
                  <a:srgbClr val="00B050"/>
                </a:solidFill>
              </a:rPr>
              <a:t>Mccombles</a:t>
            </a:r>
            <a:r>
              <a:rPr lang="fr-FR" sz="1200" b="0" dirty="0">
                <a:solidFill>
                  <a:srgbClr val="000000"/>
                </a:solidFill>
              </a:rPr>
              <a:t> + </a:t>
            </a:r>
            <a:r>
              <a:rPr lang="fr-FR" sz="1200" b="0" dirty="0" err="1">
                <a:solidFill>
                  <a:srgbClr val="000000"/>
                </a:solidFill>
              </a:rPr>
              <a:t>Mcsurf_moy</a:t>
            </a:r>
            <a:r>
              <a:rPr lang="fr-FR" sz="1200" b="0" dirty="0">
                <a:solidFill>
                  <a:srgbClr val="000000"/>
                </a:solidFill>
              </a:rPr>
              <a:t> + </a:t>
            </a:r>
            <a:r>
              <a:rPr lang="fr-FR" sz="1200" b="0" dirty="0" err="1">
                <a:solidFill>
                  <a:srgbClr val="00B050"/>
                </a:solidFill>
              </a:rPr>
              <a:t>Mcsurf_tot</a:t>
            </a:r>
            <a:r>
              <a:rPr lang="fr-FR" sz="1200" b="0" dirty="0">
                <a:solidFill>
                  <a:srgbClr val="000000"/>
                </a:solidFill>
              </a:rPr>
              <a:t> + </a:t>
            </a:r>
            <a:r>
              <a:rPr lang="fr-FR" sz="1200" b="0" dirty="0" err="1">
                <a:solidFill>
                  <a:schemeClr val="tx2"/>
                </a:solidFill>
              </a:rPr>
              <a:t>Mccat</a:t>
            </a:r>
            <a:r>
              <a:rPr lang="fr-FR" sz="1200" b="0" dirty="0">
                <a:solidFill>
                  <a:schemeClr val="tx2"/>
                </a:solidFill>
              </a:rPr>
              <a:t> </a:t>
            </a:r>
            <a:r>
              <a:rPr lang="fr-FR" sz="1200" b="0" dirty="0">
                <a:solidFill>
                  <a:srgbClr val="C00000"/>
                </a:solidFill>
              </a:rPr>
              <a:t>+ </a:t>
            </a:r>
            <a:r>
              <a:rPr lang="fr-FR" sz="1200" b="0" dirty="0" err="1">
                <a:solidFill>
                  <a:srgbClr val="C00000"/>
                </a:solidFill>
              </a:rPr>
              <a:t>McHSP</a:t>
            </a:r>
            <a:r>
              <a:rPr lang="fr-FR" sz="1200" b="0" dirty="0">
                <a:solidFill>
                  <a:srgbClr val="000000"/>
                </a:solidFill>
              </a:rPr>
              <a:t>)</a:t>
            </a:r>
            <a:endParaRPr dirty="0"/>
          </a:p>
          <a:p>
            <a:pPr algn="ctr">
              <a:spcAft>
                <a:spcPts val="450"/>
              </a:spcAft>
              <a:defRPr sz="1800" b="0" i="0" u="none" strike="noStrike" cap="none" spc="0">
                <a:solidFill>
                  <a:srgbClr val="000000"/>
                </a:solidFill>
              </a:defRPr>
            </a:pPr>
            <a:r>
              <a:rPr lang="fr-FR" sz="1200" dirty="0">
                <a:solidFill>
                  <a:schemeClr val="tx2"/>
                </a:solidFill>
              </a:rPr>
              <a:t>Ic</a:t>
            </a:r>
            <a:r>
              <a:rPr lang="fr-FR" sz="1200" baseline="-25000" dirty="0">
                <a:solidFill>
                  <a:schemeClr val="tx2"/>
                </a:solidFill>
              </a:rPr>
              <a:t>énergie</a:t>
            </a:r>
            <a:r>
              <a:rPr lang="fr-FR" sz="1200" dirty="0">
                <a:solidFill>
                  <a:schemeClr val="tx2"/>
                </a:solidFill>
              </a:rPr>
              <a:t>_max</a:t>
            </a:r>
            <a:r>
              <a:rPr lang="fr-FR" sz="1200" b="0" dirty="0">
                <a:solidFill>
                  <a:srgbClr val="000000"/>
                </a:solidFill>
              </a:rPr>
              <a:t> = Ic</a:t>
            </a:r>
            <a:r>
              <a:rPr lang="fr-FR" sz="1200" b="0" baseline="-25000" dirty="0">
                <a:solidFill>
                  <a:srgbClr val="000000"/>
                </a:solidFill>
              </a:rPr>
              <a:t>énergie</a:t>
            </a:r>
            <a:r>
              <a:rPr lang="fr-FR" sz="1200" b="0" dirty="0">
                <a:solidFill>
                  <a:srgbClr val="000000"/>
                </a:solidFill>
              </a:rPr>
              <a:t>_maxmoyen × (1 + </a:t>
            </a:r>
            <a:r>
              <a:rPr lang="fr-FR" sz="1200" b="0" dirty="0" err="1">
                <a:solidFill>
                  <a:srgbClr val="000000"/>
                </a:solidFill>
              </a:rPr>
              <a:t>Mcgéo</a:t>
            </a:r>
            <a:r>
              <a:rPr lang="fr-FR" sz="1200" b="0" dirty="0">
                <a:solidFill>
                  <a:srgbClr val="000000"/>
                </a:solidFill>
              </a:rPr>
              <a:t> + </a:t>
            </a:r>
            <a:r>
              <a:rPr lang="fr-FR" sz="1200" b="0" dirty="0" err="1">
                <a:solidFill>
                  <a:srgbClr val="00B050"/>
                </a:solidFill>
              </a:rPr>
              <a:t>Mccombles</a:t>
            </a:r>
            <a:r>
              <a:rPr lang="fr-FR" sz="1200" b="0" dirty="0">
                <a:solidFill>
                  <a:srgbClr val="000000"/>
                </a:solidFill>
              </a:rPr>
              <a:t> + </a:t>
            </a:r>
            <a:r>
              <a:rPr lang="fr-FR" sz="1200" b="0" dirty="0" err="1">
                <a:solidFill>
                  <a:srgbClr val="000000"/>
                </a:solidFill>
              </a:rPr>
              <a:t>Mcsurf_moy</a:t>
            </a:r>
            <a:r>
              <a:rPr lang="fr-FR" sz="1200" b="0" dirty="0">
                <a:solidFill>
                  <a:srgbClr val="000000"/>
                </a:solidFill>
              </a:rPr>
              <a:t> + </a:t>
            </a:r>
            <a:r>
              <a:rPr lang="fr-FR" sz="1200" b="0" dirty="0" err="1">
                <a:solidFill>
                  <a:srgbClr val="00B050"/>
                </a:solidFill>
              </a:rPr>
              <a:t>Mcsurf_tot</a:t>
            </a:r>
            <a:r>
              <a:rPr lang="fr-FR" sz="1200" b="0" dirty="0">
                <a:solidFill>
                  <a:srgbClr val="000000"/>
                </a:solidFill>
              </a:rPr>
              <a:t> + </a:t>
            </a:r>
            <a:r>
              <a:rPr lang="fr-FR" sz="1200" b="0" dirty="0" err="1">
                <a:solidFill>
                  <a:schemeClr val="tx2"/>
                </a:solidFill>
              </a:rPr>
              <a:t>Mccat</a:t>
            </a:r>
            <a:r>
              <a:rPr lang="fr-FR" sz="1200" b="0" dirty="0">
                <a:solidFill>
                  <a:schemeClr val="tx2"/>
                </a:solidFill>
              </a:rPr>
              <a:t> </a:t>
            </a:r>
            <a:r>
              <a:rPr lang="fr-FR" sz="1200" b="0" dirty="0">
                <a:solidFill>
                  <a:srgbClr val="C00000"/>
                </a:solidFill>
              </a:rPr>
              <a:t>+ </a:t>
            </a:r>
            <a:r>
              <a:rPr lang="fr-FR" sz="1200" b="0" dirty="0" err="1">
                <a:solidFill>
                  <a:srgbClr val="C00000"/>
                </a:solidFill>
              </a:rPr>
              <a:t>McHSP</a:t>
            </a:r>
            <a:r>
              <a:rPr lang="fr-FR" sz="1200" b="0" dirty="0">
                <a:solidFill>
                  <a:srgbClr val="000000"/>
                </a:solidFill>
              </a:rPr>
              <a:t>)</a:t>
            </a:r>
            <a:endParaRPr lang="fr-FR" sz="1200" b="0" dirty="0">
              <a:solidFill>
                <a:schemeClr val="tx2"/>
              </a:solidFill>
              <a:ea typeface="Microsoft YaHei"/>
              <a:cs typeface="Mangal"/>
            </a:endParaRPr>
          </a:p>
        </p:txBody>
      </p:sp>
      <p:sp>
        <p:nvSpPr>
          <p:cNvPr id="18" name="Espace réservé du texte 6"/>
          <p:cNvSpPr txBox="1"/>
          <p:nvPr/>
        </p:nvSpPr>
        <p:spPr bwMode="auto">
          <a:xfrm>
            <a:off x="899592" y="2934852"/>
            <a:ext cx="7815139" cy="1914524"/>
          </a:xfrm>
          <a:prstGeom prst="rect">
            <a:avLst/>
          </a:prstGeom>
        </p:spPr>
        <p:txBody>
          <a:bodyPr/>
          <a:lstStyle>
            <a:lvl1pPr marL="0" indent="0" algn="l" defTabSz="457200">
              <a:spcBef>
                <a:spcPts val="0"/>
              </a:spcBef>
              <a:spcAft>
                <a:spcPts val="1800"/>
              </a:spcAft>
              <a:buFontTx/>
              <a:buNone/>
              <a:defRPr sz="1800" b="1">
                <a:solidFill>
                  <a:srgbClr val="0F342F"/>
                </a:solidFill>
                <a:latin typeface="+mn-lt"/>
                <a:ea typeface="+mn-ea"/>
                <a:cs typeface="+mn-cs"/>
              </a:defRPr>
            </a:lvl1pPr>
            <a:lvl2pPr marL="0" indent="0" algn="l" defTabSz="457200">
              <a:spcBef>
                <a:spcPts val="0"/>
              </a:spcBef>
              <a:spcAft>
                <a:spcPts val="1200"/>
              </a:spcAft>
              <a:buFontTx/>
              <a:buNone/>
              <a:defRPr sz="1400">
                <a:solidFill>
                  <a:schemeClr val="tx1"/>
                </a:solidFill>
                <a:latin typeface="+mn-lt"/>
                <a:ea typeface="+mn-ea"/>
                <a:cs typeface="+mn-cs"/>
              </a:defRPr>
            </a:lvl2pPr>
            <a:lvl3pPr marL="360000" indent="-228600" algn="l" defTabSz="457200">
              <a:spcBef>
                <a:spcPts val="0"/>
              </a:spcBef>
              <a:spcAft>
                <a:spcPts val="0"/>
              </a:spcAft>
              <a:buClr>
                <a:srgbClr val="E57D00"/>
              </a:buClr>
              <a:buFont typeface="Arial"/>
              <a:buChar char="•"/>
              <a:defRPr sz="1400">
                <a:solidFill>
                  <a:schemeClr val="tx1"/>
                </a:solidFill>
                <a:latin typeface="+mn-lt"/>
                <a:ea typeface="+mn-ea"/>
                <a:cs typeface="+mn-cs"/>
              </a:defRPr>
            </a:lvl3pPr>
            <a:lvl4pPr marL="720000" indent="-228600" algn="l" defTabSz="457200">
              <a:spcBef>
                <a:spcPts val="0"/>
              </a:spcBef>
              <a:spcAft>
                <a:spcPts val="0"/>
              </a:spcAft>
              <a:buSzPct val="150000"/>
              <a:buFont typeface="Arial"/>
              <a:buChar char="–"/>
              <a:defRPr sz="1200">
                <a:solidFill>
                  <a:srgbClr val="E57D00"/>
                </a:solidFill>
                <a:latin typeface="+mn-lt"/>
                <a:ea typeface="+mn-ea"/>
                <a:cs typeface="+mn-cs"/>
              </a:defRPr>
            </a:lvl4pPr>
            <a:lvl5pPr marL="1080000" indent="-228600" algn="l" defTabSz="457200">
              <a:spcBef>
                <a:spcPts val="0"/>
              </a:spcBef>
              <a:spcAft>
                <a:spcPts val="0"/>
              </a:spcAft>
              <a:buSzPct val="75000"/>
              <a:buFont typeface="Arial"/>
              <a:buChar char="•"/>
              <a:defRPr sz="1200">
                <a:solidFill>
                  <a:schemeClr val="tx1"/>
                </a:solidFill>
                <a:latin typeface="+mn-lt"/>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a:lstStyle>
          <a:p>
            <a:pPr algn="just">
              <a:spcAft>
                <a:spcPts val="450"/>
              </a:spcAft>
              <a:buFont typeface="Wingdings"/>
              <a:buChar char="Ø"/>
              <a:defRPr sz="1800" b="0" i="0" u="none" strike="noStrike" cap="none" spc="0">
                <a:solidFill>
                  <a:srgbClr val="000000"/>
                </a:solidFill>
              </a:defRPr>
            </a:pPr>
            <a:r>
              <a:rPr lang="fr-FR" sz="1200" b="0" dirty="0">
                <a:solidFill>
                  <a:srgbClr val="000000"/>
                </a:solidFill>
                <a:ea typeface="Microsoft YaHei"/>
                <a:cs typeface="Mangal"/>
              </a:rPr>
              <a:t>Exigence relative à un bâtiment moyen (« valeur pivot »)</a:t>
            </a:r>
            <a:endParaRPr dirty="0"/>
          </a:p>
          <a:p>
            <a:pPr algn="just">
              <a:spcAft>
                <a:spcPts val="450"/>
              </a:spcAft>
              <a:buFont typeface="Wingdings"/>
              <a:buChar char="Ø"/>
              <a:defRPr sz="1800" b="0" i="0" u="none" strike="noStrike" cap="none" spc="0">
                <a:solidFill>
                  <a:srgbClr val="000000"/>
                </a:solidFill>
              </a:defRPr>
            </a:pPr>
            <a:r>
              <a:rPr lang="fr-FR" sz="1200" b="0" dirty="0">
                <a:solidFill>
                  <a:srgbClr val="000000"/>
                </a:solidFill>
                <a:ea typeface="Microsoft YaHei"/>
                <a:cs typeface="Mangal"/>
              </a:rPr>
              <a:t>Modulations identiques pour les trois indicateurs Cep,nr ; Cep ; Ic</a:t>
            </a:r>
            <a:r>
              <a:rPr lang="fr-FR" sz="1200" b="0" baseline="-25000" dirty="0">
                <a:solidFill>
                  <a:srgbClr val="000000"/>
                </a:solidFill>
                <a:ea typeface="Microsoft YaHei"/>
                <a:cs typeface="Mangal"/>
              </a:rPr>
              <a:t>énergie</a:t>
            </a:r>
            <a:endParaRPr lang="fr-FR" sz="1200" b="0" dirty="0">
              <a:solidFill>
                <a:srgbClr val="000000"/>
              </a:solidFill>
              <a:ea typeface="Microsoft YaHei"/>
              <a:cs typeface="Mangal"/>
            </a:endParaRPr>
          </a:p>
          <a:p>
            <a:pPr algn="just">
              <a:spcAft>
                <a:spcPts val="450"/>
              </a:spcAft>
              <a:buFont typeface="Wingdings"/>
              <a:buChar char="Ø"/>
              <a:defRPr sz="1800" b="0" i="0" u="none" strike="noStrike" cap="none" spc="0">
                <a:solidFill>
                  <a:srgbClr val="000000"/>
                </a:solidFill>
              </a:defRPr>
            </a:pPr>
            <a:r>
              <a:rPr lang="fr-FR" sz="1200" b="0" dirty="0">
                <a:solidFill>
                  <a:srgbClr val="00B050"/>
                </a:solidFill>
                <a:ea typeface="Microsoft YaHei"/>
                <a:cs typeface="Mangal"/>
              </a:rPr>
              <a:t>Deux nouveaux paramètres de modulation (absents de la RT2012 pour le résidentiel)</a:t>
            </a:r>
            <a:endParaRPr dirty="0"/>
          </a:p>
          <a:p>
            <a:pPr marL="891450" lvl="3" indent="-171450" algn="just">
              <a:spcAft>
                <a:spcPts val="450"/>
              </a:spcAft>
              <a:buFont typeface="Arial"/>
              <a:buChar char="•"/>
              <a:defRPr sz="1800" b="0" i="0" u="none" strike="noStrike" cap="none" spc="0">
                <a:solidFill>
                  <a:srgbClr val="000000"/>
                </a:solidFill>
              </a:defRPr>
            </a:pPr>
            <a:r>
              <a:rPr lang="fr-FR" sz="1000" b="0" dirty="0">
                <a:ea typeface="Microsoft YaHei"/>
                <a:cs typeface="Mangal"/>
              </a:rPr>
              <a:t>Surface du bâtiment</a:t>
            </a:r>
            <a:endParaRPr dirty="0"/>
          </a:p>
          <a:p>
            <a:pPr marL="891450" lvl="3" indent="-171450" algn="just">
              <a:spcAft>
                <a:spcPts val="450"/>
              </a:spcAft>
              <a:buFont typeface="Arial"/>
              <a:buChar char="•"/>
              <a:defRPr sz="1800" b="0" i="0" u="none" strike="noStrike" cap="none" spc="0">
                <a:solidFill>
                  <a:srgbClr val="000000"/>
                </a:solidFill>
              </a:defRPr>
            </a:pPr>
            <a:r>
              <a:rPr lang="fr-FR" sz="1000" b="0" dirty="0">
                <a:ea typeface="Microsoft YaHei"/>
                <a:cs typeface="Mangal"/>
              </a:rPr>
              <a:t>Présence de combles aménagés</a:t>
            </a:r>
            <a:endParaRPr lang="fr-FR" sz="1100" dirty="0">
              <a:ea typeface="Microsoft YaHei"/>
              <a:cs typeface="Mangal"/>
            </a:endParaRPr>
          </a:p>
          <a:p>
            <a:pPr algn="just">
              <a:spcAft>
                <a:spcPts val="450"/>
              </a:spcAft>
              <a:buFont typeface="Wingdings"/>
              <a:buChar char="Ø"/>
              <a:defRPr sz="1800" b="0" i="0" u="none" strike="noStrike" cap="none" spc="0">
                <a:solidFill>
                  <a:srgbClr val="000000"/>
                </a:solidFill>
              </a:defRPr>
            </a:pPr>
            <a:r>
              <a:rPr lang="fr-FR" sz="1200" b="0" dirty="0">
                <a:solidFill>
                  <a:schemeClr val="tx2"/>
                </a:solidFill>
                <a:ea typeface="Microsoft YaHei"/>
                <a:cs typeface="Mangal"/>
              </a:rPr>
              <a:t>Évolution de la modulation selon la contrainte d’exposition au bruit</a:t>
            </a:r>
          </a:p>
          <a:p>
            <a:pPr algn="just">
              <a:spcAft>
                <a:spcPts val="450"/>
              </a:spcAft>
              <a:buFont typeface="Wingdings"/>
              <a:buChar char="Ø"/>
              <a:defRPr sz="1800" b="0" i="0" u="none" strike="noStrike" cap="none" spc="0">
                <a:solidFill>
                  <a:srgbClr val="000000"/>
                </a:solidFill>
              </a:defRPr>
            </a:pPr>
            <a:r>
              <a:rPr lang="fr-FR" sz="1200" b="0" dirty="0">
                <a:solidFill>
                  <a:srgbClr val="C00000"/>
                </a:solidFill>
                <a:highlight>
                  <a:srgbClr val="00FFFF"/>
                </a:highlight>
                <a:ea typeface="Microsoft YaHei"/>
              </a:rPr>
              <a:t>Ajustement suite au rapport RIVATON </a:t>
            </a:r>
            <a:r>
              <a:rPr lang="fr-FR" sz="1200" b="0" dirty="0">
                <a:solidFill>
                  <a:srgbClr val="C00000"/>
                </a:solidFill>
                <a:ea typeface="Microsoft YaHei"/>
              </a:rPr>
              <a:t>pour garantir le confort des habitants (hauteur sous plafond)</a:t>
            </a:r>
          </a:p>
          <a:p>
            <a:pPr algn="just">
              <a:spcAft>
                <a:spcPts val="450"/>
              </a:spcAft>
              <a:buFont typeface="Wingdings"/>
              <a:buChar char="Ø"/>
              <a:defRPr sz="1800" b="0" i="0" u="none" strike="noStrike" cap="none" spc="0">
                <a:solidFill>
                  <a:srgbClr val="000000"/>
                </a:solidFill>
              </a:defRPr>
            </a:pPr>
            <a:r>
              <a:rPr lang="fr-FR" sz="1200" b="0" dirty="0">
                <a:solidFill>
                  <a:srgbClr val="C00000"/>
                </a:solidFill>
                <a:ea typeface="Microsoft YaHei"/>
              </a:rPr>
              <a:t>NB: </a:t>
            </a:r>
            <a:r>
              <a:rPr lang="fr-FR" sz="1200" b="0" dirty="0" err="1">
                <a:solidFill>
                  <a:srgbClr val="C00000"/>
                </a:solidFill>
                <a:ea typeface="Microsoft YaHei"/>
              </a:rPr>
              <a:t>MbHSP</a:t>
            </a:r>
            <a:r>
              <a:rPr lang="fr-FR" sz="1200" b="0" dirty="0">
                <a:solidFill>
                  <a:srgbClr val="C00000"/>
                </a:solidFill>
                <a:ea typeface="Microsoft YaHei"/>
              </a:rPr>
              <a:t> et </a:t>
            </a:r>
            <a:r>
              <a:rPr lang="fr-FR" sz="1200" b="0" dirty="0" err="1">
                <a:solidFill>
                  <a:srgbClr val="C00000"/>
                </a:solidFill>
                <a:ea typeface="Microsoft YaHei"/>
              </a:rPr>
              <a:t>McHSP</a:t>
            </a:r>
            <a:r>
              <a:rPr lang="fr-FR" sz="1200" b="0" dirty="0">
                <a:solidFill>
                  <a:srgbClr val="C00000"/>
                </a:solidFill>
                <a:ea typeface="Microsoft YaHei"/>
              </a:rPr>
              <a:t> sont nuls pour les bâtiments à usage autre que d’habitation</a:t>
            </a:r>
            <a:endParaRPr dirty="0">
              <a:solidFill>
                <a:srgbClr val="C00000"/>
              </a:solidFill>
            </a:endParaRPr>
          </a:p>
        </p:txBody>
      </p:sp>
      <p:sp>
        <p:nvSpPr>
          <p:cNvPr id="11" name="Rectangle 10"/>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
        <p:nvSpPr>
          <p:cNvPr id="10" name="ZoneTexte 9">
            <a:extLst>
              <a:ext uri="{FF2B5EF4-FFF2-40B4-BE49-F238E27FC236}">
                <a16:creationId xmlns:a16="http://schemas.microsoft.com/office/drawing/2014/main" id="{ED2C20D9-B5E3-4BA2-A84C-0D75BE3F041E}"/>
              </a:ext>
            </a:extLst>
          </p:cNvPr>
          <p:cNvSpPr txBox="1"/>
          <p:nvPr/>
        </p:nvSpPr>
        <p:spPr bwMode="auto">
          <a:xfrm>
            <a:off x="3301512" y="151475"/>
            <a:ext cx="2540976" cy="287964"/>
          </a:xfrm>
          <a:prstGeom prst="rect">
            <a:avLst/>
          </a:prstGeom>
          <a:solidFill>
            <a:schemeClr val="accent1">
              <a:lumMod val="25000"/>
              <a:lumOff val="75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juillet 2026</a:t>
            </a:r>
            <a:endParaRPr sz="11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2"/>
            <a:ext cx="8604489" cy="654271"/>
          </a:xfrm>
        </p:spPr>
        <p:txBody>
          <a:bodyPr/>
          <a:lstStyle/>
          <a:p>
            <a:pPr>
              <a:defRPr/>
            </a:pPr>
            <a:r>
              <a:rPr lang="fr-FR" sz="2000"/>
              <a:t>Exigence Bbio renforcée de 30 % par rapport à la RT2012: positionnement du parc actuel RT2012 de logements</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45</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1" name="Espace réservé du texte 6"/>
          <p:cNvSpPr txBox="1"/>
          <p:nvPr/>
        </p:nvSpPr>
        <p:spPr bwMode="auto">
          <a:xfrm>
            <a:off x="760523" y="1368111"/>
            <a:ext cx="7622953" cy="2738903"/>
          </a:xfrm>
          <a:prstGeom prst="rect">
            <a:avLst/>
          </a:prstGeom>
          <a:solidFill>
            <a:schemeClr val="bg1"/>
          </a:solidFill>
        </p:spPr>
        <p:txBody>
          <a:bodyPr/>
          <a:lstStyle>
            <a:lvl1pPr marL="0" indent="0" algn="l" defTabSz="457200">
              <a:spcBef>
                <a:spcPts val="0"/>
              </a:spcBef>
              <a:spcAft>
                <a:spcPts val="1800"/>
              </a:spcAft>
              <a:buFontTx/>
              <a:buNone/>
              <a:defRPr sz="1800" b="1">
                <a:solidFill>
                  <a:srgbClr val="0F342F"/>
                </a:solidFill>
                <a:latin typeface="+mn-lt"/>
                <a:ea typeface="+mn-ea"/>
                <a:cs typeface="+mn-cs"/>
              </a:defRPr>
            </a:lvl1pPr>
            <a:lvl2pPr marL="0" indent="0" algn="l" defTabSz="457200">
              <a:spcBef>
                <a:spcPts val="0"/>
              </a:spcBef>
              <a:spcAft>
                <a:spcPts val="1200"/>
              </a:spcAft>
              <a:buFontTx/>
              <a:buNone/>
              <a:defRPr sz="1400">
                <a:solidFill>
                  <a:schemeClr val="tx1"/>
                </a:solidFill>
                <a:latin typeface="+mn-lt"/>
                <a:ea typeface="+mn-ea"/>
                <a:cs typeface="+mn-cs"/>
              </a:defRPr>
            </a:lvl2pPr>
            <a:lvl3pPr marL="360000" indent="-228600" algn="l" defTabSz="457200">
              <a:spcBef>
                <a:spcPts val="0"/>
              </a:spcBef>
              <a:spcAft>
                <a:spcPts val="0"/>
              </a:spcAft>
              <a:buClr>
                <a:srgbClr val="E57D00"/>
              </a:buClr>
              <a:buFont typeface="Arial"/>
              <a:buChar char="•"/>
              <a:defRPr sz="1400">
                <a:solidFill>
                  <a:schemeClr val="tx1"/>
                </a:solidFill>
                <a:latin typeface="+mn-lt"/>
                <a:ea typeface="+mn-ea"/>
                <a:cs typeface="+mn-cs"/>
              </a:defRPr>
            </a:lvl3pPr>
            <a:lvl4pPr marL="720000" indent="-228600" algn="l" defTabSz="457200">
              <a:spcBef>
                <a:spcPts val="0"/>
              </a:spcBef>
              <a:spcAft>
                <a:spcPts val="0"/>
              </a:spcAft>
              <a:buSzPct val="150000"/>
              <a:buFont typeface="Arial"/>
              <a:buChar char="–"/>
              <a:defRPr sz="1200">
                <a:solidFill>
                  <a:srgbClr val="E57D00"/>
                </a:solidFill>
                <a:latin typeface="+mn-lt"/>
                <a:ea typeface="+mn-ea"/>
                <a:cs typeface="+mn-cs"/>
              </a:defRPr>
            </a:lvl4pPr>
            <a:lvl5pPr marL="1080000" indent="-228600" algn="l" defTabSz="457200">
              <a:spcBef>
                <a:spcPts val="0"/>
              </a:spcBef>
              <a:spcAft>
                <a:spcPts val="0"/>
              </a:spcAft>
              <a:buSzPct val="75000"/>
              <a:buFont typeface="Arial"/>
              <a:buChar char="•"/>
              <a:defRPr sz="1200">
                <a:solidFill>
                  <a:schemeClr val="tx1"/>
                </a:solidFill>
                <a:latin typeface="+mn-lt"/>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a:lstStyle>
          <a:p>
            <a:pPr algn="just">
              <a:defRPr/>
            </a:pPr>
            <a:r>
              <a:rPr lang="fr-FR" sz="1200" u="sng" dirty="0"/>
              <a:t>Bbio – Analyses de l’observatoire de la performance énergétique (RT2012) :</a:t>
            </a:r>
            <a:endParaRPr dirty="0"/>
          </a:p>
          <a:p>
            <a:pPr algn="just">
              <a:defRPr/>
            </a:pPr>
            <a:endParaRPr lang="fr-FR" sz="1200" u="sng" dirty="0"/>
          </a:p>
          <a:p>
            <a:pPr algn="just">
              <a:defRPr/>
            </a:pPr>
            <a:endParaRPr lang="fr-FR" sz="1200" u="sng" dirty="0"/>
          </a:p>
          <a:p>
            <a:pPr algn="just">
              <a:defRPr/>
            </a:pPr>
            <a:endParaRPr lang="fr-FR" sz="1200" u="sng" dirty="0"/>
          </a:p>
          <a:p>
            <a:pPr marL="171446" indent="-171446" algn="just">
              <a:buFont typeface="Arial"/>
              <a:buChar char="•"/>
              <a:defRPr/>
            </a:pPr>
            <a:r>
              <a:rPr lang="fr-FR" sz="1200" dirty="0"/>
              <a:t>11 % des MI construites selon la RT2012 atteignent un Bbio-30 % ; c’est le cas de 70 % des MI chauffées à l’effet Joule (qui est le système de chauffage principal de 4 % des MI neuves) ;</a:t>
            </a:r>
            <a:endParaRPr dirty="0"/>
          </a:p>
          <a:p>
            <a:pPr marL="171446" indent="-171446" algn="just">
              <a:buFont typeface="Arial"/>
              <a:buChar char="•"/>
              <a:defRPr/>
            </a:pPr>
            <a:r>
              <a:rPr lang="fr-FR" sz="1200" dirty="0"/>
              <a:t>30 % des LC construits selon la RT2012 atteignent un Bbio-30 % ; c’est le cas de 84 % des LC chauffées à l’effet Joule (qui est le système de chauffage principal de 8 % des LC neufs).</a:t>
            </a:r>
            <a:endParaRPr dirty="0"/>
          </a:p>
          <a:p>
            <a:pPr algn="just">
              <a:defRPr/>
            </a:pPr>
            <a:r>
              <a:rPr lang="fr-FR" sz="1200" dirty="0">
                <a:solidFill>
                  <a:schemeClr val="tx2"/>
                </a:solidFill>
              </a:rPr>
              <a:t> L’objectif Bbio-30 % est à la fois atteignable, et ambitieux vis-à-vis des exigences actuelles</a:t>
            </a:r>
          </a:p>
        </p:txBody>
      </p:sp>
      <p:graphicFrame>
        <p:nvGraphicFramePr>
          <p:cNvPr id="13" name="Tableau 12"/>
          <p:cNvGraphicFramePr>
            <a:graphicFrameLocks noGrp="1"/>
          </p:cNvGraphicFramePr>
          <p:nvPr/>
        </p:nvGraphicFramePr>
        <p:xfrm>
          <a:off x="1043608" y="1742532"/>
          <a:ext cx="5040559" cy="1323024"/>
        </p:xfrm>
        <a:graphic>
          <a:graphicData uri="http://schemas.openxmlformats.org/drawingml/2006/table">
            <a:tbl>
              <a:tblPr/>
              <a:tblGrid>
                <a:gridCol w="1584175">
                  <a:extLst>
                    <a:ext uri="{9D8B030D-6E8A-4147-A177-3AD203B41FA5}">
                      <a16:colId xmlns:a16="http://schemas.microsoft.com/office/drawing/2014/main" val="20000"/>
                    </a:ext>
                  </a:extLst>
                </a:gridCol>
                <a:gridCol w="1584175">
                  <a:extLst>
                    <a:ext uri="{9D8B030D-6E8A-4147-A177-3AD203B41FA5}">
                      <a16:colId xmlns:a16="http://schemas.microsoft.com/office/drawing/2014/main" val="20001"/>
                    </a:ext>
                  </a:extLst>
                </a:gridCol>
                <a:gridCol w="1872209">
                  <a:extLst>
                    <a:ext uri="{9D8B030D-6E8A-4147-A177-3AD203B41FA5}">
                      <a16:colId xmlns:a16="http://schemas.microsoft.com/office/drawing/2014/main" val="20002"/>
                    </a:ext>
                  </a:extLst>
                </a:gridCol>
              </a:tblGrid>
              <a:tr h="212884">
                <a:tc>
                  <a:txBody>
                    <a:bodyPr/>
                    <a:lstStyle/>
                    <a:p>
                      <a:pPr algn="l">
                        <a:defRPr/>
                      </a:pPr>
                      <a:r>
                        <a:rPr lang="fr-FR" sz="1400" b="0" i="0" u="none" strike="noStrike">
                          <a:solidFill>
                            <a:srgbClr val="000000"/>
                          </a:solidFill>
                          <a:latin typeface="Marianne"/>
                        </a:rPr>
                        <a:t>Gain Bbio</a:t>
                      </a:r>
                    </a:p>
                  </a:txBody>
                  <a:tcPr marL="7144" marR="7144" marT="7144" marB="0" anchor="b">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E7EAE8"/>
                    </a:solidFill>
                  </a:tcPr>
                </a:tc>
                <a:tc>
                  <a:txBody>
                    <a:bodyPr/>
                    <a:lstStyle/>
                    <a:p>
                      <a:pPr algn="ctr">
                        <a:defRPr/>
                      </a:pPr>
                      <a:r>
                        <a:rPr lang="fr-FR" sz="1400" b="0" i="0" u="none" strike="noStrike">
                          <a:solidFill>
                            <a:srgbClr val="000000"/>
                          </a:solidFill>
                          <a:latin typeface="Marianne"/>
                        </a:rPr>
                        <a:t>Maisons (MI)</a:t>
                      </a:r>
                      <a:endParaRPr/>
                    </a:p>
                  </a:txBody>
                  <a:tcPr marL="7144" marR="7144" marT="7144" marB="0" anchor="b">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E7EAE8"/>
                    </a:solidFill>
                  </a:tcPr>
                </a:tc>
                <a:tc>
                  <a:txBody>
                    <a:bodyPr/>
                    <a:lstStyle/>
                    <a:p>
                      <a:pPr algn="ctr">
                        <a:defRPr/>
                      </a:pPr>
                      <a:r>
                        <a:rPr lang="fr-FR" sz="1400" b="0" i="0" u="none" strike="noStrike">
                          <a:solidFill>
                            <a:srgbClr val="000000"/>
                          </a:solidFill>
                          <a:latin typeface="Marianne"/>
                        </a:rPr>
                        <a:t>Immeubles (LC)</a:t>
                      </a:r>
                      <a:endParaRPr/>
                    </a:p>
                  </a:txBody>
                  <a:tcPr marL="7144" marR="7144" marT="7144" marB="0" anchor="b">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E7EAE8"/>
                    </a:solidFill>
                  </a:tcPr>
                </a:tc>
                <a:extLst>
                  <a:ext uri="{0D108BD9-81ED-4DB2-BD59-A6C34878D82A}">
                    <a16:rowId xmlns:a16="http://schemas.microsoft.com/office/drawing/2014/main" val="10000"/>
                  </a:ext>
                </a:extLst>
              </a:tr>
              <a:tr h="212884">
                <a:tc>
                  <a:txBody>
                    <a:bodyPr/>
                    <a:lstStyle/>
                    <a:p>
                      <a:pPr algn="l">
                        <a:defRPr/>
                      </a:pPr>
                      <a:r>
                        <a:rPr lang="fr-FR" sz="1400" b="0" i="0" u="none" strike="noStrike">
                          <a:solidFill>
                            <a:srgbClr val="000000"/>
                          </a:solidFill>
                          <a:latin typeface="Marianne"/>
                        </a:rPr>
                        <a:t>&lt;-40 %</a:t>
                      </a:r>
                      <a:endParaRPr/>
                    </a:p>
                  </a:txBody>
                  <a:tcPr marL="7144" marR="7144" marT="7144" marB="0" anchor="b">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E7EAE8"/>
                    </a:solidFill>
                  </a:tcPr>
                </a:tc>
                <a:tc>
                  <a:txBody>
                    <a:bodyPr/>
                    <a:lstStyle/>
                    <a:p>
                      <a:pPr algn="ctr">
                        <a:defRPr/>
                      </a:pPr>
                      <a:r>
                        <a:rPr lang="fr-FR" sz="1400" b="0" i="0" u="none" strike="noStrike">
                          <a:solidFill>
                            <a:srgbClr val="000000"/>
                          </a:solidFill>
                          <a:latin typeface="Marianne"/>
                        </a:rPr>
                        <a:t>4%</a:t>
                      </a:r>
                      <a:endParaRPr/>
                    </a:p>
                  </a:txBody>
                  <a:tcPr marL="7144" marR="7144" marT="7144" marB="0" anchor="b">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FCFCFF"/>
                    </a:solidFill>
                  </a:tcPr>
                </a:tc>
                <a:tc>
                  <a:txBody>
                    <a:bodyPr/>
                    <a:lstStyle/>
                    <a:p>
                      <a:pPr algn="ctr">
                        <a:defRPr/>
                      </a:pPr>
                      <a:r>
                        <a:rPr lang="fr-FR" sz="1400" b="0" i="0" u="none" strike="noStrike">
                          <a:solidFill>
                            <a:srgbClr val="000000"/>
                          </a:solidFill>
                          <a:latin typeface="Marianne"/>
                        </a:rPr>
                        <a:t>14%</a:t>
                      </a:r>
                      <a:endParaRPr/>
                    </a:p>
                  </a:txBody>
                  <a:tcPr marL="7144" marR="7144" marT="7144" marB="0" anchor="b">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D5EDDE"/>
                    </a:solidFill>
                  </a:tcPr>
                </a:tc>
                <a:extLst>
                  <a:ext uri="{0D108BD9-81ED-4DB2-BD59-A6C34878D82A}">
                    <a16:rowId xmlns:a16="http://schemas.microsoft.com/office/drawing/2014/main" val="10001"/>
                  </a:ext>
                </a:extLst>
              </a:tr>
              <a:tr h="212884">
                <a:tc>
                  <a:txBody>
                    <a:bodyPr/>
                    <a:lstStyle/>
                    <a:p>
                      <a:pPr algn="l">
                        <a:defRPr/>
                      </a:pPr>
                      <a:r>
                        <a:rPr lang="fr-FR" sz="1400" b="0" i="0" u="none" strike="noStrike">
                          <a:solidFill>
                            <a:srgbClr val="000000"/>
                          </a:solidFill>
                          <a:latin typeface="Marianne"/>
                        </a:rPr>
                        <a:t>-40 % à -30 %</a:t>
                      </a:r>
                      <a:endParaRPr/>
                    </a:p>
                  </a:txBody>
                  <a:tcPr marL="7144" marR="7144" marT="7144" marB="0" anchor="b">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E7EAE8"/>
                    </a:solidFill>
                  </a:tcPr>
                </a:tc>
                <a:tc>
                  <a:txBody>
                    <a:bodyPr/>
                    <a:lstStyle/>
                    <a:p>
                      <a:pPr algn="ctr">
                        <a:defRPr/>
                      </a:pPr>
                      <a:r>
                        <a:rPr lang="fr-FR" sz="1400" b="0" i="0" u="none" strike="noStrike">
                          <a:solidFill>
                            <a:srgbClr val="000000"/>
                          </a:solidFill>
                          <a:latin typeface="Marianne"/>
                        </a:rPr>
                        <a:t>7%</a:t>
                      </a:r>
                      <a:endParaRPr/>
                    </a:p>
                  </a:txBody>
                  <a:tcPr marL="7144" marR="7144" marT="7144" marB="0" anchor="b">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F1F8F5"/>
                    </a:solidFill>
                  </a:tcPr>
                </a:tc>
                <a:tc>
                  <a:txBody>
                    <a:bodyPr/>
                    <a:lstStyle/>
                    <a:p>
                      <a:pPr algn="ctr">
                        <a:defRPr/>
                      </a:pPr>
                      <a:r>
                        <a:rPr lang="fr-FR" sz="1400" b="0" i="0" u="none" strike="noStrike">
                          <a:solidFill>
                            <a:srgbClr val="000000"/>
                          </a:solidFill>
                          <a:latin typeface="Marianne"/>
                        </a:rPr>
                        <a:t>16%</a:t>
                      </a:r>
                      <a:endParaRPr/>
                    </a:p>
                  </a:txBody>
                  <a:tcPr marL="7144" marR="7144" marT="7144" marB="0" anchor="b">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CDE9D7"/>
                    </a:solidFill>
                  </a:tcPr>
                </a:tc>
                <a:extLst>
                  <a:ext uri="{0D108BD9-81ED-4DB2-BD59-A6C34878D82A}">
                    <a16:rowId xmlns:a16="http://schemas.microsoft.com/office/drawing/2014/main" val="10002"/>
                  </a:ext>
                </a:extLst>
              </a:tr>
              <a:tr h="212884">
                <a:tc>
                  <a:txBody>
                    <a:bodyPr/>
                    <a:lstStyle/>
                    <a:p>
                      <a:pPr algn="l">
                        <a:defRPr/>
                      </a:pPr>
                      <a:r>
                        <a:rPr lang="fr-FR" sz="1400" b="0" i="0" u="none" strike="noStrike">
                          <a:solidFill>
                            <a:srgbClr val="000000"/>
                          </a:solidFill>
                          <a:latin typeface="Marianne"/>
                        </a:rPr>
                        <a:t>-30 % à -20 %</a:t>
                      </a:r>
                      <a:endParaRPr/>
                    </a:p>
                  </a:txBody>
                  <a:tcPr marL="7144" marR="7144" marT="7144" marB="0" anchor="b">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E7EAE8"/>
                    </a:solidFill>
                  </a:tcPr>
                </a:tc>
                <a:tc>
                  <a:txBody>
                    <a:bodyPr/>
                    <a:lstStyle/>
                    <a:p>
                      <a:pPr algn="ctr">
                        <a:defRPr/>
                      </a:pPr>
                      <a:r>
                        <a:rPr lang="fr-FR" sz="1400" b="0" i="0" u="none" strike="noStrike">
                          <a:solidFill>
                            <a:srgbClr val="000000"/>
                          </a:solidFill>
                          <a:latin typeface="Marianne"/>
                        </a:rPr>
                        <a:t>17%</a:t>
                      </a:r>
                      <a:endParaRPr/>
                    </a:p>
                  </a:txBody>
                  <a:tcPr marL="7144" marR="7144" marT="7144" marB="0" anchor="b">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C9E8D3"/>
                    </a:solidFill>
                  </a:tcPr>
                </a:tc>
                <a:tc>
                  <a:txBody>
                    <a:bodyPr/>
                    <a:lstStyle/>
                    <a:p>
                      <a:pPr algn="ctr">
                        <a:defRPr/>
                      </a:pPr>
                      <a:r>
                        <a:rPr lang="fr-FR" sz="1400" b="0" i="0" u="none" strike="noStrike">
                          <a:solidFill>
                            <a:srgbClr val="000000"/>
                          </a:solidFill>
                          <a:latin typeface="Marianne"/>
                        </a:rPr>
                        <a:t>22%</a:t>
                      </a:r>
                      <a:endParaRPr/>
                    </a:p>
                  </a:txBody>
                  <a:tcPr marL="7144" marR="7144" marT="7144" marB="0" anchor="b">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B6E0C3"/>
                    </a:solidFill>
                  </a:tcPr>
                </a:tc>
                <a:extLst>
                  <a:ext uri="{0D108BD9-81ED-4DB2-BD59-A6C34878D82A}">
                    <a16:rowId xmlns:a16="http://schemas.microsoft.com/office/drawing/2014/main" val="10003"/>
                  </a:ext>
                </a:extLst>
              </a:tr>
              <a:tr h="212884">
                <a:tc>
                  <a:txBody>
                    <a:bodyPr/>
                    <a:lstStyle/>
                    <a:p>
                      <a:pPr algn="l">
                        <a:defRPr/>
                      </a:pPr>
                      <a:r>
                        <a:rPr lang="fr-FR" sz="1400" b="0" i="0" u="none" strike="noStrike">
                          <a:solidFill>
                            <a:srgbClr val="000000"/>
                          </a:solidFill>
                          <a:latin typeface="Marianne"/>
                        </a:rPr>
                        <a:t>-20 % à -10 %</a:t>
                      </a:r>
                      <a:endParaRPr/>
                    </a:p>
                  </a:txBody>
                  <a:tcPr marL="7144" marR="7144" marT="7144" marB="0" anchor="b">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E7EAE8"/>
                    </a:solidFill>
                  </a:tcPr>
                </a:tc>
                <a:tc>
                  <a:txBody>
                    <a:bodyPr/>
                    <a:lstStyle/>
                    <a:p>
                      <a:pPr algn="ctr">
                        <a:defRPr/>
                      </a:pPr>
                      <a:r>
                        <a:rPr lang="fr-FR" sz="1400" b="0" i="0" u="none" strike="noStrike">
                          <a:solidFill>
                            <a:srgbClr val="000000"/>
                          </a:solidFill>
                          <a:latin typeface="Marianne"/>
                        </a:rPr>
                        <a:t>29%</a:t>
                      </a:r>
                      <a:endParaRPr/>
                    </a:p>
                  </a:txBody>
                  <a:tcPr marL="7144" marR="7144" marT="7144" marB="0" anchor="b">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9AD5AB"/>
                    </a:solidFill>
                  </a:tcPr>
                </a:tc>
                <a:tc>
                  <a:txBody>
                    <a:bodyPr/>
                    <a:lstStyle/>
                    <a:p>
                      <a:pPr algn="ctr">
                        <a:defRPr/>
                      </a:pPr>
                      <a:r>
                        <a:rPr lang="fr-FR" sz="1400" b="0" i="0" u="none" strike="noStrike">
                          <a:solidFill>
                            <a:srgbClr val="000000"/>
                          </a:solidFill>
                          <a:latin typeface="Marianne"/>
                        </a:rPr>
                        <a:t>24%</a:t>
                      </a:r>
                      <a:endParaRPr/>
                    </a:p>
                  </a:txBody>
                  <a:tcPr marL="7144" marR="7144" marT="7144" marB="0" anchor="b">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AEDDBC"/>
                    </a:solidFill>
                  </a:tcPr>
                </a:tc>
                <a:extLst>
                  <a:ext uri="{0D108BD9-81ED-4DB2-BD59-A6C34878D82A}">
                    <a16:rowId xmlns:a16="http://schemas.microsoft.com/office/drawing/2014/main" val="10004"/>
                  </a:ext>
                </a:extLst>
              </a:tr>
              <a:tr h="212884">
                <a:tc>
                  <a:txBody>
                    <a:bodyPr/>
                    <a:lstStyle/>
                    <a:p>
                      <a:pPr algn="l">
                        <a:defRPr/>
                      </a:pPr>
                      <a:r>
                        <a:rPr lang="fr-FR" sz="1400" b="0" i="0" u="none" strike="noStrike">
                          <a:solidFill>
                            <a:srgbClr val="000000"/>
                          </a:solidFill>
                          <a:latin typeface="Marianne"/>
                        </a:rPr>
                        <a:t>-10 % à -0 %</a:t>
                      </a:r>
                      <a:endParaRPr/>
                    </a:p>
                  </a:txBody>
                  <a:tcPr marL="7144" marR="7144" marT="7144" marB="0" anchor="b">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E7EAE8"/>
                    </a:solidFill>
                  </a:tcPr>
                </a:tc>
                <a:tc>
                  <a:txBody>
                    <a:bodyPr/>
                    <a:lstStyle/>
                    <a:p>
                      <a:pPr algn="ctr">
                        <a:defRPr/>
                      </a:pPr>
                      <a:r>
                        <a:rPr lang="fr-FR" sz="1400" b="0" i="0" u="none" strike="noStrike">
                          <a:solidFill>
                            <a:srgbClr val="000000"/>
                          </a:solidFill>
                          <a:latin typeface="Marianne"/>
                        </a:rPr>
                        <a:t>43%</a:t>
                      </a:r>
                      <a:endParaRPr/>
                    </a:p>
                  </a:txBody>
                  <a:tcPr marL="7144" marR="7144" marT="7144" marB="0" anchor="b">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63BE7B"/>
                    </a:solidFill>
                  </a:tcPr>
                </a:tc>
                <a:tc>
                  <a:txBody>
                    <a:bodyPr/>
                    <a:lstStyle/>
                    <a:p>
                      <a:pPr algn="ctr">
                        <a:defRPr/>
                      </a:pPr>
                      <a:r>
                        <a:rPr lang="fr-FR" sz="1400" b="0" i="0" u="none" strike="noStrike">
                          <a:solidFill>
                            <a:srgbClr val="000000"/>
                          </a:solidFill>
                          <a:latin typeface="Marianne"/>
                        </a:rPr>
                        <a:t>24%</a:t>
                      </a:r>
                      <a:endParaRPr/>
                    </a:p>
                  </a:txBody>
                  <a:tcPr marL="7144" marR="7144" marT="7144" marB="0" anchor="b">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AEDDBC"/>
                    </a:solidFill>
                  </a:tcPr>
                </a:tc>
                <a:extLst>
                  <a:ext uri="{0D108BD9-81ED-4DB2-BD59-A6C34878D82A}">
                    <a16:rowId xmlns:a16="http://schemas.microsoft.com/office/drawing/2014/main" val="10005"/>
                  </a:ext>
                </a:extLst>
              </a:tr>
            </a:tbl>
          </a:graphicData>
        </a:graphic>
      </p:graphicFrame>
      <p:sp>
        <p:nvSpPr>
          <p:cNvPr id="10" name="Rectangle 9"/>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
        <p:nvSpPr>
          <p:cNvPr id="2" name="Flèche : droite 1">
            <a:extLst>
              <a:ext uri="{FF2B5EF4-FFF2-40B4-BE49-F238E27FC236}">
                <a16:creationId xmlns:a16="http://schemas.microsoft.com/office/drawing/2014/main" id="{216759BC-FC4E-4F44-8FF9-B0E6A474D5A4}"/>
              </a:ext>
            </a:extLst>
          </p:cNvPr>
          <p:cNvSpPr/>
          <p:nvPr/>
        </p:nvSpPr>
        <p:spPr>
          <a:xfrm>
            <a:off x="642088" y="4299942"/>
            <a:ext cx="170645" cy="84525"/>
          </a:xfrm>
          <a:prstGeom prst="rightArrow">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Niveaux d'exigence du Bbio</a:t>
            </a:r>
            <a:r>
              <a:rPr lang="fr-FR" sz="2000" baseline="-25000"/>
              <a:t>max </a:t>
            </a:r>
            <a:r>
              <a:rPr lang="fr-FR" sz="2000"/>
              <a:t>RE2020 (en points)</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46</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6" name="Rectangle 15"/>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
        <p:nvSpPr>
          <p:cNvPr id="23" name="ZoneTexte 22"/>
          <p:cNvSpPr txBox="1"/>
          <p:nvPr/>
        </p:nvSpPr>
        <p:spPr bwMode="auto">
          <a:xfrm>
            <a:off x="506018" y="1347614"/>
            <a:ext cx="8369233" cy="1708160"/>
          </a:xfrm>
          <a:prstGeom prst="rect">
            <a:avLst/>
          </a:prstGeom>
          <a:noFill/>
        </p:spPr>
        <p:txBody>
          <a:bodyPr wrap="square" rtlCol="0">
            <a:spAutoFit/>
          </a:bodyPr>
          <a:lstStyle/>
          <a:p>
            <a:pPr marL="257175" indent="-257175" defTabSz="342900">
              <a:buFont typeface="Arial"/>
              <a:buChar char="•"/>
              <a:defRPr/>
            </a:pPr>
            <a:r>
              <a:rPr lang="fr-FR" sz="1500" b="1">
                <a:solidFill>
                  <a:prstClr val="black">
                    <a:lumMod val="50000"/>
                    <a:lumOff val="50000"/>
                  </a:prstClr>
                </a:solidFill>
                <a:latin typeface="Calibri"/>
              </a:rPr>
              <a:t>La valeur du Bbio doit être inférieur ou égal à la valeur maximale Bbio_max</a:t>
            </a:r>
          </a:p>
          <a:p>
            <a:pPr marL="257175" indent="-257175" defTabSz="342900">
              <a:buFont typeface="Arial"/>
              <a:buChar char="•"/>
              <a:defRPr/>
            </a:pPr>
            <a:endParaRPr lang="fr-FR" sz="1500" b="1">
              <a:solidFill>
                <a:prstClr val="black">
                  <a:lumMod val="50000"/>
                  <a:lumOff val="50000"/>
                </a:prstClr>
              </a:solidFill>
              <a:latin typeface="Calibri"/>
            </a:endParaRPr>
          </a:p>
          <a:p>
            <a:pPr defTabSz="342900">
              <a:defRPr/>
            </a:pPr>
            <a:endParaRPr lang="fr-FR" sz="1500" b="1">
              <a:solidFill>
                <a:prstClr val="black">
                  <a:lumMod val="50000"/>
                  <a:lumOff val="50000"/>
                </a:prstClr>
              </a:solidFill>
              <a:latin typeface="Calibri"/>
            </a:endParaRPr>
          </a:p>
          <a:p>
            <a:pPr defTabSz="342900">
              <a:defRPr/>
            </a:pPr>
            <a:endParaRPr lang="fr-FR" sz="1500" b="1">
              <a:solidFill>
                <a:prstClr val="black">
                  <a:lumMod val="50000"/>
                  <a:lumOff val="50000"/>
                </a:prstClr>
              </a:solidFill>
              <a:latin typeface="Calibri"/>
            </a:endParaRPr>
          </a:p>
          <a:p>
            <a:pPr marL="257175" indent="-257175" defTabSz="342900">
              <a:buFont typeface="Arial"/>
              <a:buChar char="•"/>
              <a:defRPr/>
            </a:pPr>
            <a:endParaRPr lang="fr-FR" sz="1500" b="1">
              <a:solidFill>
                <a:prstClr val="black">
                  <a:lumMod val="50000"/>
                  <a:lumOff val="50000"/>
                </a:prstClr>
              </a:solidFill>
              <a:latin typeface="Calibri"/>
            </a:endParaRPr>
          </a:p>
          <a:p>
            <a:pPr marL="257175" indent="-257175" defTabSz="342900">
              <a:buFont typeface="Arial"/>
              <a:buChar char="•"/>
              <a:defRPr/>
            </a:pPr>
            <a:r>
              <a:rPr lang="fr-FR" sz="1500" b="1">
                <a:solidFill>
                  <a:prstClr val="black">
                    <a:lumMod val="50000"/>
                    <a:lumOff val="50000"/>
                  </a:prstClr>
                </a:solidFill>
                <a:latin typeface="Calibri"/>
              </a:rPr>
              <a:t>Dépend de l’usage du bâtiment</a:t>
            </a:r>
            <a:endParaRPr/>
          </a:p>
          <a:p>
            <a:pPr marL="257175" indent="-257175" defTabSz="342900">
              <a:buFont typeface="Arial"/>
              <a:buChar char="•"/>
              <a:defRPr/>
            </a:pPr>
            <a:endParaRPr lang="fr-FR" sz="1500" b="1">
              <a:solidFill>
                <a:prstClr val="black">
                  <a:lumMod val="50000"/>
                  <a:lumOff val="50000"/>
                </a:prstClr>
              </a:solidFill>
              <a:latin typeface="Calibri"/>
            </a:endParaRPr>
          </a:p>
        </p:txBody>
      </p:sp>
      <p:sp>
        <p:nvSpPr>
          <p:cNvPr id="24" name="Rectangle 23"/>
          <p:cNvSpPr/>
          <p:nvPr/>
        </p:nvSpPr>
        <p:spPr bwMode="auto">
          <a:xfrm>
            <a:off x="887244" y="1819196"/>
            <a:ext cx="7364436" cy="369277"/>
          </a:xfrm>
          <a:prstGeom prst="rect">
            <a:avLst/>
          </a:prstGeom>
          <a:solidFill>
            <a:srgbClr val="EEECE1"/>
          </a:solidFill>
          <a:ln w="38100" cap="flat" cmpd="sng" algn="ctr">
            <a:solidFill>
              <a:srgbClr val="F79646"/>
            </a:solidFill>
            <a:prstDash val="solid"/>
          </a:ln>
          <a:effectLst>
            <a:outerShdw blurRad="40000" dist="23000" dir="5400000" rotWithShape="0">
              <a:srgbClr val="000000">
                <a:alpha val="35000"/>
              </a:srgbClr>
            </a:outerShdw>
          </a:effectLst>
        </p:spPr>
        <p:txBody>
          <a:bodyPr rtlCol="0" anchor="ctr"/>
          <a:lstStyle/>
          <a:p>
            <a:pPr marL="0" marR="0" lvl="0" indent="0" algn="ctr" defTabSz="342900">
              <a:lnSpc>
                <a:spcPct val="100000"/>
              </a:lnSpc>
              <a:spcBef>
                <a:spcPts val="0"/>
              </a:spcBef>
              <a:spcAft>
                <a:spcPts val="0"/>
              </a:spcAft>
              <a:buClrTx/>
              <a:buSzTx/>
              <a:buFontTx/>
              <a:buNone/>
              <a:defRPr/>
            </a:pPr>
            <a:r>
              <a:rPr lang="fr-FR" sz="1200" b="1" i="0" u="none" strike="noStrike" cap="none" spc="0" dirty="0" err="1">
                <a:ln w="0"/>
                <a:solidFill>
                  <a:prstClr val="black"/>
                </a:solidFill>
                <a:latin typeface="Calibri"/>
                <a:ea typeface="+mn-ea"/>
                <a:cs typeface="+mn-cs"/>
              </a:rPr>
              <a:t>Bbio_max</a:t>
            </a:r>
            <a:r>
              <a:rPr lang="fr-FR" sz="1200" b="1" i="0" u="none" strike="noStrike" cap="none" spc="0" dirty="0">
                <a:ln w="0"/>
                <a:solidFill>
                  <a:prstClr val="black"/>
                </a:solidFill>
                <a:latin typeface="Calibri"/>
                <a:ea typeface="+mn-ea"/>
                <a:cs typeface="+mn-cs"/>
              </a:rPr>
              <a:t> = </a:t>
            </a:r>
            <a:r>
              <a:rPr lang="fr-FR" sz="1200" b="1" i="0" u="none" strike="noStrike" cap="none" spc="0" dirty="0">
                <a:ln w="0"/>
                <a:solidFill>
                  <a:srgbClr val="FF0000"/>
                </a:solidFill>
                <a:latin typeface="Calibri"/>
                <a:ea typeface="+mn-ea"/>
                <a:cs typeface="+mn-cs"/>
              </a:rPr>
              <a:t>Bbiomax_moyen</a:t>
            </a:r>
            <a:r>
              <a:rPr lang="fr-FR" sz="1200" b="1" i="0" u="none" strike="noStrike" cap="none" spc="0" dirty="0">
                <a:ln w="0"/>
                <a:solidFill>
                  <a:prstClr val="black"/>
                </a:solidFill>
                <a:latin typeface="Calibri"/>
                <a:ea typeface="+mn-ea"/>
                <a:cs typeface="+mn-cs"/>
              </a:rPr>
              <a:t> * (1+ </a:t>
            </a:r>
            <a:r>
              <a:rPr lang="fr-FR" sz="1200" b="1" i="0" u="none" strike="noStrike" cap="none" spc="0" dirty="0" err="1">
                <a:ln w="0"/>
                <a:solidFill>
                  <a:prstClr val="black"/>
                </a:solidFill>
                <a:latin typeface="Calibri"/>
                <a:ea typeface="+mn-ea"/>
                <a:cs typeface="+mn-cs"/>
              </a:rPr>
              <a:t>Mbgéo</a:t>
            </a:r>
            <a:r>
              <a:rPr lang="fr-FR" sz="1200" b="1" i="0" u="none" strike="noStrike" cap="none" spc="0" dirty="0">
                <a:ln w="0"/>
                <a:solidFill>
                  <a:prstClr val="black"/>
                </a:solidFill>
                <a:latin typeface="Calibri"/>
                <a:ea typeface="+mn-ea"/>
                <a:cs typeface="+mn-cs"/>
              </a:rPr>
              <a:t> + </a:t>
            </a:r>
            <a:r>
              <a:rPr lang="fr-FR" sz="1200" b="1" i="0" u="none" strike="noStrike" cap="none" spc="0" dirty="0" err="1">
                <a:ln w="0"/>
                <a:solidFill>
                  <a:prstClr val="black"/>
                </a:solidFill>
                <a:latin typeface="Calibri"/>
                <a:ea typeface="+mn-ea"/>
                <a:cs typeface="+mn-cs"/>
              </a:rPr>
              <a:t>Mbcombles</a:t>
            </a:r>
            <a:r>
              <a:rPr lang="fr-FR" sz="1200" b="1" i="0" u="none" strike="noStrike" cap="none" spc="0" dirty="0">
                <a:ln w="0"/>
                <a:solidFill>
                  <a:prstClr val="black"/>
                </a:solidFill>
                <a:latin typeface="Calibri"/>
                <a:ea typeface="+mn-ea"/>
                <a:cs typeface="+mn-cs"/>
              </a:rPr>
              <a:t> + </a:t>
            </a:r>
            <a:r>
              <a:rPr lang="fr-FR" sz="1200" b="1" i="0" u="none" strike="noStrike" cap="none" spc="0" dirty="0" err="1">
                <a:ln w="0"/>
                <a:solidFill>
                  <a:prstClr val="black"/>
                </a:solidFill>
                <a:latin typeface="Calibri"/>
                <a:ea typeface="+mn-ea"/>
                <a:cs typeface="+mn-cs"/>
              </a:rPr>
              <a:t>Mbsurf_moy</a:t>
            </a:r>
            <a:r>
              <a:rPr lang="fr-FR" sz="1200" b="1" i="0" u="none" strike="noStrike" cap="none" spc="0" dirty="0">
                <a:ln w="0"/>
                <a:solidFill>
                  <a:prstClr val="black"/>
                </a:solidFill>
                <a:latin typeface="Calibri"/>
                <a:ea typeface="+mn-ea"/>
                <a:cs typeface="+mn-cs"/>
              </a:rPr>
              <a:t> + Mbsurf_tot + </a:t>
            </a:r>
            <a:r>
              <a:rPr lang="fr-FR" sz="1200" b="1" i="0" u="none" strike="noStrike" cap="none" spc="0" dirty="0" err="1">
                <a:ln w="0"/>
                <a:solidFill>
                  <a:prstClr val="black"/>
                </a:solidFill>
                <a:latin typeface="Calibri"/>
                <a:ea typeface="+mn-ea"/>
                <a:cs typeface="+mn-cs"/>
              </a:rPr>
              <a:t>Mbbruit</a:t>
            </a:r>
            <a:r>
              <a:rPr lang="fr-FR" sz="1200" b="1" i="0" u="none" strike="noStrike" cap="none" spc="0" dirty="0">
                <a:ln w="0"/>
                <a:solidFill>
                  <a:prstClr val="black"/>
                </a:solidFill>
                <a:latin typeface="Calibri"/>
                <a:ea typeface="+mn-ea"/>
                <a:cs typeface="+mn-cs"/>
              </a:rPr>
              <a:t> </a:t>
            </a:r>
            <a:r>
              <a:rPr lang="fr-FR" sz="1200" b="1" i="0" u="none" strike="noStrike" cap="none" spc="0" dirty="0">
                <a:ln w="0"/>
                <a:solidFill>
                  <a:srgbClr val="7030A0"/>
                </a:solidFill>
                <a:highlight>
                  <a:srgbClr val="00FFFF"/>
                </a:highlight>
                <a:latin typeface="Calibri"/>
                <a:ea typeface="+mn-ea"/>
                <a:cs typeface="+mn-cs"/>
              </a:rPr>
              <a:t>+ </a:t>
            </a:r>
            <a:r>
              <a:rPr lang="fr-FR" sz="1200" b="1" i="0" u="none" strike="noStrike" cap="none" spc="0" dirty="0" err="1">
                <a:ln w="0"/>
                <a:solidFill>
                  <a:srgbClr val="7030A0"/>
                </a:solidFill>
                <a:highlight>
                  <a:srgbClr val="00FFFF"/>
                </a:highlight>
                <a:latin typeface="Calibri"/>
                <a:ea typeface="+mn-ea"/>
                <a:cs typeface="+mn-cs"/>
              </a:rPr>
              <a:t>MbHSP</a:t>
            </a:r>
            <a:r>
              <a:rPr lang="fr-FR" sz="1200" b="1" i="0" u="none" strike="noStrike" cap="none" spc="0" dirty="0">
                <a:ln w="0"/>
                <a:solidFill>
                  <a:prstClr val="black"/>
                </a:solidFill>
                <a:latin typeface="Calibri"/>
                <a:ea typeface="+mn-ea"/>
                <a:cs typeface="+mn-cs"/>
              </a:rPr>
              <a:t>)</a:t>
            </a:r>
            <a:endParaRPr dirty="0"/>
          </a:p>
        </p:txBody>
      </p:sp>
      <p:cxnSp>
        <p:nvCxnSpPr>
          <p:cNvPr id="25" name="Connecteur droit 24"/>
          <p:cNvCxnSpPr>
            <a:cxnSpLocks/>
          </p:cNvCxnSpPr>
          <p:nvPr/>
        </p:nvCxnSpPr>
        <p:spPr bwMode="auto">
          <a:xfrm>
            <a:off x="1907704" y="2085322"/>
            <a:ext cx="1284934" cy="0"/>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cxnSp>
        <p:nvCxnSpPr>
          <p:cNvPr id="26" name="Connecteur droit avec flèche 25"/>
          <p:cNvCxnSpPr>
            <a:cxnSpLocks/>
          </p:cNvCxnSpPr>
          <p:nvPr/>
        </p:nvCxnSpPr>
        <p:spPr bwMode="auto">
          <a:xfrm>
            <a:off x="2598955" y="2085322"/>
            <a:ext cx="0" cy="430224"/>
          </a:xfrm>
          <a:prstGeom prst="straightConnector1">
            <a:avLst/>
          </a:prstGeom>
          <a:noFill/>
          <a:ln w="25400" cap="flat" cmpd="sng" algn="ctr">
            <a:solidFill>
              <a:srgbClr val="4F81BD"/>
            </a:solidFill>
            <a:prstDash val="solid"/>
            <a:tailEnd type="triangle"/>
          </a:ln>
          <a:effectLst>
            <a:outerShdw blurRad="40000" dist="20000" dir="5400000" rotWithShape="0">
              <a:srgbClr val="000000">
                <a:alpha val="38000"/>
              </a:srgbClr>
            </a:outerShdw>
          </a:effectLst>
        </p:spPr>
      </p:cxnSp>
      <p:graphicFrame>
        <p:nvGraphicFramePr>
          <p:cNvPr id="28" name="Tableau 27"/>
          <p:cNvGraphicFramePr>
            <a:graphicFrameLocks noGrp="1"/>
          </p:cNvGraphicFramePr>
          <p:nvPr/>
        </p:nvGraphicFramePr>
        <p:xfrm>
          <a:off x="781736" y="2917204"/>
          <a:ext cx="4579036" cy="1866900"/>
        </p:xfrm>
        <a:graphic>
          <a:graphicData uri="http://schemas.openxmlformats.org/drawingml/2006/table">
            <a:tbl>
              <a:tblPr firstRow="1" bandRow="1"/>
              <a:tblGrid>
                <a:gridCol w="2998176">
                  <a:extLst>
                    <a:ext uri="{9D8B030D-6E8A-4147-A177-3AD203B41FA5}">
                      <a16:colId xmlns:a16="http://schemas.microsoft.com/office/drawing/2014/main" val="20000"/>
                    </a:ext>
                  </a:extLst>
                </a:gridCol>
                <a:gridCol w="1580860">
                  <a:extLst>
                    <a:ext uri="{9D8B030D-6E8A-4147-A177-3AD203B41FA5}">
                      <a16:colId xmlns:a16="http://schemas.microsoft.com/office/drawing/2014/main" val="20001"/>
                    </a:ext>
                  </a:extLst>
                </a:gridCol>
              </a:tblGrid>
              <a:tr h="297180">
                <a:tc>
                  <a:txBody>
                    <a:bodyPr/>
                    <a:lstStyle/>
                    <a:p>
                      <a:pPr algn="ctr">
                        <a:defRPr/>
                      </a:pPr>
                      <a:r>
                        <a:rPr lang="fr-FR" sz="1500"/>
                        <a:t>USAGE</a:t>
                      </a:r>
                      <a:endParaRPr/>
                    </a:p>
                  </a:txBody>
                  <a:tcPr marL="68580" marR="68580" marT="34290" marB="34290">
                    <a:lnL w="12700" algn="ctr">
                      <a:solidFill>
                        <a:sysClr val="window" lastClr="FFFFFF"/>
                      </a:solidFill>
                    </a:lnL>
                    <a:lnR w="12700" algn="ctr">
                      <a:solidFill>
                        <a:sysClr val="window" lastClr="FFFFFF"/>
                      </a:solidFill>
                    </a:lnR>
                    <a:lnT w="12700" algn="ctr">
                      <a:solidFill>
                        <a:sysClr val="window" lastClr="FFFFFF"/>
                      </a:solidFill>
                    </a:lnT>
                    <a:lnB w="38100" algn="ctr">
                      <a:solidFill>
                        <a:sysClr val="window" lastClr="FFFFFF"/>
                      </a:solidFill>
                    </a:lnB>
                    <a:solidFill>
                      <a:srgbClr val="169B62"/>
                    </a:solidFill>
                  </a:tcPr>
                </a:tc>
                <a:tc>
                  <a:txBody>
                    <a:bodyPr/>
                    <a:lstStyle/>
                    <a:p>
                      <a:pPr algn="ctr">
                        <a:defRPr/>
                      </a:pPr>
                      <a:r>
                        <a:rPr lang="fr-FR" sz="1500"/>
                        <a:t>Bbiomax_moyen</a:t>
                      </a:r>
                      <a:endParaRPr/>
                    </a:p>
                  </a:txBody>
                  <a:tcPr marL="68580" marR="68580" marT="34290" marB="34290">
                    <a:lnL w="12700" algn="ctr">
                      <a:solidFill>
                        <a:sysClr val="window" lastClr="FFFFFF"/>
                      </a:solidFill>
                    </a:lnL>
                    <a:lnR w="12700" algn="ctr">
                      <a:solidFill>
                        <a:sysClr val="window" lastClr="FFFFFF"/>
                      </a:solidFill>
                    </a:lnR>
                    <a:lnT w="12700" algn="ctr">
                      <a:solidFill>
                        <a:sysClr val="window" lastClr="FFFFFF"/>
                      </a:solidFill>
                    </a:lnT>
                    <a:lnB w="38100" algn="ctr">
                      <a:solidFill>
                        <a:sysClr val="window" lastClr="FFFFFF"/>
                      </a:solidFill>
                    </a:lnB>
                    <a:solidFill>
                      <a:srgbClr val="169B62"/>
                    </a:solidFill>
                  </a:tcPr>
                </a:tc>
                <a:extLst>
                  <a:ext uri="{0D108BD9-81ED-4DB2-BD59-A6C34878D82A}">
                    <a16:rowId xmlns:a16="http://schemas.microsoft.com/office/drawing/2014/main" val="10000"/>
                  </a:ext>
                </a:extLst>
              </a:tr>
              <a:tr h="278130">
                <a:tc>
                  <a:txBody>
                    <a:bodyPr/>
                    <a:lstStyle/>
                    <a:p>
                      <a:pPr>
                        <a:defRPr/>
                      </a:pPr>
                      <a:r>
                        <a:rPr lang="fr-FR" sz="1400">
                          <a:solidFill>
                            <a:schemeClr val="bg1"/>
                          </a:solidFill>
                        </a:rPr>
                        <a:t>Maisons individuelles</a:t>
                      </a:r>
                      <a:endParaRPr/>
                    </a:p>
                  </a:txBody>
                  <a:tcPr marL="68580" marR="68580" marT="34290" marB="34290">
                    <a:lnL w="12700" algn="ctr">
                      <a:solidFill>
                        <a:sysClr val="window" lastClr="FFFFFF"/>
                      </a:solidFill>
                    </a:lnL>
                    <a:lnR w="12700" algn="ctr">
                      <a:solidFill>
                        <a:sysClr val="window" lastClr="FFFFFF"/>
                      </a:solidFill>
                    </a:lnR>
                    <a:lnT w="38100" algn="ctr">
                      <a:solidFill>
                        <a:sysClr val="window" lastClr="FFFFFF"/>
                      </a:solidFill>
                    </a:lnT>
                    <a:lnB w="12700" algn="ctr">
                      <a:solidFill>
                        <a:sysClr val="window" lastClr="FFFFFF"/>
                      </a:solidFill>
                    </a:lnB>
                    <a:solidFill>
                      <a:srgbClr val="169B62"/>
                    </a:solidFill>
                  </a:tcPr>
                </a:tc>
                <a:tc>
                  <a:txBody>
                    <a:bodyPr/>
                    <a:lstStyle/>
                    <a:p>
                      <a:pPr algn="ctr">
                        <a:defRPr/>
                      </a:pPr>
                      <a:r>
                        <a:rPr lang="fr-FR" sz="1400">
                          <a:solidFill>
                            <a:schemeClr val="bg1"/>
                          </a:solidFill>
                        </a:rPr>
                        <a:t>63 points</a:t>
                      </a:r>
                      <a:endParaRPr/>
                    </a:p>
                  </a:txBody>
                  <a:tcPr marL="68580" marR="68580" marT="34290" marB="34290">
                    <a:lnL w="12700" algn="ctr">
                      <a:solidFill>
                        <a:sysClr val="window" lastClr="FFFFFF"/>
                      </a:solidFill>
                    </a:lnL>
                    <a:lnR w="12700" algn="ctr">
                      <a:solidFill>
                        <a:sysClr val="window" lastClr="FFFFFF"/>
                      </a:solidFill>
                    </a:lnR>
                    <a:lnT w="38100" algn="ctr">
                      <a:solidFill>
                        <a:sysClr val="window" lastClr="FFFFFF"/>
                      </a:solidFill>
                    </a:lnT>
                    <a:lnB w="12700" algn="ctr">
                      <a:solidFill>
                        <a:sysClr val="window" lastClr="FFFFFF"/>
                      </a:solidFill>
                    </a:lnB>
                    <a:solidFill>
                      <a:srgbClr val="169B62"/>
                    </a:solidFill>
                  </a:tcPr>
                </a:tc>
                <a:extLst>
                  <a:ext uri="{0D108BD9-81ED-4DB2-BD59-A6C34878D82A}">
                    <a16:rowId xmlns:a16="http://schemas.microsoft.com/office/drawing/2014/main" val="10001"/>
                  </a:ext>
                </a:extLst>
              </a:tr>
              <a:tr h="278130">
                <a:tc>
                  <a:txBody>
                    <a:bodyPr/>
                    <a:lstStyle/>
                    <a:p>
                      <a:pPr>
                        <a:defRPr/>
                      </a:pPr>
                      <a:r>
                        <a:rPr lang="fr-FR" sz="1400">
                          <a:solidFill>
                            <a:schemeClr val="bg1"/>
                          </a:solidFill>
                        </a:rPr>
                        <a:t>Logements collectifs</a:t>
                      </a:r>
                      <a:endParaRPr/>
                    </a:p>
                  </a:txBody>
                  <a:tcPr marL="68580" marR="68580" marT="34290" marB="34290">
                    <a:lnL w="12700" algn="ctr">
                      <a:solidFill>
                        <a:sysClr val="window" lastClr="FFFFFF"/>
                      </a:solidFill>
                    </a:lnL>
                    <a:lnR w="12700" algn="ctr">
                      <a:solidFill>
                        <a:sysClr val="window" lastClr="FFFFFF"/>
                      </a:solidFill>
                    </a:lnR>
                    <a:lnT w="12700" algn="ctr">
                      <a:solidFill>
                        <a:sysClr val="window" lastClr="FFFFFF"/>
                      </a:solidFill>
                    </a:lnT>
                    <a:lnB w="12700" algn="ctr">
                      <a:solidFill>
                        <a:sysClr val="window" lastClr="FFFFFF"/>
                      </a:solidFill>
                    </a:lnB>
                    <a:solidFill>
                      <a:srgbClr val="169B62"/>
                    </a:solidFill>
                  </a:tcPr>
                </a:tc>
                <a:tc>
                  <a:txBody>
                    <a:bodyPr/>
                    <a:lstStyle/>
                    <a:p>
                      <a:pPr algn="ctr">
                        <a:defRPr/>
                      </a:pPr>
                      <a:r>
                        <a:rPr lang="fr-FR" sz="1400">
                          <a:solidFill>
                            <a:schemeClr val="bg1"/>
                          </a:solidFill>
                        </a:rPr>
                        <a:t>65 points</a:t>
                      </a:r>
                      <a:endParaRPr/>
                    </a:p>
                  </a:txBody>
                  <a:tcPr marL="68580" marR="68580" marT="34290" marB="34290">
                    <a:lnL w="12700" algn="ctr">
                      <a:solidFill>
                        <a:sysClr val="window" lastClr="FFFFFF"/>
                      </a:solidFill>
                    </a:lnL>
                    <a:lnR w="12700" algn="ctr">
                      <a:solidFill>
                        <a:sysClr val="window" lastClr="FFFFFF"/>
                      </a:solidFill>
                    </a:lnR>
                    <a:lnT w="12700" algn="ctr">
                      <a:solidFill>
                        <a:sysClr val="window" lastClr="FFFFFF"/>
                      </a:solidFill>
                    </a:lnT>
                    <a:lnB w="12700" algn="ctr">
                      <a:solidFill>
                        <a:sysClr val="window" lastClr="FFFFFF"/>
                      </a:solidFill>
                    </a:lnB>
                    <a:solidFill>
                      <a:srgbClr val="169B62"/>
                    </a:solidFill>
                  </a:tcPr>
                </a:tc>
                <a:extLst>
                  <a:ext uri="{0D108BD9-81ED-4DB2-BD59-A6C34878D82A}">
                    <a16:rowId xmlns:a16="http://schemas.microsoft.com/office/drawing/2014/main" val="10002"/>
                  </a:ext>
                </a:extLst>
              </a:tr>
              <a:tr h="278130">
                <a:tc>
                  <a:txBody>
                    <a:bodyPr/>
                    <a:lstStyle/>
                    <a:p>
                      <a:pPr>
                        <a:defRPr/>
                      </a:pPr>
                      <a:r>
                        <a:rPr lang="fr-FR" sz="1400">
                          <a:solidFill>
                            <a:schemeClr val="bg1"/>
                          </a:solidFill>
                        </a:rPr>
                        <a:t>Bureaux</a:t>
                      </a:r>
                      <a:endParaRPr/>
                    </a:p>
                  </a:txBody>
                  <a:tcPr marL="68580" marR="68580" marT="34290" marB="34290">
                    <a:lnL w="12700" algn="ctr">
                      <a:solidFill>
                        <a:sysClr val="window" lastClr="FFFFFF"/>
                      </a:solidFill>
                    </a:lnL>
                    <a:lnR w="12700" algn="ctr">
                      <a:solidFill>
                        <a:sysClr val="window" lastClr="FFFFFF"/>
                      </a:solidFill>
                    </a:lnR>
                    <a:lnT w="12700" algn="ctr">
                      <a:solidFill>
                        <a:sysClr val="window" lastClr="FFFFFF"/>
                      </a:solidFill>
                    </a:lnT>
                    <a:lnB w="12700" algn="ctr">
                      <a:solidFill>
                        <a:sysClr val="window" lastClr="FFFFFF"/>
                      </a:solidFill>
                    </a:lnB>
                    <a:solidFill>
                      <a:srgbClr val="169B62"/>
                    </a:solidFill>
                  </a:tcPr>
                </a:tc>
                <a:tc>
                  <a:txBody>
                    <a:bodyPr/>
                    <a:lstStyle/>
                    <a:p>
                      <a:pPr algn="ctr">
                        <a:defRPr/>
                      </a:pPr>
                      <a:r>
                        <a:rPr lang="fr-FR" sz="1400">
                          <a:solidFill>
                            <a:schemeClr val="bg1"/>
                          </a:solidFill>
                        </a:rPr>
                        <a:t>95 points</a:t>
                      </a:r>
                      <a:endParaRPr/>
                    </a:p>
                  </a:txBody>
                  <a:tcPr marL="68580" marR="68580" marT="34290" marB="34290">
                    <a:lnL w="12700" algn="ctr">
                      <a:solidFill>
                        <a:sysClr val="window" lastClr="FFFFFF"/>
                      </a:solidFill>
                    </a:lnL>
                    <a:lnR w="12700" algn="ctr">
                      <a:solidFill>
                        <a:sysClr val="window" lastClr="FFFFFF"/>
                      </a:solidFill>
                    </a:lnR>
                    <a:lnT w="12700" algn="ctr">
                      <a:solidFill>
                        <a:sysClr val="window" lastClr="FFFFFF"/>
                      </a:solidFill>
                    </a:lnT>
                    <a:lnB w="12700" algn="ctr">
                      <a:solidFill>
                        <a:sysClr val="window" lastClr="FFFFFF"/>
                      </a:solidFill>
                    </a:lnB>
                    <a:solidFill>
                      <a:srgbClr val="169B62"/>
                    </a:solidFill>
                  </a:tcPr>
                </a:tc>
                <a:extLst>
                  <a:ext uri="{0D108BD9-81ED-4DB2-BD59-A6C34878D82A}">
                    <a16:rowId xmlns:a16="http://schemas.microsoft.com/office/drawing/2014/main" val="10003"/>
                  </a:ext>
                </a:extLst>
              </a:tr>
              <a:tr h="278130">
                <a:tc>
                  <a:txBody>
                    <a:bodyPr/>
                    <a:lstStyle/>
                    <a:p>
                      <a:pPr>
                        <a:defRPr/>
                      </a:pPr>
                      <a:r>
                        <a:rPr lang="fr-FR" sz="1400">
                          <a:solidFill>
                            <a:schemeClr val="bg1"/>
                          </a:solidFill>
                        </a:rPr>
                        <a:t>Enseignements primaire et secondaire</a:t>
                      </a:r>
                      <a:endParaRPr/>
                    </a:p>
                  </a:txBody>
                  <a:tcPr marL="68580" marR="68580" marT="34290" marB="34290">
                    <a:lnL w="12700" algn="ctr">
                      <a:solidFill>
                        <a:sysClr val="window" lastClr="FFFFFF"/>
                      </a:solidFill>
                    </a:lnL>
                    <a:lnR w="12700" algn="ctr">
                      <a:solidFill>
                        <a:sysClr val="window" lastClr="FFFFFF"/>
                      </a:solidFill>
                    </a:lnR>
                    <a:lnT w="12700" algn="ctr">
                      <a:solidFill>
                        <a:sysClr val="window" lastClr="FFFFFF"/>
                      </a:solidFill>
                    </a:lnT>
                    <a:lnB w="12700" algn="ctr">
                      <a:solidFill>
                        <a:sysClr val="window" lastClr="FFFFFF"/>
                      </a:solidFill>
                    </a:lnB>
                    <a:solidFill>
                      <a:srgbClr val="169B62"/>
                    </a:solidFill>
                  </a:tcPr>
                </a:tc>
                <a:tc>
                  <a:txBody>
                    <a:bodyPr/>
                    <a:lstStyle/>
                    <a:p>
                      <a:pPr algn="ctr">
                        <a:defRPr/>
                      </a:pPr>
                      <a:r>
                        <a:rPr lang="fr-FR" sz="1400">
                          <a:solidFill>
                            <a:schemeClr val="bg1"/>
                          </a:solidFill>
                        </a:rPr>
                        <a:t>68 points</a:t>
                      </a:r>
                      <a:endParaRPr/>
                    </a:p>
                  </a:txBody>
                  <a:tcPr marL="68580" marR="68580" marT="34290" marB="34290">
                    <a:lnL w="12700" algn="ctr">
                      <a:solidFill>
                        <a:sysClr val="window" lastClr="FFFFFF"/>
                      </a:solidFill>
                    </a:lnL>
                    <a:lnR w="12700" algn="ctr">
                      <a:solidFill>
                        <a:sysClr val="window" lastClr="FFFFFF"/>
                      </a:solidFill>
                    </a:lnR>
                    <a:lnT w="12700" algn="ctr">
                      <a:solidFill>
                        <a:sysClr val="window" lastClr="FFFFFF"/>
                      </a:solidFill>
                    </a:lnT>
                    <a:lnB w="12700" algn="ctr">
                      <a:solidFill>
                        <a:sysClr val="window" lastClr="FFFFFF"/>
                      </a:solidFill>
                    </a:lnB>
                    <a:solidFill>
                      <a:srgbClr val="169B62"/>
                    </a:solidFill>
                  </a:tcPr>
                </a:tc>
                <a:extLst>
                  <a:ext uri="{0D108BD9-81ED-4DB2-BD59-A6C34878D82A}">
                    <a16:rowId xmlns:a16="http://schemas.microsoft.com/office/drawing/2014/main" val="10004"/>
                  </a:ext>
                </a:extLst>
              </a:tr>
            </a:tbl>
          </a:graphicData>
        </a:graphic>
      </p:graphicFrame>
      <p:sp>
        <p:nvSpPr>
          <p:cNvPr id="261379581" name="ZoneTexte 261379580"/>
          <p:cNvSpPr txBox="1"/>
          <p:nvPr/>
        </p:nvSpPr>
        <p:spPr bwMode="auto">
          <a:xfrm>
            <a:off x="5489806" y="2339678"/>
            <a:ext cx="3497354" cy="2346412"/>
          </a:xfrm>
          <a:prstGeom prst="rect">
            <a:avLst/>
          </a:prstGeom>
          <a:solidFill>
            <a:schemeClr val="accent3">
              <a:lumMod val="20000"/>
              <a:lumOff val="80000"/>
            </a:schemeClr>
          </a:solidFill>
        </p:spPr>
        <p:txBody>
          <a:bodyPr vertOverflow="overflow" horzOverflow="overflow" vert="horz" wrap="square" lIns="91440" tIns="45720" rIns="91440" bIns="45720" numCol="1" spcCol="0" rtlCol="0" fromWordArt="0" anchor="t" anchorCtr="0" forceAA="0" compatLnSpc="0">
            <a:spAutoFit/>
          </a:bodyPr>
          <a:lstStyle/>
          <a:p>
            <a:pPr>
              <a:defRPr/>
            </a:pPr>
            <a:r>
              <a:rPr sz="1600" b="1" dirty="0" err="1">
                <a:solidFill>
                  <a:schemeClr val="accent4"/>
                </a:solidFill>
                <a:latin typeface="Calibri"/>
                <a:ea typeface="Calibri"/>
                <a:cs typeface="Calibri"/>
              </a:rPr>
              <a:t>Décret</a:t>
            </a:r>
            <a:r>
              <a:rPr sz="1600" b="1" dirty="0">
                <a:solidFill>
                  <a:schemeClr val="accent4"/>
                </a:solidFill>
                <a:latin typeface="Calibri"/>
                <a:ea typeface="Calibri"/>
                <a:cs typeface="Calibri"/>
              </a:rPr>
              <a:t> du 30 </a:t>
            </a:r>
            <a:r>
              <a:rPr sz="1600" b="1" dirty="0" err="1">
                <a:solidFill>
                  <a:schemeClr val="accent4"/>
                </a:solidFill>
                <a:latin typeface="Calibri"/>
                <a:ea typeface="Calibri"/>
                <a:cs typeface="Calibri"/>
              </a:rPr>
              <a:t>décembre</a:t>
            </a:r>
            <a:r>
              <a:rPr sz="1600" b="1" dirty="0">
                <a:solidFill>
                  <a:schemeClr val="accent4"/>
                </a:solidFill>
                <a:latin typeface="Calibri"/>
                <a:ea typeface="Calibri"/>
                <a:cs typeface="Calibri"/>
              </a:rPr>
              <a:t> 2024 :</a:t>
            </a:r>
            <a:endParaRPr sz="1600" dirty="0">
              <a:latin typeface="Calibri"/>
              <a:ea typeface="Calibri"/>
              <a:cs typeface="Calibri"/>
            </a:endParaRPr>
          </a:p>
          <a:p>
            <a:pPr>
              <a:defRPr/>
            </a:pPr>
            <a:r>
              <a:rPr sz="1600" dirty="0">
                <a:latin typeface="Calibri"/>
                <a:ea typeface="Calibri"/>
                <a:cs typeface="Calibri"/>
              </a:rPr>
              <a:t>Suite au </a:t>
            </a:r>
            <a:r>
              <a:rPr lang="fr-FR" sz="1600" dirty="0">
                <a:latin typeface="Calibri"/>
                <a:ea typeface="Calibri"/>
                <a:cs typeface="Calibri"/>
              </a:rPr>
              <a:t>retour d'expérience RE2020 - 2024</a:t>
            </a:r>
            <a:r>
              <a:rPr sz="1600" dirty="0">
                <a:latin typeface="Calibri"/>
                <a:ea typeface="Calibri"/>
                <a:cs typeface="Calibri"/>
              </a:rPr>
              <a:t>, la modulation </a:t>
            </a:r>
            <a:r>
              <a:rPr sz="1600" dirty="0" err="1">
                <a:latin typeface="Calibri"/>
                <a:ea typeface="Calibri"/>
                <a:cs typeface="Calibri"/>
              </a:rPr>
              <a:t>Mbsurf-moyen</a:t>
            </a:r>
            <a:r>
              <a:rPr sz="1600" dirty="0">
                <a:latin typeface="Calibri"/>
                <a:ea typeface="Calibri"/>
                <a:cs typeface="Calibri"/>
              </a:rPr>
              <a:t> a </a:t>
            </a:r>
            <a:r>
              <a:rPr sz="1600" dirty="0" err="1">
                <a:latin typeface="Calibri"/>
                <a:ea typeface="Calibri"/>
                <a:cs typeface="Calibri"/>
              </a:rPr>
              <a:t>été</a:t>
            </a:r>
            <a:r>
              <a:rPr sz="1600" dirty="0">
                <a:latin typeface="Calibri"/>
                <a:ea typeface="Calibri"/>
                <a:cs typeface="Calibri"/>
              </a:rPr>
              <a:t> </a:t>
            </a:r>
            <a:r>
              <a:rPr sz="1600" dirty="0" err="1">
                <a:latin typeface="Calibri"/>
                <a:ea typeface="Calibri"/>
                <a:cs typeface="Calibri"/>
              </a:rPr>
              <a:t>ajustée</a:t>
            </a:r>
            <a:r>
              <a:rPr sz="1600" dirty="0">
                <a:latin typeface="Calibri"/>
                <a:ea typeface="Calibri"/>
                <a:cs typeface="Calibri"/>
              </a:rPr>
              <a:t> </a:t>
            </a:r>
            <a:r>
              <a:rPr sz="1600" dirty="0" err="1">
                <a:latin typeface="Calibri"/>
                <a:ea typeface="Calibri"/>
                <a:cs typeface="Calibri"/>
              </a:rPr>
              <a:t>afin</a:t>
            </a:r>
            <a:r>
              <a:rPr sz="1600" dirty="0">
                <a:latin typeface="Calibri"/>
                <a:ea typeface="Calibri"/>
                <a:cs typeface="Calibri"/>
              </a:rPr>
              <a:t> de </a:t>
            </a:r>
            <a:r>
              <a:rPr sz="1600" dirty="0" err="1">
                <a:latin typeface="Calibri"/>
                <a:ea typeface="Calibri"/>
                <a:cs typeface="Calibri"/>
              </a:rPr>
              <a:t>rendre</a:t>
            </a:r>
            <a:r>
              <a:rPr sz="1600" dirty="0">
                <a:latin typeface="Calibri"/>
                <a:ea typeface="Calibri"/>
                <a:cs typeface="Calibri"/>
              </a:rPr>
              <a:t> le </a:t>
            </a:r>
            <a:r>
              <a:rPr sz="1600" dirty="0" err="1">
                <a:latin typeface="Calibri"/>
                <a:ea typeface="Calibri"/>
                <a:cs typeface="Calibri"/>
              </a:rPr>
              <a:t>Bbio_max</a:t>
            </a:r>
            <a:r>
              <a:rPr sz="1600" dirty="0">
                <a:latin typeface="Calibri"/>
                <a:ea typeface="Calibri"/>
                <a:cs typeface="Calibri"/>
              </a:rPr>
              <a:t> </a:t>
            </a:r>
            <a:r>
              <a:rPr sz="1600" dirty="0" err="1">
                <a:latin typeface="Calibri"/>
                <a:ea typeface="Calibri"/>
                <a:cs typeface="Calibri"/>
              </a:rPr>
              <a:t>moins</a:t>
            </a:r>
            <a:r>
              <a:rPr sz="1600" dirty="0">
                <a:latin typeface="Calibri"/>
                <a:ea typeface="Calibri"/>
                <a:cs typeface="Calibri"/>
              </a:rPr>
              <a:t> </a:t>
            </a:r>
            <a:r>
              <a:rPr sz="1600" dirty="0" err="1">
                <a:latin typeface="Calibri"/>
                <a:ea typeface="Calibri"/>
                <a:cs typeface="Calibri"/>
              </a:rPr>
              <a:t>exigeant</a:t>
            </a:r>
            <a:r>
              <a:rPr sz="1600" dirty="0">
                <a:latin typeface="Calibri"/>
                <a:ea typeface="Calibri"/>
                <a:cs typeface="Calibri"/>
              </a:rPr>
              <a:t> pour les </a:t>
            </a:r>
            <a:r>
              <a:rPr sz="1600" dirty="0" err="1">
                <a:latin typeface="Calibri"/>
                <a:ea typeface="Calibri"/>
                <a:cs typeface="Calibri"/>
              </a:rPr>
              <a:t>logements</a:t>
            </a:r>
            <a:r>
              <a:rPr sz="1600" dirty="0">
                <a:latin typeface="Calibri"/>
                <a:ea typeface="Calibri"/>
                <a:cs typeface="Calibri"/>
              </a:rPr>
              <a:t> </a:t>
            </a:r>
            <a:r>
              <a:rPr sz="1600" dirty="0" err="1">
                <a:latin typeface="Calibri"/>
                <a:ea typeface="Calibri"/>
                <a:cs typeface="Calibri"/>
              </a:rPr>
              <a:t>individuels</a:t>
            </a:r>
            <a:r>
              <a:rPr sz="1600" dirty="0">
                <a:latin typeface="Calibri"/>
                <a:ea typeface="Calibri"/>
                <a:cs typeface="Calibri"/>
              </a:rPr>
              <a:t> de surface &gt;100 m²</a:t>
            </a:r>
            <a:r>
              <a:rPr lang="fr-FR" sz="1600" dirty="0">
                <a:latin typeface="Calibri"/>
                <a:ea typeface="Calibri"/>
                <a:cs typeface="Calibri"/>
              </a:rPr>
              <a:t>.</a:t>
            </a:r>
          </a:p>
          <a:p>
            <a:pPr>
              <a:defRPr/>
            </a:pPr>
            <a:r>
              <a:rPr lang="fr-FR" sz="1600" dirty="0">
                <a:latin typeface="Calibri"/>
                <a:ea typeface="Calibri"/>
                <a:cs typeface="Calibri"/>
              </a:rPr>
              <a:t>Cette disposition s’applique aux demandes de permis de construire déposées après le 1</a:t>
            </a:r>
            <a:r>
              <a:rPr lang="fr-FR" sz="1600" baseline="30000" dirty="0">
                <a:latin typeface="Calibri"/>
                <a:ea typeface="Calibri"/>
                <a:cs typeface="Calibri"/>
              </a:rPr>
              <a:t>er</a:t>
            </a:r>
            <a:r>
              <a:rPr lang="fr-FR" sz="1600" dirty="0">
                <a:latin typeface="Calibri"/>
                <a:ea typeface="Calibri"/>
                <a:cs typeface="Calibri"/>
              </a:rPr>
              <a:t> janvier 2025.</a:t>
            </a:r>
            <a:endParaRPr sz="1600" dirty="0">
              <a:latin typeface="Calibri"/>
              <a:ea typeface="Calibri"/>
              <a:cs typeface="Calibri"/>
            </a:endParaRPr>
          </a:p>
        </p:txBody>
      </p:sp>
      <p:sp>
        <p:nvSpPr>
          <p:cNvPr id="14" name="ZoneTexte 13">
            <a:extLst>
              <a:ext uri="{FF2B5EF4-FFF2-40B4-BE49-F238E27FC236}">
                <a16:creationId xmlns:a16="http://schemas.microsoft.com/office/drawing/2014/main" id="{ED2C20D9-B5E3-4BA2-A84C-0D75BE3F041E}"/>
              </a:ext>
            </a:extLst>
          </p:cNvPr>
          <p:cNvSpPr txBox="1"/>
          <p:nvPr/>
        </p:nvSpPr>
        <p:spPr bwMode="auto">
          <a:xfrm>
            <a:off x="3301512" y="151475"/>
            <a:ext cx="2540976" cy="287964"/>
          </a:xfrm>
          <a:prstGeom prst="rect">
            <a:avLst/>
          </a:prstGeom>
          <a:solidFill>
            <a:schemeClr val="accent1">
              <a:lumMod val="25000"/>
              <a:lumOff val="75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juillet 2026</a:t>
            </a:r>
            <a:endParaRPr sz="11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Niveaux d'exigence du Bbio</a:t>
            </a:r>
            <a:r>
              <a:rPr lang="fr-FR" sz="2000" baseline="-25000"/>
              <a:t>max </a:t>
            </a:r>
            <a:r>
              <a:rPr lang="fr-FR" sz="2000"/>
              <a:t>RE2020 (en points)</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47</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pic>
        <p:nvPicPr>
          <p:cNvPr id="11" name="Image 10"/>
          <p:cNvPicPr>
            <a:picLocks noChangeAspect="1"/>
          </p:cNvPicPr>
          <p:nvPr/>
        </p:nvPicPr>
        <p:blipFill>
          <a:blip r:embed="rId4"/>
          <a:srcRect l="1633"/>
          <a:stretch/>
        </p:blipFill>
        <p:spPr bwMode="auto">
          <a:xfrm>
            <a:off x="4849529" y="1191019"/>
            <a:ext cx="3998940" cy="2943427"/>
          </a:xfrm>
          <a:prstGeom prst="rect">
            <a:avLst/>
          </a:prstGeom>
        </p:spPr>
      </p:pic>
      <p:sp>
        <p:nvSpPr>
          <p:cNvPr id="13" name="Espace réservé du texte 1"/>
          <p:cNvSpPr txBox="1">
            <a:spLocks noGrp="1"/>
          </p:cNvSpPr>
          <p:nvPr>
            <p:ph type="body" idx="4294967295"/>
          </p:nvPr>
        </p:nvSpPr>
        <p:spPr bwMode="auto">
          <a:xfrm>
            <a:off x="693364" y="1355995"/>
            <a:ext cx="5634038" cy="2098010"/>
          </a:xfrm>
        </p:spPr>
        <p:txBody>
          <a:bodyPr wrap="square">
            <a:spAutoFit/>
          </a:bodyPr>
          <a:lstStyle/>
          <a:p>
            <a:pPr lvl="0">
              <a:buClr>
                <a:srgbClr val="000080"/>
              </a:buClr>
              <a:buSzPct val="100000"/>
              <a:buFont typeface="Wingdings"/>
              <a:buChar char=""/>
              <a:defRPr/>
            </a:pPr>
            <a:r>
              <a:rPr lang="fr-FR" sz="1200" b="1" dirty="0"/>
              <a:t>Maisons individuelles </a:t>
            </a:r>
            <a:endParaRPr dirty="0"/>
          </a:p>
          <a:p>
            <a:pPr lvl="2">
              <a:buClr>
                <a:srgbClr val="FF950E"/>
              </a:buClr>
              <a:defRPr/>
            </a:pPr>
            <a:r>
              <a:rPr lang="fr-FR" sz="1200" dirty="0" err="1"/>
              <a:t>Shab</a:t>
            </a:r>
            <a:r>
              <a:rPr lang="fr-FR" sz="1200" dirty="0"/>
              <a:t>= 100 m²</a:t>
            </a:r>
            <a:endParaRPr dirty="0"/>
          </a:p>
          <a:p>
            <a:pPr lvl="2">
              <a:buClr>
                <a:srgbClr val="FF950E"/>
              </a:buClr>
              <a:defRPr/>
            </a:pPr>
            <a:r>
              <a:rPr lang="fr-FR" sz="1200" dirty="0"/>
              <a:t>Altitude </a:t>
            </a:r>
            <a:r>
              <a:rPr lang="fr-FR" sz="1200" dirty="0">
                <a:solidFill>
                  <a:srgbClr val="000000"/>
                </a:solidFill>
                <a:ea typeface="Liberation Sans"/>
                <a:cs typeface="Liberation Sans"/>
              </a:rPr>
              <a:t>≤</a:t>
            </a:r>
            <a:r>
              <a:rPr lang="fr-FR" sz="1200" dirty="0">
                <a:solidFill>
                  <a:srgbClr val="000000"/>
                </a:solidFill>
              </a:rPr>
              <a:t>400m</a:t>
            </a:r>
            <a:endParaRPr dirty="0"/>
          </a:p>
          <a:p>
            <a:pPr lvl="2">
              <a:buClr>
                <a:srgbClr val="FF950E"/>
              </a:buClr>
              <a:defRPr/>
            </a:pPr>
            <a:r>
              <a:rPr lang="fr-FR" sz="1200" dirty="0"/>
              <a:t>Pas de surface de plancher à </a:t>
            </a:r>
            <a:r>
              <a:rPr lang="fr-FR" sz="1200" dirty="0" err="1"/>
              <a:t>hsp</a:t>
            </a:r>
            <a:r>
              <a:rPr lang="fr-FR" sz="1200" dirty="0"/>
              <a:t> &lt; 1,8 mètres</a:t>
            </a:r>
            <a:endParaRPr dirty="0"/>
          </a:p>
          <a:p>
            <a:pPr lvl="2">
              <a:buClr>
                <a:srgbClr val="FF950E"/>
              </a:buClr>
              <a:defRPr/>
            </a:pPr>
            <a:r>
              <a:rPr lang="fr-FR" sz="1200" dirty="0"/>
              <a:t>Exposition au bruit : Aucune (classe Br1)</a:t>
            </a:r>
          </a:p>
          <a:p>
            <a:pPr lvl="0">
              <a:defRPr/>
            </a:pPr>
            <a:endParaRPr lang="fr-FR" sz="1200" dirty="0">
              <a:solidFill>
                <a:srgbClr val="4B1F6F"/>
              </a:solidFill>
            </a:endParaRPr>
          </a:p>
          <a:p>
            <a:pPr lvl="0">
              <a:defRPr/>
            </a:pPr>
            <a:r>
              <a:rPr lang="fr-FR" sz="1200" baseline="-25000" dirty="0"/>
              <a:t> </a:t>
            </a:r>
            <a:endParaRPr dirty="0"/>
          </a:p>
          <a:p>
            <a:pPr lvl="0">
              <a:defRPr/>
            </a:pPr>
            <a:endParaRPr lang="fr-FR" sz="1200" dirty="0"/>
          </a:p>
          <a:p>
            <a:pPr lvl="1">
              <a:buNone/>
              <a:defRPr/>
            </a:pPr>
            <a:endParaRPr lang="fr-FR" sz="1200" dirty="0"/>
          </a:p>
        </p:txBody>
      </p:sp>
      <p:sp>
        <p:nvSpPr>
          <p:cNvPr id="14" name="Forme libre : forme 12"/>
          <p:cNvSpPr/>
          <p:nvPr/>
        </p:nvSpPr>
        <p:spPr bwMode="auto">
          <a:xfrm>
            <a:off x="4917050" y="4271363"/>
            <a:ext cx="1067445" cy="36740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extrusionOk="0">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6E6FF"/>
          </a:solidFill>
          <a:ln w="14400">
            <a:solidFill>
              <a:srgbClr val="999999"/>
            </a:solidFill>
            <a:prstDash val="solid"/>
          </a:ln>
        </p:spPr>
        <p:txBody>
          <a:bodyPr vert="horz" wrap="square" lIns="61235" tIns="30617" rIns="61235" bIns="30617" anchor="ctr" anchorCtr="0" compatLnSpc="1">
            <a:noAutofit/>
          </a:bodyPr>
          <a:lstStyle/>
          <a:p>
            <a:pPr algn="ctr">
              <a:spcBef>
                <a:spcPts val="1063"/>
              </a:spcBef>
              <a:tabLst>
                <a:tab pos="0" algn="l"/>
                <a:tab pos="306180" algn="l"/>
                <a:tab pos="611135" algn="l"/>
                <a:tab pos="916826" algn="l"/>
                <a:tab pos="1222516" algn="l"/>
                <a:tab pos="1528205" algn="l"/>
                <a:tab pos="1833896" algn="l"/>
                <a:tab pos="2139586" algn="l"/>
                <a:tab pos="2445276" algn="l"/>
                <a:tab pos="2750966" algn="l"/>
                <a:tab pos="3056657" algn="l"/>
                <a:tab pos="3362345" algn="l"/>
                <a:tab pos="3668036" algn="l"/>
                <a:tab pos="3973727" algn="l"/>
                <a:tab pos="4279417" algn="l"/>
                <a:tab pos="4585107" algn="l"/>
                <a:tab pos="4890797" algn="l"/>
                <a:tab pos="5196487" algn="l"/>
                <a:tab pos="5502176" algn="l"/>
                <a:tab pos="5807867" algn="l"/>
                <a:tab pos="6113558" algn="l"/>
              </a:tabLst>
              <a:defRPr/>
            </a:pPr>
            <a:r>
              <a:rPr lang="fr-FR" sz="1200" b="1">
                <a:solidFill>
                  <a:srgbClr val="280099"/>
                </a:solidFill>
                <a:latin typeface="Arial"/>
                <a:ea typeface="MS Gothic"/>
                <a:cs typeface="MS Gothic"/>
              </a:rPr>
              <a:t>Bbio</a:t>
            </a:r>
            <a:r>
              <a:rPr lang="fr-FR" sz="1200" b="1" baseline="-25000">
                <a:solidFill>
                  <a:srgbClr val="280099"/>
                </a:solidFill>
                <a:latin typeface="Arial"/>
                <a:ea typeface="MS Gothic"/>
                <a:cs typeface="MS Gothic"/>
              </a:rPr>
              <a:t>max</a:t>
            </a:r>
          </a:p>
        </p:txBody>
      </p:sp>
      <p:graphicFrame>
        <p:nvGraphicFramePr>
          <p:cNvPr id="15" name="Tableau 14"/>
          <p:cNvGraphicFramePr>
            <a:graphicFrameLocks noGrp="1"/>
          </p:cNvGraphicFramePr>
          <p:nvPr/>
        </p:nvGraphicFramePr>
        <p:xfrm>
          <a:off x="774616" y="3179100"/>
          <a:ext cx="3725376" cy="1323325"/>
        </p:xfrm>
        <a:graphic>
          <a:graphicData uri="http://schemas.openxmlformats.org/drawingml/2006/table">
            <a:tbl>
              <a:tblPr firstRow="1" firstCol="1" bandRow="1">
                <a:tableStyleId>{5C22544A-7EE6-4342-B048-85BDC9FD1C3A}</a:tableStyleId>
              </a:tblPr>
              <a:tblGrid>
                <a:gridCol w="2385441">
                  <a:extLst>
                    <a:ext uri="{9D8B030D-6E8A-4147-A177-3AD203B41FA5}">
                      <a16:colId xmlns:a16="http://schemas.microsoft.com/office/drawing/2014/main" val="20000"/>
                    </a:ext>
                  </a:extLst>
                </a:gridCol>
                <a:gridCol w="1339935">
                  <a:extLst>
                    <a:ext uri="{9D8B030D-6E8A-4147-A177-3AD203B41FA5}">
                      <a16:colId xmlns:a16="http://schemas.microsoft.com/office/drawing/2014/main" val="20001"/>
                    </a:ext>
                  </a:extLst>
                </a:gridCol>
              </a:tblGrid>
              <a:tr h="560825">
                <a:tc>
                  <a:txBody>
                    <a:bodyPr/>
                    <a:lstStyle/>
                    <a:p>
                      <a:pPr algn="ctr">
                        <a:lnSpc>
                          <a:spcPct val="107000"/>
                        </a:lnSpc>
                        <a:spcAft>
                          <a:spcPts val="0"/>
                        </a:spcAft>
                        <a:defRPr/>
                      </a:pPr>
                      <a:r>
                        <a:rPr lang="fr-FR" sz="1200" dirty="0">
                          <a:latin typeface="Calibri"/>
                          <a:ea typeface="Calibri"/>
                          <a:cs typeface="Times New Roman"/>
                        </a:rPr>
                        <a:t>RE2020</a:t>
                      </a:r>
                      <a:endParaRPr dirty="0"/>
                    </a:p>
                  </a:txBody>
                  <a:tcPr marL="38576" marR="38576" marT="0" marB="0" anchor="ctr"/>
                </a:tc>
                <a:tc>
                  <a:txBody>
                    <a:bodyPr/>
                    <a:lstStyle/>
                    <a:p>
                      <a:pPr algn="ctr">
                        <a:lnSpc>
                          <a:spcPct val="107000"/>
                        </a:lnSpc>
                        <a:spcAft>
                          <a:spcPts val="0"/>
                        </a:spcAft>
                        <a:defRPr/>
                      </a:pPr>
                      <a:r>
                        <a:rPr lang="fr-FR" sz="1200"/>
                        <a:t>Bbio_maxmoyen</a:t>
                      </a:r>
                      <a:endParaRPr lang="fr-FR" sz="1200">
                        <a:latin typeface="Calibri"/>
                        <a:ea typeface="Calibri"/>
                        <a:cs typeface="Times New Roman"/>
                      </a:endParaRPr>
                    </a:p>
                  </a:txBody>
                  <a:tcPr marL="38576" marR="38576" marT="0" marB="0" anchor="ctr"/>
                </a:tc>
                <a:extLst>
                  <a:ext uri="{0D108BD9-81ED-4DB2-BD59-A6C34878D82A}">
                    <a16:rowId xmlns:a16="http://schemas.microsoft.com/office/drawing/2014/main" val="10000"/>
                  </a:ext>
                </a:extLst>
              </a:tr>
              <a:tr h="391382">
                <a:tc>
                  <a:txBody>
                    <a:bodyPr/>
                    <a:lstStyle/>
                    <a:p>
                      <a:pPr algn="l">
                        <a:lnSpc>
                          <a:spcPct val="107000"/>
                        </a:lnSpc>
                        <a:spcAft>
                          <a:spcPts val="0"/>
                        </a:spcAft>
                        <a:defRPr/>
                      </a:pPr>
                      <a:r>
                        <a:rPr lang="fr-FR" sz="1200">
                          <a:solidFill>
                            <a:schemeClr val="tx1"/>
                          </a:solidFill>
                        </a:rPr>
                        <a:t>Maisons individuelles ou accolées</a:t>
                      </a:r>
                      <a:endParaRPr lang="fr-FR" sz="1200">
                        <a:solidFill>
                          <a:schemeClr val="tx1"/>
                        </a:solidFill>
                        <a:latin typeface="Calibri"/>
                        <a:ea typeface="Calibri"/>
                        <a:cs typeface="Times New Roman"/>
                      </a:endParaRPr>
                    </a:p>
                  </a:txBody>
                  <a:tcPr marL="38576" marR="38576" marT="0" marB="0" anchor="ctr">
                    <a:solidFill>
                      <a:schemeClr val="bg2">
                        <a:lumMod val="40000"/>
                        <a:lumOff val="60000"/>
                      </a:schemeClr>
                    </a:solidFill>
                  </a:tcPr>
                </a:tc>
                <a:tc>
                  <a:txBody>
                    <a:bodyPr/>
                    <a:lstStyle/>
                    <a:p>
                      <a:pPr algn="ctr">
                        <a:lnSpc>
                          <a:spcPct val="107000"/>
                        </a:lnSpc>
                        <a:spcAft>
                          <a:spcPts val="0"/>
                        </a:spcAft>
                        <a:defRPr/>
                      </a:pPr>
                      <a:r>
                        <a:rPr lang="fr-FR" sz="1200"/>
                        <a:t>63 points</a:t>
                      </a:r>
                      <a:endParaRPr lang="fr-FR" sz="1200">
                        <a:latin typeface="Calibri"/>
                        <a:ea typeface="Calibri"/>
                        <a:cs typeface="Times New Roman"/>
                      </a:endParaRPr>
                    </a:p>
                  </a:txBody>
                  <a:tcPr marL="38576" marR="38576" marT="0" marB="0" anchor="ctr">
                    <a:solidFill>
                      <a:schemeClr val="bg2">
                        <a:lumMod val="40000"/>
                        <a:lumOff val="60000"/>
                      </a:schemeClr>
                    </a:solidFill>
                  </a:tcPr>
                </a:tc>
                <a:extLst>
                  <a:ext uri="{0D108BD9-81ED-4DB2-BD59-A6C34878D82A}">
                    <a16:rowId xmlns:a16="http://schemas.microsoft.com/office/drawing/2014/main" val="10001"/>
                  </a:ext>
                </a:extLst>
              </a:tr>
              <a:tr h="371086">
                <a:tc>
                  <a:txBody>
                    <a:bodyPr/>
                    <a:lstStyle/>
                    <a:p>
                      <a:pPr algn="l">
                        <a:lnSpc>
                          <a:spcPct val="107000"/>
                        </a:lnSpc>
                        <a:spcAft>
                          <a:spcPts val="0"/>
                        </a:spcAft>
                        <a:defRPr/>
                      </a:pPr>
                      <a:r>
                        <a:rPr lang="fr-FR" sz="1200"/>
                        <a:t>Logements collectifs</a:t>
                      </a:r>
                      <a:endParaRPr lang="fr-FR" sz="1200">
                        <a:latin typeface="Calibri"/>
                        <a:ea typeface="Calibri"/>
                        <a:cs typeface="Times New Roman"/>
                      </a:endParaRPr>
                    </a:p>
                  </a:txBody>
                  <a:tcPr marL="38576" marR="38576" marT="0" marB="0" anchor="ctr"/>
                </a:tc>
                <a:tc>
                  <a:txBody>
                    <a:bodyPr/>
                    <a:lstStyle/>
                    <a:p>
                      <a:pPr algn="ctr">
                        <a:lnSpc>
                          <a:spcPct val="107000"/>
                        </a:lnSpc>
                        <a:spcAft>
                          <a:spcPts val="0"/>
                        </a:spcAft>
                        <a:defRPr/>
                      </a:pPr>
                      <a:r>
                        <a:rPr lang="fr-FR" sz="1200"/>
                        <a:t>65 points</a:t>
                      </a:r>
                      <a:endParaRPr lang="fr-FR" sz="1200">
                        <a:latin typeface="Calibri"/>
                        <a:ea typeface="Calibri"/>
                        <a:cs typeface="Times New Roman"/>
                      </a:endParaRPr>
                    </a:p>
                  </a:txBody>
                  <a:tcPr marL="38576" marR="38576" marT="0" marB="0" anchor="ctr"/>
                </a:tc>
                <a:extLst>
                  <a:ext uri="{0D108BD9-81ED-4DB2-BD59-A6C34878D82A}">
                    <a16:rowId xmlns:a16="http://schemas.microsoft.com/office/drawing/2014/main" val="10002"/>
                  </a:ext>
                </a:extLst>
              </a:tr>
            </a:tbl>
          </a:graphicData>
        </a:graphic>
      </p:graphicFrame>
      <p:sp>
        <p:nvSpPr>
          <p:cNvPr id="19" name="ZoneTexte 18"/>
          <p:cNvSpPr txBox="1"/>
          <p:nvPr/>
        </p:nvSpPr>
        <p:spPr bwMode="auto">
          <a:xfrm>
            <a:off x="6207196" y="4171298"/>
            <a:ext cx="2936804" cy="646331"/>
          </a:xfrm>
          <a:prstGeom prst="rect">
            <a:avLst/>
          </a:prstGeom>
          <a:solidFill>
            <a:schemeClr val="bg2">
              <a:lumMod val="20000"/>
              <a:lumOff val="80000"/>
            </a:schemeClr>
          </a:solidFill>
        </p:spPr>
        <p:txBody>
          <a:bodyPr wrap="square" rtlCol="0">
            <a:spAutoFit/>
          </a:bodyPr>
          <a:lstStyle/>
          <a:p>
            <a:pPr>
              <a:defRPr/>
            </a:pPr>
            <a:r>
              <a:rPr lang="fr-FR" sz="1200" dirty="0"/>
              <a:t>Ces valeurs sont valables pour des permis de construire déposés avant le 1</a:t>
            </a:r>
            <a:r>
              <a:rPr lang="fr-FR" sz="1200" baseline="30000" dirty="0"/>
              <a:t>er</a:t>
            </a:r>
            <a:r>
              <a:rPr lang="fr-FR" sz="1200" dirty="0"/>
              <a:t> janvier 2025 (ancienne modulation </a:t>
            </a:r>
            <a:r>
              <a:rPr lang="fr-FR" sz="1200" dirty="0" err="1"/>
              <a:t>Mbsurf_moy</a:t>
            </a:r>
            <a:r>
              <a:rPr lang="fr-FR" sz="1200" dirty="0"/>
              <a:t>)</a:t>
            </a:r>
            <a:endParaRPr dirty="0"/>
          </a:p>
        </p:txBody>
      </p:sp>
      <p:sp>
        <p:nvSpPr>
          <p:cNvPr id="16" name="Rectangle 15"/>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
        <p:nvSpPr>
          <p:cNvPr id="12" name="ZoneTexte 11">
            <a:extLst>
              <a:ext uri="{FF2B5EF4-FFF2-40B4-BE49-F238E27FC236}">
                <a16:creationId xmlns:a16="http://schemas.microsoft.com/office/drawing/2014/main" id="{2E56B53F-984D-4257-979C-DDCCB6017C01}"/>
              </a:ext>
            </a:extLst>
          </p:cNvPr>
          <p:cNvSpPr txBox="1"/>
          <p:nvPr/>
        </p:nvSpPr>
        <p:spPr bwMode="auto">
          <a:xfrm>
            <a:off x="2195736" y="96750"/>
            <a:ext cx="6662999" cy="342786"/>
          </a:xfrm>
          <a:prstGeom prst="rect">
            <a:avLst/>
          </a:prstGeom>
          <a:solidFill>
            <a:schemeClr val="accent3"/>
          </a:solidFill>
        </p:spPr>
        <p:txBody>
          <a:bodyPr vertOverflow="overflow" horzOverflow="overflow" vert="horz" wrap="square" lIns="91440" tIns="45720" rIns="91440" bIns="45720" numCol="1" spcCol="0" rtlCol="0" fromWordArt="0" anchor="t" anchorCtr="0" forceAA="0" compatLnSpc="0">
            <a:spAutoFit/>
          </a:bodyPr>
          <a:lstStyle/>
          <a:p>
            <a:pPr>
              <a:defRPr/>
            </a:pPr>
            <a:r>
              <a:rPr lang="fr-FR" sz="1400" dirty="0"/>
              <a:t>Ancienne carte avec seuils pour les permis déposés avant le 1</a:t>
            </a:r>
            <a:r>
              <a:rPr lang="fr-FR" sz="1400" baseline="30000" dirty="0"/>
              <a:t>er</a:t>
            </a:r>
            <a:r>
              <a:rPr lang="fr-FR" sz="1400" dirty="0"/>
              <a:t> janvier 2025</a:t>
            </a:r>
            <a:endParaRPr sz="1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Niveaux d'exigence du Bbio</a:t>
            </a:r>
            <a:r>
              <a:rPr lang="fr-FR" sz="2000" baseline="-25000"/>
              <a:t>max </a:t>
            </a:r>
            <a:r>
              <a:rPr lang="fr-FR" sz="2000"/>
              <a:t>RE2020 (en points)</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48</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3" name="Espace réservé du texte 1"/>
          <p:cNvSpPr txBox="1">
            <a:spLocks noGrp="1"/>
          </p:cNvSpPr>
          <p:nvPr>
            <p:ph type="body" idx="4294967295"/>
          </p:nvPr>
        </p:nvSpPr>
        <p:spPr bwMode="auto">
          <a:xfrm>
            <a:off x="693364" y="1355995"/>
            <a:ext cx="5634038" cy="1077218"/>
          </a:xfrm>
        </p:spPr>
        <p:txBody>
          <a:bodyPr wrap="square">
            <a:spAutoFit/>
          </a:bodyPr>
          <a:lstStyle/>
          <a:p>
            <a:pPr lvl="0">
              <a:buClr>
                <a:srgbClr val="000080"/>
              </a:buClr>
              <a:buSzPct val="100000"/>
              <a:buFont typeface="Wingdings"/>
              <a:buChar char=""/>
              <a:defRPr/>
            </a:pPr>
            <a:r>
              <a:rPr lang="fr-FR" sz="1200" b="1" dirty="0"/>
              <a:t>Maisons individuelles </a:t>
            </a:r>
            <a:endParaRPr dirty="0"/>
          </a:p>
          <a:p>
            <a:pPr lvl="2">
              <a:buClr>
                <a:srgbClr val="FF950E"/>
              </a:buClr>
              <a:defRPr/>
            </a:pPr>
            <a:r>
              <a:rPr lang="fr-FR" sz="1200" dirty="0" err="1"/>
              <a:t>Shab</a:t>
            </a:r>
            <a:r>
              <a:rPr lang="fr-FR" sz="1200" dirty="0"/>
              <a:t>= 100 m²</a:t>
            </a:r>
            <a:endParaRPr dirty="0"/>
          </a:p>
          <a:p>
            <a:pPr lvl="2">
              <a:buClr>
                <a:srgbClr val="FF950E"/>
              </a:buClr>
              <a:defRPr/>
            </a:pPr>
            <a:r>
              <a:rPr lang="fr-FR" sz="1200" dirty="0"/>
              <a:t>Altitude </a:t>
            </a:r>
            <a:r>
              <a:rPr lang="fr-FR" sz="1200" dirty="0">
                <a:solidFill>
                  <a:srgbClr val="000000"/>
                </a:solidFill>
                <a:ea typeface="Liberation Sans"/>
                <a:cs typeface="Liberation Sans"/>
              </a:rPr>
              <a:t>≤</a:t>
            </a:r>
            <a:r>
              <a:rPr lang="fr-FR" sz="1200" dirty="0">
                <a:solidFill>
                  <a:srgbClr val="000000"/>
                </a:solidFill>
              </a:rPr>
              <a:t>400m</a:t>
            </a:r>
            <a:endParaRPr dirty="0"/>
          </a:p>
          <a:p>
            <a:pPr lvl="2">
              <a:buClr>
                <a:srgbClr val="FF950E"/>
              </a:buClr>
              <a:defRPr/>
            </a:pPr>
            <a:r>
              <a:rPr lang="fr-FR" sz="1200" dirty="0"/>
              <a:t>Pas de surface de plancher à </a:t>
            </a:r>
            <a:r>
              <a:rPr lang="fr-FR" sz="1200" dirty="0" err="1"/>
              <a:t>hsp</a:t>
            </a:r>
            <a:r>
              <a:rPr lang="fr-FR" sz="1200" dirty="0"/>
              <a:t> &lt; 1,8 mètres</a:t>
            </a:r>
            <a:endParaRPr dirty="0"/>
          </a:p>
          <a:p>
            <a:pPr lvl="2">
              <a:buClr>
                <a:srgbClr val="FF950E"/>
              </a:buClr>
              <a:defRPr/>
            </a:pPr>
            <a:r>
              <a:rPr lang="fr-FR" sz="1200" dirty="0"/>
              <a:t>Exposition au bruit : Aucune (classe Br1)</a:t>
            </a:r>
          </a:p>
        </p:txBody>
      </p:sp>
      <p:sp>
        <p:nvSpPr>
          <p:cNvPr id="14" name="Forme libre : forme 12"/>
          <p:cNvSpPr/>
          <p:nvPr/>
        </p:nvSpPr>
        <p:spPr bwMode="auto">
          <a:xfrm>
            <a:off x="4917050" y="4271363"/>
            <a:ext cx="1067445" cy="36740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extrusionOk="0">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6E6FF"/>
          </a:solidFill>
          <a:ln w="14400">
            <a:solidFill>
              <a:srgbClr val="999999"/>
            </a:solidFill>
            <a:prstDash val="solid"/>
          </a:ln>
        </p:spPr>
        <p:txBody>
          <a:bodyPr vert="horz" wrap="square" lIns="61235" tIns="30617" rIns="61235" bIns="30617" anchor="ctr" anchorCtr="0" compatLnSpc="1">
            <a:noAutofit/>
          </a:bodyPr>
          <a:lstStyle/>
          <a:p>
            <a:pPr algn="ctr">
              <a:spcBef>
                <a:spcPts val="1063"/>
              </a:spcBef>
              <a:tabLst>
                <a:tab pos="0" algn="l"/>
                <a:tab pos="306180" algn="l"/>
                <a:tab pos="611135" algn="l"/>
                <a:tab pos="916826" algn="l"/>
                <a:tab pos="1222516" algn="l"/>
                <a:tab pos="1528205" algn="l"/>
                <a:tab pos="1833896" algn="l"/>
                <a:tab pos="2139586" algn="l"/>
                <a:tab pos="2445276" algn="l"/>
                <a:tab pos="2750966" algn="l"/>
                <a:tab pos="3056657" algn="l"/>
                <a:tab pos="3362345" algn="l"/>
                <a:tab pos="3668036" algn="l"/>
                <a:tab pos="3973727" algn="l"/>
                <a:tab pos="4279417" algn="l"/>
                <a:tab pos="4585107" algn="l"/>
                <a:tab pos="4890797" algn="l"/>
                <a:tab pos="5196487" algn="l"/>
                <a:tab pos="5502176" algn="l"/>
                <a:tab pos="5807867" algn="l"/>
                <a:tab pos="6113558" algn="l"/>
              </a:tabLst>
              <a:defRPr/>
            </a:pPr>
            <a:r>
              <a:rPr lang="fr-FR" sz="1200" b="1">
                <a:solidFill>
                  <a:srgbClr val="280099"/>
                </a:solidFill>
                <a:latin typeface="Arial"/>
                <a:ea typeface="MS Gothic"/>
                <a:cs typeface="MS Gothic"/>
              </a:rPr>
              <a:t>Bbio</a:t>
            </a:r>
            <a:r>
              <a:rPr lang="fr-FR" sz="1200" b="1" baseline="-25000">
                <a:solidFill>
                  <a:srgbClr val="280099"/>
                </a:solidFill>
                <a:latin typeface="Arial"/>
                <a:ea typeface="MS Gothic"/>
                <a:cs typeface="MS Gothic"/>
              </a:rPr>
              <a:t>max</a:t>
            </a:r>
          </a:p>
        </p:txBody>
      </p:sp>
      <p:graphicFrame>
        <p:nvGraphicFramePr>
          <p:cNvPr id="15" name="Tableau 14"/>
          <p:cNvGraphicFramePr>
            <a:graphicFrameLocks noGrp="1"/>
          </p:cNvGraphicFramePr>
          <p:nvPr/>
        </p:nvGraphicFramePr>
        <p:xfrm>
          <a:off x="774616" y="3179100"/>
          <a:ext cx="3725376" cy="1323325"/>
        </p:xfrm>
        <a:graphic>
          <a:graphicData uri="http://schemas.openxmlformats.org/drawingml/2006/table">
            <a:tbl>
              <a:tblPr firstRow="1" firstCol="1" bandRow="1">
                <a:tableStyleId>{5C22544A-7EE6-4342-B048-85BDC9FD1C3A}</a:tableStyleId>
              </a:tblPr>
              <a:tblGrid>
                <a:gridCol w="2385441">
                  <a:extLst>
                    <a:ext uri="{9D8B030D-6E8A-4147-A177-3AD203B41FA5}">
                      <a16:colId xmlns:a16="http://schemas.microsoft.com/office/drawing/2014/main" val="20000"/>
                    </a:ext>
                  </a:extLst>
                </a:gridCol>
                <a:gridCol w="1339935">
                  <a:extLst>
                    <a:ext uri="{9D8B030D-6E8A-4147-A177-3AD203B41FA5}">
                      <a16:colId xmlns:a16="http://schemas.microsoft.com/office/drawing/2014/main" val="20001"/>
                    </a:ext>
                  </a:extLst>
                </a:gridCol>
              </a:tblGrid>
              <a:tr h="560825">
                <a:tc>
                  <a:txBody>
                    <a:bodyPr/>
                    <a:lstStyle/>
                    <a:p>
                      <a:pPr algn="ctr">
                        <a:lnSpc>
                          <a:spcPct val="107000"/>
                        </a:lnSpc>
                        <a:spcAft>
                          <a:spcPts val="0"/>
                        </a:spcAft>
                        <a:defRPr/>
                      </a:pPr>
                      <a:r>
                        <a:rPr lang="fr-FR" sz="1200" dirty="0">
                          <a:latin typeface="Calibri"/>
                          <a:ea typeface="Calibri"/>
                          <a:cs typeface="Times New Roman"/>
                        </a:rPr>
                        <a:t>RE2020</a:t>
                      </a:r>
                      <a:endParaRPr dirty="0"/>
                    </a:p>
                  </a:txBody>
                  <a:tcPr marL="38576" marR="38576" marT="0" marB="0" anchor="ctr"/>
                </a:tc>
                <a:tc>
                  <a:txBody>
                    <a:bodyPr/>
                    <a:lstStyle/>
                    <a:p>
                      <a:pPr algn="ctr">
                        <a:lnSpc>
                          <a:spcPct val="107000"/>
                        </a:lnSpc>
                        <a:spcAft>
                          <a:spcPts val="0"/>
                        </a:spcAft>
                        <a:defRPr/>
                      </a:pPr>
                      <a:r>
                        <a:rPr lang="fr-FR" sz="1200"/>
                        <a:t>Bbio_maxmoyen</a:t>
                      </a:r>
                      <a:endParaRPr lang="fr-FR" sz="1200">
                        <a:latin typeface="Calibri"/>
                        <a:ea typeface="Calibri"/>
                        <a:cs typeface="Times New Roman"/>
                      </a:endParaRPr>
                    </a:p>
                  </a:txBody>
                  <a:tcPr marL="38576" marR="38576" marT="0" marB="0" anchor="ctr"/>
                </a:tc>
                <a:extLst>
                  <a:ext uri="{0D108BD9-81ED-4DB2-BD59-A6C34878D82A}">
                    <a16:rowId xmlns:a16="http://schemas.microsoft.com/office/drawing/2014/main" val="10000"/>
                  </a:ext>
                </a:extLst>
              </a:tr>
              <a:tr h="391382">
                <a:tc>
                  <a:txBody>
                    <a:bodyPr/>
                    <a:lstStyle/>
                    <a:p>
                      <a:pPr algn="l">
                        <a:lnSpc>
                          <a:spcPct val="107000"/>
                        </a:lnSpc>
                        <a:spcAft>
                          <a:spcPts val="0"/>
                        </a:spcAft>
                        <a:defRPr/>
                      </a:pPr>
                      <a:r>
                        <a:rPr lang="fr-FR" sz="1200">
                          <a:solidFill>
                            <a:schemeClr val="tx1"/>
                          </a:solidFill>
                        </a:rPr>
                        <a:t>Maisons individuelles ou accolées</a:t>
                      </a:r>
                      <a:endParaRPr lang="fr-FR" sz="1200">
                        <a:solidFill>
                          <a:schemeClr val="tx1"/>
                        </a:solidFill>
                        <a:latin typeface="Calibri"/>
                        <a:ea typeface="Calibri"/>
                        <a:cs typeface="Times New Roman"/>
                      </a:endParaRPr>
                    </a:p>
                  </a:txBody>
                  <a:tcPr marL="38576" marR="38576" marT="0" marB="0" anchor="ctr">
                    <a:solidFill>
                      <a:schemeClr val="bg2">
                        <a:lumMod val="40000"/>
                        <a:lumOff val="60000"/>
                      </a:schemeClr>
                    </a:solidFill>
                  </a:tcPr>
                </a:tc>
                <a:tc>
                  <a:txBody>
                    <a:bodyPr/>
                    <a:lstStyle/>
                    <a:p>
                      <a:pPr algn="ctr">
                        <a:lnSpc>
                          <a:spcPct val="107000"/>
                        </a:lnSpc>
                        <a:spcAft>
                          <a:spcPts val="0"/>
                        </a:spcAft>
                        <a:defRPr/>
                      </a:pPr>
                      <a:r>
                        <a:rPr lang="fr-FR" sz="1200"/>
                        <a:t>63 points</a:t>
                      </a:r>
                      <a:endParaRPr lang="fr-FR" sz="1200">
                        <a:latin typeface="Calibri"/>
                        <a:ea typeface="Calibri"/>
                        <a:cs typeface="Times New Roman"/>
                      </a:endParaRPr>
                    </a:p>
                  </a:txBody>
                  <a:tcPr marL="38576" marR="38576" marT="0" marB="0" anchor="ctr">
                    <a:solidFill>
                      <a:schemeClr val="bg2">
                        <a:lumMod val="40000"/>
                        <a:lumOff val="60000"/>
                      </a:schemeClr>
                    </a:solidFill>
                  </a:tcPr>
                </a:tc>
                <a:extLst>
                  <a:ext uri="{0D108BD9-81ED-4DB2-BD59-A6C34878D82A}">
                    <a16:rowId xmlns:a16="http://schemas.microsoft.com/office/drawing/2014/main" val="10001"/>
                  </a:ext>
                </a:extLst>
              </a:tr>
              <a:tr h="371086">
                <a:tc>
                  <a:txBody>
                    <a:bodyPr/>
                    <a:lstStyle/>
                    <a:p>
                      <a:pPr algn="l">
                        <a:lnSpc>
                          <a:spcPct val="107000"/>
                        </a:lnSpc>
                        <a:spcAft>
                          <a:spcPts val="0"/>
                        </a:spcAft>
                        <a:defRPr/>
                      </a:pPr>
                      <a:r>
                        <a:rPr lang="fr-FR" sz="1200"/>
                        <a:t>Logements collectifs</a:t>
                      </a:r>
                      <a:endParaRPr lang="fr-FR" sz="1200">
                        <a:latin typeface="Calibri"/>
                        <a:ea typeface="Calibri"/>
                        <a:cs typeface="Times New Roman"/>
                      </a:endParaRPr>
                    </a:p>
                  </a:txBody>
                  <a:tcPr marL="38576" marR="38576" marT="0" marB="0" anchor="ctr"/>
                </a:tc>
                <a:tc>
                  <a:txBody>
                    <a:bodyPr/>
                    <a:lstStyle/>
                    <a:p>
                      <a:pPr algn="ctr">
                        <a:lnSpc>
                          <a:spcPct val="107000"/>
                        </a:lnSpc>
                        <a:spcAft>
                          <a:spcPts val="0"/>
                        </a:spcAft>
                        <a:defRPr/>
                      </a:pPr>
                      <a:r>
                        <a:rPr lang="fr-FR" sz="1200"/>
                        <a:t>65 points</a:t>
                      </a:r>
                      <a:endParaRPr lang="fr-FR" sz="1200">
                        <a:latin typeface="Calibri"/>
                        <a:ea typeface="Calibri"/>
                        <a:cs typeface="Times New Roman"/>
                      </a:endParaRPr>
                    </a:p>
                  </a:txBody>
                  <a:tcPr marL="38576" marR="38576" marT="0" marB="0" anchor="ctr"/>
                </a:tc>
                <a:extLst>
                  <a:ext uri="{0D108BD9-81ED-4DB2-BD59-A6C34878D82A}">
                    <a16:rowId xmlns:a16="http://schemas.microsoft.com/office/drawing/2014/main" val="10002"/>
                  </a:ext>
                </a:extLst>
              </a:tr>
            </a:tbl>
          </a:graphicData>
        </a:graphic>
      </p:graphicFrame>
      <p:sp>
        <p:nvSpPr>
          <p:cNvPr id="16" name="Rectangle 15"/>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
        <p:nvSpPr>
          <p:cNvPr id="12" name="ZoneTexte 11">
            <a:extLst>
              <a:ext uri="{FF2B5EF4-FFF2-40B4-BE49-F238E27FC236}">
                <a16:creationId xmlns:a16="http://schemas.microsoft.com/office/drawing/2014/main" id="{C1F12E5C-BC0F-4E31-808A-42817C9ED96B}"/>
              </a:ext>
            </a:extLst>
          </p:cNvPr>
          <p:cNvSpPr txBox="1"/>
          <p:nvPr/>
        </p:nvSpPr>
        <p:spPr bwMode="auto">
          <a:xfrm>
            <a:off x="2699792" y="96750"/>
            <a:ext cx="6158943" cy="341376"/>
          </a:xfrm>
          <a:prstGeom prst="rect">
            <a:avLst/>
          </a:prstGeom>
          <a:solidFill>
            <a:schemeClr val="accent3"/>
          </a:solidFill>
        </p:spPr>
        <p:txBody>
          <a:bodyPr vertOverflow="overflow" horzOverflow="overflow" vert="horz" wrap="square" lIns="91440" tIns="45720" rIns="91440" bIns="45720" numCol="1" spcCol="0" rtlCol="0" fromWordArt="0" anchor="t" anchorCtr="0" forceAA="0" compatLnSpc="0">
            <a:spAutoFit/>
          </a:bodyPr>
          <a:lstStyle/>
          <a:p>
            <a:pPr>
              <a:defRPr/>
            </a:pPr>
            <a:r>
              <a:rPr lang="fr-FR" sz="1400" dirty="0"/>
              <a:t>Carte avec nouveaux seuils pour les PC déposés après 1</a:t>
            </a:r>
            <a:r>
              <a:rPr lang="fr-FR" sz="1400" baseline="30000" dirty="0"/>
              <a:t>er</a:t>
            </a:r>
            <a:r>
              <a:rPr lang="fr-FR" sz="1400" dirty="0"/>
              <a:t> janvier 2025</a:t>
            </a:r>
            <a:endParaRPr sz="1400" dirty="0"/>
          </a:p>
        </p:txBody>
      </p:sp>
      <p:pic>
        <p:nvPicPr>
          <p:cNvPr id="3" name="Image 2">
            <a:extLst>
              <a:ext uri="{FF2B5EF4-FFF2-40B4-BE49-F238E27FC236}">
                <a16:creationId xmlns:a16="http://schemas.microsoft.com/office/drawing/2014/main" id="{809C5F4D-88EF-4217-89BD-583D6163E1E7}"/>
              </a:ext>
            </a:extLst>
          </p:cNvPr>
          <p:cNvPicPr>
            <a:picLocks noChangeAspect="1"/>
          </p:cNvPicPr>
          <p:nvPr/>
        </p:nvPicPr>
        <p:blipFill>
          <a:blip r:embed="rId4"/>
          <a:stretch>
            <a:fillRect/>
          </a:stretch>
        </p:blipFill>
        <p:spPr>
          <a:xfrm>
            <a:off x="4971867" y="1363409"/>
            <a:ext cx="3641802" cy="2628431"/>
          </a:xfrm>
          <a:prstGeom prst="rect">
            <a:avLst/>
          </a:prstGeom>
        </p:spPr>
      </p:pic>
      <p:sp>
        <p:nvSpPr>
          <p:cNvPr id="17" name="ZoneTexte 16">
            <a:extLst>
              <a:ext uri="{FF2B5EF4-FFF2-40B4-BE49-F238E27FC236}">
                <a16:creationId xmlns:a16="http://schemas.microsoft.com/office/drawing/2014/main" id="{04CDB3CB-67C6-4F16-BB84-5DDB23EE0E99}"/>
              </a:ext>
            </a:extLst>
          </p:cNvPr>
          <p:cNvSpPr txBox="1"/>
          <p:nvPr/>
        </p:nvSpPr>
        <p:spPr bwMode="auto">
          <a:xfrm>
            <a:off x="6145598" y="4093309"/>
            <a:ext cx="2936804" cy="646331"/>
          </a:xfrm>
          <a:prstGeom prst="rect">
            <a:avLst/>
          </a:prstGeom>
          <a:solidFill>
            <a:schemeClr val="bg2">
              <a:lumMod val="20000"/>
              <a:lumOff val="80000"/>
            </a:schemeClr>
          </a:solidFill>
        </p:spPr>
        <p:txBody>
          <a:bodyPr wrap="square" rtlCol="0">
            <a:spAutoFit/>
          </a:bodyPr>
          <a:lstStyle/>
          <a:p>
            <a:pPr>
              <a:defRPr/>
            </a:pPr>
            <a:r>
              <a:rPr lang="fr-FR" sz="1200" dirty="0"/>
              <a:t>Ces valeurs sont valables pour des permis de construire déposés après le 1</a:t>
            </a:r>
            <a:r>
              <a:rPr lang="fr-FR" sz="1200" baseline="30000" dirty="0"/>
              <a:t>er</a:t>
            </a:r>
            <a:r>
              <a:rPr lang="fr-FR" sz="1200" dirty="0"/>
              <a:t> janvier 2025 (modulation </a:t>
            </a:r>
            <a:r>
              <a:rPr lang="fr-FR" sz="1200" dirty="0" err="1"/>
              <a:t>Mbsurf_moy</a:t>
            </a:r>
            <a:r>
              <a:rPr lang="fr-FR" sz="1200" dirty="0"/>
              <a:t> ajustée)</a:t>
            </a:r>
            <a:endParaRP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Niveaux d'exigence du Bbio</a:t>
            </a:r>
            <a:r>
              <a:rPr lang="fr-FR" sz="2000" baseline="-25000"/>
              <a:t>max </a:t>
            </a:r>
            <a:r>
              <a:rPr lang="fr-FR" sz="2000"/>
              <a:t>RE2020 (en points)</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49</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pic>
        <p:nvPicPr>
          <p:cNvPr id="16" name="Image 15"/>
          <p:cNvPicPr>
            <a:picLocks noChangeAspect="1"/>
          </p:cNvPicPr>
          <p:nvPr/>
        </p:nvPicPr>
        <p:blipFill>
          <a:blip r:embed="rId4"/>
          <a:stretch/>
        </p:blipFill>
        <p:spPr bwMode="auto">
          <a:xfrm>
            <a:off x="4823464" y="1305321"/>
            <a:ext cx="4051072" cy="2822175"/>
          </a:xfrm>
          <a:prstGeom prst="rect">
            <a:avLst/>
          </a:prstGeom>
        </p:spPr>
      </p:pic>
      <p:graphicFrame>
        <p:nvGraphicFramePr>
          <p:cNvPr id="17" name="Tableau 16"/>
          <p:cNvGraphicFramePr>
            <a:graphicFrameLocks noGrp="1"/>
          </p:cNvGraphicFramePr>
          <p:nvPr/>
        </p:nvGraphicFramePr>
        <p:xfrm>
          <a:off x="774616" y="3179100"/>
          <a:ext cx="3725376" cy="1323325"/>
        </p:xfrm>
        <a:graphic>
          <a:graphicData uri="http://schemas.openxmlformats.org/drawingml/2006/table">
            <a:tbl>
              <a:tblPr firstRow="1" firstCol="1" bandRow="1">
                <a:tableStyleId>{5C22544A-7EE6-4342-B048-85BDC9FD1C3A}</a:tableStyleId>
              </a:tblPr>
              <a:tblGrid>
                <a:gridCol w="2385441">
                  <a:extLst>
                    <a:ext uri="{9D8B030D-6E8A-4147-A177-3AD203B41FA5}">
                      <a16:colId xmlns:a16="http://schemas.microsoft.com/office/drawing/2014/main" val="20000"/>
                    </a:ext>
                  </a:extLst>
                </a:gridCol>
                <a:gridCol w="1339935">
                  <a:extLst>
                    <a:ext uri="{9D8B030D-6E8A-4147-A177-3AD203B41FA5}">
                      <a16:colId xmlns:a16="http://schemas.microsoft.com/office/drawing/2014/main" val="20001"/>
                    </a:ext>
                  </a:extLst>
                </a:gridCol>
              </a:tblGrid>
              <a:tr h="560825">
                <a:tc>
                  <a:txBody>
                    <a:bodyPr/>
                    <a:lstStyle/>
                    <a:p>
                      <a:pPr algn="ctr">
                        <a:lnSpc>
                          <a:spcPct val="107000"/>
                        </a:lnSpc>
                        <a:spcAft>
                          <a:spcPts val="0"/>
                        </a:spcAft>
                        <a:defRPr/>
                      </a:pPr>
                      <a:r>
                        <a:rPr lang="fr-FR" sz="1200" dirty="0">
                          <a:latin typeface="Calibri"/>
                          <a:ea typeface="Calibri"/>
                          <a:cs typeface="Times New Roman"/>
                        </a:rPr>
                        <a:t>RE2020</a:t>
                      </a:r>
                      <a:endParaRPr dirty="0"/>
                    </a:p>
                  </a:txBody>
                  <a:tcPr marL="38576" marR="38576" marT="0" marB="0" anchor="ctr"/>
                </a:tc>
                <a:tc>
                  <a:txBody>
                    <a:bodyPr/>
                    <a:lstStyle/>
                    <a:p>
                      <a:pPr algn="ctr">
                        <a:lnSpc>
                          <a:spcPct val="107000"/>
                        </a:lnSpc>
                        <a:spcAft>
                          <a:spcPts val="0"/>
                        </a:spcAft>
                        <a:defRPr/>
                      </a:pPr>
                      <a:r>
                        <a:rPr lang="fr-FR" sz="1200"/>
                        <a:t>Bbio_maxmoyen</a:t>
                      </a:r>
                      <a:endParaRPr lang="fr-FR" sz="1200">
                        <a:latin typeface="Calibri"/>
                        <a:ea typeface="Calibri"/>
                        <a:cs typeface="Times New Roman"/>
                      </a:endParaRPr>
                    </a:p>
                  </a:txBody>
                  <a:tcPr marL="38576" marR="38576" marT="0" marB="0" anchor="ctr"/>
                </a:tc>
                <a:extLst>
                  <a:ext uri="{0D108BD9-81ED-4DB2-BD59-A6C34878D82A}">
                    <a16:rowId xmlns:a16="http://schemas.microsoft.com/office/drawing/2014/main" val="10000"/>
                  </a:ext>
                </a:extLst>
              </a:tr>
              <a:tr h="391382">
                <a:tc>
                  <a:txBody>
                    <a:bodyPr/>
                    <a:lstStyle/>
                    <a:p>
                      <a:pPr algn="l">
                        <a:lnSpc>
                          <a:spcPct val="107000"/>
                        </a:lnSpc>
                        <a:spcAft>
                          <a:spcPts val="0"/>
                        </a:spcAft>
                        <a:defRPr/>
                      </a:pPr>
                      <a:r>
                        <a:rPr lang="fr-FR" sz="1200"/>
                        <a:t>Maisons individuelles ou accolées</a:t>
                      </a:r>
                      <a:endParaRPr lang="fr-FR" sz="1200">
                        <a:latin typeface="Calibri"/>
                        <a:ea typeface="Calibri"/>
                        <a:cs typeface="Times New Roman"/>
                      </a:endParaRPr>
                    </a:p>
                  </a:txBody>
                  <a:tcPr marL="38576" marR="38576" marT="0" marB="0" anchor="ctr"/>
                </a:tc>
                <a:tc>
                  <a:txBody>
                    <a:bodyPr/>
                    <a:lstStyle/>
                    <a:p>
                      <a:pPr algn="ctr">
                        <a:lnSpc>
                          <a:spcPct val="107000"/>
                        </a:lnSpc>
                        <a:spcAft>
                          <a:spcPts val="0"/>
                        </a:spcAft>
                        <a:defRPr/>
                      </a:pPr>
                      <a:r>
                        <a:rPr lang="fr-FR" sz="1200"/>
                        <a:t>63 points</a:t>
                      </a:r>
                      <a:endParaRPr lang="fr-FR" sz="1200">
                        <a:latin typeface="Calibri"/>
                        <a:ea typeface="Calibri"/>
                        <a:cs typeface="Times New Roman"/>
                      </a:endParaRPr>
                    </a:p>
                  </a:txBody>
                  <a:tcPr marL="38576" marR="38576" marT="0" marB="0" anchor="ctr"/>
                </a:tc>
                <a:extLst>
                  <a:ext uri="{0D108BD9-81ED-4DB2-BD59-A6C34878D82A}">
                    <a16:rowId xmlns:a16="http://schemas.microsoft.com/office/drawing/2014/main" val="10001"/>
                  </a:ext>
                </a:extLst>
              </a:tr>
              <a:tr h="371086">
                <a:tc>
                  <a:txBody>
                    <a:bodyPr/>
                    <a:lstStyle/>
                    <a:p>
                      <a:pPr algn="l">
                        <a:lnSpc>
                          <a:spcPct val="107000"/>
                        </a:lnSpc>
                        <a:spcAft>
                          <a:spcPts val="0"/>
                        </a:spcAft>
                        <a:defRPr/>
                      </a:pPr>
                      <a:r>
                        <a:rPr lang="fr-FR" sz="1200">
                          <a:solidFill>
                            <a:schemeClr val="tx1"/>
                          </a:solidFill>
                        </a:rPr>
                        <a:t>Logements collectifs</a:t>
                      </a:r>
                      <a:endParaRPr lang="fr-FR" sz="1200">
                        <a:solidFill>
                          <a:schemeClr val="tx1"/>
                        </a:solidFill>
                        <a:latin typeface="Calibri"/>
                        <a:ea typeface="Calibri"/>
                        <a:cs typeface="Times New Roman"/>
                      </a:endParaRPr>
                    </a:p>
                  </a:txBody>
                  <a:tcPr marL="38576" marR="38576" marT="0" marB="0" anchor="ctr">
                    <a:solidFill>
                      <a:schemeClr val="bg2">
                        <a:lumMod val="40000"/>
                        <a:lumOff val="60000"/>
                      </a:schemeClr>
                    </a:solidFill>
                  </a:tcPr>
                </a:tc>
                <a:tc>
                  <a:txBody>
                    <a:bodyPr/>
                    <a:lstStyle/>
                    <a:p>
                      <a:pPr algn="ctr">
                        <a:lnSpc>
                          <a:spcPct val="107000"/>
                        </a:lnSpc>
                        <a:spcAft>
                          <a:spcPts val="0"/>
                        </a:spcAft>
                        <a:defRPr/>
                      </a:pPr>
                      <a:r>
                        <a:rPr lang="fr-FR" sz="1200"/>
                        <a:t>65 points</a:t>
                      </a:r>
                      <a:endParaRPr lang="fr-FR" sz="1200">
                        <a:latin typeface="Calibri"/>
                        <a:ea typeface="Calibri"/>
                        <a:cs typeface="Times New Roman"/>
                      </a:endParaRPr>
                    </a:p>
                  </a:txBody>
                  <a:tcPr marL="38576" marR="38576" marT="0" marB="0" anchor="ctr">
                    <a:solidFill>
                      <a:schemeClr val="bg2">
                        <a:lumMod val="40000"/>
                        <a:lumOff val="60000"/>
                      </a:schemeClr>
                    </a:solidFill>
                  </a:tcPr>
                </a:tc>
                <a:extLst>
                  <a:ext uri="{0D108BD9-81ED-4DB2-BD59-A6C34878D82A}">
                    <a16:rowId xmlns:a16="http://schemas.microsoft.com/office/drawing/2014/main" val="10002"/>
                  </a:ext>
                </a:extLst>
              </a:tr>
            </a:tbl>
          </a:graphicData>
        </a:graphic>
      </p:graphicFrame>
      <p:sp>
        <p:nvSpPr>
          <p:cNvPr id="18" name="Espace réservé du texte 1"/>
          <p:cNvSpPr txBox="1">
            <a:spLocks noGrp="1"/>
          </p:cNvSpPr>
          <p:nvPr>
            <p:ph type="body" idx="4294967295"/>
          </p:nvPr>
        </p:nvSpPr>
        <p:spPr bwMode="auto">
          <a:xfrm>
            <a:off x="706649" y="1526547"/>
            <a:ext cx="5634038" cy="2518638"/>
          </a:xfrm>
        </p:spPr>
        <p:txBody>
          <a:bodyPr>
            <a:spAutoFit/>
          </a:bodyPr>
          <a:lstStyle/>
          <a:p>
            <a:pPr lvl="0">
              <a:buClr>
                <a:srgbClr val="000080"/>
              </a:buClr>
              <a:buSzPct val="100000"/>
              <a:buFont typeface="Wingdings"/>
              <a:buChar char=""/>
              <a:defRPr/>
            </a:pPr>
            <a:r>
              <a:rPr lang="fr-FR" sz="1200" b="1" dirty="0"/>
              <a:t>Logements collectifs</a:t>
            </a:r>
            <a:endParaRPr dirty="0"/>
          </a:p>
          <a:p>
            <a:pPr lvl="2">
              <a:buClr>
                <a:srgbClr val="FF950E"/>
              </a:buClr>
              <a:defRPr/>
            </a:pPr>
            <a:r>
              <a:rPr lang="fr-FR" sz="1200" dirty="0" err="1"/>
              <a:t>Shab</a:t>
            </a:r>
            <a:r>
              <a:rPr lang="fr-FR" sz="1200" dirty="0"/>
              <a:t>= 1000 m²</a:t>
            </a:r>
            <a:endParaRPr dirty="0"/>
          </a:p>
          <a:p>
            <a:pPr lvl="2">
              <a:buClr>
                <a:srgbClr val="FF950E"/>
              </a:buClr>
              <a:defRPr/>
            </a:pPr>
            <a:r>
              <a:rPr lang="fr-FR" sz="1200" dirty="0"/>
              <a:t>Nb logements: 20</a:t>
            </a:r>
            <a:endParaRPr dirty="0"/>
          </a:p>
          <a:p>
            <a:pPr lvl="2">
              <a:buClr>
                <a:srgbClr val="FF950E"/>
              </a:buClr>
              <a:defRPr/>
            </a:pPr>
            <a:r>
              <a:rPr lang="fr-FR" sz="1200" dirty="0"/>
              <a:t>Altitude </a:t>
            </a:r>
            <a:r>
              <a:rPr lang="fr-FR" sz="1200" dirty="0">
                <a:solidFill>
                  <a:srgbClr val="000000"/>
                </a:solidFill>
                <a:ea typeface="Liberation Sans"/>
                <a:cs typeface="Liberation Sans"/>
              </a:rPr>
              <a:t>≤</a:t>
            </a:r>
            <a:r>
              <a:rPr lang="fr-FR" sz="1200" dirty="0">
                <a:solidFill>
                  <a:srgbClr val="000000"/>
                </a:solidFill>
              </a:rPr>
              <a:t>400m</a:t>
            </a:r>
            <a:endParaRPr dirty="0"/>
          </a:p>
          <a:p>
            <a:pPr lvl="2">
              <a:buClr>
                <a:srgbClr val="FF950E"/>
              </a:buClr>
              <a:defRPr/>
            </a:pPr>
            <a:r>
              <a:rPr lang="fr-FR" sz="1200" dirty="0"/>
              <a:t>Pas de surface de plancher à </a:t>
            </a:r>
            <a:r>
              <a:rPr lang="fr-FR" sz="1200" dirty="0" err="1"/>
              <a:t>hsp</a:t>
            </a:r>
            <a:r>
              <a:rPr lang="fr-FR" sz="1200" dirty="0"/>
              <a:t> &lt; 1,8 mètres</a:t>
            </a:r>
            <a:endParaRPr dirty="0"/>
          </a:p>
          <a:p>
            <a:pPr lvl="2">
              <a:buClr>
                <a:srgbClr val="FF950E"/>
              </a:buClr>
              <a:defRPr/>
            </a:pPr>
            <a:r>
              <a:rPr lang="fr-FR" sz="1200" dirty="0"/>
              <a:t>Exposition au bruit : Aucune (classe Br1)</a:t>
            </a:r>
            <a:endParaRPr dirty="0"/>
          </a:p>
          <a:p>
            <a:pPr lvl="2">
              <a:buClr>
                <a:srgbClr val="FF950E"/>
              </a:buClr>
              <a:defRPr/>
            </a:pPr>
            <a:endParaRPr lang="fr-FR" sz="1200" dirty="0"/>
          </a:p>
          <a:p>
            <a:pPr lvl="0">
              <a:defRPr/>
            </a:pPr>
            <a:endParaRPr lang="fr-FR" sz="1200" dirty="0">
              <a:solidFill>
                <a:srgbClr val="4B1F6F"/>
              </a:solidFill>
            </a:endParaRPr>
          </a:p>
          <a:p>
            <a:pPr lvl="0">
              <a:defRPr/>
            </a:pPr>
            <a:r>
              <a:rPr lang="fr-FR" sz="1200" baseline="-25000" dirty="0"/>
              <a:t> </a:t>
            </a:r>
            <a:endParaRPr dirty="0"/>
          </a:p>
          <a:p>
            <a:pPr lvl="0">
              <a:defRPr/>
            </a:pPr>
            <a:endParaRPr lang="fr-FR" sz="1200" dirty="0"/>
          </a:p>
          <a:p>
            <a:pPr lvl="1">
              <a:buNone/>
              <a:defRPr/>
            </a:pPr>
            <a:endParaRPr lang="fr-FR" sz="1200" dirty="0"/>
          </a:p>
        </p:txBody>
      </p:sp>
      <p:sp>
        <p:nvSpPr>
          <p:cNvPr id="20" name="Forme libre : forme 12"/>
          <p:cNvSpPr/>
          <p:nvPr/>
        </p:nvSpPr>
        <p:spPr bwMode="auto">
          <a:xfrm>
            <a:off x="4917050" y="4271363"/>
            <a:ext cx="1067445" cy="36740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extrusionOk="0">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6E6FF"/>
          </a:solidFill>
          <a:ln w="14400">
            <a:solidFill>
              <a:srgbClr val="999999"/>
            </a:solidFill>
            <a:prstDash val="solid"/>
          </a:ln>
        </p:spPr>
        <p:txBody>
          <a:bodyPr vert="horz" wrap="square" lIns="61235" tIns="30617" rIns="61235" bIns="30617" anchor="ctr" anchorCtr="0" compatLnSpc="1">
            <a:noAutofit/>
          </a:bodyPr>
          <a:lstStyle/>
          <a:p>
            <a:pPr algn="ctr">
              <a:spcBef>
                <a:spcPts val="1063"/>
              </a:spcBef>
              <a:tabLst>
                <a:tab pos="0" algn="l"/>
                <a:tab pos="306180" algn="l"/>
                <a:tab pos="611135" algn="l"/>
                <a:tab pos="916826" algn="l"/>
                <a:tab pos="1222516" algn="l"/>
                <a:tab pos="1528205" algn="l"/>
                <a:tab pos="1833896" algn="l"/>
                <a:tab pos="2139586" algn="l"/>
                <a:tab pos="2445276" algn="l"/>
                <a:tab pos="2750966" algn="l"/>
                <a:tab pos="3056657" algn="l"/>
                <a:tab pos="3362345" algn="l"/>
                <a:tab pos="3668036" algn="l"/>
                <a:tab pos="3973727" algn="l"/>
                <a:tab pos="4279417" algn="l"/>
                <a:tab pos="4585107" algn="l"/>
                <a:tab pos="4890797" algn="l"/>
                <a:tab pos="5196487" algn="l"/>
                <a:tab pos="5502176" algn="l"/>
                <a:tab pos="5807867" algn="l"/>
                <a:tab pos="6113558" algn="l"/>
              </a:tabLst>
              <a:defRPr/>
            </a:pPr>
            <a:r>
              <a:rPr lang="fr-FR" sz="1200" b="1">
                <a:solidFill>
                  <a:srgbClr val="280099"/>
                </a:solidFill>
                <a:latin typeface="Arial"/>
                <a:ea typeface="MS Gothic"/>
                <a:cs typeface="MS Gothic"/>
              </a:rPr>
              <a:t>Bbio</a:t>
            </a:r>
            <a:r>
              <a:rPr lang="fr-FR" sz="1200" b="1" baseline="-25000">
                <a:solidFill>
                  <a:srgbClr val="280099"/>
                </a:solidFill>
                <a:latin typeface="Arial"/>
                <a:ea typeface="MS Gothic"/>
                <a:cs typeface="MS Gothic"/>
              </a:rPr>
              <a:t>max</a:t>
            </a:r>
          </a:p>
        </p:txBody>
      </p:sp>
      <p:sp>
        <p:nvSpPr>
          <p:cNvPr id="13" name="Rectangle 12"/>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Rectangle 4"/>
          <p:cNvSpPr/>
          <p:nvPr/>
        </p:nvSpPr>
        <p:spPr bwMode="auto">
          <a:xfrm>
            <a:off x="4852329" y="1563638"/>
            <a:ext cx="439751"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7" name="Titre 6"/>
          <p:cNvSpPr>
            <a:spLocks noGrp="1"/>
          </p:cNvSpPr>
          <p:nvPr>
            <p:ph type="title"/>
          </p:nvPr>
        </p:nvSpPr>
        <p:spPr bwMode="auto">
          <a:xfrm>
            <a:off x="382674" y="693343"/>
            <a:ext cx="8604489" cy="447614"/>
          </a:xfrm>
        </p:spPr>
        <p:txBody>
          <a:bodyPr/>
          <a:lstStyle/>
          <a:p>
            <a:pPr>
              <a:defRPr/>
            </a:pPr>
            <a:r>
              <a:rPr lang="fr-FR" sz="2000"/>
              <a:t>Niveaux d'exigence du Bbio</a:t>
            </a:r>
            <a:r>
              <a:rPr lang="fr-FR" sz="2000" baseline="-25000"/>
              <a:t>max </a:t>
            </a:r>
            <a:r>
              <a:rPr lang="fr-FR" sz="2000"/>
              <a:t>RE2020 (en points)</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50</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8" name="Espace réservé du texte 1"/>
          <p:cNvSpPr txBox="1">
            <a:spLocks noGrp="1"/>
          </p:cNvSpPr>
          <p:nvPr>
            <p:ph type="body" idx="4294967295"/>
          </p:nvPr>
        </p:nvSpPr>
        <p:spPr bwMode="auto">
          <a:xfrm>
            <a:off x="706649" y="1526547"/>
            <a:ext cx="5634038" cy="2246769"/>
          </a:xfrm>
        </p:spPr>
        <p:txBody>
          <a:bodyPr>
            <a:spAutoFit/>
          </a:bodyPr>
          <a:lstStyle/>
          <a:p>
            <a:pPr lvl="0">
              <a:buClr>
                <a:srgbClr val="000080"/>
              </a:buClr>
              <a:buSzPct val="100000"/>
              <a:buFont typeface="Wingdings"/>
              <a:buChar char=""/>
              <a:defRPr/>
            </a:pPr>
            <a:r>
              <a:rPr lang="fr-FR" sz="1200" b="1"/>
              <a:t> Bureaux:</a:t>
            </a:r>
            <a:endParaRPr/>
          </a:p>
          <a:p>
            <a:pPr lvl="2">
              <a:buClr>
                <a:srgbClr val="FF950E"/>
              </a:buClr>
              <a:defRPr/>
            </a:pPr>
            <a:r>
              <a:rPr lang="fr-FR" sz="1200"/>
              <a:t>Surface Utile = 1500 m²</a:t>
            </a:r>
            <a:endParaRPr/>
          </a:p>
          <a:p>
            <a:pPr lvl="2">
              <a:buClr>
                <a:srgbClr val="FF950E"/>
              </a:buClr>
              <a:defRPr/>
            </a:pPr>
            <a:r>
              <a:rPr lang="fr-FR" sz="1200"/>
              <a:t>Bâtiment non climatisé</a:t>
            </a:r>
            <a:endParaRPr/>
          </a:p>
          <a:p>
            <a:pPr lvl="2">
              <a:buClr>
                <a:srgbClr val="FF950E"/>
              </a:buClr>
              <a:defRPr/>
            </a:pPr>
            <a:r>
              <a:rPr lang="fr-FR" sz="1200"/>
              <a:t>Altitude </a:t>
            </a:r>
            <a:r>
              <a:rPr lang="fr-FR" sz="1200">
                <a:solidFill>
                  <a:srgbClr val="000000"/>
                </a:solidFill>
                <a:ea typeface="Liberation Sans"/>
                <a:cs typeface="Liberation Sans"/>
              </a:rPr>
              <a:t>≤</a:t>
            </a:r>
            <a:r>
              <a:rPr lang="fr-FR" sz="1200">
                <a:solidFill>
                  <a:srgbClr val="000000"/>
                </a:solidFill>
              </a:rPr>
              <a:t>400m</a:t>
            </a:r>
            <a:endParaRPr/>
          </a:p>
          <a:p>
            <a:pPr lvl="2">
              <a:buClr>
                <a:srgbClr val="FF950E"/>
              </a:buClr>
              <a:defRPr/>
            </a:pPr>
            <a:r>
              <a:rPr lang="fr-FR" sz="1200"/>
              <a:t>Exposition au bruit : Aucune (classe Br1)</a:t>
            </a:r>
            <a:endParaRPr/>
          </a:p>
          <a:p>
            <a:pPr lvl="2">
              <a:buClr>
                <a:srgbClr val="FF950E"/>
              </a:buClr>
              <a:defRPr/>
            </a:pPr>
            <a:endParaRPr lang="fr-FR" sz="1200"/>
          </a:p>
          <a:p>
            <a:pPr lvl="0">
              <a:defRPr/>
            </a:pPr>
            <a:endParaRPr lang="fr-FR" sz="1200">
              <a:solidFill>
                <a:srgbClr val="4B1F6F"/>
              </a:solidFill>
            </a:endParaRPr>
          </a:p>
          <a:p>
            <a:pPr lvl="0">
              <a:defRPr/>
            </a:pPr>
            <a:r>
              <a:rPr lang="fr-FR" sz="1200" baseline="-25000"/>
              <a:t> </a:t>
            </a:r>
            <a:endParaRPr/>
          </a:p>
          <a:p>
            <a:pPr lvl="0">
              <a:defRPr/>
            </a:pPr>
            <a:endParaRPr lang="fr-FR" sz="1200"/>
          </a:p>
          <a:p>
            <a:pPr lvl="1">
              <a:buNone/>
              <a:defRPr/>
            </a:pPr>
            <a:endParaRPr lang="fr-FR" sz="1200"/>
          </a:p>
        </p:txBody>
      </p:sp>
      <p:sp>
        <p:nvSpPr>
          <p:cNvPr id="20" name="Forme libre : forme 12"/>
          <p:cNvSpPr/>
          <p:nvPr/>
        </p:nvSpPr>
        <p:spPr bwMode="auto">
          <a:xfrm>
            <a:off x="4917050" y="4271363"/>
            <a:ext cx="1067445" cy="36740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extrusionOk="0">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6E6FF"/>
          </a:solidFill>
          <a:ln w="14400">
            <a:solidFill>
              <a:srgbClr val="999999"/>
            </a:solidFill>
            <a:prstDash val="solid"/>
          </a:ln>
        </p:spPr>
        <p:txBody>
          <a:bodyPr vert="horz" wrap="square" lIns="61235" tIns="30617" rIns="61235" bIns="30617" anchor="ctr" anchorCtr="0" compatLnSpc="1">
            <a:noAutofit/>
          </a:bodyPr>
          <a:lstStyle/>
          <a:p>
            <a:pPr algn="ctr">
              <a:spcBef>
                <a:spcPts val="1063"/>
              </a:spcBef>
              <a:tabLst>
                <a:tab pos="0" algn="l"/>
                <a:tab pos="306180" algn="l"/>
                <a:tab pos="611135" algn="l"/>
                <a:tab pos="916826" algn="l"/>
                <a:tab pos="1222516" algn="l"/>
                <a:tab pos="1528205" algn="l"/>
                <a:tab pos="1833896" algn="l"/>
                <a:tab pos="2139586" algn="l"/>
                <a:tab pos="2445276" algn="l"/>
                <a:tab pos="2750966" algn="l"/>
                <a:tab pos="3056657" algn="l"/>
                <a:tab pos="3362345" algn="l"/>
                <a:tab pos="3668036" algn="l"/>
                <a:tab pos="3973727" algn="l"/>
                <a:tab pos="4279417" algn="l"/>
                <a:tab pos="4585107" algn="l"/>
                <a:tab pos="4890797" algn="l"/>
                <a:tab pos="5196487" algn="l"/>
                <a:tab pos="5502176" algn="l"/>
                <a:tab pos="5807867" algn="l"/>
                <a:tab pos="6113558" algn="l"/>
              </a:tabLst>
              <a:defRPr/>
            </a:pPr>
            <a:r>
              <a:rPr lang="fr-FR" sz="1200" b="1">
                <a:solidFill>
                  <a:srgbClr val="280099"/>
                </a:solidFill>
                <a:latin typeface="Arial"/>
                <a:ea typeface="MS Gothic"/>
                <a:cs typeface="MS Gothic"/>
              </a:rPr>
              <a:t>Bbio</a:t>
            </a:r>
            <a:r>
              <a:rPr lang="fr-FR" sz="1200" b="1" baseline="-25000">
                <a:solidFill>
                  <a:srgbClr val="280099"/>
                </a:solidFill>
                <a:latin typeface="Arial"/>
                <a:ea typeface="MS Gothic"/>
                <a:cs typeface="MS Gothic"/>
              </a:rPr>
              <a:t>max</a:t>
            </a:r>
          </a:p>
        </p:txBody>
      </p:sp>
      <p:sp>
        <p:nvSpPr>
          <p:cNvPr id="21" name="ZoneTexte 20"/>
          <p:cNvSpPr txBox="1"/>
          <p:nvPr/>
        </p:nvSpPr>
        <p:spPr bwMode="auto">
          <a:xfrm>
            <a:off x="6035183" y="4212693"/>
            <a:ext cx="2497257" cy="461665"/>
          </a:xfrm>
          <a:prstGeom prst="rect">
            <a:avLst/>
          </a:prstGeom>
          <a:noFill/>
        </p:spPr>
        <p:txBody>
          <a:bodyPr wrap="square" rtlCol="0">
            <a:spAutoFit/>
          </a:bodyPr>
          <a:lstStyle/>
          <a:p>
            <a:pPr>
              <a:defRPr/>
            </a:pPr>
            <a:r>
              <a:rPr lang="fr-FR" sz="1200"/>
              <a:t>Valeurs valables de </a:t>
            </a:r>
            <a:r>
              <a:rPr lang="fr-FR" sz="1200" b="1"/>
              <a:t>2022 à 2024 </a:t>
            </a:r>
            <a:r>
              <a:rPr lang="fr-FR" sz="1200"/>
              <a:t>(Mbsurf tot évolue ensuite)</a:t>
            </a:r>
            <a:endParaRPr/>
          </a:p>
        </p:txBody>
      </p:sp>
      <p:sp>
        <p:nvSpPr>
          <p:cNvPr id="13" name="Rectangle 12"/>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graphicFrame>
        <p:nvGraphicFramePr>
          <p:cNvPr id="19" name="Tableau 18"/>
          <p:cNvGraphicFramePr>
            <a:graphicFrameLocks noGrp="1"/>
          </p:cNvGraphicFramePr>
          <p:nvPr/>
        </p:nvGraphicFramePr>
        <p:xfrm>
          <a:off x="774616" y="3179100"/>
          <a:ext cx="3725376" cy="1343621"/>
        </p:xfrm>
        <a:graphic>
          <a:graphicData uri="http://schemas.openxmlformats.org/drawingml/2006/table">
            <a:tbl>
              <a:tblPr firstRow="1" firstCol="1" bandRow="1">
                <a:tableStyleId>{5C22544A-7EE6-4342-B048-85BDC9FD1C3A}</a:tableStyleId>
              </a:tblPr>
              <a:tblGrid>
                <a:gridCol w="2385441">
                  <a:extLst>
                    <a:ext uri="{9D8B030D-6E8A-4147-A177-3AD203B41FA5}">
                      <a16:colId xmlns:a16="http://schemas.microsoft.com/office/drawing/2014/main" val="20000"/>
                    </a:ext>
                  </a:extLst>
                </a:gridCol>
                <a:gridCol w="1339935">
                  <a:extLst>
                    <a:ext uri="{9D8B030D-6E8A-4147-A177-3AD203B41FA5}">
                      <a16:colId xmlns:a16="http://schemas.microsoft.com/office/drawing/2014/main" val="20001"/>
                    </a:ext>
                  </a:extLst>
                </a:gridCol>
              </a:tblGrid>
              <a:tr h="560825">
                <a:tc>
                  <a:txBody>
                    <a:bodyPr/>
                    <a:lstStyle/>
                    <a:p>
                      <a:pPr algn="ctr">
                        <a:lnSpc>
                          <a:spcPct val="107000"/>
                        </a:lnSpc>
                        <a:spcAft>
                          <a:spcPts val="0"/>
                        </a:spcAft>
                        <a:defRPr/>
                      </a:pPr>
                      <a:r>
                        <a:rPr lang="fr-FR" sz="1200" dirty="0">
                          <a:latin typeface="Calibri"/>
                          <a:ea typeface="Calibri"/>
                          <a:cs typeface="Times New Roman"/>
                        </a:rPr>
                        <a:t>RE2020</a:t>
                      </a:r>
                      <a:endParaRPr dirty="0"/>
                    </a:p>
                  </a:txBody>
                  <a:tcPr marL="38576" marR="38576" marT="0" marB="0" anchor="ctr"/>
                </a:tc>
                <a:tc>
                  <a:txBody>
                    <a:bodyPr/>
                    <a:lstStyle/>
                    <a:p>
                      <a:pPr algn="ctr">
                        <a:lnSpc>
                          <a:spcPct val="107000"/>
                        </a:lnSpc>
                        <a:spcAft>
                          <a:spcPts val="0"/>
                        </a:spcAft>
                        <a:defRPr/>
                      </a:pPr>
                      <a:r>
                        <a:rPr lang="fr-FR" sz="1200"/>
                        <a:t>Bbio_maxmoyen</a:t>
                      </a:r>
                      <a:endParaRPr lang="fr-FR" sz="1200">
                        <a:latin typeface="Calibri"/>
                        <a:ea typeface="Calibri"/>
                        <a:cs typeface="Times New Roman"/>
                      </a:endParaRPr>
                    </a:p>
                  </a:txBody>
                  <a:tcPr marL="38576" marR="38576" marT="0" marB="0" anchor="ctr"/>
                </a:tc>
                <a:extLst>
                  <a:ext uri="{0D108BD9-81ED-4DB2-BD59-A6C34878D82A}">
                    <a16:rowId xmlns:a16="http://schemas.microsoft.com/office/drawing/2014/main" val="10000"/>
                  </a:ext>
                </a:extLst>
              </a:tr>
              <a:tr h="391382">
                <a:tc>
                  <a:txBody>
                    <a:bodyPr/>
                    <a:lstStyle/>
                    <a:p>
                      <a:pPr algn="l">
                        <a:lnSpc>
                          <a:spcPct val="107000"/>
                        </a:lnSpc>
                        <a:spcAft>
                          <a:spcPts val="0"/>
                        </a:spcAft>
                        <a:defRPr/>
                      </a:pPr>
                      <a:r>
                        <a:rPr lang="fr-FR" sz="1200">
                          <a:solidFill>
                            <a:schemeClr val="tx1"/>
                          </a:solidFill>
                        </a:rPr>
                        <a:t>Bureaux</a:t>
                      </a:r>
                      <a:endParaRPr lang="fr-FR" sz="1200">
                        <a:solidFill>
                          <a:schemeClr val="tx1"/>
                        </a:solidFill>
                        <a:latin typeface="Calibri"/>
                        <a:ea typeface="Calibri"/>
                        <a:cs typeface="Times New Roman"/>
                      </a:endParaRPr>
                    </a:p>
                  </a:txBody>
                  <a:tcPr marL="38576" marR="38576" marT="0" marB="0" anchor="ctr">
                    <a:solidFill>
                      <a:schemeClr val="bg2">
                        <a:lumMod val="40000"/>
                        <a:lumOff val="60000"/>
                      </a:schemeClr>
                    </a:solidFill>
                  </a:tcPr>
                </a:tc>
                <a:tc>
                  <a:txBody>
                    <a:bodyPr/>
                    <a:lstStyle/>
                    <a:p>
                      <a:pPr algn="ctr">
                        <a:lnSpc>
                          <a:spcPct val="107000"/>
                        </a:lnSpc>
                        <a:spcAft>
                          <a:spcPts val="0"/>
                        </a:spcAft>
                        <a:defRPr/>
                      </a:pPr>
                      <a:r>
                        <a:rPr lang="fr-FR" sz="1200"/>
                        <a:t>95 points</a:t>
                      </a:r>
                      <a:endParaRPr lang="fr-FR" sz="1200">
                        <a:latin typeface="Calibri"/>
                        <a:ea typeface="Calibri"/>
                        <a:cs typeface="Times New Roman"/>
                      </a:endParaRPr>
                    </a:p>
                  </a:txBody>
                  <a:tcPr marL="38576" marR="38576" marT="0" marB="0" anchor="ctr">
                    <a:solidFill>
                      <a:schemeClr val="bg2">
                        <a:lumMod val="40000"/>
                        <a:lumOff val="60000"/>
                      </a:schemeClr>
                    </a:solidFill>
                  </a:tcPr>
                </a:tc>
                <a:extLst>
                  <a:ext uri="{0D108BD9-81ED-4DB2-BD59-A6C34878D82A}">
                    <a16:rowId xmlns:a16="http://schemas.microsoft.com/office/drawing/2014/main" val="10001"/>
                  </a:ext>
                </a:extLst>
              </a:tr>
              <a:tr h="371086">
                <a:tc>
                  <a:txBody>
                    <a:bodyPr/>
                    <a:lstStyle/>
                    <a:p>
                      <a:pPr algn="l">
                        <a:lnSpc>
                          <a:spcPct val="107000"/>
                        </a:lnSpc>
                        <a:spcAft>
                          <a:spcPts val="0"/>
                        </a:spcAft>
                        <a:defRPr/>
                      </a:pPr>
                      <a:r>
                        <a:rPr lang="fr-FR" sz="1200"/>
                        <a:t>Enseignement primaire et secondaire</a:t>
                      </a:r>
                      <a:endParaRPr lang="fr-FR" sz="1200">
                        <a:latin typeface="Calibri"/>
                        <a:ea typeface="Calibri"/>
                        <a:cs typeface="Times New Roman"/>
                      </a:endParaRPr>
                    </a:p>
                  </a:txBody>
                  <a:tcPr marL="38576" marR="38576" marT="0" marB="0" anchor="ctr"/>
                </a:tc>
                <a:tc>
                  <a:txBody>
                    <a:bodyPr/>
                    <a:lstStyle/>
                    <a:p>
                      <a:pPr algn="ctr">
                        <a:lnSpc>
                          <a:spcPct val="107000"/>
                        </a:lnSpc>
                        <a:spcAft>
                          <a:spcPts val="0"/>
                        </a:spcAft>
                        <a:defRPr/>
                      </a:pPr>
                      <a:r>
                        <a:rPr lang="fr-FR" sz="1200"/>
                        <a:t>68 points</a:t>
                      </a:r>
                      <a:endParaRPr lang="fr-FR" sz="1200">
                        <a:latin typeface="Calibri"/>
                        <a:ea typeface="Calibri"/>
                        <a:cs typeface="Times New Roman"/>
                      </a:endParaRPr>
                    </a:p>
                  </a:txBody>
                  <a:tcPr marL="38576" marR="38576" marT="0" marB="0" anchor="ctr"/>
                </a:tc>
                <a:extLst>
                  <a:ext uri="{0D108BD9-81ED-4DB2-BD59-A6C34878D82A}">
                    <a16:rowId xmlns:a16="http://schemas.microsoft.com/office/drawing/2014/main" val="10002"/>
                  </a:ext>
                </a:extLst>
              </a:tr>
            </a:tbl>
          </a:graphicData>
        </a:graphic>
      </p:graphicFrame>
      <p:pic>
        <p:nvPicPr>
          <p:cNvPr id="8" name="Image 7"/>
          <p:cNvPicPr>
            <a:picLocks noChangeAspect="1"/>
          </p:cNvPicPr>
          <p:nvPr/>
        </p:nvPicPr>
        <p:blipFill>
          <a:blip r:embed="rId4"/>
          <a:stretch/>
        </p:blipFill>
        <p:spPr bwMode="auto">
          <a:xfrm>
            <a:off x="4802340" y="1361809"/>
            <a:ext cx="3981659" cy="2773819"/>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Exigences RE2020 – </a:t>
            </a:r>
            <a:r>
              <a:rPr lang="fr-FR" sz="2000" dirty="0">
                <a:solidFill>
                  <a:schemeClr val="tx2"/>
                </a:solidFill>
              </a:rPr>
              <a:t>Bbio</a:t>
            </a:r>
            <a:endParaRPr dirty="0">
              <a:solidFill>
                <a:schemeClr val="tx2"/>
              </a:solidFill>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51</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9" name="Rectangle 8"/>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graphicFrame>
        <p:nvGraphicFramePr>
          <p:cNvPr id="11" name="Tableau 10">
            <a:extLst>
              <a:ext uri="{FF2B5EF4-FFF2-40B4-BE49-F238E27FC236}">
                <a16:creationId xmlns:a16="http://schemas.microsoft.com/office/drawing/2014/main" id="{AC7B9579-3AE3-4F22-8123-A13B3076600D}"/>
              </a:ext>
            </a:extLst>
          </p:cNvPr>
          <p:cNvGraphicFramePr>
            <a:graphicFrameLocks noGrp="1"/>
          </p:cNvGraphicFramePr>
          <p:nvPr>
            <p:extLst>
              <p:ext uri="{D42A27DB-BD31-4B8C-83A1-F6EECF244321}">
                <p14:modId xmlns:p14="http://schemas.microsoft.com/office/powerpoint/2010/main" val="2116000703"/>
              </p:ext>
            </p:extLst>
          </p:nvPr>
        </p:nvGraphicFramePr>
        <p:xfrm>
          <a:off x="493218" y="1180803"/>
          <a:ext cx="4216211" cy="3605719"/>
        </p:xfrm>
        <a:graphic>
          <a:graphicData uri="http://schemas.openxmlformats.org/drawingml/2006/table">
            <a:tbl>
              <a:tblPr firstRow="1" firstCol="1" bandRow="1">
                <a:tableStyleId>{5C22544A-7EE6-4342-B048-85BDC9FD1C3A}</a:tableStyleId>
              </a:tblPr>
              <a:tblGrid>
                <a:gridCol w="2686411">
                  <a:extLst>
                    <a:ext uri="{9D8B030D-6E8A-4147-A177-3AD203B41FA5}">
                      <a16:colId xmlns:a16="http://schemas.microsoft.com/office/drawing/2014/main" val="20000"/>
                    </a:ext>
                  </a:extLst>
                </a:gridCol>
                <a:gridCol w="1529800">
                  <a:extLst>
                    <a:ext uri="{9D8B030D-6E8A-4147-A177-3AD203B41FA5}">
                      <a16:colId xmlns:a16="http://schemas.microsoft.com/office/drawing/2014/main" val="20001"/>
                    </a:ext>
                  </a:extLst>
                </a:gridCol>
              </a:tblGrid>
              <a:tr h="590546">
                <a:tc>
                  <a:txBody>
                    <a:bodyPr/>
                    <a:lstStyle/>
                    <a:p>
                      <a:pPr marL="0" algn="ctr" defTabSz="914400">
                        <a:lnSpc>
                          <a:spcPct val="107000"/>
                        </a:lnSpc>
                        <a:spcAft>
                          <a:spcPts val="0"/>
                        </a:spcAft>
                        <a:defRPr/>
                      </a:pPr>
                      <a:r>
                        <a:rPr lang="fr-FR" sz="1500" b="1" dirty="0">
                          <a:solidFill>
                            <a:schemeClr val="lt1"/>
                          </a:solidFill>
                          <a:latin typeface="Calibri"/>
                          <a:ea typeface="Calibri"/>
                          <a:cs typeface="Times New Roman"/>
                        </a:rPr>
                        <a:t>Bbio</a:t>
                      </a:r>
                    </a:p>
                    <a:p>
                      <a:pPr marL="0" algn="ctr" defTabSz="914400">
                        <a:lnSpc>
                          <a:spcPct val="107000"/>
                        </a:lnSpc>
                        <a:spcAft>
                          <a:spcPts val="0"/>
                        </a:spcAft>
                        <a:defRPr/>
                      </a:pPr>
                      <a:r>
                        <a:rPr lang="fr-FR" sz="1500" b="1" dirty="0">
                          <a:solidFill>
                            <a:schemeClr val="lt1"/>
                          </a:solidFill>
                          <a:latin typeface="Calibri"/>
                          <a:ea typeface="Calibri"/>
                          <a:cs typeface="Times New Roman"/>
                        </a:rPr>
                        <a:t>En points</a:t>
                      </a:r>
                    </a:p>
                  </a:txBody>
                  <a:tcPr marL="51435" marR="51435" marT="0" marB="0" anchor="ctr">
                    <a:solidFill>
                      <a:srgbClr val="0070C0"/>
                    </a:solidFill>
                  </a:tcPr>
                </a:tc>
                <a:tc>
                  <a:txBody>
                    <a:bodyPr/>
                    <a:lstStyle/>
                    <a:p>
                      <a:pPr algn="ctr">
                        <a:lnSpc>
                          <a:spcPct val="107000"/>
                        </a:lnSpc>
                        <a:spcAft>
                          <a:spcPts val="0"/>
                        </a:spcAft>
                        <a:defRPr/>
                      </a:pPr>
                      <a:r>
                        <a:rPr lang="fr-FR" sz="1200" dirty="0" err="1"/>
                        <a:t>Bbio_maxmoyen</a:t>
                      </a:r>
                      <a:endParaRPr lang="fr-FR" sz="1200" dirty="0">
                        <a:latin typeface="Calibri"/>
                        <a:ea typeface="Calibri"/>
                        <a:cs typeface="Times New Roman"/>
                      </a:endParaRPr>
                    </a:p>
                  </a:txBody>
                  <a:tcPr marL="51435" marR="51435" marT="0" marB="0" anchor="ctr">
                    <a:solidFill>
                      <a:srgbClr val="0070C0"/>
                    </a:solidFill>
                  </a:tcPr>
                </a:tc>
                <a:extLst>
                  <a:ext uri="{0D108BD9-81ED-4DB2-BD59-A6C34878D82A}">
                    <a16:rowId xmlns:a16="http://schemas.microsoft.com/office/drawing/2014/main" val="10000"/>
                  </a:ext>
                </a:extLst>
              </a:tr>
              <a:tr h="500317">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Maisons individuelles ou accolées</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70C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63</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1"/>
                  </a:ext>
                </a:extLst>
              </a:tr>
              <a:tr h="500317">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Logements collectifs</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70C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65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2"/>
                  </a:ext>
                </a:extLst>
              </a:tr>
              <a:tr h="500317">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Bureaux</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70C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95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3"/>
                  </a:ext>
                </a:extLst>
              </a:tr>
              <a:tr h="500317">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Enseignement primaire et secondaire</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70C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68</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4"/>
                  </a:ext>
                </a:extLst>
              </a:tr>
              <a:tr h="500317">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Médiathèques et bibliothèques</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70C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117</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5"/>
                  </a:ext>
                </a:extLst>
              </a:tr>
              <a:tr h="500317">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Bâtiments universitaires d’enseignement et de recherche et bâtiments d’enseignements atypiques</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70C0"/>
                    </a:solidFill>
                  </a:tcPr>
                </a:tc>
                <a:tc>
                  <a:txBody>
                    <a:bodyPr/>
                    <a:lstStyle/>
                    <a:p>
                      <a:pPr algn="ctr">
                        <a:lnSpc>
                          <a:spcPct val="107000"/>
                        </a:lnSpc>
                        <a:spcAft>
                          <a:spcPts val="600"/>
                        </a:spcAft>
                      </a:pPr>
                      <a:r>
                        <a:rPr lang="fr-FR" sz="1200" dirty="0">
                          <a:solidFill>
                            <a:schemeClr val="tx1"/>
                          </a:solidFill>
                          <a:effectLst/>
                          <a:latin typeface="+mn-lt"/>
                          <a:ea typeface="Calibri" panose="020F0502020204030204" pitchFamily="34" charset="0"/>
                          <a:cs typeface="Arial" panose="020B0604020202020204" pitchFamily="34" charset="0"/>
                        </a:rPr>
                        <a:t>122</a:t>
                      </a:r>
                    </a:p>
                  </a:txBody>
                  <a:tcPr marL="68580" marR="68580" marT="0" marB="0" anchor="ctr"/>
                </a:tc>
                <a:extLst>
                  <a:ext uri="{0D108BD9-81ED-4DB2-BD59-A6C34878D82A}">
                    <a16:rowId xmlns:a16="http://schemas.microsoft.com/office/drawing/2014/main" val="1334385539"/>
                  </a:ext>
                </a:extLst>
              </a:tr>
            </a:tbl>
          </a:graphicData>
        </a:graphic>
      </p:graphicFrame>
      <p:graphicFrame>
        <p:nvGraphicFramePr>
          <p:cNvPr id="12" name="Tableau 11">
            <a:extLst>
              <a:ext uri="{FF2B5EF4-FFF2-40B4-BE49-F238E27FC236}">
                <a16:creationId xmlns:a16="http://schemas.microsoft.com/office/drawing/2014/main" id="{62B26767-CF3A-470D-B852-FCE7A958FF11}"/>
              </a:ext>
            </a:extLst>
          </p:cNvPr>
          <p:cNvGraphicFramePr>
            <a:graphicFrameLocks noGrp="1"/>
          </p:cNvGraphicFramePr>
          <p:nvPr>
            <p:extLst>
              <p:ext uri="{D42A27DB-BD31-4B8C-83A1-F6EECF244321}">
                <p14:modId xmlns:p14="http://schemas.microsoft.com/office/powerpoint/2010/main" val="2892142421"/>
              </p:ext>
            </p:extLst>
          </p:nvPr>
        </p:nvGraphicFramePr>
        <p:xfrm>
          <a:off x="4752967" y="1196055"/>
          <a:ext cx="4237430" cy="3533139"/>
        </p:xfrm>
        <a:graphic>
          <a:graphicData uri="http://schemas.openxmlformats.org/drawingml/2006/table">
            <a:tbl>
              <a:tblPr firstRow="1" firstCol="1" bandRow="1">
                <a:tableStyleId>{5C22544A-7EE6-4342-B048-85BDC9FD1C3A}</a:tableStyleId>
              </a:tblPr>
              <a:tblGrid>
                <a:gridCol w="2686411">
                  <a:extLst>
                    <a:ext uri="{9D8B030D-6E8A-4147-A177-3AD203B41FA5}">
                      <a16:colId xmlns:a16="http://schemas.microsoft.com/office/drawing/2014/main" val="20000"/>
                    </a:ext>
                  </a:extLst>
                </a:gridCol>
                <a:gridCol w="1551019">
                  <a:extLst>
                    <a:ext uri="{9D8B030D-6E8A-4147-A177-3AD203B41FA5}">
                      <a16:colId xmlns:a16="http://schemas.microsoft.com/office/drawing/2014/main" val="20001"/>
                    </a:ext>
                  </a:extLst>
                </a:gridCol>
              </a:tblGrid>
              <a:tr h="583566">
                <a:tc>
                  <a:txBody>
                    <a:bodyPr/>
                    <a:lstStyle/>
                    <a:p>
                      <a:pPr algn="ctr">
                        <a:lnSpc>
                          <a:spcPct val="107000"/>
                        </a:lnSpc>
                        <a:spcAft>
                          <a:spcPts val="0"/>
                        </a:spcAft>
                        <a:defRPr/>
                      </a:pPr>
                      <a:r>
                        <a:rPr lang="fr-FR" sz="1500" dirty="0">
                          <a:latin typeface="Calibri"/>
                          <a:ea typeface="Calibri"/>
                          <a:cs typeface="Times New Roman"/>
                        </a:rPr>
                        <a:t>Bbio</a:t>
                      </a:r>
                      <a:endParaRPr dirty="0"/>
                    </a:p>
                    <a:p>
                      <a:pPr algn="ctr">
                        <a:lnSpc>
                          <a:spcPct val="107000"/>
                        </a:lnSpc>
                        <a:spcAft>
                          <a:spcPts val="0"/>
                        </a:spcAft>
                        <a:defRPr/>
                      </a:pPr>
                      <a:r>
                        <a:rPr lang="fr-FR" sz="1200" dirty="0">
                          <a:latin typeface="+mn-lt"/>
                          <a:ea typeface="Calibri"/>
                          <a:cs typeface="Times New Roman"/>
                        </a:rPr>
                        <a:t>En points</a:t>
                      </a:r>
                      <a:endParaRPr lang="fr-FR" sz="1200" dirty="0">
                        <a:latin typeface="Calibri"/>
                        <a:ea typeface="Calibri"/>
                        <a:cs typeface="Times New Roman"/>
                      </a:endParaRPr>
                    </a:p>
                  </a:txBody>
                  <a:tcPr marL="51435" marR="51435" marT="0" marB="0" anchor="ctr">
                    <a:solidFill>
                      <a:srgbClr val="0070C0"/>
                    </a:solidFill>
                  </a:tcPr>
                </a:tc>
                <a:tc>
                  <a:txBody>
                    <a:bodyPr/>
                    <a:lstStyle/>
                    <a:p>
                      <a:pPr algn="ctr">
                        <a:lnSpc>
                          <a:spcPct val="107000"/>
                        </a:lnSpc>
                        <a:spcAft>
                          <a:spcPts val="0"/>
                        </a:spcAft>
                        <a:defRPr/>
                      </a:pPr>
                      <a:r>
                        <a:rPr lang="fr-FR" sz="1200" dirty="0" err="1"/>
                        <a:t>Bbio_maxmoyen</a:t>
                      </a:r>
                      <a:endParaRPr lang="fr-FR" sz="1200" dirty="0">
                        <a:latin typeface="Calibri"/>
                        <a:ea typeface="Calibri"/>
                        <a:cs typeface="Times New Roman"/>
                      </a:endParaRPr>
                    </a:p>
                  </a:txBody>
                  <a:tcPr marL="51435" marR="51435" marT="0" marB="0" anchor="ctr">
                    <a:solidFill>
                      <a:srgbClr val="0070C0"/>
                    </a:solidFill>
                  </a:tcPr>
                </a:tc>
                <a:extLst>
                  <a:ext uri="{0D108BD9-81ED-4DB2-BD59-A6C34878D82A}">
                    <a16:rowId xmlns:a16="http://schemas.microsoft.com/office/drawing/2014/main" val="10000"/>
                  </a:ext>
                </a:extLst>
              </a:tr>
              <a:tr h="615309">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Hôtels 0, 1 et 2 étoiles (partie nuit)</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70C0"/>
                    </a:solidFill>
                  </a:tcPr>
                </a:tc>
                <a:tc>
                  <a:txBody>
                    <a:bodyPr/>
                    <a:lstStyle/>
                    <a:p>
                      <a:pPr algn="ctr">
                        <a:lnSpc>
                          <a:spcPct val="107000"/>
                        </a:lnSpc>
                        <a:spcAft>
                          <a:spcPts val="0"/>
                        </a:spcAft>
                        <a:defRPr/>
                      </a:pPr>
                      <a:r>
                        <a:rPr lang="fr-FR" sz="1500" dirty="0">
                          <a:latin typeface="+mn-lt"/>
                          <a:ea typeface="Calibri"/>
                          <a:cs typeface="Times New Roman"/>
                        </a:rPr>
                        <a:t>76</a:t>
                      </a:r>
                      <a:endParaRPr dirty="0"/>
                    </a:p>
                  </a:txBody>
                  <a:tcPr marL="68580" marR="68580" marT="0" marB="0" anchor="ctr"/>
                </a:tc>
                <a:extLst>
                  <a:ext uri="{0D108BD9-81ED-4DB2-BD59-A6C34878D82A}">
                    <a16:rowId xmlns:a16="http://schemas.microsoft.com/office/drawing/2014/main" val="10001"/>
                  </a:ext>
                </a:extLst>
              </a:tr>
              <a:tr h="583566">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Hôtels 3, 4 et 5 étoiles (partie nuit)</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70C0"/>
                    </a:solidFill>
                  </a:tcPr>
                </a:tc>
                <a:tc>
                  <a:txBody>
                    <a:bodyPr/>
                    <a:lstStyle/>
                    <a:p>
                      <a:pPr algn="ctr">
                        <a:lnSpc>
                          <a:spcPct val="107000"/>
                        </a:lnSpc>
                        <a:spcAft>
                          <a:spcPts val="0"/>
                        </a:spcAft>
                        <a:defRPr/>
                      </a:pPr>
                      <a:r>
                        <a:rPr lang="fr-FR" sz="1500" dirty="0">
                          <a:latin typeface="+mn-lt"/>
                          <a:ea typeface="Calibri"/>
                          <a:cs typeface="Times New Roman"/>
                        </a:rPr>
                        <a:t>76</a:t>
                      </a:r>
                      <a:endParaRPr dirty="0"/>
                    </a:p>
                  </a:txBody>
                  <a:tcPr marL="68580" marR="68580" marT="0" marB="0" anchor="ctr"/>
                </a:tc>
                <a:extLst>
                  <a:ext uri="{0D108BD9-81ED-4DB2-BD59-A6C34878D82A}">
                    <a16:rowId xmlns:a16="http://schemas.microsoft.com/office/drawing/2014/main" val="10002"/>
                  </a:ext>
                </a:extLst>
              </a:tr>
              <a:tr h="583566">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Hôtels 0, 1 et 2 étoiles (partie jour)</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70C0"/>
                    </a:solidFill>
                  </a:tcPr>
                </a:tc>
                <a:tc>
                  <a:txBody>
                    <a:bodyPr/>
                    <a:lstStyle/>
                    <a:p>
                      <a:pPr marL="0" algn="ctr" defTabSz="914400">
                        <a:lnSpc>
                          <a:spcPct val="107000"/>
                        </a:lnSpc>
                        <a:spcAft>
                          <a:spcPts val="0"/>
                        </a:spcAft>
                        <a:defRPr/>
                      </a:pPr>
                      <a:r>
                        <a:rPr lang="fr-FR" sz="1500" dirty="0">
                          <a:solidFill>
                            <a:schemeClr val="dk1"/>
                          </a:solidFill>
                          <a:latin typeface="+mn-lt"/>
                          <a:ea typeface="Calibri"/>
                          <a:cs typeface="Times New Roman"/>
                        </a:rPr>
                        <a:t>134</a:t>
                      </a:r>
                      <a:endParaRPr dirty="0"/>
                    </a:p>
                  </a:txBody>
                  <a:tcPr marT="0" marB="0" anchor="ctr"/>
                </a:tc>
                <a:extLst>
                  <a:ext uri="{0D108BD9-81ED-4DB2-BD59-A6C34878D82A}">
                    <a16:rowId xmlns:a16="http://schemas.microsoft.com/office/drawing/2014/main" val="10003"/>
                  </a:ext>
                </a:extLst>
              </a:tr>
              <a:tr h="583566">
                <a:tc>
                  <a:txBody>
                    <a:bodyPr/>
                    <a:lstStyle/>
                    <a:p>
                      <a:pPr marL="0" marR="0" lvl="0" indent="0" algn="ctr" defTabSz="914400" eaLnBrk="1" fontAlgn="auto" latinLnBrk="0" hangingPunct="1">
                        <a:lnSpc>
                          <a:spcPct val="107000"/>
                        </a:lnSpc>
                        <a:spcBef>
                          <a:spcPts val="0"/>
                        </a:spcBef>
                        <a:spcAft>
                          <a:spcPts val="600"/>
                        </a:spcAft>
                        <a:buClrTx/>
                        <a:buSzTx/>
                        <a:buFontTx/>
                        <a:buNone/>
                        <a:tabLst/>
                        <a:defRPr/>
                      </a:pPr>
                      <a:r>
                        <a:rPr lang="fr-FR" sz="1050" b="1" dirty="0">
                          <a:solidFill>
                            <a:schemeClr val="bg1"/>
                          </a:solidFill>
                          <a:effectLst/>
                          <a:latin typeface="+mn-lt"/>
                          <a:ea typeface="Calibri" panose="020F0502020204030204" pitchFamily="34" charset="0"/>
                          <a:cs typeface="Arial" panose="020B0604020202020204" pitchFamily="34" charset="0"/>
                        </a:rPr>
                        <a:t>Hôtels 3, 4 et 5 étoiles (partie jour)</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70C0"/>
                    </a:solidFill>
                  </a:tcPr>
                </a:tc>
                <a:tc>
                  <a:txBody>
                    <a:bodyPr/>
                    <a:lstStyle/>
                    <a:p>
                      <a:pPr marL="0" algn="ctr" defTabSz="914400">
                        <a:lnSpc>
                          <a:spcPct val="107000"/>
                        </a:lnSpc>
                        <a:spcAft>
                          <a:spcPts val="0"/>
                        </a:spcAft>
                        <a:defRPr/>
                      </a:pPr>
                      <a:r>
                        <a:rPr lang="fr-FR" sz="1500" dirty="0">
                          <a:solidFill>
                            <a:schemeClr val="dk1"/>
                          </a:solidFill>
                          <a:latin typeface="+mn-lt"/>
                          <a:ea typeface="Calibri"/>
                          <a:cs typeface="Times New Roman"/>
                        </a:rPr>
                        <a:t>163</a:t>
                      </a:r>
                      <a:endParaRPr dirty="0"/>
                    </a:p>
                  </a:txBody>
                  <a:tcPr marT="0" marB="0" anchor="ctr"/>
                </a:tc>
                <a:extLst>
                  <a:ext uri="{0D108BD9-81ED-4DB2-BD59-A6C34878D82A}">
                    <a16:rowId xmlns:a16="http://schemas.microsoft.com/office/drawing/2014/main" val="10004"/>
                  </a:ext>
                </a:extLst>
              </a:tr>
              <a:tr h="583566">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Etablissements d’accueil de la petite enfance</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70C0"/>
                    </a:solidFill>
                  </a:tcPr>
                </a:tc>
                <a:tc>
                  <a:txBody>
                    <a:bodyPr/>
                    <a:lstStyle/>
                    <a:p>
                      <a:pPr marL="0" algn="ctr" defTabSz="914400">
                        <a:lnSpc>
                          <a:spcPct val="107000"/>
                        </a:lnSpc>
                        <a:spcAft>
                          <a:spcPts val="0"/>
                        </a:spcAft>
                        <a:defRPr/>
                      </a:pPr>
                      <a:r>
                        <a:rPr lang="fr-FR" sz="1500" dirty="0">
                          <a:solidFill>
                            <a:schemeClr val="dk1"/>
                          </a:solidFill>
                          <a:latin typeface="+mn-lt"/>
                          <a:ea typeface="Calibri"/>
                          <a:cs typeface="Times New Roman"/>
                        </a:rPr>
                        <a:t>139</a:t>
                      </a:r>
                      <a:endParaRPr dirty="0"/>
                    </a:p>
                  </a:txBody>
                  <a:tcPr marT="0" marB="0"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5982677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Exigences RE2020 – </a:t>
            </a:r>
            <a:r>
              <a:rPr lang="fr-FR" sz="2000" dirty="0">
                <a:solidFill>
                  <a:schemeClr val="tx2"/>
                </a:solidFill>
              </a:rPr>
              <a:t>Bbio</a:t>
            </a:r>
            <a:endParaRPr dirty="0">
              <a:solidFill>
                <a:schemeClr val="tx2"/>
              </a:solidFill>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52</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graphicFrame>
        <p:nvGraphicFramePr>
          <p:cNvPr id="13" name="Tableau 12"/>
          <p:cNvGraphicFramePr>
            <a:graphicFrameLocks noGrp="1"/>
          </p:cNvGraphicFramePr>
          <p:nvPr>
            <p:extLst>
              <p:ext uri="{D42A27DB-BD31-4B8C-83A1-F6EECF244321}">
                <p14:modId xmlns:p14="http://schemas.microsoft.com/office/powerpoint/2010/main" val="4032178089"/>
              </p:ext>
            </p:extLst>
          </p:nvPr>
        </p:nvGraphicFramePr>
        <p:xfrm>
          <a:off x="447488" y="1188373"/>
          <a:ext cx="4237430" cy="2917830"/>
        </p:xfrm>
        <a:graphic>
          <a:graphicData uri="http://schemas.openxmlformats.org/drawingml/2006/table">
            <a:tbl>
              <a:tblPr firstRow="1" firstCol="1" bandRow="1">
                <a:tableStyleId>{5C22544A-7EE6-4342-B048-85BDC9FD1C3A}</a:tableStyleId>
              </a:tblPr>
              <a:tblGrid>
                <a:gridCol w="2686411">
                  <a:extLst>
                    <a:ext uri="{9D8B030D-6E8A-4147-A177-3AD203B41FA5}">
                      <a16:colId xmlns:a16="http://schemas.microsoft.com/office/drawing/2014/main" val="20000"/>
                    </a:ext>
                  </a:extLst>
                </a:gridCol>
                <a:gridCol w="1551019">
                  <a:extLst>
                    <a:ext uri="{9D8B030D-6E8A-4147-A177-3AD203B41FA5}">
                      <a16:colId xmlns:a16="http://schemas.microsoft.com/office/drawing/2014/main" val="20001"/>
                    </a:ext>
                  </a:extLst>
                </a:gridCol>
              </a:tblGrid>
              <a:tr h="583566">
                <a:tc>
                  <a:txBody>
                    <a:bodyPr/>
                    <a:lstStyle/>
                    <a:p>
                      <a:pPr algn="ctr">
                        <a:lnSpc>
                          <a:spcPct val="107000"/>
                        </a:lnSpc>
                        <a:spcAft>
                          <a:spcPts val="0"/>
                        </a:spcAft>
                        <a:defRPr/>
                      </a:pPr>
                      <a:r>
                        <a:rPr lang="fr-FR" sz="1500" dirty="0">
                          <a:latin typeface="Calibri"/>
                          <a:ea typeface="Calibri"/>
                          <a:cs typeface="Times New Roman"/>
                        </a:rPr>
                        <a:t>Bbio</a:t>
                      </a:r>
                      <a:endParaRPr dirty="0"/>
                    </a:p>
                    <a:p>
                      <a:pPr algn="ctr">
                        <a:lnSpc>
                          <a:spcPct val="107000"/>
                        </a:lnSpc>
                        <a:spcAft>
                          <a:spcPts val="0"/>
                        </a:spcAft>
                        <a:defRPr/>
                      </a:pPr>
                      <a:r>
                        <a:rPr lang="fr-FR" sz="1200" dirty="0">
                          <a:latin typeface="+mn-lt"/>
                          <a:ea typeface="Calibri"/>
                          <a:cs typeface="Times New Roman"/>
                        </a:rPr>
                        <a:t>En points</a:t>
                      </a:r>
                      <a:endParaRPr lang="fr-FR" sz="1200" dirty="0">
                        <a:latin typeface="Calibri"/>
                        <a:ea typeface="Calibri"/>
                        <a:cs typeface="Times New Roman"/>
                      </a:endParaRPr>
                    </a:p>
                  </a:txBody>
                  <a:tcPr marL="51435" marR="51435" marT="0" marB="0" anchor="ctr">
                    <a:solidFill>
                      <a:srgbClr val="0070C0"/>
                    </a:solidFill>
                  </a:tcPr>
                </a:tc>
                <a:tc>
                  <a:txBody>
                    <a:bodyPr/>
                    <a:lstStyle/>
                    <a:p>
                      <a:pPr algn="ctr">
                        <a:lnSpc>
                          <a:spcPct val="107000"/>
                        </a:lnSpc>
                        <a:spcAft>
                          <a:spcPts val="0"/>
                        </a:spcAft>
                        <a:defRPr/>
                      </a:pPr>
                      <a:r>
                        <a:rPr lang="fr-FR" sz="1200" dirty="0" err="1"/>
                        <a:t>Bbio_maxmoyen</a:t>
                      </a:r>
                      <a:endParaRPr lang="fr-FR" sz="1200" dirty="0">
                        <a:latin typeface="Calibri"/>
                        <a:ea typeface="Calibri"/>
                        <a:cs typeface="Times New Roman"/>
                      </a:endParaRPr>
                    </a:p>
                  </a:txBody>
                  <a:tcPr marL="51435" marR="51435" marT="0" marB="0" anchor="ctr">
                    <a:solidFill>
                      <a:srgbClr val="0070C0"/>
                    </a:solidFill>
                  </a:tcPr>
                </a:tc>
                <a:extLst>
                  <a:ext uri="{0D108BD9-81ED-4DB2-BD59-A6C34878D82A}">
                    <a16:rowId xmlns:a16="http://schemas.microsoft.com/office/drawing/2014/main" val="10000"/>
                  </a:ext>
                </a:extLst>
              </a:tr>
              <a:tr h="583566">
                <a:tc>
                  <a:txBody>
                    <a:bodyPr/>
                    <a:lstStyle/>
                    <a:p>
                      <a:pPr algn="ctr">
                        <a:lnSpc>
                          <a:spcPct val="107000"/>
                        </a:lnSpc>
                        <a:spcAft>
                          <a:spcPts val="600"/>
                        </a:spcAft>
                      </a:pPr>
                      <a:r>
                        <a:rPr lang="fr-FR" sz="1050" b="1">
                          <a:solidFill>
                            <a:schemeClr val="bg1"/>
                          </a:solidFill>
                          <a:effectLst/>
                          <a:latin typeface="+mn-lt"/>
                          <a:ea typeface="Calibri" panose="020F0502020204030204" pitchFamily="34" charset="0"/>
                          <a:cs typeface="Calibri" panose="020F0502020204030204" pitchFamily="34" charset="0"/>
                        </a:rPr>
                        <a:t>Restaurants – en continu, 18 heures par jour, 7j/7</a:t>
                      </a:r>
                      <a:endParaRPr lang="fr-FR" sz="105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70C0"/>
                    </a:solidFill>
                  </a:tcPr>
                </a:tc>
                <a:tc>
                  <a:txBody>
                    <a:bodyPr/>
                    <a:lstStyle/>
                    <a:p>
                      <a:pPr algn="ctr">
                        <a:lnSpc>
                          <a:spcPct val="107000"/>
                        </a:lnSpc>
                        <a:spcAft>
                          <a:spcPts val="0"/>
                        </a:spcAft>
                        <a:defRPr/>
                      </a:pPr>
                      <a:r>
                        <a:rPr lang="fr-FR" sz="1500" dirty="0">
                          <a:latin typeface="+mn-lt"/>
                          <a:ea typeface="Calibri"/>
                          <a:cs typeface="Times New Roman"/>
                        </a:rPr>
                        <a:t>245</a:t>
                      </a:r>
                      <a:endParaRPr dirty="0"/>
                    </a:p>
                  </a:txBody>
                  <a:tcPr marL="68580" marR="68580" marT="0" marB="0" anchor="ctr"/>
                </a:tc>
                <a:extLst>
                  <a:ext uri="{0D108BD9-81ED-4DB2-BD59-A6C34878D82A}">
                    <a16:rowId xmlns:a16="http://schemas.microsoft.com/office/drawing/2014/main" val="10002"/>
                  </a:ext>
                </a:extLst>
              </a:tr>
              <a:tr h="583566">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Restaurants – 1 repas par jour, 5j/7</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70C0"/>
                    </a:solidFill>
                  </a:tcPr>
                </a:tc>
                <a:tc>
                  <a:txBody>
                    <a:bodyPr/>
                    <a:lstStyle/>
                    <a:p>
                      <a:pPr marL="0" algn="ctr" defTabSz="914400">
                        <a:lnSpc>
                          <a:spcPct val="107000"/>
                        </a:lnSpc>
                        <a:spcAft>
                          <a:spcPts val="0"/>
                        </a:spcAft>
                        <a:defRPr/>
                      </a:pPr>
                      <a:r>
                        <a:rPr lang="fr-FR" sz="1500" dirty="0">
                          <a:solidFill>
                            <a:schemeClr val="dk1"/>
                          </a:solidFill>
                          <a:latin typeface="+mn-lt"/>
                          <a:ea typeface="Calibri"/>
                          <a:cs typeface="Times New Roman"/>
                        </a:rPr>
                        <a:t>100</a:t>
                      </a:r>
                      <a:endParaRPr dirty="0"/>
                    </a:p>
                  </a:txBody>
                  <a:tcPr marT="0" marB="0" anchor="ctr"/>
                </a:tc>
                <a:extLst>
                  <a:ext uri="{0D108BD9-81ED-4DB2-BD59-A6C34878D82A}">
                    <a16:rowId xmlns:a16="http://schemas.microsoft.com/office/drawing/2014/main" val="10003"/>
                  </a:ext>
                </a:extLst>
              </a:tr>
              <a:tr h="583566">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Restaurants – 2 repas par jour, 7j/7</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70C0"/>
                    </a:solidFill>
                  </a:tcPr>
                </a:tc>
                <a:tc>
                  <a:txBody>
                    <a:bodyPr/>
                    <a:lstStyle/>
                    <a:p>
                      <a:pPr marL="0" algn="ctr" defTabSz="914400">
                        <a:lnSpc>
                          <a:spcPct val="107000"/>
                        </a:lnSpc>
                        <a:spcAft>
                          <a:spcPts val="0"/>
                        </a:spcAft>
                        <a:defRPr/>
                      </a:pPr>
                      <a:r>
                        <a:rPr lang="fr-FR" sz="1500" dirty="0">
                          <a:solidFill>
                            <a:schemeClr val="dk1"/>
                          </a:solidFill>
                          <a:latin typeface="+mn-lt"/>
                          <a:ea typeface="Calibri"/>
                          <a:cs typeface="Times New Roman"/>
                        </a:rPr>
                        <a:t>206</a:t>
                      </a:r>
                      <a:endParaRPr dirty="0"/>
                    </a:p>
                  </a:txBody>
                  <a:tcPr marT="0" marB="0" anchor="ctr"/>
                </a:tc>
                <a:extLst>
                  <a:ext uri="{0D108BD9-81ED-4DB2-BD59-A6C34878D82A}">
                    <a16:rowId xmlns:a16="http://schemas.microsoft.com/office/drawing/2014/main" val="10004"/>
                  </a:ext>
                </a:extLst>
              </a:tr>
              <a:tr h="583566">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Restaurants – 2 repas par jour, 6j/7</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70C0"/>
                    </a:solidFill>
                  </a:tcPr>
                </a:tc>
                <a:tc>
                  <a:txBody>
                    <a:bodyPr/>
                    <a:lstStyle/>
                    <a:p>
                      <a:pPr marL="0" algn="ctr" defTabSz="914400">
                        <a:lnSpc>
                          <a:spcPct val="107000"/>
                        </a:lnSpc>
                        <a:spcAft>
                          <a:spcPts val="0"/>
                        </a:spcAft>
                        <a:defRPr/>
                      </a:pPr>
                      <a:r>
                        <a:rPr lang="fr-FR" sz="1500" dirty="0">
                          <a:solidFill>
                            <a:schemeClr val="dk1"/>
                          </a:solidFill>
                          <a:latin typeface="+mn-lt"/>
                          <a:ea typeface="Calibri"/>
                          <a:cs typeface="Times New Roman"/>
                        </a:rPr>
                        <a:t>177</a:t>
                      </a:r>
                      <a:endParaRPr dirty="0"/>
                    </a:p>
                  </a:txBody>
                  <a:tcPr marT="0" marB="0" anchor="ctr"/>
                </a:tc>
                <a:extLst>
                  <a:ext uri="{0D108BD9-81ED-4DB2-BD59-A6C34878D82A}">
                    <a16:rowId xmlns:a16="http://schemas.microsoft.com/office/drawing/2014/main" val="10005"/>
                  </a:ext>
                </a:extLst>
              </a:tr>
            </a:tbl>
          </a:graphicData>
        </a:graphic>
      </p:graphicFrame>
      <p:sp>
        <p:nvSpPr>
          <p:cNvPr id="9" name="Rectangle 8"/>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graphicFrame>
        <p:nvGraphicFramePr>
          <p:cNvPr id="11" name="Tableau 10">
            <a:extLst>
              <a:ext uri="{FF2B5EF4-FFF2-40B4-BE49-F238E27FC236}">
                <a16:creationId xmlns:a16="http://schemas.microsoft.com/office/drawing/2014/main" id="{60D86DDC-D05C-4DE5-8D4A-2E37CF9B48E1}"/>
              </a:ext>
            </a:extLst>
          </p:cNvPr>
          <p:cNvGraphicFramePr>
            <a:graphicFrameLocks noGrp="1"/>
          </p:cNvGraphicFramePr>
          <p:nvPr>
            <p:extLst>
              <p:ext uri="{D42A27DB-BD31-4B8C-83A1-F6EECF244321}">
                <p14:modId xmlns:p14="http://schemas.microsoft.com/office/powerpoint/2010/main" val="1196870956"/>
              </p:ext>
            </p:extLst>
          </p:nvPr>
        </p:nvGraphicFramePr>
        <p:xfrm>
          <a:off x="4752967" y="1196055"/>
          <a:ext cx="4237430" cy="3533139"/>
        </p:xfrm>
        <a:graphic>
          <a:graphicData uri="http://schemas.openxmlformats.org/drawingml/2006/table">
            <a:tbl>
              <a:tblPr firstRow="1" firstCol="1" bandRow="1">
                <a:tableStyleId>{5C22544A-7EE6-4342-B048-85BDC9FD1C3A}</a:tableStyleId>
              </a:tblPr>
              <a:tblGrid>
                <a:gridCol w="2686411">
                  <a:extLst>
                    <a:ext uri="{9D8B030D-6E8A-4147-A177-3AD203B41FA5}">
                      <a16:colId xmlns:a16="http://schemas.microsoft.com/office/drawing/2014/main" val="20000"/>
                    </a:ext>
                  </a:extLst>
                </a:gridCol>
                <a:gridCol w="1551019">
                  <a:extLst>
                    <a:ext uri="{9D8B030D-6E8A-4147-A177-3AD203B41FA5}">
                      <a16:colId xmlns:a16="http://schemas.microsoft.com/office/drawing/2014/main" val="20001"/>
                    </a:ext>
                  </a:extLst>
                </a:gridCol>
              </a:tblGrid>
              <a:tr h="583566">
                <a:tc>
                  <a:txBody>
                    <a:bodyPr/>
                    <a:lstStyle/>
                    <a:p>
                      <a:pPr algn="ctr">
                        <a:lnSpc>
                          <a:spcPct val="107000"/>
                        </a:lnSpc>
                        <a:spcAft>
                          <a:spcPts val="0"/>
                        </a:spcAft>
                        <a:defRPr/>
                      </a:pPr>
                      <a:r>
                        <a:rPr lang="fr-FR" sz="1500" dirty="0">
                          <a:latin typeface="Calibri"/>
                          <a:ea typeface="Calibri"/>
                          <a:cs typeface="Times New Roman"/>
                        </a:rPr>
                        <a:t>Bbio</a:t>
                      </a:r>
                      <a:endParaRPr dirty="0"/>
                    </a:p>
                    <a:p>
                      <a:pPr algn="ctr">
                        <a:lnSpc>
                          <a:spcPct val="107000"/>
                        </a:lnSpc>
                        <a:spcAft>
                          <a:spcPts val="0"/>
                        </a:spcAft>
                        <a:defRPr/>
                      </a:pPr>
                      <a:r>
                        <a:rPr lang="fr-FR" sz="1200" dirty="0">
                          <a:latin typeface="+mn-lt"/>
                          <a:ea typeface="Calibri"/>
                          <a:cs typeface="Times New Roman"/>
                        </a:rPr>
                        <a:t>En points</a:t>
                      </a:r>
                      <a:endParaRPr lang="fr-FR" sz="1200" dirty="0">
                        <a:latin typeface="Calibri"/>
                        <a:ea typeface="Calibri"/>
                        <a:cs typeface="Times New Roman"/>
                      </a:endParaRPr>
                    </a:p>
                  </a:txBody>
                  <a:tcPr marL="51435" marR="51435" marT="0" marB="0" anchor="ctr">
                    <a:solidFill>
                      <a:srgbClr val="0070C0"/>
                    </a:solidFill>
                  </a:tcPr>
                </a:tc>
                <a:tc>
                  <a:txBody>
                    <a:bodyPr/>
                    <a:lstStyle/>
                    <a:p>
                      <a:pPr algn="ctr">
                        <a:lnSpc>
                          <a:spcPct val="107000"/>
                        </a:lnSpc>
                        <a:spcAft>
                          <a:spcPts val="0"/>
                        </a:spcAft>
                        <a:defRPr/>
                      </a:pPr>
                      <a:r>
                        <a:rPr lang="fr-FR" sz="1200" dirty="0" err="1"/>
                        <a:t>Bbio_maxmoyen</a:t>
                      </a:r>
                      <a:endParaRPr lang="fr-FR" sz="1200" dirty="0">
                        <a:latin typeface="Calibri"/>
                        <a:ea typeface="Calibri"/>
                        <a:cs typeface="Times New Roman"/>
                      </a:endParaRPr>
                    </a:p>
                  </a:txBody>
                  <a:tcPr marL="51435" marR="51435" marT="0" marB="0" anchor="ctr">
                    <a:solidFill>
                      <a:srgbClr val="0070C0"/>
                    </a:solidFill>
                  </a:tcPr>
                </a:tc>
                <a:extLst>
                  <a:ext uri="{0D108BD9-81ED-4DB2-BD59-A6C34878D82A}">
                    <a16:rowId xmlns:a16="http://schemas.microsoft.com/office/drawing/2014/main" val="10000"/>
                  </a:ext>
                </a:extLst>
              </a:tr>
              <a:tr h="615309">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Commerces</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70C0"/>
                    </a:solidFill>
                  </a:tcPr>
                </a:tc>
                <a:tc>
                  <a:txBody>
                    <a:bodyPr/>
                    <a:lstStyle/>
                    <a:p>
                      <a:pPr algn="ctr">
                        <a:lnSpc>
                          <a:spcPct val="107000"/>
                        </a:lnSpc>
                        <a:spcAft>
                          <a:spcPts val="0"/>
                        </a:spcAft>
                        <a:defRPr/>
                      </a:pPr>
                      <a:r>
                        <a:rPr lang="fr-FR" sz="1500" dirty="0">
                          <a:latin typeface="+mn-lt"/>
                          <a:ea typeface="Calibri"/>
                          <a:cs typeface="Times New Roman"/>
                        </a:rPr>
                        <a:t>170</a:t>
                      </a:r>
                      <a:endParaRPr dirty="0"/>
                    </a:p>
                  </a:txBody>
                  <a:tcPr marL="68580" marR="68580" marT="0" marB="0" anchor="ctr"/>
                </a:tc>
                <a:extLst>
                  <a:ext uri="{0D108BD9-81ED-4DB2-BD59-A6C34878D82A}">
                    <a16:rowId xmlns:a16="http://schemas.microsoft.com/office/drawing/2014/main" val="10001"/>
                  </a:ext>
                </a:extLst>
              </a:tr>
              <a:tr h="583566">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Vestiaires seuls</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70C0"/>
                    </a:solidFill>
                  </a:tcPr>
                </a:tc>
                <a:tc>
                  <a:txBody>
                    <a:bodyPr/>
                    <a:lstStyle/>
                    <a:p>
                      <a:pPr algn="ctr">
                        <a:lnSpc>
                          <a:spcPct val="107000"/>
                        </a:lnSpc>
                        <a:spcAft>
                          <a:spcPts val="0"/>
                        </a:spcAft>
                        <a:defRPr/>
                      </a:pPr>
                      <a:r>
                        <a:rPr lang="fr-FR" sz="1500" dirty="0">
                          <a:latin typeface="+mn-lt"/>
                          <a:ea typeface="Calibri"/>
                          <a:cs typeface="Times New Roman"/>
                        </a:rPr>
                        <a:t>225</a:t>
                      </a:r>
                      <a:endParaRPr dirty="0"/>
                    </a:p>
                  </a:txBody>
                  <a:tcPr marL="68580" marR="68580" marT="0" marB="0" anchor="ctr"/>
                </a:tc>
                <a:extLst>
                  <a:ext uri="{0D108BD9-81ED-4DB2-BD59-A6C34878D82A}">
                    <a16:rowId xmlns:a16="http://schemas.microsoft.com/office/drawing/2014/main" val="10002"/>
                  </a:ext>
                </a:extLst>
              </a:tr>
              <a:tr h="583566">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Etablissements sanitaires avec hébergement</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70C0"/>
                    </a:solidFill>
                  </a:tcPr>
                </a:tc>
                <a:tc>
                  <a:txBody>
                    <a:bodyPr/>
                    <a:lstStyle/>
                    <a:p>
                      <a:pPr marL="0" algn="ctr" defTabSz="914400">
                        <a:lnSpc>
                          <a:spcPct val="107000"/>
                        </a:lnSpc>
                        <a:spcAft>
                          <a:spcPts val="0"/>
                        </a:spcAft>
                        <a:defRPr/>
                      </a:pPr>
                      <a:r>
                        <a:rPr lang="fr-FR" sz="1500" dirty="0">
                          <a:solidFill>
                            <a:schemeClr val="dk1"/>
                          </a:solidFill>
                          <a:latin typeface="+mn-lt"/>
                          <a:ea typeface="Calibri"/>
                          <a:cs typeface="Times New Roman"/>
                        </a:rPr>
                        <a:t>174</a:t>
                      </a:r>
                      <a:endParaRPr dirty="0"/>
                    </a:p>
                  </a:txBody>
                  <a:tcPr marT="0" marB="0" anchor="ctr"/>
                </a:tc>
                <a:extLst>
                  <a:ext uri="{0D108BD9-81ED-4DB2-BD59-A6C34878D82A}">
                    <a16:rowId xmlns:a16="http://schemas.microsoft.com/office/drawing/2014/main" val="10003"/>
                  </a:ext>
                </a:extLst>
              </a:tr>
              <a:tr h="583566">
                <a:tc>
                  <a:txBody>
                    <a:bodyPr/>
                    <a:lstStyle/>
                    <a:p>
                      <a:pPr marL="0" marR="0" lvl="0" indent="0" algn="ctr" defTabSz="914400" eaLnBrk="1" fontAlgn="auto" latinLnBrk="0" hangingPunct="1">
                        <a:lnSpc>
                          <a:spcPct val="107000"/>
                        </a:lnSpc>
                        <a:spcBef>
                          <a:spcPts val="0"/>
                        </a:spcBef>
                        <a:spcAft>
                          <a:spcPts val="600"/>
                        </a:spcAft>
                        <a:buClrTx/>
                        <a:buSzTx/>
                        <a:buFontTx/>
                        <a:buNone/>
                        <a:tabLst/>
                        <a:defRPr/>
                      </a:pPr>
                      <a:r>
                        <a:rPr lang="fr-FR" sz="1050" b="1" dirty="0">
                          <a:solidFill>
                            <a:schemeClr val="bg1"/>
                          </a:solidFill>
                          <a:effectLst/>
                          <a:latin typeface="+mn-lt"/>
                          <a:ea typeface="Calibri" panose="020F0502020204030204" pitchFamily="34" charset="0"/>
                          <a:cs typeface="Arial" panose="020B0604020202020204" pitchFamily="34" charset="0"/>
                        </a:rPr>
                        <a:t>Etablissements de santé (partie nuit)</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70C0"/>
                    </a:solidFill>
                  </a:tcPr>
                </a:tc>
                <a:tc>
                  <a:txBody>
                    <a:bodyPr/>
                    <a:lstStyle/>
                    <a:p>
                      <a:pPr marL="0" algn="ctr" defTabSz="914400">
                        <a:lnSpc>
                          <a:spcPct val="107000"/>
                        </a:lnSpc>
                        <a:spcAft>
                          <a:spcPts val="0"/>
                        </a:spcAft>
                        <a:defRPr/>
                      </a:pPr>
                      <a:r>
                        <a:rPr lang="fr-FR" sz="1500" dirty="0">
                          <a:solidFill>
                            <a:schemeClr val="dk1"/>
                          </a:solidFill>
                          <a:latin typeface="+mn-lt"/>
                          <a:ea typeface="Calibri"/>
                          <a:cs typeface="Times New Roman"/>
                        </a:rPr>
                        <a:t>164</a:t>
                      </a:r>
                      <a:endParaRPr dirty="0"/>
                    </a:p>
                  </a:txBody>
                  <a:tcPr marT="0" marB="0" anchor="ctr"/>
                </a:tc>
                <a:extLst>
                  <a:ext uri="{0D108BD9-81ED-4DB2-BD59-A6C34878D82A}">
                    <a16:rowId xmlns:a16="http://schemas.microsoft.com/office/drawing/2014/main" val="10004"/>
                  </a:ext>
                </a:extLst>
              </a:tr>
              <a:tr h="583566">
                <a:tc>
                  <a:txBody>
                    <a:bodyPr/>
                    <a:lstStyle/>
                    <a:p>
                      <a:pPr marL="0" marR="0" lvl="0" indent="0" algn="ctr" defTabSz="914400" eaLnBrk="1" fontAlgn="auto" latinLnBrk="0" hangingPunct="1">
                        <a:lnSpc>
                          <a:spcPct val="107000"/>
                        </a:lnSpc>
                        <a:spcBef>
                          <a:spcPts val="0"/>
                        </a:spcBef>
                        <a:spcAft>
                          <a:spcPts val="600"/>
                        </a:spcAft>
                        <a:buClrTx/>
                        <a:buSzTx/>
                        <a:buFontTx/>
                        <a:buNone/>
                        <a:tabLst/>
                        <a:defRPr/>
                      </a:pPr>
                      <a:r>
                        <a:rPr lang="fr-FR" sz="1050" b="1" dirty="0">
                          <a:solidFill>
                            <a:schemeClr val="bg1"/>
                          </a:solidFill>
                          <a:effectLst/>
                          <a:latin typeface="+mn-lt"/>
                          <a:ea typeface="Calibri" panose="020F0502020204030204" pitchFamily="34" charset="0"/>
                          <a:cs typeface="Arial" panose="020B0604020202020204" pitchFamily="34" charset="0"/>
                        </a:rPr>
                        <a:t>Etablissements de santé (partie jour)</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70C0"/>
                    </a:solidFill>
                  </a:tcPr>
                </a:tc>
                <a:tc>
                  <a:txBody>
                    <a:bodyPr/>
                    <a:lstStyle/>
                    <a:p>
                      <a:pPr marL="0" algn="ctr" defTabSz="914400">
                        <a:lnSpc>
                          <a:spcPct val="107000"/>
                        </a:lnSpc>
                        <a:spcAft>
                          <a:spcPts val="0"/>
                        </a:spcAft>
                        <a:defRPr/>
                      </a:pPr>
                      <a:r>
                        <a:rPr lang="fr-FR" sz="1500" dirty="0">
                          <a:solidFill>
                            <a:schemeClr val="dk1"/>
                          </a:solidFill>
                          <a:latin typeface="+mn-lt"/>
                          <a:ea typeface="Calibri"/>
                          <a:cs typeface="Times New Roman"/>
                        </a:rPr>
                        <a:t>133</a:t>
                      </a:r>
                      <a:endParaRPr dirty="0"/>
                    </a:p>
                  </a:txBody>
                  <a:tcPr marT="0" marB="0"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9102853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Exigences RE2020 – </a:t>
            </a:r>
            <a:r>
              <a:rPr lang="fr-FR" sz="2000" dirty="0">
                <a:solidFill>
                  <a:schemeClr val="tx2"/>
                </a:solidFill>
              </a:rPr>
              <a:t>Bbio</a:t>
            </a:r>
            <a:endParaRPr dirty="0">
              <a:solidFill>
                <a:schemeClr val="tx2"/>
              </a:solidFill>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53</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graphicFrame>
        <p:nvGraphicFramePr>
          <p:cNvPr id="13" name="Tableau 12"/>
          <p:cNvGraphicFramePr>
            <a:graphicFrameLocks noGrp="1"/>
          </p:cNvGraphicFramePr>
          <p:nvPr>
            <p:extLst>
              <p:ext uri="{D42A27DB-BD31-4B8C-83A1-F6EECF244321}">
                <p14:modId xmlns:p14="http://schemas.microsoft.com/office/powerpoint/2010/main" val="2781338342"/>
              </p:ext>
            </p:extLst>
          </p:nvPr>
        </p:nvGraphicFramePr>
        <p:xfrm>
          <a:off x="453204" y="1741069"/>
          <a:ext cx="4237430" cy="2334264"/>
        </p:xfrm>
        <a:graphic>
          <a:graphicData uri="http://schemas.openxmlformats.org/drawingml/2006/table">
            <a:tbl>
              <a:tblPr firstRow="1" firstCol="1" bandRow="1">
                <a:tableStyleId>{5C22544A-7EE6-4342-B048-85BDC9FD1C3A}</a:tableStyleId>
              </a:tblPr>
              <a:tblGrid>
                <a:gridCol w="2686411">
                  <a:extLst>
                    <a:ext uri="{9D8B030D-6E8A-4147-A177-3AD203B41FA5}">
                      <a16:colId xmlns:a16="http://schemas.microsoft.com/office/drawing/2014/main" val="20000"/>
                    </a:ext>
                  </a:extLst>
                </a:gridCol>
                <a:gridCol w="1551019">
                  <a:extLst>
                    <a:ext uri="{9D8B030D-6E8A-4147-A177-3AD203B41FA5}">
                      <a16:colId xmlns:a16="http://schemas.microsoft.com/office/drawing/2014/main" val="20001"/>
                    </a:ext>
                  </a:extLst>
                </a:gridCol>
              </a:tblGrid>
              <a:tr h="583566">
                <a:tc>
                  <a:txBody>
                    <a:bodyPr/>
                    <a:lstStyle/>
                    <a:p>
                      <a:pPr algn="ctr">
                        <a:lnSpc>
                          <a:spcPct val="107000"/>
                        </a:lnSpc>
                        <a:spcAft>
                          <a:spcPts val="0"/>
                        </a:spcAft>
                        <a:defRPr/>
                      </a:pPr>
                      <a:r>
                        <a:rPr lang="fr-FR" sz="1500" dirty="0">
                          <a:latin typeface="Calibri"/>
                          <a:ea typeface="Calibri"/>
                          <a:cs typeface="Times New Roman"/>
                        </a:rPr>
                        <a:t>Bbio</a:t>
                      </a:r>
                      <a:endParaRPr dirty="0"/>
                    </a:p>
                    <a:p>
                      <a:pPr algn="ctr">
                        <a:lnSpc>
                          <a:spcPct val="107000"/>
                        </a:lnSpc>
                        <a:spcAft>
                          <a:spcPts val="0"/>
                        </a:spcAft>
                        <a:defRPr/>
                      </a:pPr>
                      <a:r>
                        <a:rPr lang="fr-FR" sz="1200" dirty="0">
                          <a:latin typeface="+mn-lt"/>
                          <a:ea typeface="Calibri"/>
                          <a:cs typeface="Times New Roman"/>
                        </a:rPr>
                        <a:t>En points</a:t>
                      </a:r>
                      <a:endParaRPr lang="fr-FR" sz="1200" dirty="0">
                        <a:latin typeface="Calibri"/>
                        <a:ea typeface="Calibri"/>
                        <a:cs typeface="Times New Roman"/>
                      </a:endParaRPr>
                    </a:p>
                  </a:txBody>
                  <a:tcPr marL="51435" marR="51435" marT="0" marB="0" anchor="ctr">
                    <a:solidFill>
                      <a:srgbClr val="0070C0"/>
                    </a:solidFill>
                  </a:tcPr>
                </a:tc>
                <a:tc>
                  <a:txBody>
                    <a:bodyPr/>
                    <a:lstStyle/>
                    <a:p>
                      <a:pPr algn="ctr">
                        <a:lnSpc>
                          <a:spcPct val="107000"/>
                        </a:lnSpc>
                        <a:spcAft>
                          <a:spcPts val="0"/>
                        </a:spcAft>
                        <a:defRPr/>
                      </a:pPr>
                      <a:r>
                        <a:rPr lang="fr-FR" sz="1200" dirty="0" err="1"/>
                        <a:t>Bbio_maxmoyen</a:t>
                      </a:r>
                      <a:endParaRPr lang="fr-FR" sz="1200" dirty="0">
                        <a:latin typeface="Calibri"/>
                        <a:ea typeface="Calibri"/>
                        <a:cs typeface="Times New Roman"/>
                      </a:endParaRPr>
                    </a:p>
                  </a:txBody>
                  <a:tcPr marL="51435" marR="51435" marT="0" marB="0" anchor="ctr">
                    <a:solidFill>
                      <a:srgbClr val="0070C0"/>
                    </a:solidFill>
                  </a:tcPr>
                </a:tc>
                <a:extLst>
                  <a:ext uri="{0D108BD9-81ED-4DB2-BD59-A6C34878D82A}">
                    <a16:rowId xmlns:a16="http://schemas.microsoft.com/office/drawing/2014/main" val="10000"/>
                  </a:ext>
                </a:extLst>
              </a:tr>
              <a:tr h="583566">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Aérogares</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70C0"/>
                    </a:solidFill>
                  </a:tcPr>
                </a:tc>
                <a:tc>
                  <a:txBody>
                    <a:bodyPr/>
                    <a:lstStyle/>
                    <a:p>
                      <a:pPr algn="ctr">
                        <a:lnSpc>
                          <a:spcPct val="107000"/>
                        </a:lnSpc>
                        <a:spcAft>
                          <a:spcPts val="0"/>
                        </a:spcAft>
                        <a:defRPr/>
                      </a:pPr>
                      <a:r>
                        <a:rPr lang="fr-FR" sz="1500" dirty="0">
                          <a:latin typeface="+mn-lt"/>
                          <a:ea typeface="Calibri"/>
                          <a:cs typeface="Times New Roman"/>
                        </a:rPr>
                        <a:t>248</a:t>
                      </a:r>
                      <a:endParaRPr dirty="0"/>
                    </a:p>
                  </a:txBody>
                  <a:tcPr marL="68580" marR="68580" marT="0" marB="0" anchor="ctr"/>
                </a:tc>
                <a:extLst>
                  <a:ext uri="{0D108BD9-81ED-4DB2-BD59-A6C34878D82A}">
                    <a16:rowId xmlns:a16="http://schemas.microsoft.com/office/drawing/2014/main" val="10002"/>
                  </a:ext>
                </a:extLst>
              </a:tr>
              <a:tr h="583566">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Industries ou artisanats 3x8h</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70C0"/>
                    </a:solidFill>
                  </a:tcPr>
                </a:tc>
                <a:tc>
                  <a:txBody>
                    <a:bodyPr/>
                    <a:lstStyle/>
                    <a:p>
                      <a:pPr marL="0" algn="ctr" defTabSz="914400">
                        <a:lnSpc>
                          <a:spcPct val="107000"/>
                        </a:lnSpc>
                        <a:spcAft>
                          <a:spcPts val="0"/>
                        </a:spcAft>
                        <a:defRPr/>
                      </a:pPr>
                      <a:r>
                        <a:rPr lang="fr-FR" sz="1500" dirty="0">
                          <a:solidFill>
                            <a:schemeClr val="dk1"/>
                          </a:solidFill>
                          <a:latin typeface="+mn-lt"/>
                          <a:ea typeface="Calibri"/>
                          <a:cs typeface="Times New Roman"/>
                        </a:rPr>
                        <a:t>257</a:t>
                      </a:r>
                      <a:endParaRPr dirty="0"/>
                    </a:p>
                  </a:txBody>
                  <a:tcPr marT="0" marB="0" anchor="ctr"/>
                </a:tc>
                <a:extLst>
                  <a:ext uri="{0D108BD9-81ED-4DB2-BD59-A6C34878D82A}">
                    <a16:rowId xmlns:a16="http://schemas.microsoft.com/office/drawing/2014/main" val="10003"/>
                  </a:ext>
                </a:extLst>
              </a:tr>
              <a:tr h="583566">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Industries ou artisanats 8h à 18h</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70C0"/>
                    </a:solidFill>
                  </a:tcPr>
                </a:tc>
                <a:tc>
                  <a:txBody>
                    <a:bodyPr/>
                    <a:lstStyle/>
                    <a:p>
                      <a:pPr marL="0" algn="ctr" defTabSz="914400">
                        <a:lnSpc>
                          <a:spcPct val="107000"/>
                        </a:lnSpc>
                        <a:spcAft>
                          <a:spcPts val="0"/>
                        </a:spcAft>
                        <a:defRPr/>
                      </a:pPr>
                      <a:r>
                        <a:rPr lang="fr-FR" sz="1500" dirty="0">
                          <a:solidFill>
                            <a:schemeClr val="dk1"/>
                          </a:solidFill>
                          <a:latin typeface="+mn-lt"/>
                          <a:ea typeface="Calibri"/>
                          <a:cs typeface="Times New Roman"/>
                        </a:rPr>
                        <a:t>69</a:t>
                      </a:r>
                      <a:endParaRPr dirty="0"/>
                    </a:p>
                  </a:txBody>
                  <a:tcPr marT="0" marB="0" anchor="ctr"/>
                </a:tc>
                <a:extLst>
                  <a:ext uri="{0D108BD9-81ED-4DB2-BD59-A6C34878D82A}">
                    <a16:rowId xmlns:a16="http://schemas.microsoft.com/office/drawing/2014/main" val="10004"/>
                  </a:ext>
                </a:extLst>
              </a:tr>
            </a:tbl>
          </a:graphicData>
        </a:graphic>
      </p:graphicFrame>
      <p:sp>
        <p:nvSpPr>
          <p:cNvPr id="9" name="Rectangle 8"/>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graphicFrame>
        <p:nvGraphicFramePr>
          <p:cNvPr id="10" name="Tableau 9">
            <a:extLst>
              <a:ext uri="{FF2B5EF4-FFF2-40B4-BE49-F238E27FC236}">
                <a16:creationId xmlns:a16="http://schemas.microsoft.com/office/drawing/2014/main" id="{89999D34-C3FD-485C-9302-A88CDAEEAFDE}"/>
              </a:ext>
            </a:extLst>
          </p:cNvPr>
          <p:cNvGraphicFramePr>
            <a:graphicFrameLocks noGrp="1"/>
          </p:cNvGraphicFramePr>
          <p:nvPr>
            <p:extLst>
              <p:ext uri="{D42A27DB-BD31-4B8C-83A1-F6EECF244321}">
                <p14:modId xmlns:p14="http://schemas.microsoft.com/office/powerpoint/2010/main" val="3994214710"/>
              </p:ext>
            </p:extLst>
          </p:nvPr>
        </p:nvGraphicFramePr>
        <p:xfrm>
          <a:off x="4748499" y="1741069"/>
          <a:ext cx="4237430" cy="2334264"/>
        </p:xfrm>
        <a:graphic>
          <a:graphicData uri="http://schemas.openxmlformats.org/drawingml/2006/table">
            <a:tbl>
              <a:tblPr firstRow="1" firstCol="1" bandRow="1">
                <a:tableStyleId>{5C22544A-7EE6-4342-B048-85BDC9FD1C3A}</a:tableStyleId>
              </a:tblPr>
              <a:tblGrid>
                <a:gridCol w="2686411">
                  <a:extLst>
                    <a:ext uri="{9D8B030D-6E8A-4147-A177-3AD203B41FA5}">
                      <a16:colId xmlns:a16="http://schemas.microsoft.com/office/drawing/2014/main" val="20000"/>
                    </a:ext>
                  </a:extLst>
                </a:gridCol>
                <a:gridCol w="1551019">
                  <a:extLst>
                    <a:ext uri="{9D8B030D-6E8A-4147-A177-3AD203B41FA5}">
                      <a16:colId xmlns:a16="http://schemas.microsoft.com/office/drawing/2014/main" val="20001"/>
                    </a:ext>
                  </a:extLst>
                </a:gridCol>
              </a:tblGrid>
              <a:tr h="583566">
                <a:tc>
                  <a:txBody>
                    <a:bodyPr/>
                    <a:lstStyle/>
                    <a:p>
                      <a:pPr algn="ctr">
                        <a:lnSpc>
                          <a:spcPct val="107000"/>
                        </a:lnSpc>
                        <a:spcAft>
                          <a:spcPts val="0"/>
                        </a:spcAft>
                        <a:defRPr/>
                      </a:pPr>
                      <a:r>
                        <a:rPr lang="fr-FR" sz="1500" dirty="0">
                          <a:latin typeface="Calibri"/>
                          <a:ea typeface="Calibri"/>
                          <a:cs typeface="Times New Roman"/>
                        </a:rPr>
                        <a:t>Bbio</a:t>
                      </a:r>
                      <a:endParaRPr dirty="0"/>
                    </a:p>
                    <a:p>
                      <a:pPr algn="ctr">
                        <a:lnSpc>
                          <a:spcPct val="107000"/>
                        </a:lnSpc>
                        <a:spcAft>
                          <a:spcPts val="0"/>
                        </a:spcAft>
                        <a:defRPr/>
                      </a:pPr>
                      <a:r>
                        <a:rPr lang="fr-FR" sz="1200" dirty="0">
                          <a:latin typeface="+mn-lt"/>
                          <a:ea typeface="Calibri"/>
                          <a:cs typeface="Times New Roman"/>
                        </a:rPr>
                        <a:t>En points</a:t>
                      </a:r>
                      <a:endParaRPr lang="fr-FR" sz="1200" dirty="0">
                        <a:latin typeface="Calibri"/>
                        <a:ea typeface="Calibri"/>
                        <a:cs typeface="Times New Roman"/>
                      </a:endParaRPr>
                    </a:p>
                  </a:txBody>
                  <a:tcPr marL="51435" marR="51435" marT="0" marB="0" anchor="ctr">
                    <a:solidFill>
                      <a:srgbClr val="0070C0"/>
                    </a:solidFill>
                  </a:tcPr>
                </a:tc>
                <a:tc>
                  <a:txBody>
                    <a:bodyPr/>
                    <a:lstStyle/>
                    <a:p>
                      <a:pPr algn="ctr">
                        <a:lnSpc>
                          <a:spcPct val="107000"/>
                        </a:lnSpc>
                        <a:spcAft>
                          <a:spcPts val="0"/>
                        </a:spcAft>
                        <a:defRPr/>
                      </a:pPr>
                      <a:r>
                        <a:rPr lang="fr-FR" sz="1200" dirty="0" err="1"/>
                        <a:t>Bbio_maxmoyen</a:t>
                      </a:r>
                      <a:endParaRPr lang="fr-FR" sz="1200" dirty="0">
                        <a:latin typeface="Calibri"/>
                        <a:ea typeface="Calibri"/>
                        <a:cs typeface="Times New Roman"/>
                      </a:endParaRPr>
                    </a:p>
                  </a:txBody>
                  <a:tcPr marL="51435" marR="51435" marT="0" marB="0" anchor="ctr">
                    <a:solidFill>
                      <a:srgbClr val="0070C0"/>
                    </a:solidFill>
                  </a:tcPr>
                </a:tc>
                <a:extLst>
                  <a:ext uri="{0D108BD9-81ED-4DB2-BD59-A6C34878D82A}">
                    <a16:rowId xmlns:a16="http://schemas.microsoft.com/office/drawing/2014/main" val="10000"/>
                  </a:ext>
                </a:extLst>
              </a:tr>
              <a:tr h="583566">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Etablissements sportifs municipaux ou scolaires et établissements sportifs privés</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70C0"/>
                    </a:solidFill>
                  </a:tcPr>
                </a:tc>
                <a:tc>
                  <a:txBody>
                    <a:bodyPr/>
                    <a:lstStyle/>
                    <a:p>
                      <a:pPr algn="ctr">
                        <a:lnSpc>
                          <a:spcPct val="107000"/>
                        </a:lnSpc>
                        <a:spcAft>
                          <a:spcPts val="0"/>
                        </a:spcAft>
                        <a:defRPr/>
                      </a:pPr>
                      <a:r>
                        <a:rPr lang="fr-FR" sz="1500" dirty="0">
                          <a:latin typeface="+mn-lt"/>
                          <a:ea typeface="Calibri"/>
                          <a:cs typeface="Times New Roman"/>
                        </a:rPr>
                        <a:t>94</a:t>
                      </a:r>
                      <a:endParaRPr dirty="0"/>
                    </a:p>
                  </a:txBody>
                  <a:tcPr marL="68580" marR="68580" marT="0" marB="0" anchor="ctr"/>
                </a:tc>
                <a:extLst>
                  <a:ext uri="{0D108BD9-81ED-4DB2-BD59-A6C34878D82A}">
                    <a16:rowId xmlns:a16="http://schemas.microsoft.com/office/drawing/2014/main" val="10002"/>
                  </a:ext>
                </a:extLst>
              </a:tr>
              <a:tr h="583566">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Restaurants scolaires – 1 repas par jour, 5 jours sur 7</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70C0"/>
                    </a:solidFill>
                  </a:tcPr>
                </a:tc>
                <a:tc>
                  <a:txBody>
                    <a:bodyPr/>
                    <a:lstStyle/>
                    <a:p>
                      <a:pPr marL="0" algn="ctr" defTabSz="914400">
                        <a:lnSpc>
                          <a:spcPct val="107000"/>
                        </a:lnSpc>
                        <a:spcAft>
                          <a:spcPts val="0"/>
                        </a:spcAft>
                        <a:defRPr/>
                      </a:pPr>
                      <a:r>
                        <a:rPr lang="fr-FR" sz="1500" dirty="0">
                          <a:solidFill>
                            <a:schemeClr val="dk1"/>
                          </a:solidFill>
                          <a:latin typeface="+mn-lt"/>
                          <a:ea typeface="Calibri"/>
                          <a:cs typeface="Times New Roman"/>
                        </a:rPr>
                        <a:t>76</a:t>
                      </a:r>
                      <a:endParaRPr dirty="0"/>
                    </a:p>
                  </a:txBody>
                  <a:tcPr marT="0" marB="0" anchor="ctr"/>
                </a:tc>
                <a:extLst>
                  <a:ext uri="{0D108BD9-81ED-4DB2-BD59-A6C34878D82A}">
                    <a16:rowId xmlns:a16="http://schemas.microsoft.com/office/drawing/2014/main" val="10003"/>
                  </a:ext>
                </a:extLst>
              </a:tr>
              <a:tr h="583566">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Restaurants scolaires – 3 repas par jour, 5 jours sur 7</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70C0"/>
                    </a:solidFill>
                  </a:tcPr>
                </a:tc>
                <a:tc>
                  <a:txBody>
                    <a:bodyPr/>
                    <a:lstStyle/>
                    <a:p>
                      <a:pPr marL="0" algn="ctr" defTabSz="914400">
                        <a:lnSpc>
                          <a:spcPct val="107000"/>
                        </a:lnSpc>
                        <a:spcAft>
                          <a:spcPts val="0"/>
                        </a:spcAft>
                        <a:defRPr/>
                      </a:pPr>
                      <a:r>
                        <a:rPr lang="fr-FR" sz="1500" dirty="0">
                          <a:solidFill>
                            <a:schemeClr val="dk1"/>
                          </a:solidFill>
                          <a:latin typeface="+mn-lt"/>
                          <a:ea typeface="Calibri"/>
                          <a:cs typeface="Times New Roman"/>
                        </a:rPr>
                        <a:t>116</a:t>
                      </a:r>
                      <a:endParaRPr dirty="0"/>
                    </a:p>
                  </a:txBody>
                  <a:tcPr marT="0" marB="0"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7502745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Positionnement des logements RT2012 - Cep</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54</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3" name="Espace réservé du texte 6"/>
          <p:cNvSpPr txBox="1"/>
          <p:nvPr/>
        </p:nvSpPr>
        <p:spPr bwMode="auto">
          <a:xfrm>
            <a:off x="870627" y="1460000"/>
            <a:ext cx="7628582" cy="3004457"/>
          </a:xfrm>
          <a:prstGeom prst="rect">
            <a:avLst/>
          </a:prstGeom>
          <a:solidFill>
            <a:schemeClr val="bg1"/>
          </a:solidFill>
        </p:spPr>
        <p:txBody>
          <a:bodyPr>
            <a:norm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lgn="just">
              <a:defRPr/>
            </a:pPr>
            <a:r>
              <a:rPr lang="fr-FR" sz="1200" u="sng"/>
              <a:t>Cep – Analyses de l’observatoire de la performance énergétique (RT2012) :</a:t>
            </a:r>
            <a:endParaRPr/>
          </a:p>
          <a:p>
            <a:pPr algn="just">
              <a:defRPr/>
            </a:pPr>
            <a:endParaRPr lang="fr-FR" sz="1200" u="sng"/>
          </a:p>
          <a:p>
            <a:pPr algn="just">
              <a:defRPr/>
            </a:pPr>
            <a:endParaRPr lang="fr-FR" sz="1200" u="sng"/>
          </a:p>
          <a:p>
            <a:pPr algn="just">
              <a:defRPr/>
            </a:pPr>
            <a:endParaRPr lang="fr-FR" sz="1200" u="sng"/>
          </a:p>
          <a:p>
            <a:pPr algn="just">
              <a:defRPr/>
            </a:pPr>
            <a:endParaRPr lang="fr-FR" sz="1200" u="sng"/>
          </a:p>
          <a:p>
            <a:pPr algn="just">
              <a:defRPr/>
            </a:pPr>
            <a:endParaRPr lang="fr-FR" sz="1200" u="sng"/>
          </a:p>
          <a:p>
            <a:pPr algn="just">
              <a:defRPr/>
            </a:pPr>
            <a:endParaRPr lang="fr-FR" sz="1200" u="sng"/>
          </a:p>
          <a:p>
            <a:pPr algn="just">
              <a:defRPr/>
            </a:pPr>
            <a:endParaRPr lang="fr-FR" sz="1200" u="sng"/>
          </a:p>
          <a:p>
            <a:pPr algn="just">
              <a:defRPr/>
            </a:pPr>
            <a:endParaRPr lang="fr-FR" sz="1200" u="sng"/>
          </a:p>
          <a:p>
            <a:pPr algn="just">
              <a:defRPr/>
            </a:pPr>
            <a:r>
              <a:rPr lang="fr-FR" sz="1200"/>
              <a:t>Autant en MI qu’en LC, les bâtiments sont actuellement plus proches de l’exigence Cepmax que Bbiomax : c’est l’indicateur Cep qui semblait être dans la plupart des cas la contrainte principale en RT2012, pour les bâtiments résidentiels.</a:t>
            </a:r>
            <a:endParaRPr/>
          </a:p>
        </p:txBody>
      </p:sp>
      <p:graphicFrame>
        <p:nvGraphicFramePr>
          <p:cNvPr id="14" name="Tableau 13"/>
          <p:cNvGraphicFramePr>
            <a:graphicFrameLocks noGrp="1"/>
          </p:cNvGraphicFramePr>
          <p:nvPr/>
        </p:nvGraphicFramePr>
        <p:xfrm>
          <a:off x="1691680" y="1923678"/>
          <a:ext cx="5327968" cy="1539240"/>
        </p:xfrm>
        <a:graphic>
          <a:graphicData uri="http://schemas.openxmlformats.org/drawingml/2006/table">
            <a:tbl>
              <a:tblPr>
                <a:tableStyleId>{5C22544A-7EE6-4342-B048-85BDC9FD1C3A}</a:tableStyleId>
              </a:tblPr>
              <a:tblGrid>
                <a:gridCol w="2226948">
                  <a:extLst>
                    <a:ext uri="{9D8B030D-6E8A-4147-A177-3AD203B41FA5}">
                      <a16:colId xmlns:a16="http://schemas.microsoft.com/office/drawing/2014/main" val="20000"/>
                    </a:ext>
                  </a:extLst>
                </a:gridCol>
                <a:gridCol w="1756871">
                  <a:extLst>
                    <a:ext uri="{9D8B030D-6E8A-4147-A177-3AD203B41FA5}">
                      <a16:colId xmlns:a16="http://schemas.microsoft.com/office/drawing/2014/main" val="20001"/>
                    </a:ext>
                  </a:extLst>
                </a:gridCol>
                <a:gridCol w="1344149">
                  <a:extLst>
                    <a:ext uri="{9D8B030D-6E8A-4147-A177-3AD203B41FA5}">
                      <a16:colId xmlns:a16="http://schemas.microsoft.com/office/drawing/2014/main" val="20002"/>
                    </a:ext>
                  </a:extLst>
                </a:gridCol>
              </a:tblGrid>
              <a:tr h="254000">
                <a:tc>
                  <a:txBody>
                    <a:bodyPr/>
                    <a:lstStyle/>
                    <a:p>
                      <a:pPr algn="l">
                        <a:defRPr/>
                      </a:pPr>
                      <a:r>
                        <a:rPr lang="fr-FR" sz="1600" u="none" strike="noStrike"/>
                        <a:t>Gain Cep</a:t>
                      </a:r>
                      <a:endParaRPr lang="fr-FR" sz="1600" b="1" i="0" u="none" strike="noStrike">
                        <a:solidFill>
                          <a:srgbClr val="000000"/>
                        </a:solidFill>
                        <a:latin typeface="Calibri"/>
                      </a:endParaRPr>
                    </a:p>
                  </a:txBody>
                  <a:tcPr marL="12700" marR="12700" marT="12700" marB="0" anchor="b"/>
                </a:tc>
                <a:tc>
                  <a:txBody>
                    <a:bodyPr/>
                    <a:lstStyle/>
                    <a:p>
                      <a:pPr algn="ctr">
                        <a:defRPr/>
                      </a:pPr>
                      <a:r>
                        <a:rPr lang="fr-FR" sz="1600" u="none" strike="noStrike"/>
                        <a:t>MI</a:t>
                      </a:r>
                      <a:endParaRPr lang="fr-FR" sz="1600" b="1" i="0" u="none" strike="noStrike">
                        <a:solidFill>
                          <a:srgbClr val="000000"/>
                        </a:solidFill>
                        <a:latin typeface="Calibri"/>
                      </a:endParaRPr>
                    </a:p>
                  </a:txBody>
                  <a:tcPr marL="12700" marR="12700" marT="12700" marB="0" anchor="b"/>
                </a:tc>
                <a:tc>
                  <a:txBody>
                    <a:bodyPr/>
                    <a:lstStyle/>
                    <a:p>
                      <a:pPr algn="ctr">
                        <a:defRPr/>
                      </a:pPr>
                      <a:r>
                        <a:rPr lang="fr-FR" sz="1600" u="none" strike="noStrike"/>
                        <a:t>LC</a:t>
                      </a:r>
                      <a:endParaRPr lang="fr-FR" sz="1600" b="1" i="0" u="none" strike="noStrike">
                        <a:solidFill>
                          <a:srgbClr val="000000"/>
                        </a:solidFill>
                        <a:latin typeface="Calibri"/>
                      </a:endParaRPr>
                    </a:p>
                  </a:txBody>
                  <a:tcPr marL="12700" marR="12700" marT="12700" marB="0" anchor="b"/>
                </a:tc>
                <a:extLst>
                  <a:ext uri="{0D108BD9-81ED-4DB2-BD59-A6C34878D82A}">
                    <a16:rowId xmlns:a16="http://schemas.microsoft.com/office/drawing/2014/main" val="10000"/>
                  </a:ext>
                </a:extLst>
              </a:tr>
              <a:tr h="254000">
                <a:tc>
                  <a:txBody>
                    <a:bodyPr/>
                    <a:lstStyle/>
                    <a:p>
                      <a:pPr algn="l">
                        <a:defRPr/>
                      </a:pPr>
                      <a:r>
                        <a:rPr lang="fr-FR" sz="1600" u="none" strike="noStrike"/>
                        <a:t>&lt;-40 %</a:t>
                      </a:r>
                      <a:endParaRPr lang="fr-FR" sz="1600" b="0" i="0" u="none" strike="noStrike">
                        <a:solidFill>
                          <a:srgbClr val="000000"/>
                        </a:solidFill>
                        <a:latin typeface="Calibri"/>
                      </a:endParaRPr>
                    </a:p>
                  </a:txBody>
                  <a:tcPr marL="12700" marR="12700" marT="12700" marB="0" anchor="b"/>
                </a:tc>
                <a:tc>
                  <a:txBody>
                    <a:bodyPr/>
                    <a:lstStyle/>
                    <a:p>
                      <a:pPr algn="ctr">
                        <a:defRPr/>
                      </a:pPr>
                      <a:r>
                        <a:rPr lang="fr-FR" sz="1600" u="none" strike="noStrike"/>
                        <a:t>1%</a:t>
                      </a:r>
                      <a:endParaRPr lang="fr-FR" sz="1600" b="0" i="0" u="none" strike="noStrike">
                        <a:solidFill>
                          <a:srgbClr val="000000"/>
                        </a:solidFill>
                        <a:latin typeface="Calibri"/>
                      </a:endParaRPr>
                    </a:p>
                  </a:txBody>
                  <a:tcPr marL="12700" marR="12700" marT="12700" marB="0" anchor="b"/>
                </a:tc>
                <a:tc>
                  <a:txBody>
                    <a:bodyPr/>
                    <a:lstStyle/>
                    <a:p>
                      <a:pPr algn="ctr">
                        <a:defRPr/>
                      </a:pPr>
                      <a:r>
                        <a:rPr lang="fr-FR" sz="1600" u="none" strike="noStrike"/>
                        <a:t>2%</a:t>
                      </a:r>
                      <a:endParaRPr lang="fr-FR" sz="1600" b="0" i="0" u="none" strike="noStrike">
                        <a:solidFill>
                          <a:srgbClr val="000000"/>
                        </a:solidFill>
                        <a:latin typeface="Calibri"/>
                      </a:endParaRPr>
                    </a:p>
                  </a:txBody>
                  <a:tcPr marL="12700" marR="12700" marT="12700" marB="0" anchor="b"/>
                </a:tc>
                <a:extLst>
                  <a:ext uri="{0D108BD9-81ED-4DB2-BD59-A6C34878D82A}">
                    <a16:rowId xmlns:a16="http://schemas.microsoft.com/office/drawing/2014/main" val="10001"/>
                  </a:ext>
                </a:extLst>
              </a:tr>
              <a:tr h="254000">
                <a:tc>
                  <a:txBody>
                    <a:bodyPr/>
                    <a:lstStyle/>
                    <a:p>
                      <a:pPr algn="l">
                        <a:defRPr/>
                      </a:pPr>
                      <a:r>
                        <a:rPr lang="fr-FR" sz="1600" u="none" strike="noStrike"/>
                        <a:t>-40 % à -30 %</a:t>
                      </a:r>
                      <a:endParaRPr lang="fr-FR" sz="1600" b="0" i="0" u="none" strike="noStrike">
                        <a:solidFill>
                          <a:srgbClr val="000000"/>
                        </a:solidFill>
                        <a:latin typeface="Calibri"/>
                      </a:endParaRPr>
                    </a:p>
                  </a:txBody>
                  <a:tcPr marL="12700" marR="12700" marT="12700" marB="0" anchor="b"/>
                </a:tc>
                <a:tc>
                  <a:txBody>
                    <a:bodyPr/>
                    <a:lstStyle/>
                    <a:p>
                      <a:pPr algn="ctr">
                        <a:defRPr/>
                      </a:pPr>
                      <a:r>
                        <a:rPr lang="fr-FR" sz="1600" u="none" strike="noStrike"/>
                        <a:t>4%</a:t>
                      </a:r>
                      <a:endParaRPr lang="fr-FR" sz="1600" b="0" i="0" u="none" strike="noStrike">
                        <a:solidFill>
                          <a:srgbClr val="000000"/>
                        </a:solidFill>
                        <a:latin typeface="Calibri"/>
                      </a:endParaRPr>
                    </a:p>
                  </a:txBody>
                  <a:tcPr marL="12700" marR="12700" marT="12700" marB="0" anchor="b"/>
                </a:tc>
                <a:tc>
                  <a:txBody>
                    <a:bodyPr/>
                    <a:lstStyle/>
                    <a:p>
                      <a:pPr algn="ctr">
                        <a:defRPr/>
                      </a:pPr>
                      <a:r>
                        <a:rPr lang="fr-FR" sz="1600" u="none" strike="noStrike"/>
                        <a:t>5%</a:t>
                      </a:r>
                      <a:endParaRPr lang="fr-FR" sz="1600" b="0" i="0" u="none" strike="noStrike">
                        <a:solidFill>
                          <a:srgbClr val="000000"/>
                        </a:solidFill>
                        <a:latin typeface="Calibri"/>
                      </a:endParaRPr>
                    </a:p>
                  </a:txBody>
                  <a:tcPr marL="12700" marR="12700" marT="12700" marB="0" anchor="b"/>
                </a:tc>
                <a:extLst>
                  <a:ext uri="{0D108BD9-81ED-4DB2-BD59-A6C34878D82A}">
                    <a16:rowId xmlns:a16="http://schemas.microsoft.com/office/drawing/2014/main" val="10002"/>
                  </a:ext>
                </a:extLst>
              </a:tr>
              <a:tr h="254000">
                <a:tc>
                  <a:txBody>
                    <a:bodyPr/>
                    <a:lstStyle/>
                    <a:p>
                      <a:pPr algn="l">
                        <a:defRPr/>
                      </a:pPr>
                      <a:r>
                        <a:rPr lang="fr-FR" sz="1600" u="none" strike="noStrike"/>
                        <a:t>-30 % à -20 %</a:t>
                      </a:r>
                      <a:endParaRPr lang="fr-FR" sz="1600" b="0" i="0" u="none" strike="noStrike">
                        <a:solidFill>
                          <a:srgbClr val="000000"/>
                        </a:solidFill>
                        <a:latin typeface="Calibri"/>
                      </a:endParaRPr>
                    </a:p>
                  </a:txBody>
                  <a:tcPr marL="12700" marR="12700" marT="12700" marB="0" anchor="b"/>
                </a:tc>
                <a:tc>
                  <a:txBody>
                    <a:bodyPr/>
                    <a:lstStyle/>
                    <a:p>
                      <a:pPr algn="ctr">
                        <a:defRPr/>
                      </a:pPr>
                      <a:r>
                        <a:rPr lang="fr-FR" sz="1600" u="none" strike="noStrike"/>
                        <a:t>16%</a:t>
                      </a:r>
                      <a:endParaRPr lang="fr-FR" sz="1600" b="0" i="0" u="none" strike="noStrike">
                        <a:solidFill>
                          <a:srgbClr val="000000"/>
                        </a:solidFill>
                        <a:latin typeface="Calibri"/>
                      </a:endParaRPr>
                    </a:p>
                  </a:txBody>
                  <a:tcPr marL="12700" marR="12700" marT="12700" marB="0" anchor="b"/>
                </a:tc>
                <a:tc>
                  <a:txBody>
                    <a:bodyPr/>
                    <a:lstStyle/>
                    <a:p>
                      <a:pPr algn="ctr">
                        <a:defRPr/>
                      </a:pPr>
                      <a:r>
                        <a:rPr lang="fr-FR" sz="1600" u="none" strike="noStrike"/>
                        <a:t>16%</a:t>
                      </a:r>
                      <a:endParaRPr lang="fr-FR" sz="1600" b="0" i="0" u="none" strike="noStrike">
                        <a:solidFill>
                          <a:srgbClr val="000000"/>
                        </a:solidFill>
                        <a:latin typeface="Calibri"/>
                      </a:endParaRPr>
                    </a:p>
                  </a:txBody>
                  <a:tcPr marL="12700" marR="12700" marT="12700" marB="0" anchor="b"/>
                </a:tc>
                <a:extLst>
                  <a:ext uri="{0D108BD9-81ED-4DB2-BD59-A6C34878D82A}">
                    <a16:rowId xmlns:a16="http://schemas.microsoft.com/office/drawing/2014/main" val="10003"/>
                  </a:ext>
                </a:extLst>
              </a:tr>
              <a:tr h="254000">
                <a:tc>
                  <a:txBody>
                    <a:bodyPr/>
                    <a:lstStyle/>
                    <a:p>
                      <a:pPr algn="l">
                        <a:defRPr/>
                      </a:pPr>
                      <a:r>
                        <a:rPr lang="fr-FR" sz="1600" u="none" strike="noStrike"/>
                        <a:t>-20 % à -10 %</a:t>
                      </a:r>
                      <a:endParaRPr lang="fr-FR" sz="1600" b="0" i="0" u="none" strike="noStrike">
                        <a:solidFill>
                          <a:srgbClr val="000000"/>
                        </a:solidFill>
                        <a:latin typeface="Calibri"/>
                      </a:endParaRPr>
                    </a:p>
                  </a:txBody>
                  <a:tcPr marL="12700" marR="12700" marT="12700" marB="0" anchor="b"/>
                </a:tc>
                <a:tc>
                  <a:txBody>
                    <a:bodyPr/>
                    <a:lstStyle/>
                    <a:p>
                      <a:pPr algn="ctr">
                        <a:defRPr/>
                      </a:pPr>
                      <a:r>
                        <a:rPr lang="fr-FR" sz="1600" u="none" strike="noStrike"/>
                        <a:t>29%</a:t>
                      </a:r>
                      <a:endParaRPr lang="fr-FR" sz="1600" b="0" i="0" u="none" strike="noStrike">
                        <a:solidFill>
                          <a:srgbClr val="000000"/>
                        </a:solidFill>
                        <a:latin typeface="Calibri"/>
                      </a:endParaRPr>
                    </a:p>
                  </a:txBody>
                  <a:tcPr marL="12700" marR="12700" marT="12700" marB="0" anchor="b"/>
                </a:tc>
                <a:tc>
                  <a:txBody>
                    <a:bodyPr/>
                    <a:lstStyle/>
                    <a:p>
                      <a:pPr algn="ctr">
                        <a:defRPr/>
                      </a:pPr>
                      <a:r>
                        <a:rPr lang="fr-FR" sz="1600" u="none" strike="noStrike"/>
                        <a:t>34%</a:t>
                      </a:r>
                      <a:endParaRPr lang="fr-FR" sz="1600" b="0" i="0" u="none" strike="noStrike">
                        <a:solidFill>
                          <a:srgbClr val="000000"/>
                        </a:solidFill>
                        <a:latin typeface="Calibri"/>
                      </a:endParaRPr>
                    </a:p>
                  </a:txBody>
                  <a:tcPr marL="12700" marR="12700" marT="12700" marB="0" anchor="b"/>
                </a:tc>
                <a:extLst>
                  <a:ext uri="{0D108BD9-81ED-4DB2-BD59-A6C34878D82A}">
                    <a16:rowId xmlns:a16="http://schemas.microsoft.com/office/drawing/2014/main" val="10004"/>
                  </a:ext>
                </a:extLst>
              </a:tr>
              <a:tr h="254000">
                <a:tc>
                  <a:txBody>
                    <a:bodyPr/>
                    <a:lstStyle/>
                    <a:p>
                      <a:pPr algn="l">
                        <a:defRPr/>
                      </a:pPr>
                      <a:r>
                        <a:rPr lang="fr-FR" sz="1600" u="none" strike="noStrike"/>
                        <a:t>-10 % à 0 %</a:t>
                      </a:r>
                      <a:endParaRPr lang="fr-FR" sz="1600" b="0" i="0" u="none" strike="noStrike">
                        <a:solidFill>
                          <a:srgbClr val="000000"/>
                        </a:solidFill>
                        <a:latin typeface="Calibri"/>
                      </a:endParaRPr>
                    </a:p>
                  </a:txBody>
                  <a:tcPr marL="12700" marR="12700" marT="12700" marB="0" anchor="b"/>
                </a:tc>
                <a:tc>
                  <a:txBody>
                    <a:bodyPr/>
                    <a:lstStyle/>
                    <a:p>
                      <a:pPr algn="ctr">
                        <a:defRPr/>
                      </a:pPr>
                      <a:r>
                        <a:rPr lang="fr-FR" sz="1600" u="none" strike="noStrike"/>
                        <a:t>49%</a:t>
                      </a:r>
                      <a:endParaRPr lang="fr-FR" sz="1600" b="0" i="0" u="none" strike="noStrike">
                        <a:solidFill>
                          <a:srgbClr val="000000"/>
                        </a:solidFill>
                        <a:latin typeface="Calibri"/>
                      </a:endParaRPr>
                    </a:p>
                  </a:txBody>
                  <a:tcPr marL="12700" marR="12700" marT="12700" marB="0" anchor="b"/>
                </a:tc>
                <a:tc>
                  <a:txBody>
                    <a:bodyPr/>
                    <a:lstStyle/>
                    <a:p>
                      <a:pPr algn="ctr">
                        <a:defRPr/>
                      </a:pPr>
                      <a:r>
                        <a:rPr lang="fr-FR" sz="1600" u="none" strike="noStrike"/>
                        <a:t>43%</a:t>
                      </a:r>
                      <a:endParaRPr lang="fr-FR" sz="1600" b="0" i="0" u="none" strike="noStrike">
                        <a:solidFill>
                          <a:srgbClr val="000000"/>
                        </a:solidFill>
                        <a:latin typeface="Calibri"/>
                      </a:endParaRPr>
                    </a:p>
                  </a:txBody>
                  <a:tcPr marL="12700" marR="12700" marT="12700" marB="0" anchor="b"/>
                </a:tc>
                <a:extLst>
                  <a:ext uri="{0D108BD9-81ED-4DB2-BD59-A6C34878D82A}">
                    <a16:rowId xmlns:a16="http://schemas.microsoft.com/office/drawing/2014/main" val="10005"/>
                  </a:ext>
                </a:extLst>
              </a:tr>
            </a:tbl>
          </a:graphicData>
        </a:graphic>
      </p:graphicFrame>
      <p:sp>
        <p:nvSpPr>
          <p:cNvPr id="10" name="Rectangle 9"/>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Positionnement des logements RT2012 par vecteur de chauffage</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55</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0" name="Espace réservé du texte 6"/>
          <p:cNvSpPr txBox="1"/>
          <p:nvPr/>
        </p:nvSpPr>
        <p:spPr bwMode="auto">
          <a:xfrm>
            <a:off x="642088" y="1356336"/>
            <a:ext cx="7214924" cy="3176657"/>
          </a:xfrm>
          <a:prstGeom prst="rect">
            <a:avLst/>
          </a:prstGeom>
          <a:solidFill>
            <a:schemeClr val="bg1"/>
          </a:solidFill>
        </p:spPr>
        <p:txBody>
          <a:bodyPr>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lgn="just">
              <a:defRPr/>
            </a:pPr>
            <a:r>
              <a:rPr lang="fr-FR" u="sng"/>
              <a:t>Energie de chauffage par destination d’usage – Analyse de l’observatoire de la performance énergétique (RT2012) :</a:t>
            </a:r>
            <a:endParaRPr/>
          </a:p>
          <a:p>
            <a:pPr algn="just">
              <a:defRPr/>
            </a:pPr>
            <a:endParaRPr lang="fr-FR" u="sng"/>
          </a:p>
          <a:p>
            <a:pPr algn="just">
              <a:defRPr/>
            </a:pPr>
            <a:endParaRPr lang="fr-FR" u="sng"/>
          </a:p>
          <a:p>
            <a:pPr algn="just">
              <a:defRPr/>
            </a:pPr>
            <a:endParaRPr lang="fr-FR" u="sng"/>
          </a:p>
          <a:p>
            <a:pPr algn="just">
              <a:defRPr/>
            </a:pPr>
            <a:endParaRPr lang="fr-FR" u="sng"/>
          </a:p>
          <a:p>
            <a:pPr algn="just">
              <a:defRPr/>
            </a:pPr>
            <a:endParaRPr lang="fr-FR" u="sng"/>
          </a:p>
          <a:p>
            <a:pPr algn="just">
              <a:defRPr/>
            </a:pPr>
            <a:endParaRPr lang="fr-FR" u="sng"/>
          </a:p>
          <a:p>
            <a:pPr algn="just">
              <a:defRPr/>
            </a:pPr>
            <a:endParaRPr lang="fr-FR" u="sng"/>
          </a:p>
          <a:p>
            <a:pPr algn="just">
              <a:defRPr/>
            </a:pPr>
            <a:endParaRPr lang="fr-FR" u="sng"/>
          </a:p>
          <a:p>
            <a:pPr algn="just">
              <a:defRPr/>
            </a:pPr>
            <a:r>
              <a:rPr lang="fr-FR"/>
              <a:t>Le gaz naturel représente une part de marché de 21% dans les maisons individuelles et de 74% dans les logements collectifs en RT2012.</a:t>
            </a:r>
            <a:endParaRPr/>
          </a:p>
          <a:p>
            <a:pPr algn="just">
              <a:defRPr/>
            </a:pPr>
            <a:r>
              <a:rPr lang="fr-FR"/>
              <a:t>L’électricité joule (seule) représente une part de marché de 4% dans les maisons individuelles et de 8% dans les logements collectifs en RT2012.</a:t>
            </a:r>
            <a:endParaRPr/>
          </a:p>
        </p:txBody>
      </p:sp>
      <p:graphicFrame>
        <p:nvGraphicFramePr>
          <p:cNvPr id="11" name="Tableau 10"/>
          <p:cNvGraphicFramePr>
            <a:graphicFrameLocks noGrp="1"/>
          </p:cNvGraphicFramePr>
          <p:nvPr/>
        </p:nvGraphicFramePr>
        <p:xfrm>
          <a:off x="2089642" y="1923678"/>
          <a:ext cx="4319816" cy="1420841"/>
        </p:xfrm>
        <a:graphic>
          <a:graphicData uri="http://schemas.openxmlformats.org/drawingml/2006/table">
            <a:tbl>
              <a:tblPr/>
              <a:tblGrid>
                <a:gridCol w="2871832">
                  <a:extLst>
                    <a:ext uri="{9D8B030D-6E8A-4147-A177-3AD203B41FA5}">
                      <a16:colId xmlns:a16="http://schemas.microsoft.com/office/drawing/2014/main" val="20000"/>
                    </a:ext>
                  </a:extLst>
                </a:gridCol>
                <a:gridCol w="723992">
                  <a:extLst>
                    <a:ext uri="{9D8B030D-6E8A-4147-A177-3AD203B41FA5}">
                      <a16:colId xmlns:a16="http://schemas.microsoft.com/office/drawing/2014/main" val="20001"/>
                    </a:ext>
                  </a:extLst>
                </a:gridCol>
                <a:gridCol w="723992">
                  <a:extLst>
                    <a:ext uri="{9D8B030D-6E8A-4147-A177-3AD203B41FA5}">
                      <a16:colId xmlns:a16="http://schemas.microsoft.com/office/drawing/2014/main" val="20002"/>
                    </a:ext>
                  </a:extLst>
                </a:gridCol>
              </a:tblGrid>
              <a:tr h="227640">
                <a:tc>
                  <a:txBody>
                    <a:bodyPr/>
                    <a:lstStyle/>
                    <a:p>
                      <a:pPr algn="l">
                        <a:defRPr/>
                      </a:pPr>
                      <a:r>
                        <a:rPr lang="fr-FR" sz="1200" b="0" i="0" u="none" strike="noStrike">
                          <a:solidFill>
                            <a:srgbClr val="000000"/>
                          </a:solidFill>
                          <a:latin typeface="Arial"/>
                        </a:rPr>
                        <a:t> </a:t>
                      </a:r>
                      <a:endParaRPr/>
                    </a:p>
                  </a:txBody>
                  <a:tcPr marL="9525" marR="9525" marT="9525" marB="0" anchor="ctr">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E7EAE8"/>
                    </a:solidFill>
                  </a:tcPr>
                </a:tc>
                <a:tc>
                  <a:txBody>
                    <a:bodyPr/>
                    <a:lstStyle/>
                    <a:p>
                      <a:pPr algn="ctr">
                        <a:defRPr/>
                      </a:pPr>
                      <a:r>
                        <a:rPr lang="fr-FR" sz="1200" b="0" i="0" u="none" strike="noStrike">
                          <a:solidFill>
                            <a:srgbClr val="000000"/>
                          </a:solidFill>
                          <a:latin typeface="Marianne"/>
                        </a:rPr>
                        <a:t>MI</a:t>
                      </a:r>
                      <a:endParaRPr/>
                    </a:p>
                  </a:txBody>
                  <a:tcPr marL="9525" marR="9525" marT="9525" marB="0" anchor="ctr">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E7EAE8"/>
                    </a:solidFill>
                  </a:tcPr>
                </a:tc>
                <a:tc>
                  <a:txBody>
                    <a:bodyPr/>
                    <a:lstStyle/>
                    <a:p>
                      <a:pPr algn="ctr">
                        <a:defRPr/>
                      </a:pPr>
                      <a:r>
                        <a:rPr lang="fr-FR" sz="1200" b="0" i="0" u="none" strike="noStrike">
                          <a:solidFill>
                            <a:srgbClr val="000000"/>
                          </a:solidFill>
                          <a:latin typeface="Marianne"/>
                        </a:rPr>
                        <a:t>LC</a:t>
                      </a:r>
                      <a:endParaRPr/>
                    </a:p>
                  </a:txBody>
                  <a:tcPr marL="9525" marR="9525" marT="9525" marB="0" anchor="ctr">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E7EAE8"/>
                    </a:solidFill>
                  </a:tcPr>
                </a:tc>
                <a:extLst>
                  <a:ext uri="{0D108BD9-81ED-4DB2-BD59-A6C34878D82A}">
                    <a16:rowId xmlns:a16="http://schemas.microsoft.com/office/drawing/2014/main" val="10000"/>
                  </a:ext>
                </a:extLst>
              </a:tr>
              <a:tr h="200140">
                <a:tc>
                  <a:txBody>
                    <a:bodyPr/>
                    <a:lstStyle/>
                    <a:p>
                      <a:pPr algn="l">
                        <a:defRPr/>
                      </a:pPr>
                      <a:r>
                        <a:rPr lang="fr-FR" sz="1200" b="0" i="0" u="none" strike="noStrike">
                          <a:solidFill>
                            <a:srgbClr val="000000"/>
                          </a:solidFill>
                          <a:latin typeface="Marianne"/>
                        </a:rPr>
                        <a:t>Gaz naturel</a:t>
                      </a:r>
                      <a:endParaRPr/>
                    </a:p>
                  </a:txBody>
                  <a:tcPr marL="9525" marR="9525" marT="9525" marB="0" anchor="ctr">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E7EAE8"/>
                    </a:solidFill>
                  </a:tcPr>
                </a:tc>
                <a:tc>
                  <a:txBody>
                    <a:bodyPr/>
                    <a:lstStyle/>
                    <a:p>
                      <a:pPr algn="ctr">
                        <a:defRPr/>
                      </a:pPr>
                      <a:r>
                        <a:rPr lang="fr-FR" sz="1200" b="0" i="0" u="none" strike="noStrike">
                          <a:solidFill>
                            <a:srgbClr val="000000"/>
                          </a:solidFill>
                          <a:latin typeface="Marianne"/>
                        </a:rPr>
                        <a:t>21%</a:t>
                      </a:r>
                      <a:endParaRPr/>
                    </a:p>
                  </a:txBody>
                  <a:tcPr marL="9525" marR="9525" marT="9525" marB="0" anchor="ctr">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D3ECDB"/>
                    </a:solidFill>
                  </a:tcPr>
                </a:tc>
                <a:tc>
                  <a:txBody>
                    <a:bodyPr/>
                    <a:lstStyle/>
                    <a:p>
                      <a:pPr algn="ctr">
                        <a:defRPr/>
                      </a:pPr>
                      <a:r>
                        <a:rPr lang="fr-FR" sz="1200" b="0" i="0" u="none" strike="noStrike">
                          <a:solidFill>
                            <a:srgbClr val="000000"/>
                          </a:solidFill>
                          <a:latin typeface="Marianne"/>
                        </a:rPr>
                        <a:t>74%</a:t>
                      </a:r>
                      <a:endParaRPr/>
                    </a:p>
                  </a:txBody>
                  <a:tcPr marL="9525" marR="9525" marT="9525" marB="0" anchor="ctr">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63BE7B"/>
                    </a:solidFill>
                  </a:tcPr>
                </a:tc>
                <a:extLst>
                  <a:ext uri="{0D108BD9-81ED-4DB2-BD59-A6C34878D82A}">
                    <a16:rowId xmlns:a16="http://schemas.microsoft.com/office/drawing/2014/main" val="10001"/>
                  </a:ext>
                </a:extLst>
              </a:tr>
              <a:tr h="392641">
                <a:tc>
                  <a:txBody>
                    <a:bodyPr/>
                    <a:lstStyle/>
                    <a:p>
                      <a:pPr algn="l">
                        <a:defRPr/>
                      </a:pPr>
                      <a:r>
                        <a:rPr lang="fr-FR" sz="1200" b="0" i="0" u="none" strike="noStrike">
                          <a:solidFill>
                            <a:srgbClr val="000000"/>
                          </a:solidFill>
                          <a:latin typeface="Marianne"/>
                        </a:rPr>
                        <a:t>Electricité Thermodynamique</a:t>
                      </a:r>
                      <a:endParaRPr/>
                    </a:p>
                  </a:txBody>
                  <a:tcPr marL="9525" marR="9525" marT="9525" marB="0" anchor="ctr">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E7EAE8"/>
                    </a:solidFill>
                  </a:tcPr>
                </a:tc>
                <a:tc>
                  <a:txBody>
                    <a:bodyPr/>
                    <a:lstStyle/>
                    <a:p>
                      <a:pPr algn="ctr">
                        <a:defRPr/>
                      </a:pPr>
                      <a:r>
                        <a:rPr lang="fr-FR" sz="1200" b="0" i="0" u="none" strike="noStrike">
                          <a:solidFill>
                            <a:srgbClr val="000000"/>
                          </a:solidFill>
                          <a:latin typeface="Marianne"/>
                        </a:rPr>
                        <a:t>57%</a:t>
                      </a:r>
                      <a:endParaRPr/>
                    </a:p>
                  </a:txBody>
                  <a:tcPr marL="9525" marR="9525" marT="9525" marB="0" anchor="ctr">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87CD9A"/>
                    </a:solidFill>
                  </a:tcPr>
                </a:tc>
                <a:tc>
                  <a:txBody>
                    <a:bodyPr/>
                    <a:lstStyle/>
                    <a:p>
                      <a:pPr algn="ctr">
                        <a:defRPr/>
                      </a:pPr>
                      <a:r>
                        <a:rPr lang="fr-FR" sz="1200" b="0" i="0" u="none" strike="noStrike">
                          <a:solidFill>
                            <a:srgbClr val="000000"/>
                          </a:solidFill>
                          <a:latin typeface="Marianne"/>
                        </a:rPr>
                        <a:t>6%</a:t>
                      </a:r>
                      <a:endParaRPr/>
                    </a:p>
                  </a:txBody>
                  <a:tcPr marL="9525" marR="9525" marT="9525" marB="0" anchor="ctr">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F2F8F6"/>
                    </a:solidFill>
                  </a:tcPr>
                </a:tc>
                <a:extLst>
                  <a:ext uri="{0D108BD9-81ED-4DB2-BD59-A6C34878D82A}">
                    <a16:rowId xmlns:a16="http://schemas.microsoft.com/office/drawing/2014/main" val="10002"/>
                  </a:ext>
                </a:extLst>
              </a:tr>
              <a:tr h="200140">
                <a:tc>
                  <a:txBody>
                    <a:bodyPr/>
                    <a:lstStyle/>
                    <a:p>
                      <a:pPr algn="l">
                        <a:defRPr/>
                      </a:pPr>
                      <a:r>
                        <a:rPr lang="fr-FR" sz="1200" b="0" i="0" u="none" strike="noStrike">
                          <a:solidFill>
                            <a:srgbClr val="000000"/>
                          </a:solidFill>
                          <a:latin typeface="Marianne"/>
                        </a:rPr>
                        <a:t>Electricité Joule</a:t>
                      </a:r>
                      <a:endParaRPr/>
                    </a:p>
                  </a:txBody>
                  <a:tcPr marL="9525" marR="9525" marT="9525" marB="0" anchor="ctr">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E7EAE8"/>
                    </a:solidFill>
                  </a:tcPr>
                </a:tc>
                <a:tc>
                  <a:txBody>
                    <a:bodyPr/>
                    <a:lstStyle/>
                    <a:p>
                      <a:pPr algn="ctr">
                        <a:defRPr/>
                      </a:pPr>
                      <a:r>
                        <a:rPr lang="fr-FR" sz="1200" b="0" i="0" u="none" strike="noStrike">
                          <a:solidFill>
                            <a:srgbClr val="000000"/>
                          </a:solidFill>
                          <a:latin typeface="Marianne"/>
                        </a:rPr>
                        <a:t>4%</a:t>
                      </a:r>
                      <a:endParaRPr/>
                    </a:p>
                  </a:txBody>
                  <a:tcPr marL="9525" marR="9525" marT="9525" marB="0" anchor="ctr">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F6FAFA"/>
                    </a:solidFill>
                  </a:tcPr>
                </a:tc>
                <a:tc>
                  <a:txBody>
                    <a:bodyPr/>
                    <a:lstStyle/>
                    <a:p>
                      <a:pPr algn="ctr">
                        <a:defRPr/>
                      </a:pPr>
                      <a:r>
                        <a:rPr lang="fr-FR" sz="1200" b="0" i="0" u="none" strike="noStrike">
                          <a:solidFill>
                            <a:srgbClr val="000000"/>
                          </a:solidFill>
                          <a:latin typeface="Marianne"/>
                        </a:rPr>
                        <a:t>8%</a:t>
                      </a:r>
                      <a:endParaRPr/>
                    </a:p>
                  </a:txBody>
                  <a:tcPr marL="9525" marR="9525" marT="9525" marB="0" anchor="ctr">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EEF7F3"/>
                    </a:solidFill>
                  </a:tcPr>
                </a:tc>
                <a:extLst>
                  <a:ext uri="{0D108BD9-81ED-4DB2-BD59-A6C34878D82A}">
                    <a16:rowId xmlns:a16="http://schemas.microsoft.com/office/drawing/2014/main" val="10003"/>
                  </a:ext>
                </a:extLst>
              </a:tr>
              <a:tr h="200140">
                <a:tc>
                  <a:txBody>
                    <a:bodyPr/>
                    <a:lstStyle/>
                    <a:p>
                      <a:pPr algn="l">
                        <a:defRPr/>
                      </a:pPr>
                      <a:r>
                        <a:rPr lang="fr-FR" sz="1200" b="0" i="0" u="none" strike="noStrike">
                          <a:solidFill>
                            <a:srgbClr val="000000"/>
                          </a:solidFill>
                          <a:latin typeface="Marianne"/>
                        </a:rPr>
                        <a:t>Bois</a:t>
                      </a:r>
                      <a:endParaRPr/>
                    </a:p>
                  </a:txBody>
                  <a:tcPr marL="9525" marR="9525" marT="9525" marB="0" anchor="ctr">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E7EAE8"/>
                    </a:solidFill>
                  </a:tcPr>
                </a:tc>
                <a:tc>
                  <a:txBody>
                    <a:bodyPr/>
                    <a:lstStyle/>
                    <a:p>
                      <a:pPr algn="ctr">
                        <a:defRPr/>
                      </a:pPr>
                      <a:r>
                        <a:rPr lang="fr-FR" sz="1200" b="0" i="0" u="none" strike="noStrike">
                          <a:solidFill>
                            <a:srgbClr val="000000"/>
                          </a:solidFill>
                          <a:latin typeface="Marianne"/>
                        </a:rPr>
                        <a:t>17%</a:t>
                      </a:r>
                      <a:endParaRPr/>
                    </a:p>
                  </a:txBody>
                  <a:tcPr marL="9525" marR="9525" marT="9525" marB="0" anchor="ctr">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DBEFE3"/>
                    </a:solidFill>
                  </a:tcPr>
                </a:tc>
                <a:tc>
                  <a:txBody>
                    <a:bodyPr/>
                    <a:lstStyle/>
                    <a:p>
                      <a:pPr algn="ctr">
                        <a:defRPr/>
                      </a:pPr>
                      <a:r>
                        <a:rPr lang="fr-FR" sz="1200" b="0" i="0" u="none" strike="noStrike">
                          <a:solidFill>
                            <a:srgbClr val="000000"/>
                          </a:solidFill>
                          <a:latin typeface="Marianne"/>
                        </a:rPr>
                        <a:t>1%</a:t>
                      </a:r>
                      <a:endParaRPr/>
                    </a:p>
                  </a:txBody>
                  <a:tcPr marL="9525" marR="9525" marT="9525" marB="0" anchor="ctr">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FCFCFF"/>
                    </a:solidFill>
                  </a:tcPr>
                </a:tc>
                <a:extLst>
                  <a:ext uri="{0D108BD9-81ED-4DB2-BD59-A6C34878D82A}">
                    <a16:rowId xmlns:a16="http://schemas.microsoft.com/office/drawing/2014/main" val="10004"/>
                  </a:ext>
                </a:extLst>
              </a:tr>
              <a:tr h="200140">
                <a:tc>
                  <a:txBody>
                    <a:bodyPr/>
                    <a:lstStyle/>
                    <a:p>
                      <a:pPr algn="l">
                        <a:defRPr/>
                      </a:pPr>
                      <a:r>
                        <a:rPr lang="fr-FR" sz="1200" b="0" i="0" u="none" strike="noStrike">
                          <a:solidFill>
                            <a:srgbClr val="000000"/>
                          </a:solidFill>
                          <a:latin typeface="Marianne"/>
                        </a:rPr>
                        <a:t>Réseau de fourniture</a:t>
                      </a:r>
                      <a:endParaRPr/>
                    </a:p>
                  </a:txBody>
                  <a:tcPr marL="9525" marR="9525" marT="9525" marB="0" anchor="ctr">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E7EAE8"/>
                    </a:solidFill>
                  </a:tcPr>
                </a:tc>
                <a:tc>
                  <a:txBody>
                    <a:bodyPr/>
                    <a:lstStyle/>
                    <a:p>
                      <a:pPr algn="ctr">
                        <a:defRPr/>
                      </a:pPr>
                      <a:r>
                        <a:rPr lang="fr-FR" sz="1200" b="0" i="0" u="none" strike="noStrike">
                          <a:solidFill>
                            <a:srgbClr val="000000"/>
                          </a:solidFill>
                          <a:latin typeface="Marianne"/>
                        </a:rPr>
                        <a:t> 0%</a:t>
                      </a:r>
                      <a:endParaRPr/>
                    </a:p>
                  </a:txBody>
                  <a:tcPr marL="9525" marR="9525" marT="9525" marB="0" anchor="ctr">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E7EAE8"/>
                    </a:solidFill>
                  </a:tcPr>
                </a:tc>
                <a:tc>
                  <a:txBody>
                    <a:bodyPr/>
                    <a:lstStyle/>
                    <a:p>
                      <a:pPr algn="ctr">
                        <a:defRPr/>
                      </a:pPr>
                      <a:r>
                        <a:rPr lang="fr-FR" sz="1200" b="0" i="0" u="none" strike="noStrike">
                          <a:solidFill>
                            <a:srgbClr val="000000"/>
                          </a:solidFill>
                          <a:latin typeface="Marianne"/>
                        </a:rPr>
                        <a:t>9%</a:t>
                      </a:r>
                      <a:endParaRPr/>
                    </a:p>
                  </a:txBody>
                  <a:tcPr marL="9525" marR="9525" marT="9525" marB="0" anchor="ctr">
                    <a:lnL w="12700" algn="ctr">
                      <a:solidFill>
                        <a:srgbClr val="FFFFFF"/>
                      </a:solidFill>
                    </a:lnL>
                    <a:lnR w="12700" algn="ctr">
                      <a:solidFill>
                        <a:srgbClr val="FFFFFF"/>
                      </a:solidFill>
                    </a:lnR>
                    <a:lnT w="12700" algn="ctr">
                      <a:solidFill>
                        <a:srgbClr val="FFFFFF"/>
                      </a:solidFill>
                    </a:lnT>
                    <a:lnB w="12700" algn="ctr">
                      <a:solidFill>
                        <a:srgbClr val="FFFFFF"/>
                      </a:solidFill>
                    </a:lnB>
                    <a:solidFill>
                      <a:srgbClr val="ECF6F1"/>
                    </a:solidFill>
                  </a:tcPr>
                </a:tc>
                <a:extLst>
                  <a:ext uri="{0D108BD9-81ED-4DB2-BD59-A6C34878D82A}">
                    <a16:rowId xmlns:a16="http://schemas.microsoft.com/office/drawing/2014/main" val="10005"/>
                  </a:ext>
                </a:extLst>
              </a:tr>
            </a:tbl>
          </a:graphicData>
        </a:graphic>
      </p:graphicFrame>
      <p:sp>
        <p:nvSpPr>
          <p:cNvPr id="13" name="Rectangle 12"/>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555526"/>
            <a:ext cx="8604489" cy="585431"/>
          </a:xfrm>
        </p:spPr>
        <p:txBody>
          <a:bodyPr/>
          <a:lstStyle/>
          <a:p>
            <a:pPr>
              <a:defRPr/>
            </a:pPr>
            <a:r>
              <a:rPr lang="fr-FR" sz="2000"/>
              <a:t>Positionnement des bureaux et bâtiments d’enseignement RT2012 par vecteur de chauffage</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56</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0" name="Espace réservé du texte 6"/>
          <p:cNvSpPr txBox="1"/>
          <p:nvPr/>
        </p:nvSpPr>
        <p:spPr bwMode="auto">
          <a:xfrm>
            <a:off x="642088" y="1356336"/>
            <a:ext cx="7214924" cy="3176657"/>
          </a:xfrm>
          <a:prstGeom prst="rect">
            <a:avLst/>
          </a:prstGeom>
          <a:solidFill>
            <a:schemeClr val="bg1"/>
          </a:solidFill>
        </p:spPr>
        <p:txBody>
          <a:bodyPr>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lgn="just">
              <a:defRPr/>
            </a:pPr>
            <a:r>
              <a:rPr lang="fr-FR" u="sng"/>
              <a:t>Energie de chauffage par destination d’usage – Analyse de l’observatoire de la performance énergétique (RT2012) :</a:t>
            </a:r>
            <a:endParaRPr/>
          </a:p>
          <a:p>
            <a:pPr algn="just">
              <a:defRPr/>
            </a:pPr>
            <a:endParaRPr lang="fr-FR" u="sng"/>
          </a:p>
          <a:p>
            <a:pPr algn="just">
              <a:defRPr/>
            </a:pPr>
            <a:endParaRPr lang="fr-FR" u="sng"/>
          </a:p>
          <a:p>
            <a:pPr algn="just">
              <a:defRPr/>
            </a:pPr>
            <a:endParaRPr lang="fr-FR" u="sng"/>
          </a:p>
          <a:p>
            <a:pPr algn="just">
              <a:defRPr/>
            </a:pPr>
            <a:endParaRPr lang="fr-FR" u="sng"/>
          </a:p>
          <a:p>
            <a:pPr algn="just">
              <a:defRPr/>
            </a:pPr>
            <a:endParaRPr lang="fr-FR" u="sng"/>
          </a:p>
          <a:p>
            <a:pPr algn="just">
              <a:defRPr/>
            </a:pPr>
            <a:endParaRPr lang="fr-FR" u="sng"/>
          </a:p>
          <a:p>
            <a:pPr algn="just">
              <a:defRPr/>
            </a:pPr>
            <a:endParaRPr lang="fr-FR" u="sng"/>
          </a:p>
          <a:p>
            <a:pPr algn="just">
              <a:defRPr/>
            </a:pPr>
            <a:endParaRPr lang="fr-FR" u="sng"/>
          </a:p>
        </p:txBody>
      </p:sp>
      <p:sp>
        <p:nvSpPr>
          <p:cNvPr id="13" name="Rectangle 12"/>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pic>
        <p:nvPicPr>
          <p:cNvPr id="12" name="Image 11"/>
          <p:cNvPicPr>
            <a:picLocks noChangeAspect="1"/>
          </p:cNvPicPr>
          <p:nvPr/>
        </p:nvPicPr>
        <p:blipFill>
          <a:blip r:embed="rId4"/>
          <a:srcRect r="48570"/>
          <a:stretch/>
        </p:blipFill>
        <p:spPr bwMode="auto">
          <a:xfrm>
            <a:off x="1547664" y="1570497"/>
            <a:ext cx="5908306" cy="2962496"/>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Exigences RE2020 – </a:t>
            </a:r>
            <a:r>
              <a:rPr lang="fr-FR" sz="2000" dirty="0" err="1">
                <a:solidFill>
                  <a:schemeClr val="tx2"/>
                </a:solidFill>
              </a:rPr>
              <a:t>Cep,nr</a:t>
            </a:r>
            <a:r>
              <a:rPr lang="fr-FR" sz="2000" dirty="0">
                <a:solidFill>
                  <a:schemeClr val="tx2"/>
                </a:solidFill>
              </a:rPr>
              <a:t> et Cep</a:t>
            </a:r>
            <a:endParaRPr dirty="0">
              <a:solidFill>
                <a:schemeClr val="tx2"/>
              </a:solidFill>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57</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graphicFrame>
        <p:nvGraphicFramePr>
          <p:cNvPr id="13" name="Tableau 12"/>
          <p:cNvGraphicFramePr>
            <a:graphicFrameLocks noGrp="1"/>
          </p:cNvGraphicFramePr>
          <p:nvPr>
            <p:extLst>
              <p:ext uri="{D42A27DB-BD31-4B8C-83A1-F6EECF244321}">
                <p14:modId xmlns:p14="http://schemas.microsoft.com/office/powerpoint/2010/main" val="785718323"/>
              </p:ext>
            </p:extLst>
          </p:nvPr>
        </p:nvGraphicFramePr>
        <p:xfrm>
          <a:off x="1696537" y="1228859"/>
          <a:ext cx="5750926" cy="3501396"/>
        </p:xfrm>
        <a:graphic>
          <a:graphicData uri="http://schemas.openxmlformats.org/drawingml/2006/table">
            <a:tbl>
              <a:tblPr firstRow="1" firstCol="1" bandRow="1">
                <a:tableStyleId>{5C22544A-7EE6-4342-B048-85BDC9FD1C3A}</a:tableStyleId>
              </a:tblPr>
              <a:tblGrid>
                <a:gridCol w="2686411">
                  <a:extLst>
                    <a:ext uri="{9D8B030D-6E8A-4147-A177-3AD203B41FA5}">
                      <a16:colId xmlns:a16="http://schemas.microsoft.com/office/drawing/2014/main" val="20000"/>
                    </a:ext>
                  </a:extLst>
                </a:gridCol>
                <a:gridCol w="1551019">
                  <a:extLst>
                    <a:ext uri="{9D8B030D-6E8A-4147-A177-3AD203B41FA5}">
                      <a16:colId xmlns:a16="http://schemas.microsoft.com/office/drawing/2014/main" val="20001"/>
                    </a:ext>
                  </a:extLst>
                </a:gridCol>
                <a:gridCol w="1513496">
                  <a:extLst>
                    <a:ext uri="{9D8B030D-6E8A-4147-A177-3AD203B41FA5}">
                      <a16:colId xmlns:a16="http://schemas.microsoft.com/office/drawing/2014/main" val="20002"/>
                    </a:ext>
                  </a:extLst>
                </a:gridCol>
              </a:tblGrid>
              <a:tr h="583566">
                <a:tc>
                  <a:txBody>
                    <a:bodyPr/>
                    <a:lstStyle/>
                    <a:p>
                      <a:pPr algn="ctr">
                        <a:lnSpc>
                          <a:spcPct val="107000"/>
                        </a:lnSpc>
                        <a:spcAft>
                          <a:spcPts val="0"/>
                        </a:spcAft>
                        <a:defRPr/>
                      </a:pPr>
                      <a:r>
                        <a:rPr lang="fr-FR" sz="1500">
                          <a:latin typeface="Calibri"/>
                          <a:ea typeface="Calibri"/>
                          <a:cs typeface="Times New Roman"/>
                        </a:rPr>
                        <a:t>Cep</a:t>
                      </a:r>
                      <a:r>
                        <a:rPr lang="fr-FR" sz="1200">
                          <a:latin typeface="Calibri"/>
                          <a:ea typeface="Calibri"/>
                          <a:cs typeface="Times New Roman"/>
                        </a:rPr>
                        <a:t> </a:t>
                      </a:r>
                      <a:endParaRPr/>
                    </a:p>
                    <a:p>
                      <a:pPr algn="ctr">
                        <a:lnSpc>
                          <a:spcPct val="107000"/>
                        </a:lnSpc>
                        <a:spcAft>
                          <a:spcPts val="0"/>
                        </a:spcAft>
                        <a:defRPr/>
                      </a:pPr>
                      <a:r>
                        <a:rPr lang="fr-FR" sz="1200">
                          <a:latin typeface="+mn-lt"/>
                          <a:ea typeface="Calibri"/>
                          <a:cs typeface="Times New Roman"/>
                        </a:rPr>
                        <a:t>kWhep/(m².an)</a:t>
                      </a:r>
                      <a:endParaRPr lang="fr-FR" sz="120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200"/>
                        <a:t>Cep,nr_maxmoyen</a:t>
                      </a:r>
                      <a:endParaRPr lang="fr-FR" sz="120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200"/>
                        <a:t>Cep_maxmoyen</a:t>
                      </a:r>
                      <a:endParaRPr lang="fr-FR" sz="1200">
                        <a:latin typeface="Calibri"/>
                        <a:ea typeface="Calibri"/>
                        <a:cs typeface="Times New Roman"/>
                      </a:endParaRPr>
                    </a:p>
                  </a:txBody>
                  <a:tcPr marL="51435" marR="51435" marT="0" marB="0" anchor="ctr"/>
                </a:tc>
                <a:extLst>
                  <a:ext uri="{0D108BD9-81ED-4DB2-BD59-A6C34878D82A}">
                    <a16:rowId xmlns:a16="http://schemas.microsoft.com/office/drawing/2014/main" val="10000"/>
                  </a:ext>
                </a:extLst>
              </a:tr>
              <a:tr h="583566">
                <a:tc>
                  <a:txBody>
                    <a:bodyPr/>
                    <a:lstStyle/>
                    <a:p>
                      <a:pPr algn="l">
                        <a:lnSpc>
                          <a:spcPct val="107000"/>
                        </a:lnSpc>
                        <a:spcAft>
                          <a:spcPts val="0"/>
                        </a:spcAft>
                        <a:defRPr/>
                      </a:pPr>
                      <a:r>
                        <a:rPr lang="fr-FR" sz="1200" dirty="0"/>
                        <a:t>Maisons individuelles ou accolées</a:t>
                      </a:r>
                      <a:endParaRPr lang="fr-FR" sz="1200" dirty="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500">
                          <a:latin typeface="+mn-lt"/>
                          <a:ea typeface="Calibri"/>
                          <a:cs typeface="Times New Roman"/>
                        </a:rPr>
                        <a:t>55</a:t>
                      </a:r>
                      <a:endParaRPr/>
                    </a:p>
                  </a:txBody>
                  <a:tcPr marL="68580" marR="68580" marT="0" marB="0" anchor="ctr"/>
                </a:tc>
                <a:tc>
                  <a:txBody>
                    <a:bodyPr/>
                    <a:lstStyle/>
                    <a:p>
                      <a:pPr algn="ctr">
                        <a:lnSpc>
                          <a:spcPct val="107000"/>
                        </a:lnSpc>
                        <a:spcAft>
                          <a:spcPts val="0"/>
                        </a:spcAft>
                        <a:defRPr/>
                      </a:pPr>
                      <a:r>
                        <a:rPr lang="fr-FR" sz="1500">
                          <a:solidFill>
                            <a:schemeClr val="dk1"/>
                          </a:solidFill>
                          <a:latin typeface="+mn-lt"/>
                          <a:ea typeface="Calibri"/>
                          <a:cs typeface="Times New Roman"/>
                        </a:rPr>
                        <a:t>75</a:t>
                      </a:r>
                      <a:endParaRPr/>
                    </a:p>
                  </a:txBody>
                  <a:tcPr marL="68580" marR="68580" marT="0" marB="0" anchor="ctr"/>
                </a:tc>
                <a:extLst>
                  <a:ext uri="{0D108BD9-81ED-4DB2-BD59-A6C34878D82A}">
                    <a16:rowId xmlns:a16="http://schemas.microsoft.com/office/drawing/2014/main" val="10001"/>
                  </a:ext>
                </a:extLst>
              </a:tr>
              <a:tr h="583566">
                <a:tc>
                  <a:txBody>
                    <a:bodyPr/>
                    <a:lstStyle/>
                    <a:p>
                      <a:pPr algn="l">
                        <a:lnSpc>
                          <a:spcPct val="107000"/>
                        </a:lnSpc>
                        <a:spcAft>
                          <a:spcPts val="0"/>
                        </a:spcAft>
                        <a:defRPr/>
                      </a:pPr>
                      <a:r>
                        <a:rPr lang="fr-FR" sz="1200" dirty="0"/>
                        <a:t>Logements collectifs</a:t>
                      </a:r>
                      <a:endParaRPr lang="fr-FR" sz="1200" dirty="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500" dirty="0">
                          <a:latin typeface="+mn-lt"/>
                          <a:ea typeface="Calibri"/>
                          <a:cs typeface="Times New Roman"/>
                        </a:rPr>
                        <a:t>70</a:t>
                      </a:r>
                      <a:endParaRPr dirty="0"/>
                    </a:p>
                  </a:txBody>
                  <a:tcPr marL="68580" marR="68580" marT="0" marB="0" anchor="ctr"/>
                </a:tc>
                <a:tc>
                  <a:txBody>
                    <a:bodyPr/>
                    <a:lstStyle/>
                    <a:p>
                      <a:pPr algn="ctr">
                        <a:lnSpc>
                          <a:spcPct val="107000"/>
                        </a:lnSpc>
                        <a:spcAft>
                          <a:spcPts val="0"/>
                        </a:spcAft>
                        <a:defRPr/>
                      </a:pPr>
                      <a:r>
                        <a:rPr lang="fr-FR" sz="1500">
                          <a:solidFill>
                            <a:schemeClr val="dk1"/>
                          </a:solidFill>
                          <a:latin typeface="+mn-lt"/>
                          <a:ea typeface="Calibri"/>
                          <a:cs typeface="Times New Roman"/>
                        </a:rPr>
                        <a:t>85</a:t>
                      </a:r>
                      <a:endParaRPr/>
                    </a:p>
                  </a:txBody>
                  <a:tcPr marL="68580" marR="68580" marT="0" marB="0" anchor="ctr"/>
                </a:tc>
                <a:extLst>
                  <a:ext uri="{0D108BD9-81ED-4DB2-BD59-A6C34878D82A}">
                    <a16:rowId xmlns:a16="http://schemas.microsoft.com/office/drawing/2014/main" val="10002"/>
                  </a:ext>
                </a:extLst>
              </a:tr>
              <a:tr h="583566">
                <a:tc>
                  <a:txBody>
                    <a:bodyPr/>
                    <a:lstStyle/>
                    <a:p>
                      <a:pPr marL="0" algn="l" defTabSz="914400">
                        <a:lnSpc>
                          <a:spcPct val="107000"/>
                        </a:lnSpc>
                        <a:spcAft>
                          <a:spcPts val="0"/>
                        </a:spcAft>
                        <a:defRPr/>
                      </a:pPr>
                      <a:r>
                        <a:rPr lang="fr-FR" sz="1200" b="1">
                          <a:solidFill>
                            <a:schemeClr val="lt1"/>
                          </a:solidFill>
                          <a:latin typeface="+mn-lt"/>
                          <a:ea typeface="+mn-ea"/>
                          <a:cs typeface="+mn-cs"/>
                        </a:rPr>
                        <a:t>Bureaux</a:t>
                      </a:r>
                      <a:endParaRPr/>
                    </a:p>
                  </a:txBody>
                  <a:tcPr marL="68580" marR="68580" marT="0" marB="0" anchor="ctr"/>
                </a:tc>
                <a:tc>
                  <a:txBody>
                    <a:bodyPr/>
                    <a:lstStyle/>
                    <a:p>
                      <a:pPr marL="0" algn="ctr" defTabSz="914400">
                        <a:lnSpc>
                          <a:spcPct val="107000"/>
                        </a:lnSpc>
                        <a:spcAft>
                          <a:spcPts val="0"/>
                        </a:spcAft>
                        <a:defRPr/>
                      </a:pPr>
                      <a:r>
                        <a:rPr lang="fr-FR" sz="1500">
                          <a:solidFill>
                            <a:schemeClr val="dk1"/>
                          </a:solidFill>
                          <a:latin typeface="+mn-lt"/>
                          <a:ea typeface="Calibri"/>
                          <a:cs typeface="Times New Roman"/>
                        </a:rPr>
                        <a:t>75</a:t>
                      </a:r>
                      <a:endParaRPr/>
                    </a:p>
                  </a:txBody>
                  <a:tcPr marT="0" marB="0" anchor="ctr"/>
                </a:tc>
                <a:tc>
                  <a:txBody>
                    <a:bodyPr/>
                    <a:lstStyle/>
                    <a:p>
                      <a:pPr marL="0" algn="ctr" defTabSz="914400">
                        <a:lnSpc>
                          <a:spcPct val="107000"/>
                        </a:lnSpc>
                        <a:spcAft>
                          <a:spcPts val="0"/>
                        </a:spcAft>
                        <a:defRPr/>
                      </a:pPr>
                      <a:r>
                        <a:rPr lang="fr-FR" sz="1500">
                          <a:solidFill>
                            <a:schemeClr val="dk1"/>
                          </a:solidFill>
                          <a:latin typeface="+mn-lt"/>
                          <a:ea typeface="Calibri"/>
                          <a:cs typeface="Times New Roman"/>
                        </a:rPr>
                        <a:t>85</a:t>
                      </a:r>
                      <a:endParaRPr/>
                    </a:p>
                  </a:txBody>
                  <a:tcPr marT="0" marB="0" anchor="ctr"/>
                </a:tc>
                <a:extLst>
                  <a:ext uri="{0D108BD9-81ED-4DB2-BD59-A6C34878D82A}">
                    <a16:rowId xmlns:a16="http://schemas.microsoft.com/office/drawing/2014/main" val="10003"/>
                  </a:ext>
                </a:extLst>
              </a:tr>
              <a:tr h="583566">
                <a:tc>
                  <a:txBody>
                    <a:bodyPr/>
                    <a:lstStyle/>
                    <a:p>
                      <a:pPr marL="0" algn="l" defTabSz="914400">
                        <a:lnSpc>
                          <a:spcPct val="107000"/>
                        </a:lnSpc>
                        <a:spcAft>
                          <a:spcPts val="0"/>
                        </a:spcAft>
                        <a:defRPr/>
                      </a:pPr>
                      <a:r>
                        <a:rPr lang="fr-FR" sz="1200" b="1">
                          <a:solidFill>
                            <a:schemeClr val="lt1"/>
                          </a:solidFill>
                          <a:latin typeface="+mn-lt"/>
                          <a:ea typeface="+mn-ea"/>
                          <a:cs typeface="+mn-cs"/>
                        </a:rPr>
                        <a:t>Enseignement primaire</a:t>
                      </a:r>
                      <a:endParaRPr/>
                    </a:p>
                  </a:txBody>
                  <a:tcPr marL="68580" marR="68580" marT="0" marB="0" anchor="ctr"/>
                </a:tc>
                <a:tc>
                  <a:txBody>
                    <a:bodyPr/>
                    <a:lstStyle/>
                    <a:p>
                      <a:pPr marL="0" algn="ctr" defTabSz="914400">
                        <a:lnSpc>
                          <a:spcPct val="107000"/>
                        </a:lnSpc>
                        <a:spcAft>
                          <a:spcPts val="0"/>
                        </a:spcAft>
                        <a:defRPr/>
                      </a:pPr>
                      <a:r>
                        <a:rPr lang="fr-FR" sz="1500">
                          <a:solidFill>
                            <a:schemeClr val="dk1"/>
                          </a:solidFill>
                          <a:latin typeface="+mn-lt"/>
                          <a:ea typeface="Calibri"/>
                          <a:cs typeface="Times New Roman"/>
                        </a:rPr>
                        <a:t>65</a:t>
                      </a:r>
                      <a:endParaRPr/>
                    </a:p>
                  </a:txBody>
                  <a:tcPr marT="0" marB="0" anchor="ctr"/>
                </a:tc>
                <a:tc>
                  <a:txBody>
                    <a:bodyPr/>
                    <a:lstStyle/>
                    <a:p>
                      <a:pPr marL="0" algn="ctr" defTabSz="914400">
                        <a:lnSpc>
                          <a:spcPct val="107000"/>
                        </a:lnSpc>
                        <a:spcAft>
                          <a:spcPts val="0"/>
                        </a:spcAft>
                        <a:defRPr/>
                      </a:pPr>
                      <a:r>
                        <a:rPr lang="fr-FR" sz="1500">
                          <a:solidFill>
                            <a:schemeClr val="dk1"/>
                          </a:solidFill>
                          <a:latin typeface="+mn-lt"/>
                          <a:ea typeface="Calibri"/>
                          <a:cs typeface="Times New Roman"/>
                        </a:rPr>
                        <a:t>72</a:t>
                      </a:r>
                      <a:endParaRPr/>
                    </a:p>
                  </a:txBody>
                  <a:tcPr marT="0" marB="0" anchor="ctr"/>
                </a:tc>
                <a:extLst>
                  <a:ext uri="{0D108BD9-81ED-4DB2-BD59-A6C34878D82A}">
                    <a16:rowId xmlns:a16="http://schemas.microsoft.com/office/drawing/2014/main" val="10004"/>
                  </a:ext>
                </a:extLst>
              </a:tr>
              <a:tr h="583566">
                <a:tc>
                  <a:txBody>
                    <a:bodyPr/>
                    <a:lstStyle/>
                    <a:p>
                      <a:pPr marL="0" marR="0" lvl="0" indent="0" algn="l" defTabSz="914400">
                        <a:lnSpc>
                          <a:spcPct val="107000"/>
                        </a:lnSpc>
                        <a:spcBef>
                          <a:spcPts val="0"/>
                        </a:spcBef>
                        <a:spcAft>
                          <a:spcPts val="0"/>
                        </a:spcAft>
                        <a:buClrTx/>
                        <a:buSzTx/>
                        <a:buFontTx/>
                        <a:buNone/>
                        <a:defRPr/>
                      </a:pPr>
                      <a:r>
                        <a:rPr lang="fr-FR" sz="1200" b="1">
                          <a:solidFill>
                            <a:schemeClr val="lt1"/>
                          </a:solidFill>
                          <a:latin typeface="+mn-lt"/>
                          <a:ea typeface="+mn-ea"/>
                          <a:cs typeface="+mn-cs"/>
                        </a:rPr>
                        <a:t>Enseignement secondaire</a:t>
                      </a:r>
                      <a:endParaRPr/>
                    </a:p>
                  </a:txBody>
                  <a:tcPr marL="68580" marR="68580" marT="0" marB="0" anchor="ctr"/>
                </a:tc>
                <a:tc>
                  <a:txBody>
                    <a:bodyPr/>
                    <a:lstStyle/>
                    <a:p>
                      <a:pPr marL="0" algn="ctr" defTabSz="914400">
                        <a:lnSpc>
                          <a:spcPct val="107000"/>
                        </a:lnSpc>
                        <a:spcAft>
                          <a:spcPts val="0"/>
                        </a:spcAft>
                        <a:defRPr/>
                      </a:pPr>
                      <a:r>
                        <a:rPr lang="fr-FR" sz="1500">
                          <a:solidFill>
                            <a:schemeClr val="dk1"/>
                          </a:solidFill>
                          <a:latin typeface="+mn-lt"/>
                          <a:ea typeface="Calibri"/>
                          <a:cs typeface="Times New Roman"/>
                        </a:rPr>
                        <a:t>63</a:t>
                      </a:r>
                      <a:endParaRPr/>
                    </a:p>
                  </a:txBody>
                  <a:tcPr marT="0" marB="0" anchor="ctr"/>
                </a:tc>
                <a:tc>
                  <a:txBody>
                    <a:bodyPr/>
                    <a:lstStyle/>
                    <a:p>
                      <a:pPr marL="0" algn="ctr" defTabSz="914400">
                        <a:lnSpc>
                          <a:spcPct val="107000"/>
                        </a:lnSpc>
                        <a:spcAft>
                          <a:spcPts val="0"/>
                        </a:spcAft>
                        <a:defRPr/>
                      </a:pPr>
                      <a:r>
                        <a:rPr lang="fr-FR" sz="1500" dirty="0">
                          <a:solidFill>
                            <a:schemeClr val="dk1"/>
                          </a:solidFill>
                          <a:latin typeface="+mn-lt"/>
                          <a:ea typeface="Calibri"/>
                          <a:cs typeface="Times New Roman"/>
                        </a:rPr>
                        <a:t>72</a:t>
                      </a:r>
                      <a:endParaRPr dirty="0"/>
                    </a:p>
                  </a:txBody>
                  <a:tcPr marT="0" marB="0" anchor="ctr"/>
                </a:tc>
                <a:extLst>
                  <a:ext uri="{0D108BD9-81ED-4DB2-BD59-A6C34878D82A}">
                    <a16:rowId xmlns:a16="http://schemas.microsoft.com/office/drawing/2014/main" val="10005"/>
                  </a:ext>
                </a:extLst>
              </a:tr>
            </a:tbl>
          </a:graphicData>
        </a:graphic>
      </p:graphicFrame>
      <p:sp>
        <p:nvSpPr>
          <p:cNvPr id="9" name="Rectangle 8"/>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Exigences RE2020 – </a:t>
            </a:r>
            <a:r>
              <a:rPr lang="fr-FR" sz="2000" dirty="0" err="1">
                <a:solidFill>
                  <a:schemeClr val="tx2"/>
                </a:solidFill>
              </a:rPr>
              <a:t>Cep,nr</a:t>
            </a:r>
            <a:r>
              <a:rPr lang="fr-FR" sz="2000" dirty="0">
                <a:solidFill>
                  <a:schemeClr val="tx2"/>
                </a:solidFill>
              </a:rPr>
              <a:t> et Cep</a:t>
            </a:r>
            <a:endParaRPr dirty="0">
              <a:solidFill>
                <a:schemeClr val="tx2"/>
              </a:solidFill>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58</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graphicFrame>
        <p:nvGraphicFramePr>
          <p:cNvPr id="13" name="Tableau 12"/>
          <p:cNvGraphicFramePr>
            <a:graphicFrameLocks noGrp="1"/>
          </p:cNvGraphicFramePr>
          <p:nvPr>
            <p:extLst>
              <p:ext uri="{D42A27DB-BD31-4B8C-83A1-F6EECF244321}">
                <p14:modId xmlns:p14="http://schemas.microsoft.com/office/powerpoint/2010/main" val="1031956510"/>
              </p:ext>
            </p:extLst>
          </p:nvPr>
        </p:nvGraphicFramePr>
        <p:xfrm>
          <a:off x="1696537" y="1201301"/>
          <a:ext cx="5750926" cy="3592448"/>
        </p:xfrm>
        <a:graphic>
          <a:graphicData uri="http://schemas.openxmlformats.org/drawingml/2006/table">
            <a:tbl>
              <a:tblPr firstRow="1" firstCol="1" bandRow="1">
                <a:tableStyleId>{5C22544A-7EE6-4342-B048-85BDC9FD1C3A}</a:tableStyleId>
              </a:tblPr>
              <a:tblGrid>
                <a:gridCol w="2686411">
                  <a:extLst>
                    <a:ext uri="{9D8B030D-6E8A-4147-A177-3AD203B41FA5}">
                      <a16:colId xmlns:a16="http://schemas.microsoft.com/office/drawing/2014/main" val="20000"/>
                    </a:ext>
                  </a:extLst>
                </a:gridCol>
                <a:gridCol w="1551019">
                  <a:extLst>
                    <a:ext uri="{9D8B030D-6E8A-4147-A177-3AD203B41FA5}">
                      <a16:colId xmlns:a16="http://schemas.microsoft.com/office/drawing/2014/main" val="20001"/>
                    </a:ext>
                  </a:extLst>
                </a:gridCol>
                <a:gridCol w="1513496">
                  <a:extLst>
                    <a:ext uri="{9D8B030D-6E8A-4147-A177-3AD203B41FA5}">
                      <a16:colId xmlns:a16="http://schemas.microsoft.com/office/drawing/2014/main" val="20002"/>
                    </a:ext>
                  </a:extLst>
                </a:gridCol>
              </a:tblGrid>
              <a:tr h="590546">
                <a:tc>
                  <a:txBody>
                    <a:bodyPr/>
                    <a:lstStyle/>
                    <a:p>
                      <a:pPr algn="ctr">
                        <a:lnSpc>
                          <a:spcPct val="107000"/>
                        </a:lnSpc>
                        <a:spcAft>
                          <a:spcPts val="0"/>
                        </a:spcAft>
                        <a:defRPr/>
                      </a:pPr>
                      <a:r>
                        <a:rPr lang="fr-FR" sz="1500" dirty="0">
                          <a:latin typeface="Calibri"/>
                          <a:ea typeface="Calibri"/>
                          <a:cs typeface="Times New Roman"/>
                        </a:rPr>
                        <a:t>Cep</a:t>
                      </a:r>
                      <a:r>
                        <a:rPr lang="fr-FR" sz="1200" dirty="0">
                          <a:latin typeface="Calibri"/>
                          <a:ea typeface="Calibri"/>
                          <a:cs typeface="Times New Roman"/>
                        </a:rPr>
                        <a:t> </a:t>
                      </a:r>
                      <a:endParaRPr dirty="0"/>
                    </a:p>
                    <a:p>
                      <a:pPr algn="ctr">
                        <a:lnSpc>
                          <a:spcPct val="107000"/>
                        </a:lnSpc>
                        <a:spcAft>
                          <a:spcPts val="0"/>
                        </a:spcAft>
                        <a:defRPr/>
                      </a:pPr>
                      <a:r>
                        <a:rPr lang="fr-FR" sz="1200" dirty="0" err="1">
                          <a:latin typeface="+mn-lt"/>
                          <a:ea typeface="Calibri"/>
                          <a:cs typeface="Times New Roman"/>
                        </a:rPr>
                        <a:t>kWhep</a:t>
                      </a:r>
                      <a:r>
                        <a:rPr lang="fr-FR" sz="1200" dirty="0">
                          <a:latin typeface="+mn-lt"/>
                          <a:ea typeface="Calibri"/>
                          <a:cs typeface="Times New Roman"/>
                        </a:rPr>
                        <a:t>/(m².an)</a:t>
                      </a:r>
                      <a:endParaRPr lang="fr-FR" sz="1200" dirty="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200"/>
                        <a:t>Cep,nr_maxmoyen</a:t>
                      </a:r>
                      <a:endParaRPr lang="fr-FR" sz="120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200"/>
                        <a:t>Cep_maxmoyen</a:t>
                      </a:r>
                      <a:endParaRPr lang="fr-FR" sz="1200">
                        <a:latin typeface="Calibri"/>
                        <a:ea typeface="Calibri"/>
                        <a:cs typeface="Times New Roman"/>
                      </a:endParaRPr>
                    </a:p>
                  </a:txBody>
                  <a:tcPr marL="51435" marR="51435" marT="0" marB="0" anchor="ctr"/>
                </a:tc>
                <a:extLst>
                  <a:ext uri="{0D108BD9-81ED-4DB2-BD59-A6C34878D82A}">
                    <a16:rowId xmlns:a16="http://schemas.microsoft.com/office/drawing/2014/main" val="10000"/>
                  </a:ext>
                </a:extLst>
              </a:tr>
              <a:tr h="500317">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Médiathèques et bibliothèques</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93</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105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1"/>
                  </a:ext>
                </a:extLst>
              </a:tr>
              <a:tr h="500317">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Bâtiments universitaires d’enseignement et de recherche et bâtiments d’enseignements atypiques</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102</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112</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2"/>
                  </a:ext>
                </a:extLst>
              </a:tr>
              <a:tr h="500317">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Hôtels 0, 1 et 2 étoiles (partie nuit)</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121</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144</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3"/>
                  </a:ext>
                </a:extLst>
              </a:tr>
              <a:tr h="500317">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Hôtels 3, 4 et 5 étoiles (partie nuit)</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118</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138</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4"/>
                  </a:ext>
                </a:extLst>
              </a:tr>
              <a:tr h="500317">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Hôtels 0, 1 et 2 étoiles (partie jour)</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235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252</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5"/>
                  </a:ext>
                </a:extLst>
              </a:tr>
              <a:tr h="500317">
                <a:tc>
                  <a:txBody>
                    <a:bodyPr/>
                    <a:lstStyle/>
                    <a:p>
                      <a:pPr marL="0" marR="0" lvl="0" indent="0" algn="ctr" defTabSz="914400" eaLnBrk="1" fontAlgn="auto" latinLnBrk="0" hangingPunct="1">
                        <a:lnSpc>
                          <a:spcPct val="107000"/>
                        </a:lnSpc>
                        <a:spcBef>
                          <a:spcPts val="0"/>
                        </a:spcBef>
                        <a:spcAft>
                          <a:spcPts val="600"/>
                        </a:spcAft>
                        <a:buClrTx/>
                        <a:buSzTx/>
                        <a:buFontTx/>
                        <a:buNone/>
                        <a:tabLst/>
                        <a:defRPr/>
                      </a:pPr>
                      <a:r>
                        <a:rPr lang="fr-FR" sz="1050" b="1" dirty="0">
                          <a:solidFill>
                            <a:schemeClr val="bg1"/>
                          </a:solidFill>
                          <a:effectLst/>
                          <a:latin typeface="+mn-lt"/>
                          <a:ea typeface="Calibri" panose="020F0502020204030204" pitchFamily="34" charset="0"/>
                          <a:cs typeface="Arial" panose="020B0604020202020204" pitchFamily="34" charset="0"/>
                        </a:rPr>
                        <a:t>Hôtels 3, 4 et 5 étoiles (partie jour)</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200" dirty="0">
                          <a:solidFill>
                            <a:schemeClr val="tx1"/>
                          </a:solidFill>
                          <a:effectLst/>
                          <a:latin typeface="+mn-lt"/>
                          <a:ea typeface="Calibri" panose="020F0502020204030204" pitchFamily="34" charset="0"/>
                          <a:cs typeface="Arial" panose="020B0604020202020204" pitchFamily="34" charset="0"/>
                        </a:rPr>
                        <a:t>234</a:t>
                      </a:r>
                    </a:p>
                  </a:txBody>
                  <a:tcPr marL="68580" marR="68580" marT="0" marB="0" anchor="ctr"/>
                </a:tc>
                <a:tc>
                  <a:txBody>
                    <a:bodyPr/>
                    <a:lstStyle/>
                    <a:p>
                      <a:pPr algn="ctr">
                        <a:lnSpc>
                          <a:spcPct val="107000"/>
                        </a:lnSpc>
                        <a:spcAft>
                          <a:spcPts val="600"/>
                        </a:spcAft>
                      </a:pPr>
                      <a:r>
                        <a:rPr lang="fr-FR" sz="1200" dirty="0">
                          <a:solidFill>
                            <a:schemeClr val="tx1"/>
                          </a:solidFill>
                          <a:effectLst/>
                          <a:latin typeface="+mn-lt"/>
                          <a:ea typeface="Calibri" panose="020F0502020204030204" pitchFamily="34" charset="0"/>
                          <a:cs typeface="Arial" panose="020B0604020202020204" pitchFamily="34" charset="0"/>
                        </a:rPr>
                        <a:t>281</a:t>
                      </a:r>
                    </a:p>
                  </a:txBody>
                  <a:tcPr marL="68580" marR="68580" marT="0" marB="0" anchor="ctr"/>
                </a:tc>
                <a:extLst>
                  <a:ext uri="{0D108BD9-81ED-4DB2-BD59-A6C34878D82A}">
                    <a16:rowId xmlns:a16="http://schemas.microsoft.com/office/drawing/2014/main" val="1334385539"/>
                  </a:ext>
                </a:extLst>
              </a:tr>
            </a:tbl>
          </a:graphicData>
        </a:graphic>
      </p:graphicFrame>
      <p:sp>
        <p:nvSpPr>
          <p:cNvPr id="9" name="Rectangle 8"/>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
        <p:nvSpPr>
          <p:cNvPr id="8" name="ZoneTexte 7">
            <a:extLst>
              <a:ext uri="{FF2B5EF4-FFF2-40B4-BE49-F238E27FC236}">
                <a16:creationId xmlns:a16="http://schemas.microsoft.com/office/drawing/2014/main" id="{ED3C2F97-3C9B-47C9-833F-97017F16BE70}"/>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1100" dirty="0"/>
              <a:t>Nouvelle diapo version mai 2026</a:t>
            </a:r>
            <a:endParaRPr sz="1100" dirty="0"/>
          </a:p>
        </p:txBody>
      </p:sp>
    </p:spTree>
    <p:extLst>
      <p:ext uri="{BB962C8B-B14F-4D97-AF65-F5344CB8AC3E}">
        <p14:creationId xmlns:p14="http://schemas.microsoft.com/office/powerpoint/2010/main" val="20954424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Exigences RE2020 – </a:t>
            </a:r>
            <a:r>
              <a:rPr lang="fr-FR" sz="2000" dirty="0" err="1">
                <a:solidFill>
                  <a:schemeClr val="tx2"/>
                </a:solidFill>
              </a:rPr>
              <a:t>Cep,nr</a:t>
            </a:r>
            <a:r>
              <a:rPr lang="fr-FR" sz="2000" dirty="0">
                <a:solidFill>
                  <a:schemeClr val="tx2"/>
                </a:solidFill>
              </a:rPr>
              <a:t> et Cep</a:t>
            </a:r>
            <a:endParaRPr dirty="0">
              <a:solidFill>
                <a:schemeClr val="tx2"/>
              </a:solidFill>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59</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graphicFrame>
        <p:nvGraphicFramePr>
          <p:cNvPr id="13" name="Tableau 12"/>
          <p:cNvGraphicFramePr>
            <a:graphicFrameLocks noGrp="1"/>
          </p:cNvGraphicFramePr>
          <p:nvPr>
            <p:extLst>
              <p:ext uri="{D42A27DB-BD31-4B8C-83A1-F6EECF244321}">
                <p14:modId xmlns:p14="http://schemas.microsoft.com/office/powerpoint/2010/main" val="2214848470"/>
              </p:ext>
            </p:extLst>
          </p:nvPr>
        </p:nvGraphicFramePr>
        <p:xfrm>
          <a:off x="1696537" y="1201301"/>
          <a:ext cx="5750926" cy="3592448"/>
        </p:xfrm>
        <a:graphic>
          <a:graphicData uri="http://schemas.openxmlformats.org/drawingml/2006/table">
            <a:tbl>
              <a:tblPr firstRow="1" firstCol="1" bandRow="1">
                <a:tableStyleId>{5C22544A-7EE6-4342-B048-85BDC9FD1C3A}</a:tableStyleId>
              </a:tblPr>
              <a:tblGrid>
                <a:gridCol w="2686411">
                  <a:extLst>
                    <a:ext uri="{9D8B030D-6E8A-4147-A177-3AD203B41FA5}">
                      <a16:colId xmlns:a16="http://schemas.microsoft.com/office/drawing/2014/main" val="20000"/>
                    </a:ext>
                  </a:extLst>
                </a:gridCol>
                <a:gridCol w="1551019">
                  <a:extLst>
                    <a:ext uri="{9D8B030D-6E8A-4147-A177-3AD203B41FA5}">
                      <a16:colId xmlns:a16="http://schemas.microsoft.com/office/drawing/2014/main" val="20001"/>
                    </a:ext>
                  </a:extLst>
                </a:gridCol>
                <a:gridCol w="1513496">
                  <a:extLst>
                    <a:ext uri="{9D8B030D-6E8A-4147-A177-3AD203B41FA5}">
                      <a16:colId xmlns:a16="http://schemas.microsoft.com/office/drawing/2014/main" val="20002"/>
                    </a:ext>
                  </a:extLst>
                </a:gridCol>
              </a:tblGrid>
              <a:tr h="590546">
                <a:tc>
                  <a:txBody>
                    <a:bodyPr/>
                    <a:lstStyle/>
                    <a:p>
                      <a:pPr algn="ctr">
                        <a:lnSpc>
                          <a:spcPct val="107000"/>
                        </a:lnSpc>
                        <a:spcAft>
                          <a:spcPts val="0"/>
                        </a:spcAft>
                        <a:defRPr/>
                      </a:pPr>
                      <a:r>
                        <a:rPr lang="fr-FR" sz="1500" dirty="0">
                          <a:latin typeface="Calibri"/>
                          <a:ea typeface="Calibri"/>
                          <a:cs typeface="Times New Roman"/>
                        </a:rPr>
                        <a:t>Cep</a:t>
                      </a:r>
                      <a:r>
                        <a:rPr lang="fr-FR" sz="1200" dirty="0">
                          <a:latin typeface="Calibri"/>
                          <a:ea typeface="Calibri"/>
                          <a:cs typeface="Times New Roman"/>
                        </a:rPr>
                        <a:t> </a:t>
                      </a:r>
                      <a:endParaRPr dirty="0"/>
                    </a:p>
                    <a:p>
                      <a:pPr algn="ctr">
                        <a:lnSpc>
                          <a:spcPct val="107000"/>
                        </a:lnSpc>
                        <a:spcAft>
                          <a:spcPts val="0"/>
                        </a:spcAft>
                        <a:defRPr/>
                      </a:pPr>
                      <a:r>
                        <a:rPr lang="fr-FR" sz="1200" dirty="0" err="1">
                          <a:latin typeface="+mn-lt"/>
                          <a:ea typeface="Calibri"/>
                          <a:cs typeface="Times New Roman"/>
                        </a:rPr>
                        <a:t>kWhep</a:t>
                      </a:r>
                      <a:r>
                        <a:rPr lang="fr-FR" sz="1200" dirty="0">
                          <a:latin typeface="+mn-lt"/>
                          <a:ea typeface="Calibri"/>
                          <a:cs typeface="Times New Roman"/>
                        </a:rPr>
                        <a:t>/(m².an)</a:t>
                      </a:r>
                      <a:endParaRPr lang="fr-FR" sz="1200" dirty="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200"/>
                        <a:t>Cep,nr_maxmoyen</a:t>
                      </a:r>
                      <a:endParaRPr lang="fr-FR" sz="120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200"/>
                        <a:t>Cep_maxmoyen</a:t>
                      </a:r>
                      <a:endParaRPr lang="fr-FR" sz="1200">
                        <a:latin typeface="Calibri"/>
                        <a:ea typeface="Calibri"/>
                        <a:cs typeface="Times New Roman"/>
                      </a:endParaRPr>
                    </a:p>
                  </a:txBody>
                  <a:tcPr marL="51435" marR="51435" marT="0" marB="0" anchor="ctr"/>
                </a:tc>
                <a:extLst>
                  <a:ext uri="{0D108BD9-81ED-4DB2-BD59-A6C34878D82A}">
                    <a16:rowId xmlns:a16="http://schemas.microsoft.com/office/drawing/2014/main" val="10000"/>
                  </a:ext>
                </a:extLst>
              </a:tr>
              <a:tr h="500317">
                <a:tc>
                  <a:txBody>
                    <a:bodyPr/>
                    <a:lstStyle/>
                    <a:p>
                      <a:pPr algn="ctr">
                        <a:lnSpc>
                          <a:spcPct val="107000"/>
                        </a:lnSpc>
                        <a:spcAft>
                          <a:spcPts val="600"/>
                        </a:spcAft>
                      </a:pPr>
                      <a:r>
                        <a:rPr lang="fr-FR" sz="1050" b="1">
                          <a:solidFill>
                            <a:schemeClr val="bg1"/>
                          </a:solidFill>
                          <a:effectLst/>
                          <a:latin typeface="+mn-lt"/>
                          <a:ea typeface="Calibri" panose="020F0502020204030204" pitchFamily="34" charset="0"/>
                          <a:cs typeface="Calibri" panose="020F0502020204030204" pitchFamily="34" charset="0"/>
                        </a:rPr>
                        <a:t>Établissements d’accueil de la petite enfance</a:t>
                      </a:r>
                      <a:endParaRPr lang="fr-FR" sz="105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150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182</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1"/>
                  </a:ext>
                </a:extLst>
              </a:tr>
              <a:tr h="500317">
                <a:tc>
                  <a:txBody>
                    <a:bodyPr/>
                    <a:lstStyle/>
                    <a:p>
                      <a:pPr algn="ctr">
                        <a:lnSpc>
                          <a:spcPct val="107000"/>
                        </a:lnSpc>
                        <a:spcAft>
                          <a:spcPts val="600"/>
                        </a:spcAft>
                      </a:pPr>
                      <a:r>
                        <a:rPr lang="fr-FR" sz="1050" b="1">
                          <a:solidFill>
                            <a:schemeClr val="bg1"/>
                          </a:solidFill>
                          <a:effectLst/>
                          <a:latin typeface="+mn-lt"/>
                          <a:ea typeface="Calibri" panose="020F0502020204030204" pitchFamily="34" charset="0"/>
                          <a:cs typeface="Calibri" panose="020F0502020204030204" pitchFamily="34" charset="0"/>
                        </a:rPr>
                        <a:t>Restaurants – en continu, 18 heures par jour, 7j/7</a:t>
                      </a:r>
                      <a:endParaRPr lang="fr-FR" sz="105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282</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578</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2"/>
                  </a:ext>
                </a:extLst>
              </a:tr>
              <a:tr h="500317">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Restaurants – 1 repas par jour, 5j/7</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132</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275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3"/>
                  </a:ext>
                </a:extLst>
              </a:tr>
              <a:tr h="500317">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Restaurants – 2 repas par jour, 7j/7</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219</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446</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4"/>
                  </a:ext>
                </a:extLst>
              </a:tr>
              <a:tr h="500317">
                <a:tc>
                  <a:txBody>
                    <a:bodyPr/>
                    <a:lstStyle/>
                    <a:p>
                      <a:pPr algn="ctr">
                        <a:lnSpc>
                          <a:spcPct val="107000"/>
                        </a:lnSpc>
                        <a:spcAft>
                          <a:spcPts val="600"/>
                        </a:spcAft>
                      </a:pPr>
                      <a:r>
                        <a:rPr lang="fr-FR" sz="1050" b="1">
                          <a:solidFill>
                            <a:schemeClr val="bg1"/>
                          </a:solidFill>
                          <a:effectLst/>
                          <a:latin typeface="+mn-lt"/>
                          <a:ea typeface="Calibri" panose="020F0502020204030204" pitchFamily="34" charset="0"/>
                          <a:cs typeface="Calibri" panose="020F0502020204030204" pitchFamily="34" charset="0"/>
                        </a:rPr>
                        <a:t>Restaurants – 2 repas par jour, 6j/7</a:t>
                      </a:r>
                      <a:endParaRPr lang="fr-FR" sz="105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214</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412</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5"/>
                  </a:ext>
                </a:extLst>
              </a:tr>
              <a:tr h="500317">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Commerces</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163</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182</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334385539"/>
                  </a:ext>
                </a:extLst>
              </a:tr>
            </a:tbl>
          </a:graphicData>
        </a:graphic>
      </p:graphicFrame>
      <p:sp>
        <p:nvSpPr>
          <p:cNvPr id="9" name="Rectangle 8"/>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
        <p:nvSpPr>
          <p:cNvPr id="8" name="ZoneTexte 7">
            <a:extLst>
              <a:ext uri="{FF2B5EF4-FFF2-40B4-BE49-F238E27FC236}">
                <a16:creationId xmlns:a16="http://schemas.microsoft.com/office/drawing/2014/main" id="{ED3C2F97-3C9B-47C9-833F-97017F16BE70}"/>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1100" dirty="0"/>
              <a:t>Nouvelle diapo version mai 2026</a:t>
            </a:r>
            <a:endParaRPr sz="1100" dirty="0"/>
          </a:p>
        </p:txBody>
      </p:sp>
    </p:spTree>
    <p:extLst>
      <p:ext uri="{BB962C8B-B14F-4D97-AF65-F5344CB8AC3E}">
        <p14:creationId xmlns:p14="http://schemas.microsoft.com/office/powerpoint/2010/main" val="23610388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Exigences RE2020 – </a:t>
            </a:r>
            <a:r>
              <a:rPr lang="fr-FR" sz="2000" dirty="0" err="1">
                <a:solidFill>
                  <a:schemeClr val="tx2"/>
                </a:solidFill>
              </a:rPr>
              <a:t>Cep,nr</a:t>
            </a:r>
            <a:r>
              <a:rPr lang="fr-FR" sz="2000" dirty="0">
                <a:solidFill>
                  <a:schemeClr val="tx2"/>
                </a:solidFill>
              </a:rPr>
              <a:t> et Cep</a:t>
            </a:r>
            <a:endParaRPr dirty="0">
              <a:solidFill>
                <a:schemeClr val="tx2"/>
              </a:solidFill>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60</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graphicFrame>
        <p:nvGraphicFramePr>
          <p:cNvPr id="13" name="Tableau 12"/>
          <p:cNvGraphicFramePr>
            <a:graphicFrameLocks noGrp="1"/>
          </p:cNvGraphicFramePr>
          <p:nvPr>
            <p:extLst>
              <p:ext uri="{D42A27DB-BD31-4B8C-83A1-F6EECF244321}">
                <p14:modId xmlns:p14="http://schemas.microsoft.com/office/powerpoint/2010/main" val="2418950534"/>
              </p:ext>
            </p:extLst>
          </p:nvPr>
        </p:nvGraphicFramePr>
        <p:xfrm>
          <a:off x="1696537" y="1201301"/>
          <a:ext cx="5750926" cy="3592448"/>
        </p:xfrm>
        <a:graphic>
          <a:graphicData uri="http://schemas.openxmlformats.org/drawingml/2006/table">
            <a:tbl>
              <a:tblPr firstRow="1" firstCol="1" bandRow="1">
                <a:tableStyleId>{5C22544A-7EE6-4342-B048-85BDC9FD1C3A}</a:tableStyleId>
              </a:tblPr>
              <a:tblGrid>
                <a:gridCol w="2686411">
                  <a:extLst>
                    <a:ext uri="{9D8B030D-6E8A-4147-A177-3AD203B41FA5}">
                      <a16:colId xmlns:a16="http://schemas.microsoft.com/office/drawing/2014/main" val="20000"/>
                    </a:ext>
                  </a:extLst>
                </a:gridCol>
                <a:gridCol w="1551019">
                  <a:extLst>
                    <a:ext uri="{9D8B030D-6E8A-4147-A177-3AD203B41FA5}">
                      <a16:colId xmlns:a16="http://schemas.microsoft.com/office/drawing/2014/main" val="20001"/>
                    </a:ext>
                  </a:extLst>
                </a:gridCol>
                <a:gridCol w="1513496">
                  <a:extLst>
                    <a:ext uri="{9D8B030D-6E8A-4147-A177-3AD203B41FA5}">
                      <a16:colId xmlns:a16="http://schemas.microsoft.com/office/drawing/2014/main" val="20002"/>
                    </a:ext>
                  </a:extLst>
                </a:gridCol>
              </a:tblGrid>
              <a:tr h="590546">
                <a:tc>
                  <a:txBody>
                    <a:bodyPr/>
                    <a:lstStyle/>
                    <a:p>
                      <a:pPr algn="ctr">
                        <a:lnSpc>
                          <a:spcPct val="107000"/>
                        </a:lnSpc>
                        <a:spcAft>
                          <a:spcPts val="0"/>
                        </a:spcAft>
                        <a:defRPr/>
                      </a:pPr>
                      <a:r>
                        <a:rPr lang="fr-FR" sz="1500" dirty="0">
                          <a:latin typeface="Calibri"/>
                          <a:ea typeface="Calibri"/>
                          <a:cs typeface="Times New Roman"/>
                        </a:rPr>
                        <a:t>Cep</a:t>
                      </a:r>
                      <a:r>
                        <a:rPr lang="fr-FR" sz="1200" dirty="0">
                          <a:latin typeface="Calibri"/>
                          <a:ea typeface="Calibri"/>
                          <a:cs typeface="Times New Roman"/>
                        </a:rPr>
                        <a:t> </a:t>
                      </a:r>
                      <a:endParaRPr dirty="0"/>
                    </a:p>
                    <a:p>
                      <a:pPr algn="ctr">
                        <a:lnSpc>
                          <a:spcPct val="107000"/>
                        </a:lnSpc>
                        <a:spcAft>
                          <a:spcPts val="0"/>
                        </a:spcAft>
                        <a:defRPr/>
                      </a:pPr>
                      <a:r>
                        <a:rPr lang="fr-FR" sz="1200" dirty="0" err="1">
                          <a:latin typeface="+mn-lt"/>
                          <a:ea typeface="Calibri"/>
                          <a:cs typeface="Times New Roman"/>
                        </a:rPr>
                        <a:t>kWhep</a:t>
                      </a:r>
                      <a:r>
                        <a:rPr lang="fr-FR" sz="1200" dirty="0">
                          <a:latin typeface="+mn-lt"/>
                          <a:ea typeface="Calibri"/>
                          <a:cs typeface="Times New Roman"/>
                        </a:rPr>
                        <a:t>/(m².an)</a:t>
                      </a:r>
                      <a:endParaRPr lang="fr-FR" sz="1200" dirty="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200"/>
                        <a:t>Cep,nr_maxmoyen</a:t>
                      </a:r>
                      <a:endParaRPr lang="fr-FR" sz="120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200"/>
                        <a:t>Cep_maxmoyen</a:t>
                      </a:r>
                      <a:endParaRPr lang="fr-FR" sz="1200">
                        <a:latin typeface="Calibri"/>
                        <a:ea typeface="Calibri"/>
                        <a:cs typeface="Times New Roman"/>
                      </a:endParaRPr>
                    </a:p>
                  </a:txBody>
                  <a:tcPr marL="51435" marR="51435" marT="0" marB="0" anchor="ctr"/>
                </a:tc>
                <a:extLst>
                  <a:ext uri="{0D108BD9-81ED-4DB2-BD59-A6C34878D82A}">
                    <a16:rowId xmlns:a16="http://schemas.microsoft.com/office/drawing/2014/main" val="10000"/>
                  </a:ext>
                </a:extLst>
              </a:tr>
              <a:tr h="500317">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Vestiaires seuls</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Calibri" panose="020F0502020204030204" pitchFamily="34" charset="0"/>
                        </a:rPr>
                        <a:t>242</a:t>
                      </a:r>
                      <a:endParaRPr lang="fr-FR" sz="1200" dirty="0">
                        <a:solidFill>
                          <a:schemeClr val="tx1"/>
                        </a:solidFill>
                        <a:effectLst/>
                        <a:latin typeface="+mn-lt"/>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Calibri" panose="020F0502020204030204" pitchFamily="34" charset="0"/>
                        </a:rPr>
                        <a:t>306</a:t>
                      </a:r>
                      <a:endParaRPr lang="fr-FR" sz="1200" dirty="0">
                        <a:solidFill>
                          <a:schemeClr val="tx1"/>
                        </a:solidFill>
                        <a:effectLst/>
                        <a:latin typeface="+mn-lt"/>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0001"/>
                  </a:ext>
                </a:extLst>
              </a:tr>
              <a:tr h="500317">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Établissements sanitaires avec hébergement</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Calibri" panose="020F0502020204030204" pitchFamily="34" charset="0"/>
                        </a:rPr>
                        <a:t>190</a:t>
                      </a:r>
                      <a:endParaRPr lang="fr-FR" sz="1200" dirty="0">
                        <a:solidFill>
                          <a:schemeClr val="tx1"/>
                        </a:solidFill>
                        <a:effectLst/>
                        <a:latin typeface="+mn-lt"/>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Calibri" panose="020F0502020204030204" pitchFamily="34" charset="0"/>
                        </a:rPr>
                        <a:t>252</a:t>
                      </a:r>
                      <a:endParaRPr lang="fr-FR" sz="1200" dirty="0">
                        <a:solidFill>
                          <a:schemeClr val="tx1"/>
                        </a:solidFill>
                        <a:effectLst/>
                        <a:latin typeface="+mn-lt"/>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0002"/>
                  </a:ext>
                </a:extLst>
              </a:tr>
              <a:tr h="500317">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Établissements de santé (partie nuit)</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Calibri" panose="020F0502020204030204" pitchFamily="34" charset="0"/>
                        </a:rPr>
                        <a:t>274</a:t>
                      </a:r>
                      <a:endParaRPr lang="fr-FR" sz="1200" dirty="0">
                        <a:solidFill>
                          <a:schemeClr val="tx1"/>
                        </a:solidFill>
                        <a:effectLst/>
                        <a:latin typeface="+mn-lt"/>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Calibri" panose="020F0502020204030204" pitchFamily="34" charset="0"/>
                        </a:rPr>
                        <a:t>302</a:t>
                      </a:r>
                      <a:endParaRPr lang="fr-FR" sz="1200" dirty="0">
                        <a:solidFill>
                          <a:schemeClr val="tx1"/>
                        </a:solidFill>
                        <a:effectLst/>
                        <a:latin typeface="+mn-lt"/>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0003"/>
                  </a:ext>
                </a:extLst>
              </a:tr>
              <a:tr h="500317">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Établissements de santé (partie jour)</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Calibri" panose="020F0502020204030204" pitchFamily="34" charset="0"/>
                        </a:rPr>
                        <a:t>165</a:t>
                      </a:r>
                      <a:endParaRPr lang="fr-FR" sz="1200" dirty="0">
                        <a:solidFill>
                          <a:schemeClr val="tx1"/>
                        </a:solidFill>
                        <a:effectLst/>
                        <a:latin typeface="+mn-lt"/>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Calibri" panose="020F0502020204030204" pitchFamily="34" charset="0"/>
                        </a:rPr>
                        <a:t>180</a:t>
                      </a:r>
                      <a:endParaRPr lang="fr-FR" sz="1200" dirty="0">
                        <a:solidFill>
                          <a:schemeClr val="tx1"/>
                        </a:solidFill>
                        <a:effectLst/>
                        <a:latin typeface="+mn-lt"/>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0004"/>
                  </a:ext>
                </a:extLst>
              </a:tr>
              <a:tr h="500317">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Aérogares</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Calibri" panose="020F0502020204030204" pitchFamily="34" charset="0"/>
                        </a:rPr>
                        <a:t>191</a:t>
                      </a:r>
                      <a:endParaRPr lang="fr-FR" sz="1200" dirty="0">
                        <a:solidFill>
                          <a:schemeClr val="tx1"/>
                        </a:solidFill>
                        <a:effectLst/>
                        <a:latin typeface="+mn-lt"/>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Calibri" panose="020F0502020204030204" pitchFamily="34" charset="0"/>
                        </a:rPr>
                        <a:t>253</a:t>
                      </a:r>
                      <a:endParaRPr lang="fr-FR" sz="1200" dirty="0">
                        <a:solidFill>
                          <a:schemeClr val="tx1"/>
                        </a:solidFill>
                        <a:effectLst/>
                        <a:latin typeface="+mn-lt"/>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0005"/>
                  </a:ext>
                </a:extLst>
              </a:tr>
              <a:tr h="500317">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Industrie et artisanats 3x8h</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Calibri" panose="020F0502020204030204" pitchFamily="34" charset="0"/>
                        </a:rPr>
                        <a:t>290</a:t>
                      </a:r>
                      <a:endParaRPr lang="fr-FR" sz="1200" dirty="0">
                        <a:solidFill>
                          <a:schemeClr val="tx1"/>
                        </a:solidFill>
                        <a:effectLst/>
                        <a:latin typeface="+mn-lt"/>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Calibri" panose="020F0502020204030204" pitchFamily="34" charset="0"/>
                        </a:rPr>
                        <a:t>365</a:t>
                      </a:r>
                      <a:endParaRPr lang="fr-FR" sz="1200" dirty="0">
                        <a:solidFill>
                          <a:schemeClr val="tx1"/>
                        </a:solidFill>
                        <a:effectLst/>
                        <a:latin typeface="+mn-lt"/>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334385539"/>
                  </a:ext>
                </a:extLst>
              </a:tr>
            </a:tbl>
          </a:graphicData>
        </a:graphic>
      </p:graphicFrame>
      <p:sp>
        <p:nvSpPr>
          <p:cNvPr id="9" name="Rectangle 8"/>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
        <p:nvSpPr>
          <p:cNvPr id="8" name="ZoneTexte 7">
            <a:extLst>
              <a:ext uri="{FF2B5EF4-FFF2-40B4-BE49-F238E27FC236}">
                <a16:creationId xmlns:a16="http://schemas.microsoft.com/office/drawing/2014/main" id="{ED3C2F97-3C9B-47C9-833F-97017F16BE70}"/>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1100" dirty="0"/>
              <a:t>Nouvelle diapo version mai 2026</a:t>
            </a:r>
            <a:endParaRPr sz="1100" dirty="0"/>
          </a:p>
        </p:txBody>
      </p:sp>
    </p:spTree>
    <p:extLst>
      <p:ext uri="{BB962C8B-B14F-4D97-AF65-F5344CB8AC3E}">
        <p14:creationId xmlns:p14="http://schemas.microsoft.com/office/powerpoint/2010/main" val="41215615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Exigences RE2020 – </a:t>
            </a:r>
            <a:r>
              <a:rPr lang="fr-FR" sz="2000" dirty="0" err="1">
                <a:solidFill>
                  <a:schemeClr val="tx2"/>
                </a:solidFill>
              </a:rPr>
              <a:t>Cep,nr</a:t>
            </a:r>
            <a:r>
              <a:rPr lang="fr-FR" sz="2000" dirty="0">
                <a:solidFill>
                  <a:schemeClr val="tx2"/>
                </a:solidFill>
              </a:rPr>
              <a:t> et Cep</a:t>
            </a:r>
            <a:endParaRPr dirty="0">
              <a:solidFill>
                <a:schemeClr val="tx2"/>
              </a:solidFill>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61</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graphicFrame>
        <p:nvGraphicFramePr>
          <p:cNvPr id="13" name="Tableau 12"/>
          <p:cNvGraphicFramePr>
            <a:graphicFrameLocks noGrp="1"/>
          </p:cNvGraphicFramePr>
          <p:nvPr>
            <p:extLst>
              <p:ext uri="{D42A27DB-BD31-4B8C-83A1-F6EECF244321}">
                <p14:modId xmlns:p14="http://schemas.microsoft.com/office/powerpoint/2010/main" val="1178067588"/>
              </p:ext>
            </p:extLst>
          </p:nvPr>
        </p:nvGraphicFramePr>
        <p:xfrm>
          <a:off x="1696537" y="1201301"/>
          <a:ext cx="5750926" cy="3092131"/>
        </p:xfrm>
        <a:graphic>
          <a:graphicData uri="http://schemas.openxmlformats.org/drawingml/2006/table">
            <a:tbl>
              <a:tblPr firstRow="1" firstCol="1" bandRow="1">
                <a:tableStyleId>{5C22544A-7EE6-4342-B048-85BDC9FD1C3A}</a:tableStyleId>
              </a:tblPr>
              <a:tblGrid>
                <a:gridCol w="2686411">
                  <a:extLst>
                    <a:ext uri="{9D8B030D-6E8A-4147-A177-3AD203B41FA5}">
                      <a16:colId xmlns:a16="http://schemas.microsoft.com/office/drawing/2014/main" val="20000"/>
                    </a:ext>
                  </a:extLst>
                </a:gridCol>
                <a:gridCol w="1551019">
                  <a:extLst>
                    <a:ext uri="{9D8B030D-6E8A-4147-A177-3AD203B41FA5}">
                      <a16:colId xmlns:a16="http://schemas.microsoft.com/office/drawing/2014/main" val="20001"/>
                    </a:ext>
                  </a:extLst>
                </a:gridCol>
                <a:gridCol w="1513496">
                  <a:extLst>
                    <a:ext uri="{9D8B030D-6E8A-4147-A177-3AD203B41FA5}">
                      <a16:colId xmlns:a16="http://schemas.microsoft.com/office/drawing/2014/main" val="20002"/>
                    </a:ext>
                  </a:extLst>
                </a:gridCol>
              </a:tblGrid>
              <a:tr h="590546">
                <a:tc>
                  <a:txBody>
                    <a:bodyPr/>
                    <a:lstStyle/>
                    <a:p>
                      <a:pPr algn="ctr">
                        <a:lnSpc>
                          <a:spcPct val="107000"/>
                        </a:lnSpc>
                        <a:spcAft>
                          <a:spcPts val="0"/>
                        </a:spcAft>
                        <a:defRPr/>
                      </a:pPr>
                      <a:r>
                        <a:rPr lang="fr-FR" sz="1500" dirty="0">
                          <a:latin typeface="Calibri"/>
                          <a:ea typeface="Calibri"/>
                          <a:cs typeface="Times New Roman"/>
                        </a:rPr>
                        <a:t>Cep</a:t>
                      </a:r>
                      <a:r>
                        <a:rPr lang="fr-FR" sz="1200" dirty="0">
                          <a:latin typeface="Calibri"/>
                          <a:ea typeface="Calibri"/>
                          <a:cs typeface="Times New Roman"/>
                        </a:rPr>
                        <a:t> </a:t>
                      </a:r>
                      <a:endParaRPr dirty="0"/>
                    </a:p>
                    <a:p>
                      <a:pPr algn="ctr">
                        <a:lnSpc>
                          <a:spcPct val="107000"/>
                        </a:lnSpc>
                        <a:spcAft>
                          <a:spcPts val="0"/>
                        </a:spcAft>
                        <a:defRPr/>
                      </a:pPr>
                      <a:r>
                        <a:rPr lang="fr-FR" sz="1200" dirty="0" err="1">
                          <a:latin typeface="+mn-lt"/>
                          <a:ea typeface="Calibri"/>
                          <a:cs typeface="Times New Roman"/>
                        </a:rPr>
                        <a:t>kWhep</a:t>
                      </a:r>
                      <a:r>
                        <a:rPr lang="fr-FR" sz="1200" dirty="0">
                          <a:latin typeface="+mn-lt"/>
                          <a:ea typeface="Calibri"/>
                          <a:cs typeface="Times New Roman"/>
                        </a:rPr>
                        <a:t>/(m².an)</a:t>
                      </a:r>
                      <a:endParaRPr lang="fr-FR" sz="1200" dirty="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200"/>
                        <a:t>Cep,nr_maxmoyen</a:t>
                      </a:r>
                      <a:endParaRPr lang="fr-FR" sz="120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200"/>
                        <a:t>Cep_maxmoyen</a:t>
                      </a:r>
                      <a:endParaRPr lang="fr-FR" sz="1200">
                        <a:latin typeface="Calibri"/>
                        <a:ea typeface="Calibri"/>
                        <a:cs typeface="Times New Roman"/>
                      </a:endParaRPr>
                    </a:p>
                  </a:txBody>
                  <a:tcPr marL="51435" marR="51435" marT="0" marB="0" anchor="ctr"/>
                </a:tc>
                <a:extLst>
                  <a:ext uri="{0D108BD9-81ED-4DB2-BD59-A6C34878D82A}">
                    <a16:rowId xmlns:a16="http://schemas.microsoft.com/office/drawing/2014/main" val="10000"/>
                  </a:ext>
                </a:extLst>
              </a:tr>
              <a:tr h="500317">
                <a:tc>
                  <a:txBody>
                    <a:bodyPr/>
                    <a:lstStyle/>
                    <a:p>
                      <a:pPr algn="ctr">
                        <a:lnSpc>
                          <a:spcPct val="107000"/>
                        </a:lnSpc>
                        <a:spcAft>
                          <a:spcPts val="600"/>
                        </a:spcAft>
                      </a:pPr>
                      <a:r>
                        <a:rPr lang="fr-FR" sz="1050" b="1">
                          <a:solidFill>
                            <a:schemeClr val="bg1"/>
                          </a:solidFill>
                          <a:effectLst/>
                          <a:latin typeface="+mn-lt"/>
                          <a:ea typeface="Calibri" panose="020F0502020204030204" pitchFamily="34" charset="0"/>
                          <a:cs typeface="Calibri" panose="020F0502020204030204" pitchFamily="34" charset="0"/>
                        </a:rPr>
                        <a:t>Industrie et artisanats 8 à 18h</a:t>
                      </a:r>
                      <a:endParaRPr lang="fr-FR" sz="105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94</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116</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1"/>
                  </a:ext>
                </a:extLst>
              </a:tr>
              <a:tr h="500317">
                <a:tc>
                  <a:txBody>
                    <a:bodyPr/>
                    <a:lstStyle/>
                    <a:p>
                      <a:pPr algn="ctr">
                        <a:lnSpc>
                          <a:spcPct val="107000"/>
                        </a:lnSpc>
                        <a:spcAft>
                          <a:spcPts val="600"/>
                        </a:spcAft>
                      </a:pPr>
                      <a:r>
                        <a:rPr lang="fr-FR" sz="1050" b="1">
                          <a:solidFill>
                            <a:schemeClr val="bg1"/>
                          </a:solidFill>
                          <a:effectLst/>
                          <a:latin typeface="+mn-lt"/>
                          <a:ea typeface="Calibri" panose="020F0502020204030204" pitchFamily="34" charset="0"/>
                          <a:cs typeface="Calibri" panose="020F0502020204030204" pitchFamily="34" charset="0"/>
                        </a:rPr>
                        <a:t>Établissements sportifs municipaux ou scolaires </a:t>
                      </a:r>
                      <a:endParaRPr lang="fr-FR" sz="105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94</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116</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2"/>
                  </a:ext>
                </a:extLst>
              </a:tr>
              <a:tr h="500317">
                <a:tc>
                  <a:txBody>
                    <a:bodyPr/>
                    <a:lstStyle/>
                    <a:p>
                      <a:pPr algn="ctr">
                        <a:lnSpc>
                          <a:spcPct val="107000"/>
                        </a:lnSpc>
                        <a:spcAft>
                          <a:spcPts val="600"/>
                        </a:spcAft>
                      </a:pPr>
                      <a:r>
                        <a:rPr lang="fr-FR" sz="1050" b="1">
                          <a:solidFill>
                            <a:schemeClr val="bg1"/>
                          </a:solidFill>
                          <a:effectLst/>
                          <a:latin typeface="+mn-lt"/>
                          <a:ea typeface="Calibri" panose="020F0502020204030204" pitchFamily="34" charset="0"/>
                          <a:cs typeface="Calibri" panose="020F0502020204030204" pitchFamily="34" charset="0"/>
                        </a:rPr>
                        <a:t>Restaurants scolaires – 1 repas par jour, 5j/7</a:t>
                      </a:r>
                      <a:endParaRPr lang="fr-FR" sz="105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119</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251</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3"/>
                  </a:ext>
                </a:extLst>
              </a:tr>
              <a:tr h="500317">
                <a:tc>
                  <a:txBody>
                    <a:bodyPr/>
                    <a:lstStyle/>
                    <a:p>
                      <a:pPr algn="ctr">
                        <a:lnSpc>
                          <a:spcPct val="107000"/>
                        </a:lnSpc>
                        <a:spcAft>
                          <a:spcPts val="600"/>
                        </a:spcAft>
                      </a:pPr>
                      <a:r>
                        <a:rPr lang="fr-FR" sz="1050" b="1">
                          <a:solidFill>
                            <a:schemeClr val="bg1"/>
                          </a:solidFill>
                          <a:effectLst/>
                          <a:latin typeface="+mn-lt"/>
                          <a:ea typeface="Calibri" panose="020F0502020204030204" pitchFamily="34" charset="0"/>
                          <a:cs typeface="Calibri" panose="020F0502020204030204" pitchFamily="34" charset="0"/>
                        </a:rPr>
                        <a:t>Restaurants scolaires – 3 repas par jour, 5j/7</a:t>
                      </a:r>
                      <a:endParaRPr lang="fr-FR" sz="105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153</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329</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4"/>
                  </a:ext>
                </a:extLst>
              </a:tr>
              <a:tr h="500317">
                <a:tc>
                  <a:txBody>
                    <a:bodyPr/>
                    <a:lstStyle/>
                    <a:p>
                      <a:pPr algn="ctr">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Établissements sportifs privés</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112</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148</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5"/>
                  </a:ext>
                </a:extLst>
              </a:tr>
            </a:tbl>
          </a:graphicData>
        </a:graphic>
      </p:graphicFrame>
      <p:sp>
        <p:nvSpPr>
          <p:cNvPr id="9" name="Rectangle 8"/>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
        <p:nvSpPr>
          <p:cNvPr id="8" name="ZoneTexte 7">
            <a:extLst>
              <a:ext uri="{FF2B5EF4-FFF2-40B4-BE49-F238E27FC236}">
                <a16:creationId xmlns:a16="http://schemas.microsoft.com/office/drawing/2014/main" id="{ED3C2F97-3C9B-47C9-833F-97017F16BE70}"/>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1100" dirty="0"/>
              <a:t>Nouvelle diapo version mai 2026</a:t>
            </a:r>
            <a:endParaRPr sz="1100" dirty="0"/>
          </a:p>
        </p:txBody>
      </p:sp>
    </p:spTree>
    <p:extLst>
      <p:ext uri="{BB962C8B-B14F-4D97-AF65-F5344CB8AC3E}">
        <p14:creationId xmlns:p14="http://schemas.microsoft.com/office/powerpoint/2010/main" val="7728809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Exigences RE2020 – </a:t>
            </a:r>
            <a:r>
              <a:rPr lang="fr-FR" sz="2000" dirty="0" err="1">
                <a:solidFill>
                  <a:schemeClr val="accent5"/>
                </a:solidFill>
              </a:rPr>
              <a:t>Ic,énergie</a:t>
            </a:r>
            <a:endParaRPr lang="fr-FR" sz="2000" dirty="0">
              <a:solidFill>
                <a:schemeClr val="accent5"/>
              </a:solidFill>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62</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3" name="Rectangle 12"/>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graphicFrame>
        <p:nvGraphicFramePr>
          <p:cNvPr id="12" name="Tableau 11"/>
          <p:cNvGraphicFramePr>
            <a:graphicFrameLocks noGrp="1"/>
          </p:cNvGraphicFramePr>
          <p:nvPr>
            <p:extLst>
              <p:ext uri="{D42A27DB-BD31-4B8C-83A1-F6EECF244321}">
                <p14:modId xmlns:p14="http://schemas.microsoft.com/office/powerpoint/2010/main" val="2578785101"/>
              </p:ext>
            </p:extLst>
          </p:nvPr>
        </p:nvGraphicFramePr>
        <p:xfrm>
          <a:off x="517094" y="1401336"/>
          <a:ext cx="5575766" cy="3277336"/>
        </p:xfrm>
        <a:graphic>
          <a:graphicData uri="http://schemas.openxmlformats.org/drawingml/2006/table">
            <a:tbl>
              <a:tblPr firstRow="1" firstCol="1" bandRow="1">
                <a:tableStyleId>{5C22544A-7EE6-4342-B048-85BDC9FD1C3A}</a:tableStyleId>
              </a:tblPr>
              <a:tblGrid>
                <a:gridCol w="2526109">
                  <a:extLst>
                    <a:ext uri="{9D8B030D-6E8A-4147-A177-3AD203B41FA5}">
                      <a16:colId xmlns:a16="http://schemas.microsoft.com/office/drawing/2014/main" val="20000"/>
                    </a:ext>
                  </a:extLst>
                </a:gridCol>
                <a:gridCol w="1068872">
                  <a:extLst>
                    <a:ext uri="{9D8B030D-6E8A-4147-A177-3AD203B41FA5}">
                      <a16:colId xmlns:a16="http://schemas.microsoft.com/office/drawing/2014/main" val="20001"/>
                    </a:ext>
                  </a:extLst>
                </a:gridCol>
                <a:gridCol w="990391">
                  <a:extLst>
                    <a:ext uri="{9D8B030D-6E8A-4147-A177-3AD203B41FA5}">
                      <a16:colId xmlns:a16="http://schemas.microsoft.com/office/drawing/2014/main" val="20002"/>
                    </a:ext>
                  </a:extLst>
                </a:gridCol>
                <a:gridCol w="990394">
                  <a:extLst>
                    <a:ext uri="{9D8B030D-6E8A-4147-A177-3AD203B41FA5}">
                      <a16:colId xmlns:a16="http://schemas.microsoft.com/office/drawing/2014/main" val="20003"/>
                    </a:ext>
                  </a:extLst>
                </a:gridCol>
              </a:tblGrid>
              <a:tr h="521677">
                <a:tc>
                  <a:txBody>
                    <a:bodyPr/>
                    <a:lstStyle/>
                    <a:p>
                      <a:pPr algn="ctr">
                        <a:lnSpc>
                          <a:spcPct val="107000"/>
                        </a:lnSpc>
                        <a:spcAft>
                          <a:spcPts val="0"/>
                        </a:spcAft>
                        <a:defRPr/>
                      </a:pPr>
                      <a:r>
                        <a:rPr lang="fr-FR" sz="1600" dirty="0" err="1">
                          <a:latin typeface="Calibri"/>
                          <a:ea typeface="Calibri"/>
                          <a:cs typeface="Times New Roman"/>
                        </a:rPr>
                        <a:t>Ic</a:t>
                      </a:r>
                      <a:r>
                        <a:rPr lang="fr-FR" sz="1600" baseline="-25000" dirty="0" err="1">
                          <a:latin typeface="Calibri"/>
                          <a:ea typeface="Calibri"/>
                          <a:cs typeface="Times New Roman"/>
                        </a:rPr>
                        <a:t>énergie</a:t>
                      </a:r>
                      <a:r>
                        <a:rPr lang="fr-FR" sz="1600" dirty="0">
                          <a:latin typeface="Calibri"/>
                          <a:ea typeface="Calibri"/>
                          <a:cs typeface="Times New Roman"/>
                        </a:rPr>
                        <a:t> max moyen</a:t>
                      </a:r>
                      <a:endParaRPr dirty="0"/>
                    </a:p>
                    <a:p>
                      <a:pPr algn="ctr">
                        <a:lnSpc>
                          <a:spcPct val="107000"/>
                        </a:lnSpc>
                        <a:spcAft>
                          <a:spcPts val="0"/>
                        </a:spcAft>
                        <a:defRPr/>
                      </a:pPr>
                      <a:r>
                        <a:rPr lang="fr-FR" sz="1600" dirty="0">
                          <a:latin typeface="Calibri"/>
                          <a:ea typeface="Calibri"/>
                          <a:cs typeface="Times New Roman"/>
                        </a:rPr>
                        <a:t>kg </a:t>
                      </a:r>
                      <a:r>
                        <a:rPr lang="fr-FR" sz="1600" dirty="0" err="1">
                          <a:latin typeface="Calibri"/>
                          <a:ea typeface="Calibri"/>
                          <a:cs typeface="Times New Roman"/>
                        </a:rPr>
                        <a:t>éq</a:t>
                      </a:r>
                      <a:r>
                        <a:rPr lang="fr-FR" sz="1600" dirty="0">
                          <a:latin typeface="Calibri"/>
                          <a:ea typeface="Calibri"/>
                          <a:cs typeface="Times New Roman"/>
                        </a:rPr>
                        <a:t>. CO</a:t>
                      </a:r>
                      <a:r>
                        <a:rPr lang="fr-FR" sz="1600" baseline="-25000" dirty="0">
                          <a:latin typeface="Calibri"/>
                          <a:ea typeface="Calibri"/>
                          <a:cs typeface="Times New Roman"/>
                        </a:rPr>
                        <a:t>2</a:t>
                      </a:r>
                      <a:r>
                        <a:rPr lang="fr-FR" sz="1600" dirty="0">
                          <a:latin typeface="Calibri"/>
                          <a:ea typeface="Calibri"/>
                          <a:cs typeface="Times New Roman"/>
                        </a:rPr>
                        <a:t>/m²</a:t>
                      </a:r>
                      <a:endParaRPr dirty="0"/>
                    </a:p>
                  </a:txBody>
                  <a:tcPr marL="68580" marR="68580" marT="0" marB="0" anchor="ctr">
                    <a:solidFill>
                      <a:srgbClr val="00B050"/>
                    </a:solidFill>
                  </a:tcPr>
                </a:tc>
                <a:tc>
                  <a:txBody>
                    <a:bodyPr/>
                    <a:lstStyle/>
                    <a:p>
                      <a:pPr algn="ctr">
                        <a:lnSpc>
                          <a:spcPct val="107000"/>
                        </a:lnSpc>
                        <a:spcAft>
                          <a:spcPts val="0"/>
                        </a:spcAft>
                        <a:defRPr/>
                      </a:pPr>
                      <a:r>
                        <a:rPr lang="fr-FR" sz="1400" dirty="0"/>
                        <a:t>2022 à 2024</a:t>
                      </a:r>
                      <a:endParaRPr lang="fr-FR" sz="1400" dirty="0">
                        <a:latin typeface="Calibri"/>
                        <a:ea typeface="Calibri"/>
                        <a:cs typeface="Times New Roman"/>
                      </a:endParaRPr>
                    </a:p>
                  </a:txBody>
                  <a:tcPr marL="68580" marR="68580" marT="0" marB="0" anchor="ctr">
                    <a:solidFill>
                      <a:srgbClr val="00B050"/>
                    </a:solidFill>
                  </a:tcPr>
                </a:tc>
                <a:tc>
                  <a:txBody>
                    <a:bodyPr/>
                    <a:lstStyle/>
                    <a:p>
                      <a:pPr algn="ctr">
                        <a:lnSpc>
                          <a:spcPct val="107000"/>
                        </a:lnSpc>
                        <a:spcAft>
                          <a:spcPts val="0"/>
                        </a:spcAft>
                        <a:defRPr/>
                      </a:pPr>
                      <a:r>
                        <a:rPr lang="fr-FR" sz="1400" b="1" dirty="0">
                          <a:solidFill>
                            <a:schemeClr val="lt1"/>
                          </a:solidFill>
                          <a:latin typeface="+mn-lt"/>
                          <a:ea typeface="+mn-ea"/>
                          <a:cs typeface="+mn-cs"/>
                        </a:rPr>
                        <a:t>2025 à 2027</a:t>
                      </a:r>
                      <a:endParaRPr dirty="0"/>
                    </a:p>
                  </a:txBody>
                  <a:tcPr marL="68580" marR="68580" marT="0" marB="0" anchor="ctr">
                    <a:solidFill>
                      <a:srgbClr val="00B050"/>
                    </a:solidFill>
                  </a:tcPr>
                </a:tc>
                <a:tc>
                  <a:txBody>
                    <a:bodyPr/>
                    <a:lstStyle/>
                    <a:p>
                      <a:pPr algn="ctr">
                        <a:lnSpc>
                          <a:spcPct val="107000"/>
                        </a:lnSpc>
                        <a:spcAft>
                          <a:spcPts val="0"/>
                        </a:spcAft>
                        <a:defRPr/>
                      </a:pPr>
                      <a:r>
                        <a:rPr lang="fr-FR" sz="1400" b="1" dirty="0">
                          <a:solidFill>
                            <a:schemeClr val="lt1"/>
                          </a:solidFill>
                          <a:latin typeface="+mn-lt"/>
                          <a:ea typeface="+mn-ea"/>
                          <a:cs typeface="+mn-cs"/>
                        </a:rPr>
                        <a:t>À partir de 2028</a:t>
                      </a:r>
                      <a:endParaRPr dirty="0"/>
                    </a:p>
                  </a:txBody>
                  <a:tcPr marL="68580" marR="68580" marT="0" marB="0" anchor="ctr">
                    <a:solidFill>
                      <a:srgbClr val="00B050"/>
                    </a:solidFill>
                  </a:tcPr>
                </a:tc>
                <a:extLst>
                  <a:ext uri="{0D108BD9-81ED-4DB2-BD59-A6C34878D82A}">
                    <a16:rowId xmlns:a16="http://schemas.microsoft.com/office/drawing/2014/main" val="10000"/>
                  </a:ext>
                </a:extLst>
              </a:tr>
              <a:tr h="363785">
                <a:tc>
                  <a:txBody>
                    <a:bodyPr/>
                    <a:lstStyle/>
                    <a:p>
                      <a:pPr marL="0" marR="0" indent="0" algn="l">
                        <a:lnSpc>
                          <a:spcPct val="107000"/>
                        </a:lnSpc>
                        <a:spcBef>
                          <a:spcPts val="0"/>
                        </a:spcBef>
                        <a:spcAft>
                          <a:spcPts val="0"/>
                        </a:spcAft>
                        <a:defRPr/>
                      </a:pPr>
                      <a:r>
                        <a:rPr lang="fr-FR" sz="1400" b="0" i="0" u="none" strike="noStrike" cap="none" spc="0">
                          <a:solidFill>
                            <a:schemeClr val="lt1"/>
                          </a:solidFill>
                          <a:latin typeface="Calibri"/>
                          <a:ea typeface="Calibri"/>
                          <a:cs typeface="Calibri"/>
                        </a:rPr>
                        <a:t>Maisons individuelles raccordées à un RCU</a:t>
                      </a:r>
                    </a:p>
                  </a:txBody>
                  <a:tcPr marL="68580" marR="68580" marT="0" marB="0" anchor="ctr">
                    <a:solidFill>
                      <a:schemeClr val="accent4"/>
                    </a:solidFill>
                  </a:tcPr>
                </a:tc>
                <a:tc>
                  <a:txBody>
                    <a:bodyPr/>
                    <a:lstStyle/>
                    <a:p>
                      <a:pPr algn="ctr">
                        <a:lnSpc>
                          <a:spcPct val="107000"/>
                        </a:lnSpc>
                        <a:spcAft>
                          <a:spcPts val="0"/>
                        </a:spcAft>
                        <a:defRPr/>
                      </a:pPr>
                      <a:r>
                        <a:rPr lang="fr-FR" sz="1600">
                          <a:solidFill>
                            <a:schemeClr val="dk1"/>
                          </a:solidFill>
                          <a:latin typeface="Marianne"/>
                          <a:ea typeface="Calibri"/>
                          <a:cs typeface="Times New Roman"/>
                        </a:rPr>
                        <a:t>200</a:t>
                      </a:r>
                    </a:p>
                  </a:txBody>
                  <a:tcPr marT="0" marB="0" anchor="ctr"/>
                </a:tc>
                <a:tc>
                  <a:txBody>
                    <a:bodyPr/>
                    <a:lstStyle/>
                    <a:p>
                      <a:pPr algn="ctr">
                        <a:lnSpc>
                          <a:spcPct val="107000"/>
                        </a:lnSpc>
                        <a:spcAft>
                          <a:spcPts val="0"/>
                        </a:spcAft>
                        <a:defRPr/>
                      </a:pPr>
                      <a:r>
                        <a:rPr lang="fr-FR" sz="1600">
                          <a:solidFill>
                            <a:schemeClr val="dk1"/>
                          </a:solidFill>
                          <a:latin typeface="Marianne"/>
                          <a:ea typeface="Calibri"/>
                          <a:cs typeface="Times New Roman"/>
                        </a:rPr>
                        <a:t>200</a:t>
                      </a:r>
                    </a:p>
                  </a:txBody>
                  <a:tcPr marT="0" marB="0" anchor="ctr"/>
                </a:tc>
                <a:tc>
                  <a:txBody>
                    <a:bodyPr/>
                    <a:lstStyle/>
                    <a:p>
                      <a:pPr algn="ctr">
                        <a:lnSpc>
                          <a:spcPct val="107000"/>
                        </a:lnSpc>
                        <a:spcAft>
                          <a:spcPts val="0"/>
                        </a:spcAft>
                        <a:defRPr/>
                      </a:pPr>
                      <a:r>
                        <a:rPr lang="fr-FR" sz="1600">
                          <a:solidFill>
                            <a:schemeClr val="dk1"/>
                          </a:solidFill>
                          <a:latin typeface="Marianne"/>
                          <a:ea typeface="Calibri"/>
                          <a:cs typeface="Times New Roman"/>
                        </a:rPr>
                        <a:t>160</a:t>
                      </a:r>
                    </a:p>
                  </a:txBody>
                  <a:tcPr marT="0" marB="0" anchor="ctr"/>
                </a:tc>
                <a:extLst>
                  <a:ext uri="{0D108BD9-81ED-4DB2-BD59-A6C34878D82A}">
                    <a16:rowId xmlns:a16="http://schemas.microsoft.com/office/drawing/2014/main" val="10001"/>
                  </a:ext>
                </a:extLst>
              </a:tr>
              <a:tr h="363785">
                <a:tc>
                  <a:txBody>
                    <a:bodyPr/>
                    <a:lstStyle/>
                    <a:p>
                      <a:pPr marL="0" marR="0" indent="0" algn="l">
                        <a:lnSpc>
                          <a:spcPct val="107000"/>
                        </a:lnSpc>
                        <a:spcBef>
                          <a:spcPts val="0"/>
                        </a:spcBef>
                        <a:spcAft>
                          <a:spcPts val="0"/>
                        </a:spcAft>
                        <a:defRPr/>
                      </a:pPr>
                      <a:r>
                        <a:rPr lang="fr-FR" sz="1400" b="0" i="0" u="none" strike="noStrike" cap="none" spc="0">
                          <a:solidFill>
                            <a:schemeClr val="lt1"/>
                          </a:solidFill>
                          <a:latin typeface="Calibri"/>
                          <a:ea typeface="Calibri"/>
                          <a:cs typeface="Calibri"/>
                        </a:rPr>
                        <a:t>Maisons individuelles autre cas</a:t>
                      </a:r>
                      <a:endParaRPr lang="fr-FR" sz="1400" b="0" i="0" u="none" strike="noStrike" cap="none" spc="0">
                        <a:solidFill>
                          <a:schemeClr val="lt1"/>
                        </a:solidFill>
                        <a:latin typeface="Calibri"/>
                        <a:cs typeface="Calibri"/>
                      </a:endParaRPr>
                    </a:p>
                  </a:txBody>
                  <a:tcPr marL="68580" marR="68580" marT="0" marB="0" anchor="ctr">
                    <a:solidFill>
                      <a:srgbClr val="00B050"/>
                    </a:solidFill>
                  </a:tcPr>
                </a:tc>
                <a:tc gridSpan="3">
                  <a:txBody>
                    <a:bodyPr/>
                    <a:lstStyle/>
                    <a:p>
                      <a:pPr algn="ctr">
                        <a:lnSpc>
                          <a:spcPct val="107000"/>
                        </a:lnSpc>
                        <a:spcAft>
                          <a:spcPts val="0"/>
                        </a:spcAft>
                        <a:defRPr/>
                      </a:pPr>
                      <a:r>
                        <a:rPr lang="fr-FR" sz="1600">
                          <a:solidFill>
                            <a:schemeClr val="dk1"/>
                          </a:solidFill>
                          <a:latin typeface="Marianne"/>
                          <a:ea typeface="Calibri"/>
                          <a:cs typeface="Times New Roman"/>
                        </a:rPr>
                        <a:t>160</a:t>
                      </a:r>
                    </a:p>
                  </a:txBody>
                  <a:tcPr marT="0" marB="0" anchor="ctr"/>
                </a:tc>
                <a:tc hMerge="1">
                  <a:txBody>
                    <a:bodyPr/>
                    <a:lstStyle/>
                    <a:p>
                      <a:endParaRPr/>
                    </a:p>
                  </a:txBody>
                  <a:tcPr/>
                </a:tc>
                <a:tc hMerge="1">
                  <a:txBody>
                    <a:bodyPr/>
                    <a:lstStyle/>
                    <a:p>
                      <a:endParaRPr/>
                    </a:p>
                  </a:txBody>
                  <a:tcPr/>
                </a:tc>
                <a:extLst>
                  <a:ext uri="{0D108BD9-81ED-4DB2-BD59-A6C34878D82A}">
                    <a16:rowId xmlns:a16="http://schemas.microsoft.com/office/drawing/2014/main" val="10002"/>
                  </a:ext>
                </a:extLst>
              </a:tr>
              <a:tr h="363785">
                <a:tc>
                  <a:txBody>
                    <a:bodyPr/>
                    <a:lstStyle/>
                    <a:p>
                      <a:pPr marL="0" marR="0" indent="0" algn="l">
                        <a:lnSpc>
                          <a:spcPct val="107000"/>
                        </a:lnSpc>
                        <a:spcBef>
                          <a:spcPts val="0"/>
                        </a:spcBef>
                        <a:spcAft>
                          <a:spcPts val="0"/>
                        </a:spcAft>
                        <a:defRPr/>
                      </a:pPr>
                      <a:r>
                        <a:rPr lang="fr-FR" sz="1400" b="0" i="0" u="none" strike="noStrike" cap="none" spc="0" dirty="0">
                          <a:solidFill>
                            <a:schemeClr val="lt1"/>
                          </a:solidFill>
                          <a:latin typeface="Calibri"/>
                          <a:ea typeface="Calibri"/>
                          <a:cs typeface="Calibri"/>
                        </a:rPr>
                        <a:t>Logements coll - RCU</a:t>
                      </a:r>
                      <a:endParaRPr lang="fr-FR" sz="1400" b="0" i="0" u="none" strike="noStrike" cap="none" spc="0" dirty="0">
                        <a:solidFill>
                          <a:schemeClr val="lt1"/>
                        </a:solidFill>
                        <a:latin typeface="Calibri"/>
                        <a:cs typeface="Calibri"/>
                      </a:endParaRPr>
                    </a:p>
                  </a:txBody>
                  <a:tcPr marL="68580" marR="68580" marT="0" marB="0" anchor="ctr">
                    <a:solidFill>
                      <a:srgbClr val="00B050"/>
                    </a:solidFill>
                  </a:tcPr>
                </a:tc>
                <a:tc>
                  <a:txBody>
                    <a:bodyPr/>
                    <a:lstStyle/>
                    <a:p>
                      <a:pPr algn="ctr">
                        <a:lnSpc>
                          <a:spcPct val="107000"/>
                        </a:lnSpc>
                        <a:spcAft>
                          <a:spcPts val="0"/>
                        </a:spcAft>
                        <a:defRPr/>
                      </a:pPr>
                      <a:r>
                        <a:rPr lang="fr-FR" sz="1600">
                          <a:solidFill>
                            <a:schemeClr val="dk1"/>
                          </a:solidFill>
                          <a:latin typeface="+mn-lt"/>
                          <a:ea typeface="Calibri"/>
                          <a:cs typeface="Times New Roman"/>
                        </a:rPr>
                        <a:t>560</a:t>
                      </a:r>
                      <a:endParaRPr/>
                    </a:p>
                  </a:txBody>
                  <a:tcPr marT="0" marB="0" anchor="ctr"/>
                </a:tc>
                <a:tc>
                  <a:txBody>
                    <a:bodyPr/>
                    <a:lstStyle/>
                    <a:p>
                      <a:pPr algn="ctr">
                        <a:lnSpc>
                          <a:spcPct val="107000"/>
                        </a:lnSpc>
                        <a:spcAft>
                          <a:spcPts val="0"/>
                        </a:spcAft>
                        <a:defRPr/>
                      </a:pPr>
                      <a:r>
                        <a:rPr lang="fr-FR" sz="1600">
                          <a:solidFill>
                            <a:schemeClr val="dk1"/>
                          </a:solidFill>
                          <a:latin typeface="+mn-lt"/>
                          <a:ea typeface="Calibri"/>
                          <a:cs typeface="Times New Roman"/>
                        </a:rPr>
                        <a:t>320</a:t>
                      </a:r>
                      <a:endParaRPr/>
                    </a:p>
                  </a:txBody>
                  <a:tcPr marT="0" marB="0" anchor="ctr"/>
                </a:tc>
                <a:tc>
                  <a:txBody>
                    <a:bodyPr/>
                    <a:lstStyle/>
                    <a:p>
                      <a:pPr algn="ctr">
                        <a:lnSpc>
                          <a:spcPct val="107000"/>
                        </a:lnSpc>
                        <a:spcAft>
                          <a:spcPts val="0"/>
                        </a:spcAft>
                        <a:defRPr/>
                      </a:pPr>
                      <a:r>
                        <a:rPr lang="fr-FR" sz="1600">
                          <a:solidFill>
                            <a:schemeClr val="dk1"/>
                          </a:solidFill>
                          <a:latin typeface="+mn-lt"/>
                          <a:ea typeface="Calibri"/>
                          <a:cs typeface="Times New Roman"/>
                        </a:rPr>
                        <a:t>260</a:t>
                      </a:r>
                      <a:endParaRPr/>
                    </a:p>
                  </a:txBody>
                  <a:tcPr marT="0" marB="0" anchor="ctr"/>
                </a:tc>
                <a:extLst>
                  <a:ext uri="{0D108BD9-81ED-4DB2-BD59-A6C34878D82A}">
                    <a16:rowId xmlns:a16="http://schemas.microsoft.com/office/drawing/2014/main" val="10003"/>
                  </a:ext>
                </a:extLst>
              </a:tr>
              <a:tr h="293507">
                <a:tc>
                  <a:txBody>
                    <a:bodyPr/>
                    <a:lstStyle/>
                    <a:p>
                      <a:pPr marL="0" marR="0" indent="0" algn="l">
                        <a:lnSpc>
                          <a:spcPct val="107000"/>
                        </a:lnSpc>
                        <a:spcBef>
                          <a:spcPts val="0"/>
                        </a:spcBef>
                        <a:spcAft>
                          <a:spcPts val="0"/>
                        </a:spcAft>
                        <a:defRPr/>
                      </a:pPr>
                      <a:r>
                        <a:rPr lang="fr-FR" sz="1400" b="0" i="0" u="none" strike="noStrike" cap="none" spc="0">
                          <a:solidFill>
                            <a:schemeClr val="lt1"/>
                          </a:solidFill>
                          <a:latin typeface="Calibri"/>
                          <a:ea typeface="Calibri"/>
                          <a:cs typeface="Calibri"/>
                        </a:rPr>
                        <a:t>Logements coll - Autres</a:t>
                      </a:r>
                      <a:endParaRPr lang="fr-FR" sz="1400" b="0" i="0" u="none" strike="noStrike" cap="none" spc="0">
                        <a:solidFill>
                          <a:schemeClr val="lt1"/>
                        </a:solidFill>
                        <a:latin typeface="Calibri"/>
                        <a:cs typeface="Calibri"/>
                      </a:endParaRPr>
                    </a:p>
                  </a:txBody>
                  <a:tcPr marL="68580" marR="68580" marT="0" marB="0" anchor="ctr">
                    <a:solidFill>
                      <a:srgbClr val="00B050"/>
                    </a:solidFill>
                  </a:tcPr>
                </a:tc>
                <a:tc>
                  <a:txBody>
                    <a:bodyPr/>
                    <a:lstStyle/>
                    <a:p>
                      <a:pPr algn="ctr">
                        <a:lnSpc>
                          <a:spcPct val="107000"/>
                        </a:lnSpc>
                        <a:spcAft>
                          <a:spcPts val="0"/>
                        </a:spcAft>
                        <a:defRPr/>
                      </a:pPr>
                      <a:r>
                        <a:rPr lang="fr-FR" sz="1600">
                          <a:solidFill>
                            <a:schemeClr val="dk1"/>
                          </a:solidFill>
                          <a:latin typeface="+mn-lt"/>
                          <a:ea typeface="Calibri"/>
                          <a:cs typeface="Times New Roman"/>
                        </a:rPr>
                        <a:t>560</a:t>
                      </a:r>
                      <a:endParaRPr/>
                    </a:p>
                  </a:txBody>
                  <a:tcPr marT="0" marB="0" anchor="ctr"/>
                </a:tc>
                <a:tc>
                  <a:txBody>
                    <a:bodyPr/>
                    <a:lstStyle/>
                    <a:p>
                      <a:pPr algn="ctr">
                        <a:lnSpc>
                          <a:spcPct val="107000"/>
                        </a:lnSpc>
                        <a:spcAft>
                          <a:spcPts val="0"/>
                        </a:spcAft>
                        <a:defRPr/>
                      </a:pPr>
                      <a:r>
                        <a:rPr lang="fr-FR" sz="1600">
                          <a:solidFill>
                            <a:schemeClr val="dk1"/>
                          </a:solidFill>
                          <a:latin typeface="+mn-lt"/>
                          <a:ea typeface="Calibri"/>
                          <a:cs typeface="Times New Roman"/>
                        </a:rPr>
                        <a:t>260</a:t>
                      </a:r>
                      <a:endParaRPr/>
                    </a:p>
                  </a:txBody>
                  <a:tcPr marT="0" marB="0" anchor="ctr"/>
                </a:tc>
                <a:tc>
                  <a:txBody>
                    <a:bodyPr/>
                    <a:lstStyle/>
                    <a:p>
                      <a:pPr algn="ctr">
                        <a:lnSpc>
                          <a:spcPct val="107000"/>
                        </a:lnSpc>
                        <a:spcAft>
                          <a:spcPts val="0"/>
                        </a:spcAft>
                        <a:defRPr/>
                      </a:pPr>
                      <a:r>
                        <a:rPr lang="fr-FR" sz="1600">
                          <a:solidFill>
                            <a:schemeClr val="dk1"/>
                          </a:solidFill>
                          <a:latin typeface="+mn-lt"/>
                          <a:ea typeface="Calibri"/>
                          <a:cs typeface="Times New Roman"/>
                        </a:rPr>
                        <a:t>260</a:t>
                      </a:r>
                      <a:endParaRPr/>
                    </a:p>
                  </a:txBody>
                  <a:tcPr marT="0" marB="0" anchor="ctr"/>
                </a:tc>
                <a:extLst>
                  <a:ext uri="{0D108BD9-81ED-4DB2-BD59-A6C34878D82A}">
                    <a16:rowId xmlns:a16="http://schemas.microsoft.com/office/drawing/2014/main" val="10004"/>
                  </a:ext>
                </a:extLst>
              </a:tr>
              <a:tr h="363785">
                <a:tc>
                  <a:txBody>
                    <a:bodyPr/>
                    <a:lstStyle/>
                    <a:p>
                      <a:pPr algn="l">
                        <a:lnSpc>
                          <a:spcPct val="107000"/>
                        </a:lnSpc>
                        <a:spcAft>
                          <a:spcPts val="0"/>
                        </a:spcAft>
                        <a:defRPr/>
                      </a:pPr>
                      <a:r>
                        <a:rPr lang="fr-FR" sz="1400" b="0" dirty="0">
                          <a:latin typeface="Calibri"/>
                          <a:ea typeface="Calibri"/>
                          <a:cs typeface="Times New Roman"/>
                        </a:rPr>
                        <a:t>Bureaux raccordés RCU</a:t>
                      </a:r>
                    </a:p>
                  </a:txBody>
                  <a:tcPr marL="68580" marR="68580" marT="0" marB="0" anchor="ctr">
                    <a:solidFill>
                      <a:srgbClr val="00B050"/>
                    </a:solidFill>
                  </a:tcPr>
                </a:tc>
                <a:tc>
                  <a:txBody>
                    <a:bodyPr/>
                    <a:lstStyle/>
                    <a:p>
                      <a:pPr algn="ctr">
                        <a:lnSpc>
                          <a:spcPct val="107000"/>
                        </a:lnSpc>
                        <a:spcAft>
                          <a:spcPts val="0"/>
                        </a:spcAft>
                        <a:defRPr/>
                      </a:pPr>
                      <a:r>
                        <a:rPr lang="fr-FR" sz="1600">
                          <a:solidFill>
                            <a:schemeClr val="dk1"/>
                          </a:solidFill>
                          <a:latin typeface="+mn-lt"/>
                          <a:ea typeface="Calibri"/>
                          <a:cs typeface="Times New Roman"/>
                        </a:rPr>
                        <a:t>280</a:t>
                      </a:r>
                      <a:endParaRPr/>
                    </a:p>
                  </a:txBody>
                  <a:tcPr marT="0" marB="0" anchor="ctr"/>
                </a:tc>
                <a:tc>
                  <a:txBody>
                    <a:bodyPr/>
                    <a:lstStyle/>
                    <a:p>
                      <a:pPr algn="ctr">
                        <a:lnSpc>
                          <a:spcPct val="107000"/>
                        </a:lnSpc>
                        <a:spcAft>
                          <a:spcPts val="0"/>
                        </a:spcAft>
                        <a:defRPr/>
                      </a:pPr>
                      <a:r>
                        <a:rPr lang="fr-FR" sz="1600">
                          <a:solidFill>
                            <a:schemeClr val="dk1"/>
                          </a:solidFill>
                          <a:latin typeface="+mn-lt"/>
                          <a:ea typeface="Calibri"/>
                          <a:cs typeface="Times New Roman"/>
                        </a:rPr>
                        <a:t>200</a:t>
                      </a:r>
                      <a:endParaRPr/>
                    </a:p>
                  </a:txBody>
                  <a:tcPr marT="0" marB="0" anchor="ctr"/>
                </a:tc>
                <a:tc>
                  <a:txBody>
                    <a:bodyPr/>
                    <a:lstStyle/>
                    <a:p>
                      <a:pPr algn="ctr">
                        <a:lnSpc>
                          <a:spcPct val="107000"/>
                        </a:lnSpc>
                        <a:spcAft>
                          <a:spcPts val="0"/>
                        </a:spcAft>
                        <a:defRPr/>
                      </a:pPr>
                      <a:r>
                        <a:rPr lang="fr-FR" sz="1600">
                          <a:solidFill>
                            <a:schemeClr val="dk1"/>
                          </a:solidFill>
                          <a:latin typeface="+mn-lt"/>
                          <a:ea typeface="Calibri"/>
                          <a:cs typeface="Times New Roman"/>
                        </a:rPr>
                        <a:t>200</a:t>
                      </a:r>
                      <a:endParaRPr/>
                    </a:p>
                  </a:txBody>
                  <a:tcPr marT="0" marB="0" anchor="ctr"/>
                </a:tc>
                <a:extLst>
                  <a:ext uri="{0D108BD9-81ED-4DB2-BD59-A6C34878D82A}">
                    <a16:rowId xmlns:a16="http://schemas.microsoft.com/office/drawing/2014/main" val="10005"/>
                  </a:ext>
                </a:extLst>
              </a:tr>
              <a:tr h="293507">
                <a:tc>
                  <a:txBody>
                    <a:bodyPr/>
                    <a:lstStyle/>
                    <a:p>
                      <a:pPr algn="l">
                        <a:lnSpc>
                          <a:spcPct val="107000"/>
                        </a:lnSpc>
                        <a:spcAft>
                          <a:spcPts val="0"/>
                        </a:spcAft>
                        <a:defRPr/>
                      </a:pPr>
                      <a:r>
                        <a:rPr lang="fr-FR" sz="1400" b="0">
                          <a:latin typeface="Calibri"/>
                          <a:ea typeface="Calibri"/>
                          <a:cs typeface="Times New Roman"/>
                        </a:rPr>
                        <a:t>Bureaux autres</a:t>
                      </a:r>
                      <a:endParaRPr/>
                    </a:p>
                  </a:txBody>
                  <a:tcPr marL="68580" marR="68580" marT="0" marB="0" anchor="ctr">
                    <a:solidFill>
                      <a:srgbClr val="00B050"/>
                    </a:solidFill>
                  </a:tcPr>
                </a:tc>
                <a:tc gridSpan="3">
                  <a:txBody>
                    <a:bodyPr/>
                    <a:lstStyle/>
                    <a:p>
                      <a:pPr algn="ctr">
                        <a:lnSpc>
                          <a:spcPct val="107000"/>
                        </a:lnSpc>
                        <a:spcAft>
                          <a:spcPts val="0"/>
                        </a:spcAft>
                        <a:defRPr/>
                      </a:pPr>
                      <a:r>
                        <a:rPr lang="fr-FR" sz="1600">
                          <a:solidFill>
                            <a:schemeClr val="dk1"/>
                          </a:solidFill>
                          <a:latin typeface="+mn-lt"/>
                          <a:ea typeface="Calibri"/>
                          <a:cs typeface="Times New Roman"/>
                        </a:rPr>
                        <a:t>200</a:t>
                      </a:r>
                      <a:endParaRPr/>
                    </a:p>
                  </a:txBody>
                  <a:tcPr marT="0" marB="0" anchor="ctr"/>
                </a:tc>
                <a:tc hMerge="1">
                  <a:txBody>
                    <a:bodyPr/>
                    <a:lstStyle/>
                    <a:p>
                      <a:endParaRPr/>
                    </a:p>
                  </a:txBody>
                  <a:tcPr/>
                </a:tc>
                <a:tc hMerge="1">
                  <a:txBody>
                    <a:bodyPr/>
                    <a:lstStyle/>
                    <a:p>
                      <a:endParaRPr/>
                    </a:p>
                  </a:txBody>
                  <a:tcPr/>
                </a:tc>
                <a:extLst>
                  <a:ext uri="{0D108BD9-81ED-4DB2-BD59-A6C34878D82A}">
                    <a16:rowId xmlns:a16="http://schemas.microsoft.com/office/drawing/2014/main" val="10006"/>
                  </a:ext>
                </a:extLst>
              </a:tr>
              <a:tr h="363785">
                <a:tc>
                  <a:txBody>
                    <a:bodyPr/>
                    <a:lstStyle/>
                    <a:p>
                      <a:pPr algn="l">
                        <a:lnSpc>
                          <a:spcPct val="107000"/>
                        </a:lnSpc>
                        <a:spcAft>
                          <a:spcPts val="0"/>
                        </a:spcAft>
                        <a:defRPr/>
                      </a:pPr>
                      <a:r>
                        <a:rPr lang="fr-FR" sz="1400" b="0">
                          <a:latin typeface="Calibri"/>
                          <a:ea typeface="Calibri"/>
                          <a:cs typeface="Times New Roman"/>
                        </a:rPr>
                        <a:t>Enseignement RCU</a:t>
                      </a:r>
                      <a:endParaRPr/>
                    </a:p>
                  </a:txBody>
                  <a:tcPr marL="68580" marR="68580" marT="0" marB="0" anchor="ctr">
                    <a:solidFill>
                      <a:srgbClr val="00B050"/>
                    </a:solidFill>
                  </a:tcPr>
                </a:tc>
                <a:tc>
                  <a:txBody>
                    <a:bodyPr/>
                    <a:lstStyle/>
                    <a:p>
                      <a:pPr algn="ctr">
                        <a:lnSpc>
                          <a:spcPct val="107000"/>
                        </a:lnSpc>
                        <a:spcAft>
                          <a:spcPts val="0"/>
                        </a:spcAft>
                        <a:defRPr/>
                      </a:pPr>
                      <a:r>
                        <a:rPr lang="fr-FR" sz="1600">
                          <a:solidFill>
                            <a:schemeClr val="dk1"/>
                          </a:solidFill>
                          <a:latin typeface="+mn-lt"/>
                          <a:ea typeface="Calibri"/>
                          <a:cs typeface="Times New Roman"/>
                        </a:rPr>
                        <a:t>240</a:t>
                      </a:r>
                      <a:endParaRPr/>
                    </a:p>
                  </a:txBody>
                  <a:tcPr marT="0" marB="0" anchor="ctr"/>
                </a:tc>
                <a:tc>
                  <a:txBody>
                    <a:bodyPr/>
                    <a:lstStyle/>
                    <a:p>
                      <a:pPr algn="ctr">
                        <a:lnSpc>
                          <a:spcPct val="107000"/>
                        </a:lnSpc>
                        <a:spcAft>
                          <a:spcPts val="0"/>
                        </a:spcAft>
                        <a:defRPr/>
                      </a:pPr>
                      <a:r>
                        <a:rPr lang="fr-FR" sz="1600">
                          <a:solidFill>
                            <a:schemeClr val="dk1"/>
                          </a:solidFill>
                          <a:latin typeface="+mn-lt"/>
                          <a:ea typeface="Calibri"/>
                          <a:cs typeface="Times New Roman"/>
                        </a:rPr>
                        <a:t>200</a:t>
                      </a:r>
                      <a:endParaRPr/>
                    </a:p>
                  </a:txBody>
                  <a:tcPr marT="0" marB="0" anchor="ctr"/>
                </a:tc>
                <a:tc>
                  <a:txBody>
                    <a:bodyPr/>
                    <a:lstStyle/>
                    <a:p>
                      <a:pPr algn="ctr">
                        <a:lnSpc>
                          <a:spcPct val="107000"/>
                        </a:lnSpc>
                        <a:spcAft>
                          <a:spcPts val="0"/>
                        </a:spcAft>
                        <a:defRPr/>
                      </a:pPr>
                      <a:r>
                        <a:rPr lang="fr-FR" sz="1600">
                          <a:solidFill>
                            <a:schemeClr val="dk1"/>
                          </a:solidFill>
                          <a:latin typeface="+mn-lt"/>
                          <a:ea typeface="Calibri"/>
                          <a:cs typeface="Times New Roman"/>
                        </a:rPr>
                        <a:t>140</a:t>
                      </a:r>
                      <a:endParaRPr/>
                    </a:p>
                  </a:txBody>
                  <a:tcPr marT="0" marB="0" anchor="ctr"/>
                </a:tc>
                <a:extLst>
                  <a:ext uri="{0D108BD9-81ED-4DB2-BD59-A6C34878D82A}">
                    <a16:rowId xmlns:a16="http://schemas.microsoft.com/office/drawing/2014/main" val="10007"/>
                  </a:ext>
                </a:extLst>
              </a:tr>
              <a:tr h="267036">
                <a:tc>
                  <a:txBody>
                    <a:bodyPr/>
                    <a:lstStyle/>
                    <a:p>
                      <a:pPr algn="l">
                        <a:lnSpc>
                          <a:spcPct val="107000"/>
                        </a:lnSpc>
                        <a:spcAft>
                          <a:spcPts val="0"/>
                        </a:spcAft>
                        <a:defRPr/>
                      </a:pPr>
                      <a:r>
                        <a:rPr lang="fr-FR" sz="1400" b="0" dirty="0">
                          <a:latin typeface="Calibri"/>
                          <a:ea typeface="Calibri"/>
                          <a:cs typeface="Times New Roman"/>
                        </a:rPr>
                        <a:t>Enseignement autres</a:t>
                      </a:r>
                      <a:endParaRPr dirty="0"/>
                    </a:p>
                  </a:txBody>
                  <a:tcPr marL="68580" marR="68580" marT="0" marB="0" anchor="ctr">
                    <a:solidFill>
                      <a:srgbClr val="00B050"/>
                    </a:solidFill>
                  </a:tcPr>
                </a:tc>
                <a:tc>
                  <a:txBody>
                    <a:bodyPr/>
                    <a:lstStyle/>
                    <a:p>
                      <a:pPr algn="ctr">
                        <a:lnSpc>
                          <a:spcPct val="107000"/>
                        </a:lnSpc>
                        <a:spcAft>
                          <a:spcPts val="0"/>
                        </a:spcAft>
                        <a:defRPr/>
                      </a:pPr>
                      <a:r>
                        <a:rPr lang="fr-FR" sz="1600">
                          <a:solidFill>
                            <a:schemeClr val="dk1"/>
                          </a:solidFill>
                          <a:latin typeface="+mn-lt"/>
                          <a:ea typeface="Calibri"/>
                          <a:cs typeface="Times New Roman"/>
                        </a:rPr>
                        <a:t>240</a:t>
                      </a:r>
                      <a:endParaRPr/>
                    </a:p>
                  </a:txBody>
                  <a:tcPr marT="0" marB="0" anchor="ctr"/>
                </a:tc>
                <a:tc>
                  <a:txBody>
                    <a:bodyPr/>
                    <a:lstStyle/>
                    <a:p>
                      <a:pPr algn="ctr">
                        <a:lnSpc>
                          <a:spcPct val="107000"/>
                        </a:lnSpc>
                        <a:spcAft>
                          <a:spcPts val="0"/>
                        </a:spcAft>
                        <a:defRPr/>
                      </a:pPr>
                      <a:r>
                        <a:rPr lang="fr-FR" sz="1600">
                          <a:solidFill>
                            <a:schemeClr val="dk1"/>
                          </a:solidFill>
                          <a:latin typeface="+mn-lt"/>
                          <a:ea typeface="Calibri"/>
                          <a:cs typeface="Times New Roman"/>
                        </a:rPr>
                        <a:t>140</a:t>
                      </a:r>
                      <a:endParaRPr/>
                    </a:p>
                  </a:txBody>
                  <a:tcPr marT="0" marB="0" anchor="ctr"/>
                </a:tc>
                <a:tc>
                  <a:txBody>
                    <a:bodyPr/>
                    <a:lstStyle/>
                    <a:p>
                      <a:pPr algn="ctr">
                        <a:lnSpc>
                          <a:spcPct val="107000"/>
                        </a:lnSpc>
                        <a:spcAft>
                          <a:spcPts val="0"/>
                        </a:spcAft>
                        <a:defRPr/>
                      </a:pPr>
                      <a:r>
                        <a:rPr lang="fr-FR" sz="1600" dirty="0">
                          <a:solidFill>
                            <a:schemeClr val="dk1"/>
                          </a:solidFill>
                          <a:latin typeface="+mn-lt"/>
                          <a:ea typeface="Calibri"/>
                          <a:cs typeface="Times New Roman"/>
                        </a:rPr>
                        <a:t>140</a:t>
                      </a:r>
                      <a:endParaRPr dirty="0"/>
                    </a:p>
                  </a:txBody>
                  <a:tcPr marT="0" marB="0" anchor="ctr"/>
                </a:tc>
                <a:extLst>
                  <a:ext uri="{0D108BD9-81ED-4DB2-BD59-A6C34878D82A}">
                    <a16:rowId xmlns:a16="http://schemas.microsoft.com/office/drawing/2014/main" val="10008"/>
                  </a:ext>
                </a:extLst>
              </a:tr>
            </a:tbl>
          </a:graphicData>
        </a:graphic>
      </p:graphicFrame>
      <p:sp>
        <p:nvSpPr>
          <p:cNvPr id="1881675981" name="ZoneTexte 1881675980"/>
          <p:cNvSpPr txBox="1"/>
          <p:nvPr/>
        </p:nvSpPr>
        <p:spPr bwMode="auto">
          <a:xfrm>
            <a:off x="6264000" y="1401335"/>
            <a:ext cx="2779139" cy="3348224"/>
          </a:xfrm>
          <a:prstGeom prst="rect">
            <a:avLst/>
          </a:prstGeom>
          <a:solidFill>
            <a:schemeClr val="accent3">
              <a:lumMod val="20000"/>
              <a:lumOff val="80000"/>
            </a:schemeClr>
          </a:solidFill>
        </p:spPr>
        <p:txBody>
          <a:bodyPr vertOverflow="overflow" horzOverflow="overflow" vert="horz" wrap="square" lIns="91440" tIns="45720" rIns="91440" bIns="45720" numCol="1" spcCol="0" rtlCol="0" fromWordArt="0" anchor="t" anchorCtr="0" forceAA="0" compatLnSpc="0">
            <a:spAutoFit/>
          </a:bodyPr>
          <a:lstStyle/>
          <a:p>
            <a:pPr>
              <a:defRPr/>
            </a:pPr>
            <a:r>
              <a:rPr sz="1600" b="1" dirty="0" err="1">
                <a:solidFill>
                  <a:schemeClr val="accent4"/>
                </a:solidFill>
                <a:latin typeface="Calibri"/>
                <a:ea typeface="Calibri"/>
                <a:cs typeface="Calibri"/>
              </a:rPr>
              <a:t>Décret</a:t>
            </a:r>
            <a:r>
              <a:rPr sz="1600" b="1" dirty="0">
                <a:solidFill>
                  <a:schemeClr val="accent4"/>
                </a:solidFill>
                <a:latin typeface="Calibri"/>
                <a:ea typeface="Calibri"/>
                <a:cs typeface="Calibri"/>
              </a:rPr>
              <a:t> du 30 </a:t>
            </a:r>
            <a:r>
              <a:rPr sz="1600" b="1" dirty="0" err="1">
                <a:solidFill>
                  <a:schemeClr val="accent4"/>
                </a:solidFill>
                <a:latin typeface="Calibri"/>
                <a:ea typeface="Calibri"/>
                <a:cs typeface="Calibri"/>
              </a:rPr>
              <a:t>décembre</a:t>
            </a:r>
            <a:r>
              <a:rPr sz="1600" b="1" dirty="0">
                <a:solidFill>
                  <a:schemeClr val="accent4"/>
                </a:solidFill>
                <a:latin typeface="Calibri"/>
                <a:ea typeface="Calibri"/>
                <a:cs typeface="Calibri"/>
              </a:rPr>
              <a:t> 2024 :</a:t>
            </a:r>
            <a:endParaRPr sz="1600" dirty="0">
              <a:latin typeface="Calibri"/>
              <a:ea typeface="Calibri"/>
              <a:cs typeface="Calibri"/>
            </a:endParaRPr>
          </a:p>
          <a:p>
            <a:pPr>
              <a:defRPr/>
            </a:pPr>
            <a:r>
              <a:rPr sz="1600" dirty="0">
                <a:latin typeface="Calibri"/>
                <a:ea typeface="Calibri"/>
                <a:cs typeface="Calibri"/>
              </a:rPr>
              <a:t>Suite au </a:t>
            </a:r>
            <a:r>
              <a:rPr lang="fr-FR" sz="1600" dirty="0">
                <a:latin typeface="Calibri"/>
                <a:ea typeface="Calibri"/>
                <a:cs typeface="Calibri"/>
              </a:rPr>
              <a:t>retour d’expérience</a:t>
            </a:r>
            <a:r>
              <a:rPr sz="1600" dirty="0">
                <a:latin typeface="Calibri"/>
                <a:ea typeface="Calibri"/>
                <a:cs typeface="Calibri"/>
              </a:rPr>
              <a:t> </a:t>
            </a:r>
            <a:r>
              <a:rPr lang="fr-FR" sz="1600" dirty="0">
                <a:latin typeface="Calibri"/>
                <a:ea typeface="Calibri"/>
                <a:cs typeface="Calibri"/>
              </a:rPr>
              <a:t>RE2020 -2024</a:t>
            </a:r>
            <a:r>
              <a:rPr sz="1600" dirty="0">
                <a:latin typeface="Calibri"/>
                <a:ea typeface="Calibri"/>
                <a:cs typeface="Calibri"/>
              </a:rPr>
              <a:t>, </a:t>
            </a:r>
            <a:r>
              <a:rPr sz="1600" dirty="0" err="1">
                <a:latin typeface="Calibri"/>
                <a:ea typeface="Calibri"/>
                <a:cs typeface="Calibri"/>
              </a:rPr>
              <a:t>Ic</a:t>
            </a:r>
            <a:r>
              <a:rPr sz="1600" dirty="0">
                <a:latin typeface="Calibri"/>
                <a:ea typeface="Calibri"/>
                <a:cs typeface="Calibri"/>
              </a:rPr>
              <a:t> </a:t>
            </a:r>
            <a:r>
              <a:rPr sz="1600" dirty="0" err="1">
                <a:latin typeface="Calibri"/>
                <a:ea typeface="Calibri"/>
                <a:cs typeface="Calibri"/>
              </a:rPr>
              <a:t>energie</a:t>
            </a:r>
            <a:r>
              <a:rPr sz="1600" dirty="0">
                <a:latin typeface="Calibri"/>
                <a:ea typeface="Calibri"/>
                <a:cs typeface="Calibri"/>
              </a:rPr>
              <a:t> max </a:t>
            </a:r>
            <a:r>
              <a:rPr sz="1600" dirty="0" err="1">
                <a:latin typeface="Calibri"/>
                <a:ea typeface="Calibri"/>
                <a:cs typeface="Calibri"/>
              </a:rPr>
              <a:t>moyen</a:t>
            </a:r>
            <a:r>
              <a:rPr sz="1600" dirty="0">
                <a:latin typeface="Calibri"/>
                <a:ea typeface="Calibri"/>
                <a:cs typeface="Calibri"/>
              </a:rPr>
              <a:t> a </a:t>
            </a:r>
            <a:r>
              <a:rPr sz="1600" dirty="0" err="1">
                <a:latin typeface="Calibri"/>
                <a:ea typeface="Calibri"/>
                <a:cs typeface="Calibri"/>
              </a:rPr>
              <a:t>été</a:t>
            </a:r>
            <a:r>
              <a:rPr sz="1600" dirty="0">
                <a:latin typeface="Calibri"/>
                <a:ea typeface="Calibri"/>
                <a:cs typeface="Calibri"/>
              </a:rPr>
              <a:t> </a:t>
            </a:r>
            <a:r>
              <a:rPr sz="1600" dirty="0" err="1">
                <a:latin typeface="Calibri"/>
                <a:ea typeface="Calibri"/>
                <a:cs typeface="Calibri"/>
              </a:rPr>
              <a:t>assoupli</a:t>
            </a:r>
            <a:r>
              <a:rPr sz="1600" dirty="0">
                <a:latin typeface="Calibri"/>
                <a:ea typeface="Calibri"/>
                <a:cs typeface="Calibri"/>
              </a:rPr>
              <a:t> sur la </a:t>
            </a:r>
            <a:r>
              <a:rPr sz="1600" dirty="0" err="1">
                <a:latin typeface="Calibri"/>
                <a:ea typeface="Calibri"/>
                <a:cs typeface="Calibri"/>
              </a:rPr>
              <a:t>période</a:t>
            </a:r>
            <a:r>
              <a:rPr sz="1600" dirty="0">
                <a:latin typeface="Calibri"/>
                <a:ea typeface="Calibri"/>
                <a:cs typeface="Calibri"/>
              </a:rPr>
              <a:t> 2025-2027 pour </a:t>
            </a:r>
            <a:r>
              <a:rPr sz="1600" dirty="0" err="1">
                <a:latin typeface="Calibri"/>
                <a:ea typeface="Calibri"/>
                <a:cs typeface="Calibri"/>
              </a:rPr>
              <a:t>faciliter</a:t>
            </a:r>
            <a:r>
              <a:rPr sz="1600" dirty="0">
                <a:latin typeface="Calibri"/>
                <a:ea typeface="Calibri"/>
                <a:cs typeface="Calibri"/>
              </a:rPr>
              <a:t> le </a:t>
            </a:r>
            <a:r>
              <a:rPr sz="1600" dirty="0" err="1">
                <a:latin typeface="Calibri"/>
                <a:ea typeface="Calibri"/>
                <a:cs typeface="Calibri"/>
              </a:rPr>
              <a:t>raccordement</a:t>
            </a:r>
            <a:r>
              <a:rPr sz="1600" dirty="0">
                <a:latin typeface="Calibri"/>
                <a:ea typeface="Calibri"/>
                <a:cs typeface="Calibri"/>
              </a:rPr>
              <a:t> des </a:t>
            </a:r>
            <a:r>
              <a:rPr sz="1600" dirty="0" err="1">
                <a:latin typeface="Calibri"/>
                <a:ea typeface="Calibri"/>
                <a:cs typeface="Calibri"/>
              </a:rPr>
              <a:t>maisons</a:t>
            </a:r>
            <a:r>
              <a:rPr sz="1600" dirty="0">
                <a:latin typeface="Calibri"/>
                <a:ea typeface="Calibri"/>
                <a:cs typeface="Calibri"/>
              </a:rPr>
              <a:t> </a:t>
            </a:r>
            <a:r>
              <a:rPr sz="1600" dirty="0" err="1">
                <a:latin typeface="Calibri"/>
                <a:ea typeface="Calibri"/>
                <a:cs typeface="Calibri"/>
              </a:rPr>
              <a:t>accolées</a:t>
            </a:r>
            <a:r>
              <a:rPr sz="1600" dirty="0">
                <a:latin typeface="Calibri"/>
                <a:ea typeface="Calibri"/>
                <a:cs typeface="Calibri"/>
              </a:rPr>
              <a:t> à un </a:t>
            </a:r>
            <a:r>
              <a:rPr lang="fr-FR" sz="1600" dirty="0">
                <a:latin typeface="Calibri"/>
                <a:ea typeface="Calibri"/>
                <a:cs typeface="Calibri"/>
              </a:rPr>
              <a:t>Réseau de Chaleur Urbain (RCU)</a:t>
            </a:r>
          </a:p>
          <a:p>
            <a:pPr>
              <a:defRPr/>
            </a:pPr>
            <a:endParaRPr lang="fr-FR" sz="1200" dirty="0">
              <a:latin typeface="Calibri"/>
              <a:ea typeface="Calibri"/>
              <a:cs typeface="Calibri"/>
            </a:endParaRPr>
          </a:p>
          <a:p>
            <a:pPr>
              <a:defRPr/>
            </a:pPr>
            <a:r>
              <a:rPr lang="fr-FR" sz="1600" dirty="0">
                <a:latin typeface="Calibri"/>
                <a:ea typeface="Calibri"/>
                <a:cs typeface="Calibri"/>
              </a:rPr>
              <a:t>Cette disposition s’applique aux demandes de permis de construire déposées après le 1</a:t>
            </a:r>
            <a:r>
              <a:rPr lang="fr-FR" sz="1600" baseline="30000" dirty="0">
                <a:latin typeface="Calibri"/>
                <a:ea typeface="Calibri"/>
                <a:cs typeface="Calibri"/>
              </a:rPr>
              <a:t>er</a:t>
            </a:r>
            <a:r>
              <a:rPr lang="fr-FR" sz="1600" dirty="0">
                <a:latin typeface="Calibri"/>
                <a:ea typeface="Calibri"/>
                <a:cs typeface="Calibri"/>
              </a:rPr>
              <a:t> janvier 2025.</a:t>
            </a:r>
          </a:p>
        </p:txBody>
      </p:sp>
      <p:sp>
        <p:nvSpPr>
          <p:cNvPr id="10" name="ZoneTexte 9">
            <a:extLst>
              <a:ext uri="{FF2B5EF4-FFF2-40B4-BE49-F238E27FC236}">
                <a16:creationId xmlns:a16="http://schemas.microsoft.com/office/drawing/2014/main" id="{497372F7-E1F5-443C-BD91-B0C91D0B9A6B}"/>
              </a:ext>
            </a:extLst>
          </p:cNvPr>
          <p:cNvSpPr txBox="1"/>
          <p:nvPr/>
        </p:nvSpPr>
        <p:spPr bwMode="auto">
          <a:xfrm>
            <a:off x="6151318" y="113956"/>
            <a:ext cx="2438556" cy="287964"/>
          </a:xfrm>
          <a:prstGeom prst="rect">
            <a:avLst/>
          </a:prstGeom>
          <a:solidFill>
            <a:schemeClr val="accent3"/>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mai 2025</a:t>
            </a:r>
            <a:endParaRPr sz="11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Exigences RE2020 – </a:t>
            </a:r>
            <a:r>
              <a:rPr lang="fr-FR" sz="2000" dirty="0" err="1">
                <a:solidFill>
                  <a:schemeClr val="accent5"/>
                </a:solidFill>
              </a:rPr>
              <a:t>Ic,énergie</a:t>
            </a:r>
            <a:r>
              <a:rPr lang="fr-FR" sz="2000" dirty="0">
                <a:solidFill>
                  <a:schemeClr val="accent5"/>
                </a:solidFill>
              </a:rPr>
              <a:t> – Zoom RCU classés</a:t>
            </a: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63</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3" name="Rectangle 12"/>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
        <p:nvSpPr>
          <p:cNvPr id="2047088576" name="ZoneTexte 2047088575"/>
          <p:cNvSpPr txBox="1"/>
          <p:nvPr/>
        </p:nvSpPr>
        <p:spPr bwMode="auto">
          <a:xfrm>
            <a:off x="595059" y="1355724"/>
            <a:ext cx="8347477" cy="2530199"/>
          </a:xfrm>
          <a:prstGeom prst="rect">
            <a:avLst/>
          </a:prstGeom>
          <a:solidFill>
            <a:schemeClr val="accent3">
              <a:lumMod val="20000"/>
              <a:lumOff val="80000"/>
            </a:schemeClr>
          </a:solidFill>
        </p:spPr>
        <p:txBody>
          <a:bodyPr vertOverflow="overflow" horzOverflow="overflow" vert="horz" wrap="square" lIns="91440" tIns="45720" rIns="91440" bIns="45720" numCol="1" spcCol="0" rtlCol="0" fromWordArt="0" anchor="t" anchorCtr="0" forceAA="0" compatLnSpc="0">
            <a:spAutoFit/>
          </a:bodyPr>
          <a:lstStyle/>
          <a:p>
            <a:pPr>
              <a:defRPr/>
            </a:pPr>
            <a:r>
              <a:rPr sz="1600">
                <a:latin typeface="Calibri"/>
                <a:ea typeface="Calibri"/>
                <a:cs typeface="Calibri"/>
              </a:rPr>
              <a:t>Au titre du code de l’énergie, les réseaux de chaleur dont le taux ENR&amp;R &gt; 50% sont classés, ce qui entraîne l’obligation pour les bâtiments neufs situés dans leur zone de développement de s’y raccorder.</a:t>
            </a:r>
          </a:p>
          <a:p>
            <a:pPr>
              <a:defRPr/>
            </a:pPr>
            <a:r>
              <a:rPr sz="1600">
                <a:latin typeface="Calibri"/>
                <a:ea typeface="Calibri"/>
                <a:cs typeface="Calibri"/>
              </a:rPr>
              <a:t>Cependant, certains de ces réseaux classés ne permettent pas, compte tenu de leurs émissions actuelles, de respecter le Ic-energie max 2025.</a:t>
            </a:r>
          </a:p>
          <a:p>
            <a:pPr>
              <a:defRPr/>
            </a:pPr>
            <a:endParaRPr sz="1600">
              <a:latin typeface="Calibri"/>
              <a:ea typeface="Calibri"/>
              <a:cs typeface="Calibri"/>
            </a:endParaRPr>
          </a:p>
          <a:p>
            <a:pPr>
              <a:defRPr/>
            </a:pPr>
            <a:r>
              <a:rPr lang="fr-FR" sz="1600" b="1" i="0" u="none" strike="noStrike" cap="none" spc="0">
                <a:solidFill>
                  <a:schemeClr val="accent4"/>
                </a:solidFill>
                <a:latin typeface="Calibri"/>
                <a:ea typeface="Calibri"/>
                <a:cs typeface="Calibri"/>
              </a:rPr>
              <a:t>Décret du 30 décembre 2024 :</a:t>
            </a:r>
            <a:endParaRPr sz="1600">
              <a:latin typeface="Calibri"/>
              <a:ea typeface="Calibri"/>
              <a:cs typeface="Calibri"/>
            </a:endParaRPr>
          </a:p>
          <a:p>
            <a:pPr>
              <a:defRPr/>
            </a:pPr>
            <a:r>
              <a:rPr sz="1600">
                <a:latin typeface="Calibri"/>
                <a:ea typeface="Calibri"/>
                <a:cs typeface="Calibri"/>
              </a:rPr>
              <a:t>Pour résoudre cette contradiction, il a été décidé que les bâtiments avec un PC déposé avant fin 2027, qui se raccorderaient à un RCU classé, n’auront à respecter que le Ic energie max moyen exigé pour les PC qui étaient déposés entre 2022 et 2024.</a:t>
            </a:r>
          </a:p>
        </p:txBody>
      </p:sp>
      <p:sp>
        <p:nvSpPr>
          <p:cNvPr id="9" name="ZoneTexte 8">
            <a:extLst>
              <a:ext uri="{FF2B5EF4-FFF2-40B4-BE49-F238E27FC236}">
                <a16:creationId xmlns:a16="http://schemas.microsoft.com/office/drawing/2014/main" id="{FAF9E643-6FDB-478B-97C1-9624EC9FD7DF}"/>
              </a:ext>
            </a:extLst>
          </p:cNvPr>
          <p:cNvSpPr txBox="1"/>
          <p:nvPr/>
        </p:nvSpPr>
        <p:spPr bwMode="auto">
          <a:xfrm>
            <a:off x="6151318" y="113956"/>
            <a:ext cx="2438556" cy="287964"/>
          </a:xfrm>
          <a:prstGeom prst="rect">
            <a:avLst/>
          </a:prstGeom>
          <a:solidFill>
            <a:schemeClr val="accent3"/>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mai 2025</a:t>
            </a:r>
            <a:endParaRPr sz="11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Exigences RE2020 – </a:t>
            </a:r>
            <a:r>
              <a:rPr lang="fr-FR" sz="2000" dirty="0" err="1">
                <a:solidFill>
                  <a:schemeClr val="accent5"/>
                </a:solidFill>
              </a:rPr>
              <a:t>Ic,énergie</a:t>
            </a:r>
            <a:endParaRPr lang="fr-FR" sz="2000" dirty="0">
              <a:solidFill>
                <a:schemeClr val="accent5"/>
              </a:solidFill>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64</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3" name="Rectangle 12"/>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graphicFrame>
        <p:nvGraphicFramePr>
          <p:cNvPr id="12" name="Tableau 11"/>
          <p:cNvGraphicFramePr>
            <a:graphicFrameLocks noGrp="1"/>
          </p:cNvGraphicFramePr>
          <p:nvPr>
            <p:extLst>
              <p:ext uri="{D42A27DB-BD31-4B8C-83A1-F6EECF244321}">
                <p14:modId xmlns:p14="http://schemas.microsoft.com/office/powerpoint/2010/main" val="1132262494"/>
              </p:ext>
            </p:extLst>
          </p:nvPr>
        </p:nvGraphicFramePr>
        <p:xfrm>
          <a:off x="517094" y="1401336"/>
          <a:ext cx="8303378" cy="3340327"/>
        </p:xfrm>
        <a:graphic>
          <a:graphicData uri="http://schemas.openxmlformats.org/drawingml/2006/table">
            <a:tbl>
              <a:tblPr firstRow="1" firstCol="1" bandRow="1">
                <a:tableStyleId>{5C22544A-7EE6-4342-B048-85BDC9FD1C3A}</a:tableStyleId>
              </a:tblPr>
              <a:tblGrid>
                <a:gridCol w="3838882">
                  <a:extLst>
                    <a:ext uri="{9D8B030D-6E8A-4147-A177-3AD203B41FA5}">
                      <a16:colId xmlns:a16="http://schemas.microsoft.com/office/drawing/2014/main" val="20000"/>
                    </a:ext>
                  </a:extLst>
                </a:gridCol>
                <a:gridCol w="1514730">
                  <a:extLst>
                    <a:ext uri="{9D8B030D-6E8A-4147-A177-3AD203B41FA5}">
                      <a16:colId xmlns:a16="http://schemas.microsoft.com/office/drawing/2014/main" val="20001"/>
                    </a:ext>
                  </a:extLst>
                </a:gridCol>
                <a:gridCol w="1725630">
                  <a:extLst>
                    <a:ext uri="{9D8B030D-6E8A-4147-A177-3AD203B41FA5}">
                      <a16:colId xmlns:a16="http://schemas.microsoft.com/office/drawing/2014/main" val="20002"/>
                    </a:ext>
                  </a:extLst>
                </a:gridCol>
                <a:gridCol w="1224136">
                  <a:extLst>
                    <a:ext uri="{9D8B030D-6E8A-4147-A177-3AD203B41FA5}">
                      <a16:colId xmlns:a16="http://schemas.microsoft.com/office/drawing/2014/main" val="984895511"/>
                    </a:ext>
                  </a:extLst>
                </a:gridCol>
              </a:tblGrid>
              <a:tr h="521677">
                <a:tc>
                  <a:txBody>
                    <a:bodyPr/>
                    <a:lstStyle/>
                    <a:p>
                      <a:pPr algn="ctr">
                        <a:lnSpc>
                          <a:spcPct val="107000"/>
                        </a:lnSpc>
                        <a:spcAft>
                          <a:spcPts val="0"/>
                        </a:spcAft>
                        <a:defRPr/>
                      </a:pPr>
                      <a:r>
                        <a:rPr lang="fr-FR" sz="1600" dirty="0" err="1">
                          <a:latin typeface="Calibri"/>
                          <a:ea typeface="Calibri"/>
                          <a:cs typeface="Times New Roman"/>
                        </a:rPr>
                        <a:t>Ic</a:t>
                      </a:r>
                      <a:r>
                        <a:rPr lang="fr-FR" sz="1600" baseline="-25000" dirty="0" err="1">
                          <a:latin typeface="Calibri"/>
                          <a:ea typeface="Calibri"/>
                          <a:cs typeface="Times New Roman"/>
                        </a:rPr>
                        <a:t>énergie</a:t>
                      </a:r>
                      <a:r>
                        <a:rPr lang="fr-FR" sz="1600" dirty="0">
                          <a:latin typeface="Calibri"/>
                          <a:ea typeface="Calibri"/>
                          <a:cs typeface="Times New Roman"/>
                        </a:rPr>
                        <a:t> max moyen</a:t>
                      </a:r>
                      <a:endParaRPr dirty="0"/>
                    </a:p>
                    <a:p>
                      <a:pPr algn="ctr">
                        <a:lnSpc>
                          <a:spcPct val="107000"/>
                        </a:lnSpc>
                        <a:spcAft>
                          <a:spcPts val="0"/>
                        </a:spcAft>
                        <a:defRPr/>
                      </a:pPr>
                      <a:r>
                        <a:rPr lang="fr-FR" sz="1600" dirty="0">
                          <a:latin typeface="Calibri"/>
                          <a:ea typeface="Calibri"/>
                          <a:cs typeface="Times New Roman"/>
                        </a:rPr>
                        <a:t>kg </a:t>
                      </a:r>
                      <a:r>
                        <a:rPr lang="fr-FR" sz="1600" dirty="0" err="1">
                          <a:latin typeface="Calibri"/>
                          <a:ea typeface="Calibri"/>
                          <a:cs typeface="Times New Roman"/>
                        </a:rPr>
                        <a:t>éq</a:t>
                      </a:r>
                      <a:r>
                        <a:rPr lang="fr-FR" sz="1600" dirty="0">
                          <a:latin typeface="Calibri"/>
                          <a:ea typeface="Calibri"/>
                          <a:cs typeface="Times New Roman"/>
                        </a:rPr>
                        <a:t>. CO</a:t>
                      </a:r>
                      <a:r>
                        <a:rPr lang="fr-FR" sz="1600" baseline="-25000" dirty="0">
                          <a:latin typeface="Calibri"/>
                          <a:ea typeface="Calibri"/>
                          <a:cs typeface="Times New Roman"/>
                        </a:rPr>
                        <a:t>2</a:t>
                      </a:r>
                      <a:r>
                        <a:rPr lang="fr-FR" sz="1600" dirty="0">
                          <a:latin typeface="Calibri"/>
                          <a:ea typeface="Calibri"/>
                          <a:cs typeface="Times New Roman"/>
                        </a:rPr>
                        <a:t>/m²</a:t>
                      </a:r>
                      <a:endParaRPr dirty="0"/>
                    </a:p>
                  </a:txBody>
                  <a:tcPr marL="68580" marR="68580" marT="0" marB="0" anchor="ctr">
                    <a:solidFill>
                      <a:srgbClr val="00B050"/>
                    </a:solidFill>
                  </a:tcPr>
                </a:tc>
                <a:tc>
                  <a:txBody>
                    <a:bodyPr/>
                    <a:lstStyle/>
                    <a:p>
                      <a:pPr algn="ctr">
                        <a:lnSpc>
                          <a:spcPct val="107000"/>
                        </a:lnSpc>
                        <a:spcAft>
                          <a:spcPts val="0"/>
                        </a:spcAft>
                        <a:defRPr/>
                      </a:pPr>
                      <a:r>
                        <a:rPr lang="fr-FR" sz="1400" dirty="0"/>
                        <a:t>2022 à 2024</a:t>
                      </a:r>
                      <a:endParaRPr lang="fr-FR" sz="1400" dirty="0">
                        <a:latin typeface="Calibri"/>
                        <a:ea typeface="Calibri"/>
                        <a:cs typeface="Times New Roman"/>
                      </a:endParaRPr>
                    </a:p>
                  </a:txBody>
                  <a:tcPr marL="68580" marR="68580" marT="0" marB="0" anchor="ctr">
                    <a:solidFill>
                      <a:srgbClr val="00B050"/>
                    </a:solidFill>
                  </a:tcPr>
                </a:tc>
                <a:tc>
                  <a:txBody>
                    <a:bodyPr/>
                    <a:lstStyle/>
                    <a:p>
                      <a:pPr algn="ctr">
                        <a:lnSpc>
                          <a:spcPct val="107000"/>
                        </a:lnSpc>
                        <a:spcAft>
                          <a:spcPts val="0"/>
                        </a:spcAft>
                        <a:defRPr/>
                      </a:pPr>
                      <a:r>
                        <a:rPr lang="fr-FR" sz="1400" b="1" dirty="0">
                          <a:solidFill>
                            <a:schemeClr val="lt1"/>
                          </a:solidFill>
                          <a:latin typeface="+mn-lt"/>
                          <a:ea typeface="+mn-ea"/>
                          <a:cs typeface="+mn-cs"/>
                        </a:rPr>
                        <a:t>2025 à 2027</a:t>
                      </a:r>
                      <a:endParaRPr dirty="0"/>
                    </a:p>
                  </a:txBody>
                  <a:tcPr marL="68580" marR="68580" marT="0" marB="0" anchor="ctr">
                    <a:solidFill>
                      <a:srgbClr val="00B050"/>
                    </a:solidFill>
                  </a:tcPr>
                </a:tc>
                <a:tc>
                  <a:txBody>
                    <a:bodyPr/>
                    <a:lstStyle/>
                    <a:p>
                      <a:pPr algn="ctr">
                        <a:lnSpc>
                          <a:spcPct val="107000"/>
                        </a:lnSpc>
                        <a:spcAft>
                          <a:spcPts val="0"/>
                        </a:spcAft>
                        <a:defRPr/>
                      </a:pPr>
                      <a:r>
                        <a:rPr lang="fr-FR" sz="1400" b="1" dirty="0">
                          <a:solidFill>
                            <a:schemeClr val="lt1"/>
                          </a:solidFill>
                          <a:latin typeface="+mn-lt"/>
                          <a:ea typeface="+mn-ea"/>
                          <a:cs typeface="+mn-cs"/>
                        </a:rPr>
                        <a:t>À partir de 2028</a:t>
                      </a:r>
                      <a:endParaRPr dirty="0"/>
                    </a:p>
                  </a:txBody>
                  <a:tcPr marL="68580" marR="68580" marT="0" marB="0" anchor="ctr">
                    <a:solidFill>
                      <a:srgbClr val="00B050"/>
                    </a:solidFill>
                  </a:tcPr>
                </a:tc>
                <a:extLst>
                  <a:ext uri="{0D108BD9-81ED-4DB2-BD59-A6C34878D82A}">
                    <a16:rowId xmlns:a16="http://schemas.microsoft.com/office/drawing/2014/main" val="10000"/>
                  </a:ext>
                </a:extLst>
              </a:tr>
              <a:tr h="363785">
                <a:tc>
                  <a:txBody>
                    <a:bodyPr/>
                    <a:lstStyle/>
                    <a:p>
                      <a:pPr marL="0" marR="0" lvl="0" indent="0" algn="just" defTabSz="914400" eaLnBrk="1" fontAlgn="auto" latinLnBrk="0" hangingPunct="1">
                        <a:lnSpc>
                          <a:spcPct val="107000"/>
                        </a:lnSpc>
                        <a:spcBef>
                          <a:spcPts val="0"/>
                        </a:spcBef>
                        <a:spcAft>
                          <a:spcPts val="600"/>
                        </a:spcAft>
                        <a:buClrTx/>
                        <a:buSzTx/>
                        <a:buFontTx/>
                        <a:buNone/>
                        <a:tabLst/>
                        <a:defRPr/>
                      </a:pPr>
                      <a:r>
                        <a:rPr lang="fr-FR" sz="1050" b="1" dirty="0">
                          <a:solidFill>
                            <a:schemeClr val="bg1"/>
                          </a:solidFill>
                          <a:effectLst/>
                          <a:latin typeface="+mn-lt"/>
                          <a:ea typeface="Calibri" panose="020F0502020204030204" pitchFamily="34" charset="0"/>
                          <a:cs typeface="Calibri" panose="020F0502020204030204" pitchFamily="34" charset="0"/>
                        </a:rPr>
                        <a:t>Médiathèques et bibliothèques- </a:t>
                      </a:r>
                      <a:r>
                        <a:rPr lang="fr-CA" sz="1050" dirty="0">
                          <a:solidFill>
                            <a:schemeClr val="bg1"/>
                          </a:solidFill>
                          <a:effectLst/>
                          <a:latin typeface="+mn-lt"/>
                          <a:ea typeface="Calibri" panose="020F0502020204030204" pitchFamily="34" charset="0"/>
                          <a:cs typeface="Calibri" panose="020F0502020204030204" pitchFamily="34" charset="0"/>
                        </a:rPr>
                        <a:t>raccordés à un réseau de chaleur urbain</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360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285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285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29873829"/>
                  </a:ext>
                </a:extLst>
              </a:tr>
              <a:tr h="363785">
                <a:tc>
                  <a:txBody>
                    <a:bodyPr/>
                    <a:lstStyle/>
                    <a:p>
                      <a:pPr algn="just">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Médiathèques et bibliothèques-</a:t>
                      </a:r>
                      <a:r>
                        <a:rPr lang="fr-FR" sz="1050" dirty="0">
                          <a:solidFill>
                            <a:schemeClr val="bg1"/>
                          </a:solidFill>
                          <a:effectLst/>
                          <a:latin typeface="+mn-lt"/>
                          <a:ea typeface="Calibri" panose="020F0502020204030204" pitchFamily="34" charset="0"/>
                          <a:cs typeface="Calibri" panose="020F0502020204030204" pitchFamily="34" charset="0"/>
                        </a:rPr>
                        <a:t> </a:t>
                      </a:r>
                      <a:r>
                        <a:rPr lang="fr-CA" sz="1050" dirty="0">
                          <a:solidFill>
                            <a:schemeClr val="bg1"/>
                          </a:solidFill>
                          <a:effectLst/>
                          <a:latin typeface="+mn-lt"/>
                          <a:ea typeface="Calibri" panose="020F0502020204030204" pitchFamily="34" charset="0"/>
                          <a:cs typeface="Calibri" panose="020F0502020204030204" pitchFamily="34" charset="0"/>
                        </a:rPr>
                        <a:t>autres cas</a:t>
                      </a:r>
                      <a:endParaRPr lang="fr-FR" sz="120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285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285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3"/>
                  </a:ext>
                </a:extLst>
              </a:tr>
              <a:tr h="293507">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Calibri" panose="020F0502020204030204" pitchFamily="34" charset="0"/>
                        </a:rPr>
                        <a:t>Bâtiments universitaires d’enseignement et de recherche et bâtiments d’enseignements atypiques- </a:t>
                      </a:r>
                      <a:r>
                        <a:rPr lang="fr-CA" sz="1050">
                          <a:solidFill>
                            <a:schemeClr val="bg1"/>
                          </a:solidFill>
                          <a:effectLst/>
                          <a:latin typeface="+mn-lt"/>
                          <a:ea typeface="Calibri" panose="020F0502020204030204" pitchFamily="34" charset="0"/>
                          <a:cs typeface="Calibri" panose="020F0502020204030204" pitchFamily="34" charset="0"/>
                        </a:rPr>
                        <a:t>raccordés à un réseau de chaleur urbain</a:t>
                      </a:r>
                      <a:endParaRPr lang="fr-FR" sz="120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225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190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190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4"/>
                  </a:ext>
                </a:extLst>
              </a:tr>
              <a:tr h="363785">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Calibri" panose="020F0502020204030204" pitchFamily="34" charset="0"/>
                        </a:rPr>
                        <a:t>Bâtiments universitaires d’enseignement et de recherche et bâtiments d’enseignements atypiques-</a:t>
                      </a:r>
                      <a:r>
                        <a:rPr lang="fr-FR" sz="1050">
                          <a:solidFill>
                            <a:schemeClr val="bg1"/>
                          </a:solidFill>
                          <a:effectLst/>
                          <a:latin typeface="+mn-lt"/>
                          <a:ea typeface="Calibri" panose="020F0502020204030204" pitchFamily="34" charset="0"/>
                          <a:cs typeface="Calibri" panose="020F0502020204030204" pitchFamily="34" charset="0"/>
                        </a:rPr>
                        <a:t> </a:t>
                      </a:r>
                      <a:r>
                        <a:rPr lang="fr-CA" sz="1050">
                          <a:solidFill>
                            <a:schemeClr val="bg1"/>
                          </a:solidFill>
                          <a:effectLst/>
                          <a:latin typeface="+mn-lt"/>
                          <a:ea typeface="Calibri" panose="020F0502020204030204" pitchFamily="34" charset="0"/>
                          <a:cs typeface="Calibri" panose="020F0502020204030204" pitchFamily="34" charset="0"/>
                        </a:rPr>
                        <a:t>autres cas</a:t>
                      </a:r>
                      <a:endParaRPr lang="fr-FR" sz="120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a:solidFill>
                            <a:schemeClr val="tx1"/>
                          </a:solidFill>
                          <a:effectLst/>
                          <a:latin typeface="+mn-lt"/>
                          <a:ea typeface="Calibri" panose="020F0502020204030204" pitchFamily="34" charset="0"/>
                          <a:cs typeface="Arial" panose="020B0604020202020204" pitchFamily="34" charset="0"/>
                        </a:rPr>
                        <a:t>-</a:t>
                      </a:r>
                      <a:endParaRPr lang="fr-FR" sz="12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190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190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5"/>
                  </a:ext>
                </a:extLst>
              </a:tr>
              <a:tr h="363785">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Calibri" panose="020F0502020204030204" pitchFamily="34" charset="0"/>
                        </a:rPr>
                        <a:t>Hôtels 0, 1 et 2 étoiles (partie nuit) - </a:t>
                      </a:r>
                      <a:r>
                        <a:rPr lang="fr-CA" sz="1050">
                          <a:solidFill>
                            <a:schemeClr val="bg1"/>
                          </a:solidFill>
                          <a:effectLst/>
                          <a:latin typeface="+mn-lt"/>
                          <a:ea typeface="Calibri" panose="020F0502020204030204" pitchFamily="34" charset="0"/>
                          <a:cs typeface="Calibri" panose="020F0502020204030204" pitchFamily="34" charset="0"/>
                        </a:rPr>
                        <a:t>raccordés à un réseau de chaleur urbain</a:t>
                      </a:r>
                      <a:endParaRPr lang="fr-FR" sz="120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490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390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390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7"/>
                  </a:ext>
                </a:extLst>
              </a:tr>
              <a:tr h="267036">
                <a:tc>
                  <a:txBody>
                    <a:bodyPr/>
                    <a:lstStyle/>
                    <a:p>
                      <a:pPr marL="0" marR="0" lvl="0" indent="0" algn="just" defTabSz="914400" eaLnBrk="1" fontAlgn="auto" latinLnBrk="0" hangingPunct="1">
                        <a:lnSpc>
                          <a:spcPct val="107000"/>
                        </a:lnSpc>
                        <a:spcBef>
                          <a:spcPts val="0"/>
                        </a:spcBef>
                        <a:spcAft>
                          <a:spcPts val="600"/>
                        </a:spcAft>
                        <a:buClrTx/>
                        <a:buSzTx/>
                        <a:buFontTx/>
                        <a:buNone/>
                        <a:tabLst/>
                        <a:defRPr/>
                      </a:pPr>
                      <a:r>
                        <a:rPr lang="fr-FR" sz="1050" b="1" dirty="0">
                          <a:solidFill>
                            <a:schemeClr val="bg1"/>
                          </a:solidFill>
                          <a:effectLst/>
                          <a:latin typeface="+mn-lt"/>
                          <a:ea typeface="Calibri" panose="020F0502020204030204" pitchFamily="34" charset="0"/>
                          <a:cs typeface="Calibri" panose="020F0502020204030204" pitchFamily="34" charset="0"/>
                        </a:rPr>
                        <a:t>Hôtels 0, 1 et 2 étoiles (partie nuit) -</a:t>
                      </a:r>
                      <a:r>
                        <a:rPr lang="fr-FR" sz="1050" dirty="0">
                          <a:solidFill>
                            <a:schemeClr val="bg1"/>
                          </a:solidFill>
                          <a:effectLst/>
                          <a:latin typeface="+mn-lt"/>
                          <a:ea typeface="Calibri" panose="020F0502020204030204" pitchFamily="34" charset="0"/>
                          <a:cs typeface="Calibri" panose="020F0502020204030204" pitchFamily="34" charset="0"/>
                        </a:rPr>
                        <a:t> </a:t>
                      </a:r>
                      <a:r>
                        <a:rPr lang="fr-CA" sz="1050" dirty="0">
                          <a:solidFill>
                            <a:schemeClr val="bg1"/>
                          </a:solidFill>
                          <a:effectLst/>
                          <a:latin typeface="+mn-lt"/>
                          <a:ea typeface="Calibri" panose="020F0502020204030204" pitchFamily="34" charset="0"/>
                          <a:cs typeface="Calibri" panose="020F0502020204030204" pitchFamily="34" charset="0"/>
                        </a:rPr>
                        <a:t>autres cas</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a:solidFill>
                            <a:schemeClr val="tx1"/>
                          </a:solidFill>
                          <a:effectLst/>
                          <a:latin typeface="+mn-lt"/>
                          <a:ea typeface="Calibri" panose="020F0502020204030204" pitchFamily="34" charset="0"/>
                          <a:cs typeface="Arial" panose="020B0604020202020204" pitchFamily="34" charset="0"/>
                        </a:rPr>
                        <a:t>-</a:t>
                      </a:r>
                      <a:endParaRPr lang="fr-FR" sz="12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390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390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545174420"/>
                  </a:ext>
                </a:extLst>
              </a:tr>
              <a:tr h="267036">
                <a:tc>
                  <a:txBody>
                    <a:bodyPr/>
                    <a:lstStyle/>
                    <a:p>
                      <a:pPr algn="just">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Hôtels 3, 4 et 5 étoiles (partie nuit) - </a:t>
                      </a:r>
                      <a:r>
                        <a:rPr lang="fr-CA" sz="1050" dirty="0">
                          <a:solidFill>
                            <a:schemeClr val="bg1"/>
                          </a:solidFill>
                          <a:effectLst/>
                          <a:latin typeface="+mn-lt"/>
                          <a:ea typeface="Calibri" panose="020F0502020204030204" pitchFamily="34" charset="0"/>
                          <a:cs typeface="Arial" panose="020B0604020202020204" pitchFamily="34" charset="0"/>
                        </a:rPr>
                        <a:t>raccordés à un réseau de chaleur urbain</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485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350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350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273574406"/>
                  </a:ext>
                </a:extLst>
              </a:tr>
              <a:tr h="267036">
                <a:tc>
                  <a:txBody>
                    <a:bodyPr/>
                    <a:lstStyle/>
                    <a:p>
                      <a:pPr algn="just">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Hôtels 3, 4 et 5 étoiles (partie nuit) -</a:t>
                      </a:r>
                      <a:r>
                        <a:rPr lang="fr-FR" sz="1050" dirty="0">
                          <a:solidFill>
                            <a:schemeClr val="bg1"/>
                          </a:solidFill>
                          <a:effectLst/>
                          <a:latin typeface="+mn-lt"/>
                          <a:ea typeface="Calibri" panose="020F0502020204030204" pitchFamily="34" charset="0"/>
                          <a:cs typeface="Arial" panose="020B0604020202020204" pitchFamily="34" charset="0"/>
                        </a:rPr>
                        <a:t> </a:t>
                      </a:r>
                      <a:r>
                        <a:rPr lang="fr-CA" sz="1050" dirty="0">
                          <a:solidFill>
                            <a:schemeClr val="bg1"/>
                          </a:solidFill>
                          <a:effectLst/>
                          <a:latin typeface="+mn-lt"/>
                          <a:ea typeface="Calibri" panose="020F0502020204030204" pitchFamily="34" charset="0"/>
                          <a:cs typeface="Arial" panose="020B0604020202020204" pitchFamily="34" charset="0"/>
                        </a:rPr>
                        <a:t>autres cas</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a:solidFill>
                            <a:schemeClr val="tx1"/>
                          </a:solidFill>
                          <a:effectLst/>
                          <a:latin typeface="+mn-lt"/>
                          <a:ea typeface="Calibri" panose="020F0502020204030204" pitchFamily="34" charset="0"/>
                          <a:cs typeface="Arial" panose="020B0604020202020204" pitchFamily="34" charset="0"/>
                        </a:rPr>
                        <a:t>-</a:t>
                      </a:r>
                      <a:endParaRPr lang="fr-FR" sz="12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350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350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8"/>
                  </a:ext>
                </a:extLst>
              </a:tr>
            </a:tbl>
          </a:graphicData>
        </a:graphic>
      </p:graphicFrame>
      <p:sp>
        <p:nvSpPr>
          <p:cNvPr id="11" name="ZoneTexte 10">
            <a:extLst>
              <a:ext uri="{FF2B5EF4-FFF2-40B4-BE49-F238E27FC236}">
                <a16:creationId xmlns:a16="http://schemas.microsoft.com/office/drawing/2014/main" id="{8E4A8255-47D0-47C5-BB70-31DBB644A786}"/>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1100" dirty="0"/>
              <a:t>Nouvelle diapo version mai 2026</a:t>
            </a:r>
            <a:endParaRPr sz="1100" dirty="0"/>
          </a:p>
        </p:txBody>
      </p:sp>
    </p:spTree>
    <p:extLst>
      <p:ext uri="{BB962C8B-B14F-4D97-AF65-F5344CB8AC3E}">
        <p14:creationId xmlns:p14="http://schemas.microsoft.com/office/powerpoint/2010/main" val="15178514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Exigences RE2020 – </a:t>
            </a:r>
            <a:r>
              <a:rPr lang="fr-FR" sz="2000" dirty="0" err="1">
                <a:solidFill>
                  <a:schemeClr val="accent5"/>
                </a:solidFill>
              </a:rPr>
              <a:t>Ic,énergie</a:t>
            </a:r>
            <a:endParaRPr lang="fr-FR" sz="2000" dirty="0">
              <a:solidFill>
                <a:schemeClr val="accent5"/>
              </a:solidFill>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65</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3" name="Rectangle 12"/>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graphicFrame>
        <p:nvGraphicFramePr>
          <p:cNvPr id="12" name="Tableau 11"/>
          <p:cNvGraphicFramePr>
            <a:graphicFrameLocks noGrp="1"/>
          </p:cNvGraphicFramePr>
          <p:nvPr>
            <p:extLst>
              <p:ext uri="{D42A27DB-BD31-4B8C-83A1-F6EECF244321}">
                <p14:modId xmlns:p14="http://schemas.microsoft.com/office/powerpoint/2010/main" val="478196792"/>
              </p:ext>
            </p:extLst>
          </p:nvPr>
        </p:nvGraphicFramePr>
        <p:xfrm>
          <a:off x="517094" y="1401336"/>
          <a:ext cx="8303378" cy="3293301"/>
        </p:xfrm>
        <a:graphic>
          <a:graphicData uri="http://schemas.openxmlformats.org/drawingml/2006/table">
            <a:tbl>
              <a:tblPr firstRow="1" firstCol="1" bandRow="1">
                <a:tableStyleId>{5C22544A-7EE6-4342-B048-85BDC9FD1C3A}</a:tableStyleId>
              </a:tblPr>
              <a:tblGrid>
                <a:gridCol w="3838882">
                  <a:extLst>
                    <a:ext uri="{9D8B030D-6E8A-4147-A177-3AD203B41FA5}">
                      <a16:colId xmlns:a16="http://schemas.microsoft.com/office/drawing/2014/main" val="20000"/>
                    </a:ext>
                  </a:extLst>
                </a:gridCol>
                <a:gridCol w="1514730">
                  <a:extLst>
                    <a:ext uri="{9D8B030D-6E8A-4147-A177-3AD203B41FA5}">
                      <a16:colId xmlns:a16="http://schemas.microsoft.com/office/drawing/2014/main" val="20001"/>
                    </a:ext>
                  </a:extLst>
                </a:gridCol>
                <a:gridCol w="1725630">
                  <a:extLst>
                    <a:ext uri="{9D8B030D-6E8A-4147-A177-3AD203B41FA5}">
                      <a16:colId xmlns:a16="http://schemas.microsoft.com/office/drawing/2014/main" val="20002"/>
                    </a:ext>
                  </a:extLst>
                </a:gridCol>
                <a:gridCol w="1224136">
                  <a:extLst>
                    <a:ext uri="{9D8B030D-6E8A-4147-A177-3AD203B41FA5}">
                      <a16:colId xmlns:a16="http://schemas.microsoft.com/office/drawing/2014/main" val="984895511"/>
                    </a:ext>
                  </a:extLst>
                </a:gridCol>
              </a:tblGrid>
              <a:tr h="521677">
                <a:tc>
                  <a:txBody>
                    <a:bodyPr/>
                    <a:lstStyle/>
                    <a:p>
                      <a:pPr algn="ctr">
                        <a:lnSpc>
                          <a:spcPct val="107000"/>
                        </a:lnSpc>
                        <a:spcAft>
                          <a:spcPts val="0"/>
                        </a:spcAft>
                        <a:defRPr/>
                      </a:pPr>
                      <a:r>
                        <a:rPr lang="fr-FR" sz="1600" dirty="0" err="1">
                          <a:latin typeface="Calibri"/>
                          <a:ea typeface="Calibri"/>
                          <a:cs typeface="Times New Roman"/>
                        </a:rPr>
                        <a:t>Ic</a:t>
                      </a:r>
                      <a:r>
                        <a:rPr lang="fr-FR" sz="1600" baseline="-25000" dirty="0" err="1">
                          <a:latin typeface="Calibri"/>
                          <a:ea typeface="Calibri"/>
                          <a:cs typeface="Times New Roman"/>
                        </a:rPr>
                        <a:t>énergie</a:t>
                      </a:r>
                      <a:r>
                        <a:rPr lang="fr-FR" sz="1600" dirty="0">
                          <a:latin typeface="Calibri"/>
                          <a:ea typeface="Calibri"/>
                          <a:cs typeface="Times New Roman"/>
                        </a:rPr>
                        <a:t> max moyen</a:t>
                      </a:r>
                      <a:endParaRPr dirty="0"/>
                    </a:p>
                    <a:p>
                      <a:pPr algn="ctr">
                        <a:lnSpc>
                          <a:spcPct val="107000"/>
                        </a:lnSpc>
                        <a:spcAft>
                          <a:spcPts val="0"/>
                        </a:spcAft>
                        <a:defRPr/>
                      </a:pPr>
                      <a:r>
                        <a:rPr lang="fr-FR" sz="1600" dirty="0">
                          <a:latin typeface="Calibri"/>
                          <a:ea typeface="Calibri"/>
                          <a:cs typeface="Times New Roman"/>
                        </a:rPr>
                        <a:t>kg </a:t>
                      </a:r>
                      <a:r>
                        <a:rPr lang="fr-FR" sz="1600" dirty="0" err="1">
                          <a:latin typeface="Calibri"/>
                          <a:ea typeface="Calibri"/>
                          <a:cs typeface="Times New Roman"/>
                        </a:rPr>
                        <a:t>éq</a:t>
                      </a:r>
                      <a:r>
                        <a:rPr lang="fr-FR" sz="1600" dirty="0">
                          <a:latin typeface="Calibri"/>
                          <a:ea typeface="Calibri"/>
                          <a:cs typeface="Times New Roman"/>
                        </a:rPr>
                        <a:t>. CO</a:t>
                      </a:r>
                      <a:r>
                        <a:rPr lang="fr-FR" sz="1600" baseline="-25000" dirty="0">
                          <a:latin typeface="Calibri"/>
                          <a:ea typeface="Calibri"/>
                          <a:cs typeface="Times New Roman"/>
                        </a:rPr>
                        <a:t>2</a:t>
                      </a:r>
                      <a:r>
                        <a:rPr lang="fr-FR" sz="1600" dirty="0">
                          <a:latin typeface="Calibri"/>
                          <a:ea typeface="Calibri"/>
                          <a:cs typeface="Times New Roman"/>
                        </a:rPr>
                        <a:t>/m²</a:t>
                      </a:r>
                      <a:endParaRPr dirty="0"/>
                    </a:p>
                  </a:txBody>
                  <a:tcPr marL="68580" marR="68580" marT="0" marB="0" anchor="ctr">
                    <a:solidFill>
                      <a:srgbClr val="00B050"/>
                    </a:solidFill>
                  </a:tcPr>
                </a:tc>
                <a:tc>
                  <a:txBody>
                    <a:bodyPr/>
                    <a:lstStyle/>
                    <a:p>
                      <a:pPr algn="ctr">
                        <a:lnSpc>
                          <a:spcPct val="107000"/>
                        </a:lnSpc>
                        <a:spcAft>
                          <a:spcPts val="0"/>
                        </a:spcAft>
                        <a:defRPr/>
                      </a:pPr>
                      <a:r>
                        <a:rPr lang="fr-FR" sz="1400" dirty="0"/>
                        <a:t>2022 à 2024</a:t>
                      </a:r>
                      <a:endParaRPr lang="fr-FR" sz="1400" dirty="0">
                        <a:latin typeface="Calibri"/>
                        <a:ea typeface="Calibri"/>
                        <a:cs typeface="Times New Roman"/>
                      </a:endParaRPr>
                    </a:p>
                  </a:txBody>
                  <a:tcPr marL="68580" marR="68580" marT="0" marB="0" anchor="ctr">
                    <a:solidFill>
                      <a:srgbClr val="00B050"/>
                    </a:solidFill>
                  </a:tcPr>
                </a:tc>
                <a:tc>
                  <a:txBody>
                    <a:bodyPr/>
                    <a:lstStyle/>
                    <a:p>
                      <a:pPr algn="ctr">
                        <a:lnSpc>
                          <a:spcPct val="107000"/>
                        </a:lnSpc>
                        <a:spcAft>
                          <a:spcPts val="0"/>
                        </a:spcAft>
                        <a:defRPr/>
                      </a:pPr>
                      <a:r>
                        <a:rPr lang="fr-FR" sz="1400" b="1" dirty="0">
                          <a:solidFill>
                            <a:schemeClr val="lt1"/>
                          </a:solidFill>
                          <a:latin typeface="+mn-lt"/>
                          <a:ea typeface="+mn-ea"/>
                          <a:cs typeface="+mn-cs"/>
                        </a:rPr>
                        <a:t>2025 à 2027</a:t>
                      </a:r>
                      <a:endParaRPr dirty="0"/>
                    </a:p>
                  </a:txBody>
                  <a:tcPr marL="68580" marR="68580" marT="0" marB="0" anchor="ctr">
                    <a:solidFill>
                      <a:srgbClr val="00B050"/>
                    </a:solidFill>
                  </a:tcPr>
                </a:tc>
                <a:tc>
                  <a:txBody>
                    <a:bodyPr/>
                    <a:lstStyle/>
                    <a:p>
                      <a:pPr algn="ctr">
                        <a:lnSpc>
                          <a:spcPct val="107000"/>
                        </a:lnSpc>
                        <a:spcAft>
                          <a:spcPts val="0"/>
                        </a:spcAft>
                        <a:defRPr/>
                      </a:pPr>
                      <a:r>
                        <a:rPr lang="fr-FR" sz="1400" b="1" dirty="0">
                          <a:solidFill>
                            <a:schemeClr val="lt1"/>
                          </a:solidFill>
                          <a:latin typeface="+mn-lt"/>
                          <a:ea typeface="+mn-ea"/>
                          <a:cs typeface="+mn-cs"/>
                        </a:rPr>
                        <a:t>À partir de 2028</a:t>
                      </a:r>
                      <a:endParaRPr dirty="0"/>
                    </a:p>
                  </a:txBody>
                  <a:tcPr marL="68580" marR="68580" marT="0" marB="0" anchor="ctr">
                    <a:solidFill>
                      <a:srgbClr val="00B050"/>
                    </a:solidFill>
                  </a:tcPr>
                </a:tc>
                <a:extLst>
                  <a:ext uri="{0D108BD9-81ED-4DB2-BD59-A6C34878D82A}">
                    <a16:rowId xmlns:a16="http://schemas.microsoft.com/office/drawing/2014/main" val="10000"/>
                  </a:ext>
                </a:extLst>
              </a:tr>
              <a:tr h="363785">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Calibri" panose="020F0502020204030204" pitchFamily="34" charset="0"/>
                        </a:rPr>
                        <a:t>Hôtels 0, 1 et 2 étoiles (partie jour) - </a:t>
                      </a:r>
                      <a:r>
                        <a:rPr lang="fr-CA" sz="1050">
                          <a:solidFill>
                            <a:schemeClr val="bg1"/>
                          </a:solidFill>
                          <a:effectLst/>
                          <a:latin typeface="+mn-lt"/>
                          <a:ea typeface="Calibri" panose="020F0502020204030204" pitchFamily="34" charset="0"/>
                          <a:cs typeface="Calibri" panose="020F0502020204030204" pitchFamily="34" charset="0"/>
                        </a:rPr>
                        <a:t>raccordés à un réseau de chaleur urbain</a:t>
                      </a:r>
                      <a:endParaRPr lang="fr-FR" sz="105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595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495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495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29873829"/>
                  </a:ext>
                </a:extLst>
              </a:tr>
              <a:tr h="363785">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Calibri" panose="020F0502020204030204" pitchFamily="34" charset="0"/>
                        </a:rPr>
                        <a:t>Hôtels 0, 1 et 2 étoiles (partie jour) -</a:t>
                      </a:r>
                      <a:r>
                        <a:rPr lang="fr-FR" sz="1050">
                          <a:solidFill>
                            <a:schemeClr val="bg1"/>
                          </a:solidFill>
                          <a:effectLst/>
                          <a:latin typeface="+mn-lt"/>
                          <a:ea typeface="Calibri" panose="020F0502020204030204" pitchFamily="34" charset="0"/>
                          <a:cs typeface="Calibri" panose="020F0502020204030204" pitchFamily="34" charset="0"/>
                        </a:rPr>
                        <a:t> </a:t>
                      </a:r>
                      <a:r>
                        <a:rPr lang="fr-CA" sz="1050">
                          <a:solidFill>
                            <a:schemeClr val="bg1"/>
                          </a:solidFill>
                          <a:effectLst/>
                          <a:latin typeface="+mn-lt"/>
                          <a:ea typeface="Calibri" panose="020F0502020204030204" pitchFamily="34" charset="0"/>
                          <a:cs typeface="Calibri" panose="020F0502020204030204" pitchFamily="34" charset="0"/>
                        </a:rPr>
                        <a:t>autres cas</a:t>
                      </a:r>
                      <a:endParaRPr lang="fr-FR" sz="105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a:solidFill>
                            <a:schemeClr val="tx1"/>
                          </a:solidFill>
                          <a:effectLst/>
                          <a:latin typeface="+mn-lt"/>
                          <a:ea typeface="Calibri" panose="020F0502020204030204" pitchFamily="34" charset="0"/>
                          <a:cs typeface="Arial" panose="020B0604020202020204" pitchFamily="34" charset="0"/>
                        </a:rPr>
                        <a:t>-</a:t>
                      </a:r>
                      <a:endParaRPr lang="fr-FR" sz="12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495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495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3"/>
                  </a:ext>
                </a:extLst>
              </a:tr>
              <a:tr h="293507">
                <a:tc>
                  <a:txBody>
                    <a:bodyPr/>
                    <a:lstStyle/>
                    <a:p>
                      <a:pPr algn="just">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Hôtels 3, 4 et 5 étoiles (partie jour) - </a:t>
                      </a:r>
                      <a:r>
                        <a:rPr lang="fr-CA" sz="1050" dirty="0">
                          <a:solidFill>
                            <a:schemeClr val="bg1"/>
                          </a:solidFill>
                          <a:effectLst/>
                          <a:latin typeface="+mn-lt"/>
                          <a:ea typeface="Calibri" panose="020F0502020204030204" pitchFamily="34" charset="0"/>
                          <a:cs typeface="Calibri" panose="020F0502020204030204" pitchFamily="34" charset="0"/>
                        </a:rPr>
                        <a:t>raccordés à un réseau de chaleur urbain</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630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520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520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4"/>
                  </a:ext>
                </a:extLst>
              </a:tr>
              <a:tr h="363785">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Calibri" panose="020F0502020204030204" pitchFamily="34" charset="0"/>
                        </a:rPr>
                        <a:t>Hôtels 3, 4 et 5 étoiles (partie jour) -</a:t>
                      </a:r>
                      <a:r>
                        <a:rPr lang="fr-FR" sz="1050">
                          <a:solidFill>
                            <a:schemeClr val="bg1"/>
                          </a:solidFill>
                          <a:effectLst/>
                          <a:latin typeface="+mn-lt"/>
                          <a:ea typeface="Calibri" panose="020F0502020204030204" pitchFamily="34" charset="0"/>
                          <a:cs typeface="Calibri" panose="020F0502020204030204" pitchFamily="34" charset="0"/>
                        </a:rPr>
                        <a:t> </a:t>
                      </a:r>
                      <a:r>
                        <a:rPr lang="fr-CA" sz="1050">
                          <a:solidFill>
                            <a:schemeClr val="bg1"/>
                          </a:solidFill>
                          <a:effectLst/>
                          <a:latin typeface="+mn-lt"/>
                          <a:ea typeface="Calibri" panose="020F0502020204030204" pitchFamily="34" charset="0"/>
                          <a:cs typeface="Calibri" panose="020F0502020204030204" pitchFamily="34" charset="0"/>
                        </a:rPr>
                        <a:t>autres cas</a:t>
                      </a:r>
                      <a:endParaRPr lang="fr-FR" sz="105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a:solidFill>
                            <a:schemeClr val="tx1"/>
                          </a:solidFill>
                          <a:effectLst/>
                          <a:latin typeface="+mn-lt"/>
                          <a:ea typeface="Calibri" panose="020F0502020204030204" pitchFamily="34" charset="0"/>
                          <a:cs typeface="Arial" panose="020B0604020202020204" pitchFamily="34" charset="0"/>
                        </a:rPr>
                        <a:t>-</a:t>
                      </a:r>
                      <a:endParaRPr lang="fr-FR" sz="12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520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520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5"/>
                  </a:ext>
                </a:extLst>
              </a:tr>
              <a:tr h="363785">
                <a:tc>
                  <a:txBody>
                    <a:bodyPr/>
                    <a:lstStyle/>
                    <a:p>
                      <a:pPr algn="just">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Établissements d’accueil de la petite enfance- </a:t>
                      </a:r>
                      <a:r>
                        <a:rPr lang="fr-CA" sz="1050" dirty="0">
                          <a:solidFill>
                            <a:schemeClr val="bg1"/>
                          </a:solidFill>
                          <a:effectLst/>
                          <a:latin typeface="+mn-lt"/>
                          <a:ea typeface="Calibri" panose="020F0502020204030204" pitchFamily="34" charset="0"/>
                          <a:cs typeface="Calibri" panose="020F0502020204030204" pitchFamily="34" charset="0"/>
                        </a:rPr>
                        <a:t>raccordés à un réseau de chaleur urbain</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895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680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680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7"/>
                  </a:ext>
                </a:extLst>
              </a:tr>
              <a:tr h="267036">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Calibri" panose="020F0502020204030204" pitchFamily="34" charset="0"/>
                        </a:rPr>
                        <a:t>Établissements d’accueil de la petite enfance- -</a:t>
                      </a:r>
                      <a:r>
                        <a:rPr lang="fr-FR" sz="1050">
                          <a:solidFill>
                            <a:schemeClr val="bg1"/>
                          </a:solidFill>
                          <a:effectLst/>
                          <a:latin typeface="+mn-lt"/>
                          <a:ea typeface="Calibri" panose="020F0502020204030204" pitchFamily="34" charset="0"/>
                          <a:cs typeface="Calibri" panose="020F0502020204030204" pitchFamily="34" charset="0"/>
                        </a:rPr>
                        <a:t> </a:t>
                      </a:r>
                      <a:r>
                        <a:rPr lang="fr-CA" sz="1050">
                          <a:solidFill>
                            <a:schemeClr val="bg1"/>
                          </a:solidFill>
                          <a:effectLst/>
                          <a:latin typeface="+mn-lt"/>
                          <a:ea typeface="Calibri" panose="020F0502020204030204" pitchFamily="34" charset="0"/>
                          <a:cs typeface="Calibri" panose="020F0502020204030204" pitchFamily="34" charset="0"/>
                        </a:rPr>
                        <a:t>autres cas</a:t>
                      </a:r>
                      <a:endParaRPr lang="fr-FR" sz="105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a:solidFill>
                            <a:schemeClr val="tx1"/>
                          </a:solidFill>
                          <a:effectLst/>
                          <a:latin typeface="+mn-lt"/>
                          <a:ea typeface="Calibri" panose="020F0502020204030204" pitchFamily="34" charset="0"/>
                          <a:cs typeface="Arial" panose="020B0604020202020204" pitchFamily="34" charset="0"/>
                        </a:rPr>
                        <a:t>-</a:t>
                      </a:r>
                      <a:endParaRPr lang="fr-FR" sz="12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680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680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545174420"/>
                  </a:ext>
                </a:extLst>
              </a:tr>
              <a:tr h="267036">
                <a:tc>
                  <a:txBody>
                    <a:bodyPr/>
                    <a:lstStyle/>
                    <a:p>
                      <a:pPr algn="just">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Restaurants – en continu, 18 heures par jour, 7j/7- </a:t>
                      </a:r>
                      <a:r>
                        <a:rPr lang="fr-CA" sz="1050" dirty="0">
                          <a:solidFill>
                            <a:schemeClr val="bg1"/>
                          </a:solidFill>
                          <a:effectLst/>
                          <a:latin typeface="+mn-lt"/>
                          <a:ea typeface="Calibri" panose="020F0502020204030204" pitchFamily="34" charset="0"/>
                          <a:cs typeface="Calibri" panose="020F0502020204030204" pitchFamily="34" charset="0"/>
                        </a:rPr>
                        <a:t>raccordés à un réseau de chaleur urbain</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670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570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570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273574406"/>
                  </a:ext>
                </a:extLst>
              </a:tr>
              <a:tr h="267036">
                <a:tc>
                  <a:txBody>
                    <a:bodyPr/>
                    <a:lstStyle/>
                    <a:p>
                      <a:pPr algn="just">
                        <a:lnSpc>
                          <a:spcPct val="107000"/>
                        </a:lnSpc>
                        <a:spcAft>
                          <a:spcPts val="600"/>
                        </a:spcAft>
                      </a:pPr>
                      <a:r>
                        <a:rPr lang="fr-FR" sz="1050" b="1" dirty="0">
                          <a:solidFill>
                            <a:schemeClr val="bg1"/>
                          </a:solidFill>
                          <a:effectLst/>
                          <a:latin typeface="+mn-lt"/>
                          <a:ea typeface="Calibri" panose="020F0502020204030204" pitchFamily="34" charset="0"/>
                          <a:cs typeface="Calibri" panose="020F0502020204030204" pitchFamily="34" charset="0"/>
                        </a:rPr>
                        <a:t>Restaurants – en continu, 18 heures par jour, 7j/7-</a:t>
                      </a:r>
                      <a:r>
                        <a:rPr lang="fr-FR" sz="1050" dirty="0">
                          <a:solidFill>
                            <a:schemeClr val="bg1"/>
                          </a:solidFill>
                          <a:effectLst/>
                          <a:latin typeface="+mn-lt"/>
                          <a:ea typeface="Calibri" panose="020F0502020204030204" pitchFamily="34" charset="0"/>
                          <a:cs typeface="Calibri" panose="020F0502020204030204" pitchFamily="34" charset="0"/>
                        </a:rPr>
                        <a:t> </a:t>
                      </a:r>
                      <a:r>
                        <a:rPr lang="fr-CA" sz="1050" dirty="0">
                          <a:solidFill>
                            <a:schemeClr val="bg1"/>
                          </a:solidFill>
                          <a:effectLst/>
                          <a:latin typeface="+mn-lt"/>
                          <a:ea typeface="Calibri" panose="020F0502020204030204" pitchFamily="34" charset="0"/>
                          <a:cs typeface="Calibri" panose="020F0502020204030204" pitchFamily="34" charset="0"/>
                        </a:rPr>
                        <a:t>autres cas</a:t>
                      </a:r>
                      <a:endParaRPr lang="fr-FR" sz="1050" dirty="0">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a:solidFill>
                            <a:schemeClr val="tx1"/>
                          </a:solidFill>
                          <a:effectLst/>
                          <a:latin typeface="+mn-lt"/>
                          <a:ea typeface="Calibri" panose="020F0502020204030204" pitchFamily="34" charset="0"/>
                          <a:cs typeface="Arial" panose="020B0604020202020204" pitchFamily="34" charset="0"/>
                        </a:rPr>
                        <a:t>-</a:t>
                      </a:r>
                      <a:endParaRPr lang="fr-FR" sz="12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570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570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8"/>
                  </a:ext>
                </a:extLst>
              </a:tr>
            </a:tbl>
          </a:graphicData>
        </a:graphic>
      </p:graphicFrame>
      <p:sp>
        <p:nvSpPr>
          <p:cNvPr id="11" name="ZoneTexte 10">
            <a:extLst>
              <a:ext uri="{FF2B5EF4-FFF2-40B4-BE49-F238E27FC236}">
                <a16:creationId xmlns:a16="http://schemas.microsoft.com/office/drawing/2014/main" id="{8E4A8255-47D0-47C5-BB70-31DBB644A786}"/>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1100" dirty="0"/>
              <a:t>Nouvelle diapo version mai 2026</a:t>
            </a:r>
            <a:endParaRPr sz="1100" dirty="0"/>
          </a:p>
        </p:txBody>
      </p:sp>
    </p:spTree>
    <p:extLst>
      <p:ext uri="{BB962C8B-B14F-4D97-AF65-F5344CB8AC3E}">
        <p14:creationId xmlns:p14="http://schemas.microsoft.com/office/powerpoint/2010/main" val="7113585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Exigences RE2020 – </a:t>
            </a:r>
            <a:r>
              <a:rPr lang="fr-FR" sz="2000" dirty="0" err="1">
                <a:solidFill>
                  <a:schemeClr val="accent5"/>
                </a:solidFill>
              </a:rPr>
              <a:t>Ic,énergie</a:t>
            </a:r>
            <a:endParaRPr lang="fr-FR" sz="2000" dirty="0">
              <a:solidFill>
                <a:schemeClr val="accent5"/>
              </a:solidFill>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66</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3" name="Rectangle 12"/>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graphicFrame>
        <p:nvGraphicFramePr>
          <p:cNvPr id="12" name="Tableau 11"/>
          <p:cNvGraphicFramePr>
            <a:graphicFrameLocks noGrp="1"/>
          </p:cNvGraphicFramePr>
          <p:nvPr>
            <p:extLst>
              <p:ext uri="{D42A27DB-BD31-4B8C-83A1-F6EECF244321}">
                <p14:modId xmlns:p14="http://schemas.microsoft.com/office/powerpoint/2010/main" val="1181213211"/>
              </p:ext>
            </p:extLst>
          </p:nvPr>
        </p:nvGraphicFramePr>
        <p:xfrm>
          <a:off x="517094" y="1401336"/>
          <a:ext cx="8303378" cy="3107046"/>
        </p:xfrm>
        <a:graphic>
          <a:graphicData uri="http://schemas.openxmlformats.org/drawingml/2006/table">
            <a:tbl>
              <a:tblPr firstRow="1" firstCol="1" bandRow="1">
                <a:tableStyleId>{5C22544A-7EE6-4342-B048-85BDC9FD1C3A}</a:tableStyleId>
              </a:tblPr>
              <a:tblGrid>
                <a:gridCol w="3838882">
                  <a:extLst>
                    <a:ext uri="{9D8B030D-6E8A-4147-A177-3AD203B41FA5}">
                      <a16:colId xmlns:a16="http://schemas.microsoft.com/office/drawing/2014/main" val="20000"/>
                    </a:ext>
                  </a:extLst>
                </a:gridCol>
                <a:gridCol w="1514730">
                  <a:extLst>
                    <a:ext uri="{9D8B030D-6E8A-4147-A177-3AD203B41FA5}">
                      <a16:colId xmlns:a16="http://schemas.microsoft.com/office/drawing/2014/main" val="20001"/>
                    </a:ext>
                  </a:extLst>
                </a:gridCol>
                <a:gridCol w="1725630">
                  <a:extLst>
                    <a:ext uri="{9D8B030D-6E8A-4147-A177-3AD203B41FA5}">
                      <a16:colId xmlns:a16="http://schemas.microsoft.com/office/drawing/2014/main" val="20002"/>
                    </a:ext>
                  </a:extLst>
                </a:gridCol>
                <a:gridCol w="1224136">
                  <a:extLst>
                    <a:ext uri="{9D8B030D-6E8A-4147-A177-3AD203B41FA5}">
                      <a16:colId xmlns:a16="http://schemas.microsoft.com/office/drawing/2014/main" val="984895511"/>
                    </a:ext>
                  </a:extLst>
                </a:gridCol>
              </a:tblGrid>
              <a:tr h="521677">
                <a:tc>
                  <a:txBody>
                    <a:bodyPr/>
                    <a:lstStyle/>
                    <a:p>
                      <a:pPr algn="ctr">
                        <a:lnSpc>
                          <a:spcPct val="107000"/>
                        </a:lnSpc>
                        <a:spcAft>
                          <a:spcPts val="0"/>
                        </a:spcAft>
                        <a:defRPr/>
                      </a:pPr>
                      <a:r>
                        <a:rPr lang="fr-FR" sz="1600" dirty="0" err="1">
                          <a:latin typeface="Calibri"/>
                          <a:ea typeface="Calibri"/>
                          <a:cs typeface="Times New Roman"/>
                        </a:rPr>
                        <a:t>Ic</a:t>
                      </a:r>
                      <a:r>
                        <a:rPr lang="fr-FR" sz="1600" baseline="-25000" dirty="0" err="1">
                          <a:latin typeface="Calibri"/>
                          <a:ea typeface="Calibri"/>
                          <a:cs typeface="Times New Roman"/>
                        </a:rPr>
                        <a:t>énergie</a:t>
                      </a:r>
                      <a:r>
                        <a:rPr lang="fr-FR" sz="1600" dirty="0">
                          <a:latin typeface="Calibri"/>
                          <a:ea typeface="Calibri"/>
                          <a:cs typeface="Times New Roman"/>
                        </a:rPr>
                        <a:t> max moyen</a:t>
                      </a:r>
                      <a:endParaRPr dirty="0"/>
                    </a:p>
                    <a:p>
                      <a:pPr algn="ctr">
                        <a:lnSpc>
                          <a:spcPct val="107000"/>
                        </a:lnSpc>
                        <a:spcAft>
                          <a:spcPts val="0"/>
                        </a:spcAft>
                        <a:defRPr/>
                      </a:pPr>
                      <a:r>
                        <a:rPr lang="fr-FR" sz="1600" dirty="0">
                          <a:latin typeface="Calibri"/>
                          <a:ea typeface="Calibri"/>
                          <a:cs typeface="Times New Roman"/>
                        </a:rPr>
                        <a:t>kg </a:t>
                      </a:r>
                      <a:r>
                        <a:rPr lang="fr-FR" sz="1600" dirty="0" err="1">
                          <a:latin typeface="Calibri"/>
                          <a:ea typeface="Calibri"/>
                          <a:cs typeface="Times New Roman"/>
                        </a:rPr>
                        <a:t>éq</a:t>
                      </a:r>
                      <a:r>
                        <a:rPr lang="fr-FR" sz="1600" dirty="0">
                          <a:latin typeface="Calibri"/>
                          <a:ea typeface="Calibri"/>
                          <a:cs typeface="Times New Roman"/>
                        </a:rPr>
                        <a:t>. CO</a:t>
                      </a:r>
                      <a:r>
                        <a:rPr lang="fr-FR" sz="1600" baseline="-25000" dirty="0">
                          <a:latin typeface="Calibri"/>
                          <a:ea typeface="Calibri"/>
                          <a:cs typeface="Times New Roman"/>
                        </a:rPr>
                        <a:t>2</a:t>
                      </a:r>
                      <a:r>
                        <a:rPr lang="fr-FR" sz="1600" dirty="0">
                          <a:latin typeface="Calibri"/>
                          <a:ea typeface="Calibri"/>
                          <a:cs typeface="Times New Roman"/>
                        </a:rPr>
                        <a:t>/m²</a:t>
                      </a:r>
                      <a:endParaRPr dirty="0"/>
                    </a:p>
                  </a:txBody>
                  <a:tcPr marL="68580" marR="68580" marT="0" marB="0" anchor="ctr">
                    <a:solidFill>
                      <a:srgbClr val="00B050"/>
                    </a:solidFill>
                  </a:tcPr>
                </a:tc>
                <a:tc>
                  <a:txBody>
                    <a:bodyPr/>
                    <a:lstStyle/>
                    <a:p>
                      <a:pPr algn="ctr">
                        <a:lnSpc>
                          <a:spcPct val="107000"/>
                        </a:lnSpc>
                        <a:spcAft>
                          <a:spcPts val="0"/>
                        </a:spcAft>
                        <a:defRPr/>
                      </a:pPr>
                      <a:r>
                        <a:rPr lang="fr-FR" sz="1400" dirty="0"/>
                        <a:t>2022 à 2024</a:t>
                      </a:r>
                      <a:endParaRPr lang="fr-FR" sz="1400" dirty="0">
                        <a:latin typeface="Calibri"/>
                        <a:ea typeface="Calibri"/>
                        <a:cs typeface="Times New Roman"/>
                      </a:endParaRPr>
                    </a:p>
                  </a:txBody>
                  <a:tcPr marL="68580" marR="68580" marT="0" marB="0" anchor="ctr">
                    <a:solidFill>
                      <a:srgbClr val="00B050"/>
                    </a:solidFill>
                  </a:tcPr>
                </a:tc>
                <a:tc>
                  <a:txBody>
                    <a:bodyPr/>
                    <a:lstStyle/>
                    <a:p>
                      <a:pPr algn="ctr">
                        <a:lnSpc>
                          <a:spcPct val="107000"/>
                        </a:lnSpc>
                        <a:spcAft>
                          <a:spcPts val="0"/>
                        </a:spcAft>
                        <a:defRPr/>
                      </a:pPr>
                      <a:r>
                        <a:rPr lang="fr-FR" sz="1400" b="1" dirty="0">
                          <a:solidFill>
                            <a:schemeClr val="lt1"/>
                          </a:solidFill>
                          <a:latin typeface="+mn-lt"/>
                          <a:ea typeface="+mn-ea"/>
                          <a:cs typeface="+mn-cs"/>
                        </a:rPr>
                        <a:t>2025 à 2027</a:t>
                      </a:r>
                      <a:endParaRPr dirty="0"/>
                    </a:p>
                  </a:txBody>
                  <a:tcPr marL="68580" marR="68580" marT="0" marB="0" anchor="ctr">
                    <a:solidFill>
                      <a:srgbClr val="00B050"/>
                    </a:solidFill>
                  </a:tcPr>
                </a:tc>
                <a:tc>
                  <a:txBody>
                    <a:bodyPr/>
                    <a:lstStyle/>
                    <a:p>
                      <a:pPr algn="ctr">
                        <a:lnSpc>
                          <a:spcPct val="107000"/>
                        </a:lnSpc>
                        <a:spcAft>
                          <a:spcPts val="0"/>
                        </a:spcAft>
                        <a:defRPr/>
                      </a:pPr>
                      <a:r>
                        <a:rPr lang="fr-FR" sz="1400" b="1" dirty="0">
                          <a:solidFill>
                            <a:schemeClr val="lt1"/>
                          </a:solidFill>
                          <a:latin typeface="+mn-lt"/>
                          <a:ea typeface="+mn-ea"/>
                          <a:cs typeface="+mn-cs"/>
                        </a:rPr>
                        <a:t>À partir de 2028</a:t>
                      </a:r>
                      <a:endParaRPr dirty="0"/>
                    </a:p>
                  </a:txBody>
                  <a:tcPr marL="68580" marR="68580" marT="0" marB="0" anchor="ctr">
                    <a:solidFill>
                      <a:srgbClr val="00B050"/>
                    </a:solidFill>
                  </a:tcPr>
                </a:tc>
                <a:extLst>
                  <a:ext uri="{0D108BD9-81ED-4DB2-BD59-A6C34878D82A}">
                    <a16:rowId xmlns:a16="http://schemas.microsoft.com/office/drawing/2014/main" val="10000"/>
                  </a:ext>
                </a:extLst>
              </a:tr>
              <a:tr h="363785">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Arial" panose="020B0604020202020204" pitchFamily="34" charset="0"/>
                        </a:rPr>
                        <a:t>Restaurants – 1 repas par jour, 5j/7- </a:t>
                      </a:r>
                      <a:r>
                        <a:rPr lang="fr-CA" sz="1050">
                          <a:solidFill>
                            <a:schemeClr val="bg1"/>
                          </a:solidFill>
                          <a:effectLst/>
                          <a:latin typeface="+mn-lt"/>
                          <a:ea typeface="Calibri" panose="020F0502020204030204" pitchFamily="34" charset="0"/>
                          <a:cs typeface="Arial" panose="020B0604020202020204" pitchFamily="34" charset="0"/>
                        </a:rPr>
                        <a:t>raccordés à un réseau de chaleur urbain</a:t>
                      </a:r>
                      <a:endParaRPr lang="fr-FR" sz="105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605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470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470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29873829"/>
                  </a:ext>
                </a:extLst>
              </a:tr>
              <a:tr h="363785">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Arial" panose="020B0604020202020204" pitchFamily="34" charset="0"/>
                        </a:rPr>
                        <a:t>Restaurants – 1 repas par jour, 5j/7-</a:t>
                      </a:r>
                      <a:r>
                        <a:rPr lang="fr-FR" sz="1050">
                          <a:solidFill>
                            <a:schemeClr val="bg1"/>
                          </a:solidFill>
                          <a:effectLst/>
                          <a:latin typeface="+mn-lt"/>
                          <a:ea typeface="Calibri" panose="020F0502020204030204" pitchFamily="34" charset="0"/>
                          <a:cs typeface="Arial" panose="020B0604020202020204" pitchFamily="34" charset="0"/>
                        </a:rPr>
                        <a:t> </a:t>
                      </a:r>
                      <a:r>
                        <a:rPr lang="fr-CA" sz="1050">
                          <a:solidFill>
                            <a:schemeClr val="bg1"/>
                          </a:solidFill>
                          <a:effectLst/>
                          <a:latin typeface="+mn-lt"/>
                          <a:ea typeface="Calibri" panose="020F0502020204030204" pitchFamily="34" charset="0"/>
                          <a:cs typeface="Arial" panose="020B0604020202020204" pitchFamily="34" charset="0"/>
                        </a:rPr>
                        <a:t>autres cas</a:t>
                      </a:r>
                      <a:endParaRPr lang="fr-FR" sz="105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a:solidFill>
                            <a:schemeClr val="tx1"/>
                          </a:solidFill>
                          <a:effectLst/>
                          <a:latin typeface="+mn-lt"/>
                          <a:ea typeface="Calibri" panose="020F0502020204030204" pitchFamily="34" charset="0"/>
                          <a:cs typeface="Arial" panose="020B0604020202020204" pitchFamily="34" charset="0"/>
                        </a:rPr>
                        <a:t>-</a:t>
                      </a:r>
                      <a:endParaRPr lang="fr-FR" sz="12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470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470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3"/>
                  </a:ext>
                </a:extLst>
              </a:tr>
              <a:tr h="293507">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Arial" panose="020B0604020202020204" pitchFamily="34" charset="0"/>
                        </a:rPr>
                        <a:t>Restaurants – 2 repas par jour, 7j/7- </a:t>
                      </a:r>
                      <a:r>
                        <a:rPr lang="fr-CA" sz="1050">
                          <a:solidFill>
                            <a:schemeClr val="bg1"/>
                          </a:solidFill>
                          <a:effectLst/>
                          <a:latin typeface="+mn-lt"/>
                          <a:ea typeface="Calibri" panose="020F0502020204030204" pitchFamily="34" charset="0"/>
                          <a:cs typeface="Arial" panose="020B0604020202020204" pitchFamily="34" charset="0"/>
                        </a:rPr>
                        <a:t>raccordés à un réseau de chaleur urbain</a:t>
                      </a:r>
                      <a:endParaRPr lang="fr-FR" sz="105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705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570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570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4"/>
                  </a:ext>
                </a:extLst>
              </a:tr>
              <a:tr h="363785">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Arial" panose="020B0604020202020204" pitchFamily="34" charset="0"/>
                        </a:rPr>
                        <a:t>Restaurants – 2 repas par jour, 7j/7-</a:t>
                      </a:r>
                      <a:r>
                        <a:rPr lang="fr-FR" sz="1050">
                          <a:solidFill>
                            <a:schemeClr val="bg1"/>
                          </a:solidFill>
                          <a:effectLst/>
                          <a:latin typeface="+mn-lt"/>
                          <a:ea typeface="Calibri" panose="020F0502020204030204" pitchFamily="34" charset="0"/>
                          <a:cs typeface="Arial" panose="020B0604020202020204" pitchFamily="34" charset="0"/>
                        </a:rPr>
                        <a:t> </a:t>
                      </a:r>
                      <a:r>
                        <a:rPr lang="fr-CA" sz="1050">
                          <a:solidFill>
                            <a:schemeClr val="bg1"/>
                          </a:solidFill>
                          <a:effectLst/>
                          <a:latin typeface="+mn-lt"/>
                          <a:ea typeface="Calibri" panose="020F0502020204030204" pitchFamily="34" charset="0"/>
                          <a:cs typeface="Arial" panose="020B0604020202020204" pitchFamily="34" charset="0"/>
                        </a:rPr>
                        <a:t>autres cas</a:t>
                      </a:r>
                      <a:r>
                        <a:rPr lang="fr-FR" sz="1050" b="1">
                          <a:solidFill>
                            <a:schemeClr val="bg1"/>
                          </a:solidFill>
                          <a:effectLst/>
                          <a:latin typeface="+mn-lt"/>
                          <a:ea typeface="Calibri" panose="020F0502020204030204" pitchFamily="34" charset="0"/>
                          <a:cs typeface="Arial" panose="020B0604020202020204" pitchFamily="34" charset="0"/>
                        </a:rPr>
                        <a:t>-</a:t>
                      </a:r>
                      <a:r>
                        <a:rPr lang="fr-FR" sz="1050">
                          <a:solidFill>
                            <a:schemeClr val="bg1"/>
                          </a:solidFill>
                          <a:effectLst/>
                          <a:latin typeface="+mn-lt"/>
                          <a:ea typeface="Calibri" panose="020F0502020204030204" pitchFamily="34" charset="0"/>
                          <a:cs typeface="Arial" panose="020B0604020202020204" pitchFamily="34" charset="0"/>
                        </a:rPr>
                        <a:t> </a:t>
                      </a:r>
                      <a:r>
                        <a:rPr lang="fr-CA" sz="1050">
                          <a:solidFill>
                            <a:schemeClr val="bg1"/>
                          </a:solidFill>
                          <a:effectLst/>
                          <a:latin typeface="+mn-lt"/>
                          <a:ea typeface="Calibri" panose="020F0502020204030204" pitchFamily="34" charset="0"/>
                          <a:cs typeface="Arial" panose="020B0604020202020204" pitchFamily="34" charset="0"/>
                        </a:rPr>
                        <a:t>autres cas</a:t>
                      </a:r>
                      <a:endParaRPr lang="fr-FR" sz="105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a:solidFill>
                            <a:schemeClr val="tx1"/>
                          </a:solidFill>
                          <a:effectLst/>
                          <a:latin typeface="+mn-lt"/>
                          <a:ea typeface="Calibri" panose="020F0502020204030204" pitchFamily="34" charset="0"/>
                          <a:cs typeface="Arial" panose="020B0604020202020204" pitchFamily="34" charset="0"/>
                        </a:rPr>
                        <a:t>-</a:t>
                      </a:r>
                      <a:endParaRPr lang="fr-FR" sz="12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570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570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5"/>
                  </a:ext>
                </a:extLst>
              </a:tr>
              <a:tr h="363785">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Arial" panose="020B0604020202020204" pitchFamily="34" charset="0"/>
                        </a:rPr>
                        <a:t>Restaurants – 2 repas par jour, 6j/7- </a:t>
                      </a:r>
                      <a:r>
                        <a:rPr lang="fr-CA" sz="1050">
                          <a:solidFill>
                            <a:schemeClr val="bg1"/>
                          </a:solidFill>
                          <a:effectLst/>
                          <a:latin typeface="+mn-lt"/>
                          <a:ea typeface="Calibri" panose="020F0502020204030204" pitchFamily="34" charset="0"/>
                          <a:cs typeface="Arial" panose="020B0604020202020204" pitchFamily="34" charset="0"/>
                        </a:rPr>
                        <a:t>raccordés à un réseau de chaleur urbain</a:t>
                      </a:r>
                      <a:endParaRPr lang="fr-FR" sz="105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675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545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545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7"/>
                  </a:ext>
                </a:extLst>
              </a:tr>
              <a:tr h="267036">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Arial" panose="020B0604020202020204" pitchFamily="34" charset="0"/>
                        </a:rPr>
                        <a:t>Restaurants – 2 repas par jour, 6j/7-</a:t>
                      </a:r>
                      <a:r>
                        <a:rPr lang="fr-FR" sz="1050">
                          <a:solidFill>
                            <a:schemeClr val="bg1"/>
                          </a:solidFill>
                          <a:effectLst/>
                          <a:latin typeface="+mn-lt"/>
                          <a:ea typeface="Calibri" panose="020F0502020204030204" pitchFamily="34" charset="0"/>
                          <a:cs typeface="Arial" panose="020B0604020202020204" pitchFamily="34" charset="0"/>
                        </a:rPr>
                        <a:t> </a:t>
                      </a:r>
                      <a:r>
                        <a:rPr lang="fr-CA" sz="1050">
                          <a:solidFill>
                            <a:schemeClr val="bg1"/>
                          </a:solidFill>
                          <a:effectLst/>
                          <a:latin typeface="+mn-lt"/>
                          <a:ea typeface="Calibri" panose="020F0502020204030204" pitchFamily="34" charset="0"/>
                          <a:cs typeface="Arial" panose="020B0604020202020204" pitchFamily="34" charset="0"/>
                        </a:rPr>
                        <a:t>autres cas</a:t>
                      </a:r>
                      <a:endParaRPr lang="fr-FR" sz="105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a:solidFill>
                            <a:schemeClr val="tx1"/>
                          </a:solidFill>
                          <a:effectLst/>
                          <a:latin typeface="+mn-lt"/>
                          <a:ea typeface="Calibri" panose="020F0502020204030204" pitchFamily="34" charset="0"/>
                          <a:cs typeface="Arial" panose="020B0604020202020204" pitchFamily="34" charset="0"/>
                        </a:rPr>
                        <a:t>-</a:t>
                      </a:r>
                      <a:endParaRPr lang="fr-FR" sz="12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545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545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545174420"/>
                  </a:ext>
                </a:extLst>
              </a:tr>
              <a:tr h="267036">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Arial" panose="020B0604020202020204" pitchFamily="34" charset="0"/>
                        </a:rPr>
                        <a:t>Commerces- </a:t>
                      </a:r>
                      <a:r>
                        <a:rPr lang="fr-CA" sz="1050">
                          <a:solidFill>
                            <a:schemeClr val="bg1"/>
                          </a:solidFill>
                          <a:effectLst/>
                          <a:latin typeface="+mn-lt"/>
                          <a:ea typeface="Calibri" panose="020F0502020204030204" pitchFamily="34" charset="0"/>
                          <a:cs typeface="Arial" panose="020B0604020202020204" pitchFamily="34" charset="0"/>
                        </a:rPr>
                        <a:t>raccordés à un réseau de chaleur urbain</a:t>
                      </a:r>
                      <a:endParaRPr lang="fr-FR" sz="105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315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315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315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273574406"/>
                  </a:ext>
                </a:extLst>
              </a:tr>
              <a:tr h="267036">
                <a:tc>
                  <a:txBody>
                    <a:bodyPr/>
                    <a:lstStyle/>
                    <a:p>
                      <a:pPr algn="just">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Commerces -</a:t>
                      </a:r>
                      <a:r>
                        <a:rPr lang="fr-FR" sz="1050" dirty="0">
                          <a:solidFill>
                            <a:schemeClr val="bg1"/>
                          </a:solidFill>
                          <a:effectLst/>
                          <a:latin typeface="+mn-lt"/>
                          <a:ea typeface="Calibri" panose="020F0502020204030204" pitchFamily="34" charset="0"/>
                          <a:cs typeface="Arial" panose="020B0604020202020204" pitchFamily="34" charset="0"/>
                        </a:rPr>
                        <a:t> </a:t>
                      </a:r>
                      <a:r>
                        <a:rPr lang="fr-CA" sz="1050" dirty="0">
                          <a:solidFill>
                            <a:schemeClr val="bg1"/>
                          </a:solidFill>
                          <a:effectLst/>
                          <a:latin typeface="+mn-lt"/>
                          <a:ea typeface="Calibri" panose="020F0502020204030204" pitchFamily="34" charset="0"/>
                          <a:cs typeface="Arial" panose="020B0604020202020204" pitchFamily="34" charset="0"/>
                        </a:rPr>
                        <a:t>autres cas</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a:solidFill>
                            <a:schemeClr val="tx1"/>
                          </a:solidFill>
                          <a:effectLst/>
                          <a:latin typeface="+mn-lt"/>
                          <a:ea typeface="Calibri" panose="020F0502020204030204" pitchFamily="34" charset="0"/>
                          <a:cs typeface="Arial" panose="020B0604020202020204" pitchFamily="34" charset="0"/>
                        </a:rPr>
                        <a:t>-</a:t>
                      </a:r>
                      <a:endParaRPr lang="fr-FR" sz="12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315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315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8"/>
                  </a:ext>
                </a:extLst>
              </a:tr>
            </a:tbl>
          </a:graphicData>
        </a:graphic>
      </p:graphicFrame>
      <p:sp>
        <p:nvSpPr>
          <p:cNvPr id="11" name="ZoneTexte 10">
            <a:extLst>
              <a:ext uri="{FF2B5EF4-FFF2-40B4-BE49-F238E27FC236}">
                <a16:creationId xmlns:a16="http://schemas.microsoft.com/office/drawing/2014/main" id="{8E4A8255-47D0-47C5-BB70-31DBB644A786}"/>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1100" dirty="0"/>
              <a:t>Nouvelle diapo version mai 2026</a:t>
            </a:r>
            <a:endParaRPr sz="1100" dirty="0"/>
          </a:p>
        </p:txBody>
      </p:sp>
    </p:spTree>
    <p:extLst>
      <p:ext uri="{BB962C8B-B14F-4D97-AF65-F5344CB8AC3E}">
        <p14:creationId xmlns:p14="http://schemas.microsoft.com/office/powerpoint/2010/main" val="24069699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Exigences RE2020 – </a:t>
            </a:r>
            <a:r>
              <a:rPr lang="fr-FR" sz="2000" dirty="0" err="1">
                <a:solidFill>
                  <a:schemeClr val="accent5"/>
                </a:solidFill>
              </a:rPr>
              <a:t>Ic,énergie</a:t>
            </a:r>
            <a:endParaRPr lang="fr-FR" sz="2000" dirty="0">
              <a:solidFill>
                <a:schemeClr val="accent5"/>
              </a:solidFill>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67</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3" name="Rectangle 12"/>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graphicFrame>
        <p:nvGraphicFramePr>
          <p:cNvPr id="12" name="Tableau 11"/>
          <p:cNvGraphicFramePr>
            <a:graphicFrameLocks noGrp="1"/>
          </p:cNvGraphicFramePr>
          <p:nvPr>
            <p:extLst>
              <p:ext uri="{D42A27DB-BD31-4B8C-83A1-F6EECF244321}">
                <p14:modId xmlns:p14="http://schemas.microsoft.com/office/powerpoint/2010/main" val="775107057"/>
              </p:ext>
            </p:extLst>
          </p:nvPr>
        </p:nvGraphicFramePr>
        <p:xfrm>
          <a:off x="517094" y="1401336"/>
          <a:ext cx="8303378" cy="3169131"/>
        </p:xfrm>
        <a:graphic>
          <a:graphicData uri="http://schemas.openxmlformats.org/drawingml/2006/table">
            <a:tbl>
              <a:tblPr firstRow="1" firstCol="1" bandRow="1">
                <a:tableStyleId>{5C22544A-7EE6-4342-B048-85BDC9FD1C3A}</a:tableStyleId>
              </a:tblPr>
              <a:tblGrid>
                <a:gridCol w="3838882">
                  <a:extLst>
                    <a:ext uri="{9D8B030D-6E8A-4147-A177-3AD203B41FA5}">
                      <a16:colId xmlns:a16="http://schemas.microsoft.com/office/drawing/2014/main" val="20000"/>
                    </a:ext>
                  </a:extLst>
                </a:gridCol>
                <a:gridCol w="1514730">
                  <a:extLst>
                    <a:ext uri="{9D8B030D-6E8A-4147-A177-3AD203B41FA5}">
                      <a16:colId xmlns:a16="http://schemas.microsoft.com/office/drawing/2014/main" val="20001"/>
                    </a:ext>
                  </a:extLst>
                </a:gridCol>
                <a:gridCol w="1725630">
                  <a:extLst>
                    <a:ext uri="{9D8B030D-6E8A-4147-A177-3AD203B41FA5}">
                      <a16:colId xmlns:a16="http://schemas.microsoft.com/office/drawing/2014/main" val="20002"/>
                    </a:ext>
                  </a:extLst>
                </a:gridCol>
                <a:gridCol w="1224136">
                  <a:extLst>
                    <a:ext uri="{9D8B030D-6E8A-4147-A177-3AD203B41FA5}">
                      <a16:colId xmlns:a16="http://schemas.microsoft.com/office/drawing/2014/main" val="984895511"/>
                    </a:ext>
                  </a:extLst>
                </a:gridCol>
              </a:tblGrid>
              <a:tr h="521677">
                <a:tc>
                  <a:txBody>
                    <a:bodyPr/>
                    <a:lstStyle/>
                    <a:p>
                      <a:pPr algn="ctr">
                        <a:lnSpc>
                          <a:spcPct val="107000"/>
                        </a:lnSpc>
                        <a:spcAft>
                          <a:spcPts val="0"/>
                        </a:spcAft>
                        <a:defRPr/>
                      </a:pPr>
                      <a:r>
                        <a:rPr lang="fr-FR" sz="1600" dirty="0" err="1">
                          <a:latin typeface="Calibri"/>
                          <a:ea typeface="Calibri"/>
                          <a:cs typeface="Times New Roman"/>
                        </a:rPr>
                        <a:t>Ic</a:t>
                      </a:r>
                      <a:r>
                        <a:rPr lang="fr-FR" sz="1600" baseline="-25000" dirty="0" err="1">
                          <a:latin typeface="Calibri"/>
                          <a:ea typeface="Calibri"/>
                          <a:cs typeface="Times New Roman"/>
                        </a:rPr>
                        <a:t>énergie</a:t>
                      </a:r>
                      <a:r>
                        <a:rPr lang="fr-FR" sz="1600" dirty="0">
                          <a:latin typeface="Calibri"/>
                          <a:ea typeface="Calibri"/>
                          <a:cs typeface="Times New Roman"/>
                        </a:rPr>
                        <a:t> max moyen</a:t>
                      </a:r>
                      <a:endParaRPr dirty="0"/>
                    </a:p>
                    <a:p>
                      <a:pPr algn="ctr">
                        <a:lnSpc>
                          <a:spcPct val="107000"/>
                        </a:lnSpc>
                        <a:spcAft>
                          <a:spcPts val="0"/>
                        </a:spcAft>
                        <a:defRPr/>
                      </a:pPr>
                      <a:r>
                        <a:rPr lang="fr-FR" sz="1600" dirty="0">
                          <a:latin typeface="Calibri"/>
                          <a:ea typeface="Calibri"/>
                          <a:cs typeface="Times New Roman"/>
                        </a:rPr>
                        <a:t>kg </a:t>
                      </a:r>
                      <a:r>
                        <a:rPr lang="fr-FR" sz="1600" dirty="0" err="1">
                          <a:latin typeface="Calibri"/>
                          <a:ea typeface="Calibri"/>
                          <a:cs typeface="Times New Roman"/>
                        </a:rPr>
                        <a:t>éq</a:t>
                      </a:r>
                      <a:r>
                        <a:rPr lang="fr-FR" sz="1600" dirty="0">
                          <a:latin typeface="Calibri"/>
                          <a:ea typeface="Calibri"/>
                          <a:cs typeface="Times New Roman"/>
                        </a:rPr>
                        <a:t>. CO</a:t>
                      </a:r>
                      <a:r>
                        <a:rPr lang="fr-FR" sz="1600" baseline="-25000" dirty="0">
                          <a:latin typeface="Calibri"/>
                          <a:ea typeface="Calibri"/>
                          <a:cs typeface="Times New Roman"/>
                        </a:rPr>
                        <a:t>2</a:t>
                      </a:r>
                      <a:r>
                        <a:rPr lang="fr-FR" sz="1600" dirty="0">
                          <a:latin typeface="Calibri"/>
                          <a:ea typeface="Calibri"/>
                          <a:cs typeface="Times New Roman"/>
                        </a:rPr>
                        <a:t>/m²</a:t>
                      </a:r>
                      <a:endParaRPr dirty="0"/>
                    </a:p>
                  </a:txBody>
                  <a:tcPr marL="68580" marR="68580" marT="0" marB="0" anchor="ctr">
                    <a:solidFill>
                      <a:srgbClr val="00B050"/>
                    </a:solidFill>
                  </a:tcPr>
                </a:tc>
                <a:tc>
                  <a:txBody>
                    <a:bodyPr/>
                    <a:lstStyle/>
                    <a:p>
                      <a:pPr algn="ctr">
                        <a:lnSpc>
                          <a:spcPct val="107000"/>
                        </a:lnSpc>
                        <a:spcAft>
                          <a:spcPts val="0"/>
                        </a:spcAft>
                        <a:defRPr/>
                      </a:pPr>
                      <a:r>
                        <a:rPr lang="fr-FR" sz="1400" dirty="0"/>
                        <a:t>2022 à 2024</a:t>
                      </a:r>
                      <a:endParaRPr lang="fr-FR" sz="1400" dirty="0">
                        <a:latin typeface="Calibri"/>
                        <a:ea typeface="Calibri"/>
                        <a:cs typeface="Times New Roman"/>
                      </a:endParaRPr>
                    </a:p>
                  </a:txBody>
                  <a:tcPr marL="68580" marR="68580" marT="0" marB="0" anchor="ctr">
                    <a:solidFill>
                      <a:srgbClr val="00B050"/>
                    </a:solidFill>
                  </a:tcPr>
                </a:tc>
                <a:tc>
                  <a:txBody>
                    <a:bodyPr/>
                    <a:lstStyle/>
                    <a:p>
                      <a:pPr algn="ctr">
                        <a:lnSpc>
                          <a:spcPct val="107000"/>
                        </a:lnSpc>
                        <a:spcAft>
                          <a:spcPts val="0"/>
                        </a:spcAft>
                        <a:defRPr/>
                      </a:pPr>
                      <a:r>
                        <a:rPr lang="fr-FR" sz="1400" b="1" dirty="0">
                          <a:solidFill>
                            <a:schemeClr val="lt1"/>
                          </a:solidFill>
                          <a:latin typeface="+mn-lt"/>
                          <a:ea typeface="+mn-ea"/>
                          <a:cs typeface="+mn-cs"/>
                        </a:rPr>
                        <a:t>2025 à 2027</a:t>
                      </a:r>
                      <a:endParaRPr dirty="0"/>
                    </a:p>
                  </a:txBody>
                  <a:tcPr marL="68580" marR="68580" marT="0" marB="0" anchor="ctr">
                    <a:solidFill>
                      <a:srgbClr val="00B050"/>
                    </a:solidFill>
                  </a:tcPr>
                </a:tc>
                <a:tc>
                  <a:txBody>
                    <a:bodyPr/>
                    <a:lstStyle/>
                    <a:p>
                      <a:pPr algn="ctr">
                        <a:lnSpc>
                          <a:spcPct val="107000"/>
                        </a:lnSpc>
                        <a:spcAft>
                          <a:spcPts val="0"/>
                        </a:spcAft>
                        <a:defRPr/>
                      </a:pPr>
                      <a:r>
                        <a:rPr lang="fr-FR" sz="1400" b="1" dirty="0">
                          <a:solidFill>
                            <a:schemeClr val="lt1"/>
                          </a:solidFill>
                          <a:latin typeface="+mn-lt"/>
                          <a:ea typeface="+mn-ea"/>
                          <a:cs typeface="+mn-cs"/>
                        </a:rPr>
                        <a:t>À partir de 2028</a:t>
                      </a:r>
                      <a:endParaRPr dirty="0"/>
                    </a:p>
                  </a:txBody>
                  <a:tcPr marL="68580" marR="68580" marT="0" marB="0" anchor="ctr">
                    <a:solidFill>
                      <a:srgbClr val="00B050"/>
                    </a:solidFill>
                  </a:tcPr>
                </a:tc>
                <a:extLst>
                  <a:ext uri="{0D108BD9-81ED-4DB2-BD59-A6C34878D82A}">
                    <a16:rowId xmlns:a16="http://schemas.microsoft.com/office/drawing/2014/main" val="10000"/>
                  </a:ext>
                </a:extLst>
              </a:tr>
              <a:tr h="363785">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Arial" panose="020B0604020202020204" pitchFamily="34" charset="0"/>
                        </a:rPr>
                        <a:t>Vestiaires seuls - </a:t>
                      </a:r>
                      <a:r>
                        <a:rPr lang="fr-CA" sz="1050">
                          <a:solidFill>
                            <a:schemeClr val="bg1"/>
                          </a:solidFill>
                          <a:effectLst/>
                          <a:latin typeface="+mn-lt"/>
                          <a:ea typeface="Calibri" panose="020F0502020204030204" pitchFamily="34" charset="0"/>
                          <a:cs typeface="Arial" panose="020B0604020202020204" pitchFamily="34" charset="0"/>
                        </a:rPr>
                        <a:t>raccordés à un réseau de chaleur urbain</a:t>
                      </a:r>
                      <a:endParaRPr lang="fr-FR" sz="105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1460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1120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1120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29873829"/>
                  </a:ext>
                </a:extLst>
              </a:tr>
              <a:tr h="363785">
                <a:tc>
                  <a:txBody>
                    <a:bodyPr/>
                    <a:lstStyle/>
                    <a:p>
                      <a:pPr algn="just">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Vestiaires seuls -</a:t>
                      </a:r>
                      <a:r>
                        <a:rPr lang="fr-FR" sz="1050" dirty="0">
                          <a:solidFill>
                            <a:schemeClr val="bg1"/>
                          </a:solidFill>
                          <a:effectLst/>
                          <a:latin typeface="+mn-lt"/>
                          <a:ea typeface="Calibri" panose="020F0502020204030204" pitchFamily="34" charset="0"/>
                          <a:cs typeface="Arial" panose="020B0604020202020204" pitchFamily="34" charset="0"/>
                        </a:rPr>
                        <a:t> </a:t>
                      </a:r>
                      <a:r>
                        <a:rPr lang="fr-CA" sz="1050" dirty="0">
                          <a:solidFill>
                            <a:schemeClr val="bg1"/>
                          </a:solidFill>
                          <a:effectLst/>
                          <a:latin typeface="+mn-lt"/>
                          <a:ea typeface="Calibri" panose="020F0502020204030204" pitchFamily="34" charset="0"/>
                          <a:cs typeface="Arial" panose="020B0604020202020204" pitchFamily="34" charset="0"/>
                        </a:rPr>
                        <a:t>autres cas</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a:solidFill>
                            <a:schemeClr val="tx1"/>
                          </a:solidFill>
                          <a:effectLst/>
                          <a:latin typeface="+mn-lt"/>
                          <a:ea typeface="Calibri" panose="020F0502020204030204" pitchFamily="34" charset="0"/>
                          <a:cs typeface="Arial" panose="020B0604020202020204" pitchFamily="34" charset="0"/>
                        </a:rPr>
                        <a:t>-</a:t>
                      </a:r>
                      <a:endParaRPr lang="fr-FR" sz="12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585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585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3"/>
                  </a:ext>
                </a:extLst>
              </a:tr>
              <a:tr h="293507">
                <a:tc>
                  <a:txBody>
                    <a:bodyPr/>
                    <a:lstStyle/>
                    <a:p>
                      <a:pPr algn="just">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Établissements sanitaires avec hébergement- </a:t>
                      </a:r>
                      <a:r>
                        <a:rPr lang="fr-CA" sz="1050" dirty="0">
                          <a:solidFill>
                            <a:schemeClr val="bg1"/>
                          </a:solidFill>
                          <a:effectLst/>
                          <a:latin typeface="+mn-lt"/>
                          <a:ea typeface="Calibri" panose="020F0502020204030204" pitchFamily="34" charset="0"/>
                          <a:cs typeface="Arial" panose="020B0604020202020204" pitchFamily="34" charset="0"/>
                        </a:rPr>
                        <a:t>raccordés à un réseau de chaleur urbain</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1155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890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890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4"/>
                  </a:ext>
                </a:extLst>
              </a:tr>
              <a:tr h="363785">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Arial" panose="020B0604020202020204" pitchFamily="34" charset="0"/>
                        </a:rPr>
                        <a:t>Établissements sanitaires avec hébergement -</a:t>
                      </a:r>
                      <a:r>
                        <a:rPr lang="fr-FR" sz="1050">
                          <a:solidFill>
                            <a:schemeClr val="bg1"/>
                          </a:solidFill>
                          <a:effectLst/>
                          <a:latin typeface="+mn-lt"/>
                          <a:ea typeface="Calibri" panose="020F0502020204030204" pitchFamily="34" charset="0"/>
                          <a:cs typeface="Arial" panose="020B0604020202020204" pitchFamily="34" charset="0"/>
                        </a:rPr>
                        <a:t> </a:t>
                      </a:r>
                      <a:r>
                        <a:rPr lang="fr-CA" sz="1050">
                          <a:solidFill>
                            <a:schemeClr val="bg1"/>
                          </a:solidFill>
                          <a:effectLst/>
                          <a:latin typeface="+mn-lt"/>
                          <a:ea typeface="Calibri" panose="020F0502020204030204" pitchFamily="34" charset="0"/>
                          <a:cs typeface="Arial" panose="020B0604020202020204" pitchFamily="34" charset="0"/>
                        </a:rPr>
                        <a:t>autres cas</a:t>
                      </a:r>
                      <a:endParaRPr lang="fr-FR" sz="105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a:solidFill>
                            <a:schemeClr val="tx1"/>
                          </a:solidFill>
                          <a:effectLst/>
                          <a:latin typeface="+mn-lt"/>
                          <a:ea typeface="Calibri" panose="020F0502020204030204" pitchFamily="34" charset="0"/>
                          <a:cs typeface="Arial" panose="020B0604020202020204" pitchFamily="34" charset="0"/>
                        </a:rPr>
                        <a:t>-</a:t>
                      </a:r>
                      <a:endParaRPr lang="fr-FR" sz="12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330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330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5"/>
                  </a:ext>
                </a:extLst>
              </a:tr>
              <a:tr h="363785">
                <a:tc>
                  <a:txBody>
                    <a:bodyPr/>
                    <a:lstStyle/>
                    <a:p>
                      <a:pPr algn="just">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Établissements de santé (partie nuit) - </a:t>
                      </a:r>
                      <a:r>
                        <a:rPr lang="fr-CA" sz="1050" dirty="0">
                          <a:solidFill>
                            <a:schemeClr val="bg1"/>
                          </a:solidFill>
                          <a:effectLst/>
                          <a:latin typeface="+mn-lt"/>
                          <a:ea typeface="Calibri" panose="020F0502020204030204" pitchFamily="34" charset="0"/>
                          <a:cs typeface="Arial" panose="020B0604020202020204" pitchFamily="34" charset="0"/>
                        </a:rPr>
                        <a:t>raccordés à un réseau de chaleur urbain</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575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490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490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7"/>
                  </a:ext>
                </a:extLst>
              </a:tr>
              <a:tr h="267036">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Arial" panose="020B0604020202020204" pitchFamily="34" charset="0"/>
                        </a:rPr>
                        <a:t>Établissements de santé (partie nuit) -</a:t>
                      </a:r>
                      <a:r>
                        <a:rPr lang="fr-FR" sz="1050">
                          <a:solidFill>
                            <a:schemeClr val="bg1"/>
                          </a:solidFill>
                          <a:effectLst/>
                          <a:latin typeface="+mn-lt"/>
                          <a:ea typeface="Calibri" panose="020F0502020204030204" pitchFamily="34" charset="0"/>
                          <a:cs typeface="Arial" panose="020B0604020202020204" pitchFamily="34" charset="0"/>
                        </a:rPr>
                        <a:t> </a:t>
                      </a:r>
                      <a:r>
                        <a:rPr lang="fr-CA" sz="1050">
                          <a:solidFill>
                            <a:schemeClr val="bg1"/>
                          </a:solidFill>
                          <a:effectLst/>
                          <a:latin typeface="+mn-lt"/>
                          <a:ea typeface="Calibri" panose="020F0502020204030204" pitchFamily="34" charset="0"/>
                          <a:cs typeface="Arial" panose="020B0604020202020204" pitchFamily="34" charset="0"/>
                        </a:rPr>
                        <a:t>autres cas</a:t>
                      </a:r>
                      <a:endParaRPr lang="fr-FR" sz="105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a:solidFill>
                            <a:schemeClr val="tx1"/>
                          </a:solidFill>
                          <a:effectLst/>
                          <a:latin typeface="+mn-lt"/>
                          <a:ea typeface="Calibri" panose="020F0502020204030204" pitchFamily="34" charset="0"/>
                          <a:cs typeface="Arial" panose="020B0604020202020204" pitchFamily="34" charset="0"/>
                        </a:rPr>
                        <a:t>-</a:t>
                      </a:r>
                      <a:endParaRPr lang="fr-FR" sz="12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320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320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545174420"/>
                  </a:ext>
                </a:extLst>
              </a:tr>
              <a:tr h="267036">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Arial" panose="020B0604020202020204" pitchFamily="34" charset="0"/>
                        </a:rPr>
                        <a:t>Établissements de santé (partie jour) - </a:t>
                      </a:r>
                      <a:r>
                        <a:rPr lang="fr-CA" sz="1050">
                          <a:solidFill>
                            <a:schemeClr val="bg1"/>
                          </a:solidFill>
                          <a:effectLst/>
                          <a:latin typeface="+mn-lt"/>
                          <a:ea typeface="Calibri" panose="020F0502020204030204" pitchFamily="34" charset="0"/>
                          <a:cs typeface="Arial" panose="020B0604020202020204" pitchFamily="34" charset="0"/>
                        </a:rPr>
                        <a:t>raccordés à un réseau de chaleur urbain</a:t>
                      </a:r>
                      <a:endParaRPr lang="fr-FR" sz="105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615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365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365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273574406"/>
                  </a:ext>
                </a:extLst>
              </a:tr>
              <a:tr h="267036">
                <a:tc>
                  <a:txBody>
                    <a:bodyPr/>
                    <a:lstStyle/>
                    <a:p>
                      <a:pPr algn="just">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Établissements de santé (partie jour) -</a:t>
                      </a:r>
                      <a:r>
                        <a:rPr lang="fr-FR" sz="1050" dirty="0">
                          <a:solidFill>
                            <a:schemeClr val="bg1"/>
                          </a:solidFill>
                          <a:effectLst/>
                          <a:latin typeface="+mn-lt"/>
                          <a:ea typeface="Calibri" panose="020F0502020204030204" pitchFamily="34" charset="0"/>
                          <a:cs typeface="Arial" panose="020B0604020202020204" pitchFamily="34" charset="0"/>
                        </a:rPr>
                        <a:t> </a:t>
                      </a:r>
                      <a:r>
                        <a:rPr lang="fr-CA" sz="1050" dirty="0">
                          <a:solidFill>
                            <a:schemeClr val="bg1"/>
                          </a:solidFill>
                          <a:effectLst/>
                          <a:latin typeface="+mn-lt"/>
                          <a:ea typeface="Calibri" panose="020F0502020204030204" pitchFamily="34" charset="0"/>
                          <a:cs typeface="Arial" panose="020B0604020202020204" pitchFamily="34" charset="0"/>
                        </a:rPr>
                        <a:t>autres cas</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a:solidFill>
                            <a:schemeClr val="tx1"/>
                          </a:solidFill>
                          <a:effectLst/>
                          <a:latin typeface="+mn-lt"/>
                          <a:ea typeface="Calibri" panose="020F0502020204030204" pitchFamily="34" charset="0"/>
                          <a:cs typeface="Arial" panose="020B0604020202020204" pitchFamily="34" charset="0"/>
                        </a:rPr>
                        <a:t>-</a:t>
                      </a:r>
                      <a:endParaRPr lang="fr-FR" sz="12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230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230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8"/>
                  </a:ext>
                </a:extLst>
              </a:tr>
            </a:tbl>
          </a:graphicData>
        </a:graphic>
      </p:graphicFrame>
      <p:sp>
        <p:nvSpPr>
          <p:cNvPr id="11" name="ZoneTexte 10">
            <a:extLst>
              <a:ext uri="{FF2B5EF4-FFF2-40B4-BE49-F238E27FC236}">
                <a16:creationId xmlns:a16="http://schemas.microsoft.com/office/drawing/2014/main" id="{8E4A8255-47D0-47C5-BB70-31DBB644A786}"/>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1100" dirty="0"/>
              <a:t>Nouvelle diapo version mai 2026</a:t>
            </a:r>
            <a:endParaRPr sz="1100" dirty="0"/>
          </a:p>
        </p:txBody>
      </p:sp>
    </p:spTree>
    <p:extLst>
      <p:ext uri="{BB962C8B-B14F-4D97-AF65-F5344CB8AC3E}">
        <p14:creationId xmlns:p14="http://schemas.microsoft.com/office/powerpoint/2010/main" val="17063234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Exigences RE2020 – </a:t>
            </a:r>
            <a:r>
              <a:rPr lang="fr-FR" sz="2000" dirty="0" err="1">
                <a:solidFill>
                  <a:schemeClr val="accent5"/>
                </a:solidFill>
              </a:rPr>
              <a:t>Ic,énergie</a:t>
            </a:r>
            <a:endParaRPr lang="fr-FR" sz="2000" dirty="0">
              <a:solidFill>
                <a:schemeClr val="accent5"/>
              </a:solidFill>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68</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3" name="Rectangle 12"/>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graphicFrame>
        <p:nvGraphicFramePr>
          <p:cNvPr id="12" name="Tableau 11"/>
          <p:cNvGraphicFramePr>
            <a:graphicFrameLocks noGrp="1"/>
          </p:cNvGraphicFramePr>
          <p:nvPr>
            <p:extLst>
              <p:ext uri="{D42A27DB-BD31-4B8C-83A1-F6EECF244321}">
                <p14:modId xmlns:p14="http://schemas.microsoft.com/office/powerpoint/2010/main" val="1478268019"/>
              </p:ext>
            </p:extLst>
          </p:nvPr>
        </p:nvGraphicFramePr>
        <p:xfrm>
          <a:off x="517094" y="1401336"/>
          <a:ext cx="8303378" cy="3195602"/>
        </p:xfrm>
        <a:graphic>
          <a:graphicData uri="http://schemas.openxmlformats.org/drawingml/2006/table">
            <a:tbl>
              <a:tblPr firstRow="1" firstCol="1" bandRow="1">
                <a:tableStyleId>{5C22544A-7EE6-4342-B048-85BDC9FD1C3A}</a:tableStyleId>
              </a:tblPr>
              <a:tblGrid>
                <a:gridCol w="3838882">
                  <a:extLst>
                    <a:ext uri="{9D8B030D-6E8A-4147-A177-3AD203B41FA5}">
                      <a16:colId xmlns:a16="http://schemas.microsoft.com/office/drawing/2014/main" val="20000"/>
                    </a:ext>
                  </a:extLst>
                </a:gridCol>
                <a:gridCol w="1514730">
                  <a:extLst>
                    <a:ext uri="{9D8B030D-6E8A-4147-A177-3AD203B41FA5}">
                      <a16:colId xmlns:a16="http://schemas.microsoft.com/office/drawing/2014/main" val="20001"/>
                    </a:ext>
                  </a:extLst>
                </a:gridCol>
                <a:gridCol w="1725630">
                  <a:extLst>
                    <a:ext uri="{9D8B030D-6E8A-4147-A177-3AD203B41FA5}">
                      <a16:colId xmlns:a16="http://schemas.microsoft.com/office/drawing/2014/main" val="20002"/>
                    </a:ext>
                  </a:extLst>
                </a:gridCol>
                <a:gridCol w="1224136">
                  <a:extLst>
                    <a:ext uri="{9D8B030D-6E8A-4147-A177-3AD203B41FA5}">
                      <a16:colId xmlns:a16="http://schemas.microsoft.com/office/drawing/2014/main" val="984895511"/>
                    </a:ext>
                  </a:extLst>
                </a:gridCol>
              </a:tblGrid>
              <a:tr h="521677">
                <a:tc>
                  <a:txBody>
                    <a:bodyPr/>
                    <a:lstStyle/>
                    <a:p>
                      <a:pPr algn="ctr">
                        <a:lnSpc>
                          <a:spcPct val="107000"/>
                        </a:lnSpc>
                        <a:spcAft>
                          <a:spcPts val="0"/>
                        </a:spcAft>
                        <a:defRPr/>
                      </a:pPr>
                      <a:r>
                        <a:rPr lang="fr-FR" sz="1600" dirty="0" err="1">
                          <a:latin typeface="Calibri"/>
                          <a:ea typeface="Calibri"/>
                          <a:cs typeface="Times New Roman"/>
                        </a:rPr>
                        <a:t>Ic</a:t>
                      </a:r>
                      <a:r>
                        <a:rPr lang="fr-FR" sz="1600" baseline="-25000" dirty="0" err="1">
                          <a:latin typeface="Calibri"/>
                          <a:ea typeface="Calibri"/>
                          <a:cs typeface="Times New Roman"/>
                        </a:rPr>
                        <a:t>énergie</a:t>
                      </a:r>
                      <a:r>
                        <a:rPr lang="fr-FR" sz="1600" dirty="0">
                          <a:latin typeface="Calibri"/>
                          <a:ea typeface="Calibri"/>
                          <a:cs typeface="Times New Roman"/>
                        </a:rPr>
                        <a:t> max moyen</a:t>
                      </a:r>
                      <a:endParaRPr dirty="0"/>
                    </a:p>
                    <a:p>
                      <a:pPr algn="ctr">
                        <a:lnSpc>
                          <a:spcPct val="107000"/>
                        </a:lnSpc>
                        <a:spcAft>
                          <a:spcPts val="0"/>
                        </a:spcAft>
                        <a:defRPr/>
                      </a:pPr>
                      <a:r>
                        <a:rPr lang="fr-FR" sz="1600" dirty="0">
                          <a:latin typeface="Calibri"/>
                          <a:ea typeface="Calibri"/>
                          <a:cs typeface="Times New Roman"/>
                        </a:rPr>
                        <a:t>kg </a:t>
                      </a:r>
                      <a:r>
                        <a:rPr lang="fr-FR" sz="1600" dirty="0" err="1">
                          <a:latin typeface="Calibri"/>
                          <a:ea typeface="Calibri"/>
                          <a:cs typeface="Times New Roman"/>
                        </a:rPr>
                        <a:t>éq</a:t>
                      </a:r>
                      <a:r>
                        <a:rPr lang="fr-FR" sz="1600" dirty="0">
                          <a:latin typeface="Calibri"/>
                          <a:ea typeface="Calibri"/>
                          <a:cs typeface="Times New Roman"/>
                        </a:rPr>
                        <a:t>. CO</a:t>
                      </a:r>
                      <a:r>
                        <a:rPr lang="fr-FR" sz="1600" baseline="-25000" dirty="0">
                          <a:latin typeface="Calibri"/>
                          <a:ea typeface="Calibri"/>
                          <a:cs typeface="Times New Roman"/>
                        </a:rPr>
                        <a:t>2</a:t>
                      </a:r>
                      <a:r>
                        <a:rPr lang="fr-FR" sz="1600" dirty="0">
                          <a:latin typeface="Calibri"/>
                          <a:ea typeface="Calibri"/>
                          <a:cs typeface="Times New Roman"/>
                        </a:rPr>
                        <a:t>/m²</a:t>
                      </a:r>
                      <a:endParaRPr dirty="0"/>
                    </a:p>
                  </a:txBody>
                  <a:tcPr marL="68580" marR="68580" marT="0" marB="0" anchor="ctr">
                    <a:solidFill>
                      <a:srgbClr val="00B050"/>
                    </a:solidFill>
                  </a:tcPr>
                </a:tc>
                <a:tc>
                  <a:txBody>
                    <a:bodyPr/>
                    <a:lstStyle/>
                    <a:p>
                      <a:pPr algn="ctr">
                        <a:lnSpc>
                          <a:spcPct val="107000"/>
                        </a:lnSpc>
                        <a:spcAft>
                          <a:spcPts val="0"/>
                        </a:spcAft>
                        <a:defRPr/>
                      </a:pPr>
                      <a:r>
                        <a:rPr lang="fr-FR" sz="1400" dirty="0"/>
                        <a:t>2022 à 2024</a:t>
                      </a:r>
                      <a:endParaRPr lang="fr-FR" sz="1400" dirty="0">
                        <a:latin typeface="Calibri"/>
                        <a:ea typeface="Calibri"/>
                        <a:cs typeface="Times New Roman"/>
                      </a:endParaRPr>
                    </a:p>
                  </a:txBody>
                  <a:tcPr marL="68580" marR="68580" marT="0" marB="0" anchor="ctr">
                    <a:solidFill>
                      <a:srgbClr val="00B050"/>
                    </a:solidFill>
                  </a:tcPr>
                </a:tc>
                <a:tc>
                  <a:txBody>
                    <a:bodyPr/>
                    <a:lstStyle/>
                    <a:p>
                      <a:pPr algn="ctr">
                        <a:lnSpc>
                          <a:spcPct val="107000"/>
                        </a:lnSpc>
                        <a:spcAft>
                          <a:spcPts val="0"/>
                        </a:spcAft>
                        <a:defRPr/>
                      </a:pPr>
                      <a:r>
                        <a:rPr lang="fr-FR" sz="1400" b="1" dirty="0">
                          <a:solidFill>
                            <a:schemeClr val="lt1"/>
                          </a:solidFill>
                          <a:latin typeface="+mn-lt"/>
                          <a:ea typeface="+mn-ea"/>
                          <a:cs typeface="+mn-cs"/>
                        </a:rPr>
                        <a:t>2025 à 2027</a:t>
                      </a:r>
                      <a:endParaRPr dirty="0"/>
                    </a:p>
                  </a:txBody>
                  <a:tcPr marL="68580" marR="68580" marT="0" marB="0" anchor="ctr">
                    <a:solidFill>
                      <a:srgbClr val="00B050"/>
                    </a:solidFill>
                  </a:tcPr>
                </a:tc>
                <a:tc>
                  <a:txBody>
                    <a:bodyPr/>
                    <a:lstStyle/>
                    <a:p>
                      <a:pPr algn="ctr">
                        <a:lnSpc>
                          <a:spcPct val="107000"/>
                        </a:lnSpc>
                        <a:spcAft>
                          <a:spcPts val="0"/>
                        </a:spcAft>
                        <a:defRPr/>
                      </a:pPr>
                      <a:r>
                        <a:rPr lang="fr-FR" sz="1400" b="1" dirty="0">
                          <a:solidFill>
                            <a:schemeClr val="lt1"/>
                          </a:solidFill>
                          <a:latin typeface="+mn-lt"/>
                          <a:ea typeface="+mn-ea"/>
                          <a:cs typeface="+mn-cs"/>
                        </a:rPr>
                        <a:t>À partir de 2028</a:t>
                      </a:r>
                      <a:endParaRPr dirty="0"/>
                    </a:p>
                  </a:txBody>
                  <a:tcPr marL="68580" marR="68580" marT="0" marB="0" anchor="ctr">
                    <a:solidFill>
                      <a:srgbClr val="00B050"/>
                    </a:solidFill>
                  </a:tcPr>
                </a:tc>
                <a:extLst>
                  <a:ext uri="{0D108BD9-81ED-4DB2-BD59-A6C34878D82A}">
                    <a16:rowId xmlns:a16="http://schemas.microsoft.com/office/drawing/2014/main" val="10000"/>
                  </a:ext>
                </a:extLst>
              </a:tr>
              <a:tr h="363785">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Arial" panose="020B0604020202020204" pitchFamily="34" charset="0"/>
                        </a:rPr>
                        <a:t>Aérogares - </a:t>
                      </a:r>
                      <a:r>
                        <a:rPr lang="fr-CA" sz="1050">
                          <a:solidFill>
                            <a:schemeClr val="bg1"/>
                          </a:solidFill>
                          <a:effectLst/>
                          <a:latin typeface="+mn-lt"/>
                          <a:ea typeface="Calibri" panose="020F0502020204030204" pitchFamily="34" charset="0"/>
                          <a:cs typeface="Arial" panose="020B0604020202020204" pitchFamily="34" charset="0"/>
                        </a:rPr>
                        <a:t>raccordés à un réseau de chaleur urbain</a:t>
                      </a:r>
                      <a:endParaRPr lang="fr-FR" sz="105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290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260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260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29873829"/>
                  </a:ext>
                </a:extLst>
              </a:tr>
              <a:tr h="363785">
                <a:tc>
                  <a:txBody>
                    <a:bodyPr/>
                    <a:lstStyle/>
                    <a:p>
                      <a:pPr algn="just">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Aérogares -</a:t>
                      </a:r>
                      <a:r>
                        <a:rPr lang="fr-FR" sz="1050" dirty="0">
                          <a:solidFill>
                            <a:schemeClr val="bg1"/>
                          </a:solidFill>
                          <a:effectLst/>
                          <a:latin typeface="+mn-lt"/>
                          <a:ea typeface="Calibri" panose="020F0502020204030204" pitchFamily="34" charset="0"/>
                          <a:cs typeface="Arial" panose="020B0604020202020204" pitchFamily="34" charset="0"/>
                        </a:rPr>
                        <a:t> </a:t>
                      </a:r>
                      <a:r>
                        <a:rPr lang="fr-CA" sz="1050" dirty="0">
                          <a:solidFill>
                            <a:schemeClr val="bg1"/>
                          </a:solidFill>
                          <a:effectLst/>
                          <a:latin typeface="+mn-lt"/>
                          <a:ea typeface="Calibri" panose="020F0502020204030204" pitchFamily="34" charset="0"/>
                          <a:cs typeface="Arial" panose="020B0604020202020204" pitchFamily="34" charset="0"/>
                        </a:rPr>
                        <a:t>autres cas</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a:solidFill>
                            <a:schemeClr val="tx1"/>
                          </a:solidFill>
                          <a:effectLst/>
                          <a:latin typeface="+mn-lt"/>
                          <a:ea typeface="Calibri" panose="020F0502020204030204" pitchFamily="34" charset="0"/>
                          <a:cs typeface="Arial" panose="020B0604020202020204" pitchFamily="34" charset="0"/>
                        </a:rPr>
                        <a:t>-</a:t>
                      </a:r>
                      <a:endParaRPr lang="fr-FR" sz="12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260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260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3"/>
                  </a:ext>
                </a:extLst>
              </a:tr>
              <a:tr h="293507">
                <a:tc>
                  <a:txBody>
                    <a:bodyPr/>
                    <a:lstStyle/>
                    <a:p>
                      <a:pPr algn="just">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Industrie et artisanats 3x8h</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a:solidFill>
                            <a:schemeClr val="tx1"/>
                          </a:solidFill>
                          <a:effectLst/>
                          <a:latin typeface="+mn-lt"/>
                          <a:ea typeface="Calibri" panose="020F0502020204030204" pitchFamily="34" charset="0"/>
                          <a:cs typeface="Arial" panose="020B0604020202020204" pitchFamily="34" charset="0"/>
                        </a:rPr>
                        <a:t>-</a:t>
                      </a:r>
                      <a:endParaRPr lang="fr-FR" sz="12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315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315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4"/>
                  </a:ext>
                </a:extLst>
              </a:tr>
              <a:tr h="363785">
                <a:tc>
                  <a:txBody>
                    <a:bodyPr/>
                    <a:lstStyle/>
                    <a:p>
                      <a:pPr algn="just">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Industrie et artisanats 8 à 18h</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a:solidFill>
                            <a:schemeClr val="tx1"/>
                          </a:solidFill>
                          <a:effectLst/>
                          <a:latin typeface="+mn-lt"/>
                          <a:ea typeface="Calibri" panose="020F0502020204030204" pitchFamily="34" charset="0"/>
                          <a:cs typeface="Arial" panose="020B0604020202020204" pitchFamily="34" charset="0"/>
                        </a:rPr>
                        <a:t>-</a:t>
                      </a:r>
                      <a:endParaRPr lang="fr-FR" sz="12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110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110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5"/>
                  </a:ext>
                </a:extLst>
              </a:tr>
              <a:tr h="363785">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Arial" panose="020B0604020202020204" pitchFamily="34" charset="0"/>
                        </a:rPr>
                        <a:t>Établissements sportifs municipaux ou scolaires - </a:t>
                      </a:r>
                      <a:r>
                        <a:rPr lang="fr-CA" sz="1050">
                          <a:solidFill>
                            <a:schemeClr val="bg1"/>
                          </a:solidFill>
                          <a:effectLst/>
                          <a:latin typeface="+mn-lt"/>
                          <a:ea typeface="Calibri" panose="020F0502020204030204" pitchFamily="34" charset="0"/>
                          <a:cs typeface="Arial" panose="020B0604020202020204" pitchFamily="34" charset="0"/>
                        </a:rPr>
                        <a:t>raccordés à un réseau de chaleur urbain</a:t>
                      </a:r>
                      <a:endParaRPr lang="fr-FR" sz="105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330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265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265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7"/>
                  </a:ext>
                </a:extLst>
              </a:tr>
              <a:tr h="267036">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Arial" panose="020B0604020202020204" pitchFamily="34" charset="0"/>
                        </a:rPr>
                        <a:t>Établissements sportifs municipaux ou scolaires -</a:t>
                      </a:r>
                      <a:r>
                        <a:rPr lang="fr-FR" sz="1050">
                          <a:solidFill>
                            <a:schemeClr val="bg1"/>
                          </a:solidFill>
                          <a:effectLst/>
                          <a:latin typeface="+mn-lt"/>
                          <a:ea typeface="Calibri" panose="020F0502020204030204" pitchFamily="34" charset="0"/>
                          <a:cs typeface="Arial" panose="020B0604020202020204" pitchFamily="34" charset="0"/>
                        </a:rPr>
                        <a:t> </a:t>
                      </a:r>
                      <a:r>
                        <a:rPr lang="fr-CA" sz="1050">
                          <a:solidFill>
                            <a:schemeClr val="bg1"/>
                          </a:solidFill>
                          <a:effectLst/>
                          <a:latin typeface="+mn-lt"/>
                          <a:ea typeface="Calibri" panose="020F0502020204030204" pitchFamily="34" charset="0"/>
                          <a:cs typeface="Arial" panose="020B0604020202020204" pitchFamily="34" charset="0"/>
                        </a:rPr>
                        <a:t>autres cas</a:t>
                      </a:r>
                      <a:endParaRPr lang="fr-FR" sz="105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a:solidFill>
                            <a:schemeClr val="tx1"/>
                          </a:solidFill>
                          <a:effectLst/>
                          <a:latin typeface="+mn-lt"/>
                          <a:ea typeface="Calibri" panose="020F0502020204030204" pitchFamily="34" charset="0"/>
                          <a:cs typeface="Arial" panose="020B0604020202020204" pitchFamily="34" charset="0"/>
                        </a:rPr>
                        <a:t>-</a:t>
                      </a:r>
                      <a:endParaRPr lang="fr-FR" sz="12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150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150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545174420"/>
                  </a:ext>
                </a:extLst>
              </a:tr>
              <a:tr h="267036">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Arial" panose="020B0604020202020204" pitchFamily="34" charset="0"/>
                        </a:rPr>
                        <a:t>Restaurants scolaires – 1 repas par jour, 5j/7- </a:t>
                      </a:r>
                      <a:r>
                        <a:rPr lang="fr-CA" sz="1050">
                          <a:solidFill>
                            <a:schemeClr val="bg1"/>
                          </a:solidFill>
                          <a:effectLst/>
                          <a:latin typeface="+mn-lt"/>
                          <a:ea typeface="Calibri" panose="020F0502020204030204" pitchFamily="34" charset="0"/>
                          <a:cs typeface="Arial" panose="020B0604020202020204" pitchFamily="34" charset="0"/>
                        </a:rPr>
                        <a:t>raccordés à un réseau de chaleur urbain</a:t>
                      </a:r>
                      <a:endParaRPr lang="fr-FR" sz="105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570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445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445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273574406"/>
                  </a:ext>
                </a:extLst>
              </a:tr>
              <a:tr h="267036">
                <a:tc>
                  <a:txBody>
                    <a:bodyPr/>
                    <a:lstStyle/>
                    <a:p>
                      <a:pPr algn="just">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Restaurants scolaires – 1 repas par jour, 5j/7-</a:t>
                      </a:r>
                      <a:r>
                        <a:rPr lang="fr-FR" sz="1050" dirty="0">
                          <a:solidFill>
                            <a:schemeClr val="bg1"/>
                          </a:solidFill>
                          <a:effectLst/>
                          <a:latin typeface="+mn-lt"/>
                          <a:ea typeface="Calibri" panose="020F0502020204030204" pitchFamily="34" charset="0"/>
                          <a:cs typeface="Arial" panose="020B0604020202020204" pitchFamily="34" charset="0"/>
                        </a:rPr>
                        <a:t> </a:t>
                      </a:r>
                      <a:r>
                        <a:rPr lang="fr-CA" sz="1050" dirty="0">
                          <a:solidFill>
                            <a:schemeClr val="bg1"/>
                          </a:solidFill>
                          <a:effectLst/>
                          <a:latin typeface="+mn-lt"/>
                          <a:ea typeface="Calibri" panose="020F0502020204030204" pitchFamily="34" charset="0"/>
                          <a:cs typeface="Arial" panose="020B0604020202020204" pitchFamily="34" charset="0"/>
                        </a:rPr>
                        <a:t>autres cas</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a:solidFill>
                            <a:schemeClr val="tx1"/>
                          </a:solidFill>
                          <a:effectLst/>
                          <a:latin typeface="+mn-lt"/>
                          <a:ea typeface="Calibri" panose="020F0502020204030204" pitchFamily="34" charset="0"/>
                          <a:cs typeface="Arial" panose="020B0604020202020204" pitchFamily="34" charset="0"/>
                        </a:rPr>
                        <a:t>-</a:t>
                      </a:r>
                      <a:endParaRPr lang="fr-FR" sz="12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445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445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8"/>
                  </a:ext>
                </a:extLst>
              </a:tr>
            </a:tbl>
          </a:graphicData>
        </a:graphic>
      </p:graphicFrame>
      <p:sp>
        <p:nvSpPr>
          <p:cNvPr id="11" name="ZoneTexte 10">
            <a:extLst>
              <a:ext uri="{FF2B5EF4-FFF2-40B4-BE49-F238E27FC236}">
                <a16:creationId xmlns:a16="http://schemas.microsoft.com/office/drawing/2014/main" id="{8E4A8255-47D0-47C5-BB70-31DBB644A786}"/>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1100" dirty="0"/>
              <a:t>Nouvelle diapo version mai 2026</a:t>
            </a:r>
            <a:endParaRPr sz="1100" dirty="0"/>
          </a:p>
        </p:txBody>
      </p:sp>
    </p:spTree>
    <p:extLst>
      <p:ext uri="{BB962C8B-B14F-4D97-AF65-F5344CB8AC3E}">
        <p14:creationId xmlns:p14="http://schemas.microsoft.com/office/powerpoint/2010/main" val="5327585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Exigences RE2020 – </a:t>
            </a:r>
            <a:r>
              <a:rPr lang="fr-FR" sz="2000" dirty="0" err="1">
                <a:solidFill>
                  <a:schemeClr val="accent5"/>
                </a:solidFill>
              </a:rPr>
              <a:t>Ic,énergie</a:t>
            </a:r>
            <a:endParaRPr lang="fr-FR" sz="2000" dirty="0">
              <a:solidFill>
                <a:schemeClr val="accent5"/>
              </a:solidFill>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69</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3" name="Rectangle 12"/>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graphicFrame>
        <p:nvGraphicFramePr>
          <p:cNvPr id="12" name="Tableau 11"/>
          <p:cNvGraphicFramePr>
            <a:graphicFrameLocks noGrp="1"/>
          </p:cNvGraphicFramePr>
          <p:nvPr>
            <p:extLst>
              <p:ext uri="{D42A27DB-BD31-4B8C-83A1-F6EECF244321}">
                <p14:modId xmlns:p14="http://schemas.microsoft.com/office/powerpoint/2010/main" val="1966736409"/>
              </p:ext>
            </p:extLst>
          </p:nvPr>
        </p:nvGraphicFramePr>
        <p:xfrm>
          <a:off x="517094" y="1401336"/>
          <a:ext cx="8303378" cy="1939073"/>
        </p:xfrm>
        <a:graphic>
          <a:graphicData uri="http://schemas.openxmlformats.org/drawingml/2006/table">
            <a:tbl>
              <a:tblPr firstRow="1" firstCol="1" bandRow="1">
                <a:tableStyleId>{5C22544A-7EE6-4342-B048-85BDC9FD1C3A}</a:tableStyleId>
              </a:tblPr>
              <a:tblGrid>
                <a:gridCol w="3838882">
                  <a:extLst>
                    <a:ext uri="{9D8B030D-6E8A-4147-A177-3AD203B41FA5}">
                      <a16:colId xmlns:a16="http://schemas.microsoft.com/office/drawing/2014/main" val="20000"/>
                    </a:ext>
                  </a:extLst>
                </a:gridCol>
                <a:gridCol w="1514730">
                  <a:extLst>
                    <a:ext uri="{9D8B030D-6E8A-4147-A177-3AD203B41FA5}">
                      <a16:colId xmlns:a16="http://schemas.microsoft.com/office/drawing/2014/main" val="20001"/>
                    </a:ext>
                  </a:extLst>
                </a:gridCol>
                <a:gridCol w="1725630">
                  <a:extLst>
                    <a:ext uri="{9D8B030D-6E8A-4147-A177-3AD203B41FA5}">
                      <a16:colId xmlns:a16="http://schemas.microsoft.com/office/drawing/2014/main" val="20002"/>
                    </a:ext>
                  </a:extLst>
                </a:gridCol>
                <a:gridCol w="1224136">
                  <a:extLst>
                    <a:ext uri="{9D8B030D-6E8A-4147-A177-3AD203B41FA5}">
                      <a16:colId xmlns:a16="http://schemas.microsoft.com/office/drawing/2014/main" val="984895511"/>
                    </a:ext>
                  </a:extLst>
                </a:gridCol>
              </a:tblGrid>
              <a:tr h="521677">
                <a:tc>
                  <a:txBody>
                    <a:bodyPr/>
                    <a:lstStyle/>
                    <a:p>
                      <a:pPr algn="ctr">
                        <a:lnSpc>
                          <a:spcPct val="107000"/>
                        </a:lnSpc>
                        <a:spcAft>
                          <a:spcPts val="0"/>
                        </a:spcAft>
                        <a:defRPr/>
                      </a:pPr>
                      <a:r>
                        <a:rPr lang="fr-FR" sz="1600" dirty="0" err="1">
                          <a:latin typeface="Calibri"/>
                          <a:ea typeface="Calibri"/>
                          <a:cs typeface="Times New Roman"/>
                        </a:rPr>
                        <a:t>Ic</a:t>
                      </a:r>
                      <a:r>
                        <a:rPr lang="fr-FR" sz="1600" baseline="-25000" dirty="0" err="1">
                          <a:latin typeface="Calibri"/>
                          <a:ea typeface="Calibri"/>
                          <a:cs typeface="Times New Roman"/>
                        </a:rPr>
                        <a:t>énergie</a:t>
                      </a:r>
                      <a:r>
                        <a:rPr lang="fr-FR" sz="1600" dirty="0">
                          <a:latin typeface="Calibri"/>
                          <a:ea typeface="Calibri"/>
                          <a:cs typeface="Times New Roman"/>
                        </a:rPr>
                        <a:t> max moyen</a:t>
                      </a:r>
                      <a:endParaRPr dirty="0"/>
                    </a:p>
                    <a:p>
                      <a:pPr algn="ctr">
                        <a:lnSpc>
                          <a:spcPct val="107000"/>
                        </a:lnSpc>
                        <a:spcAft>
                          <a:spcPts val="0"/>
                        </a:spcAft>
                        <a:defRPr/>
                      </a:pPr>
                      <a:r>
                        <a:rPr lang="fr-FR" sz="1600" dirty="0">
                          <a:latin typeface="Calibri"/>
                          <a:ea typeface="Calibri"/>
                          <a:cs typeface="Times New Roman"/>
                        </a:rPr>
                        <a:t>kg </a:t>
                      </a:r>
                      <a:r>
                        <a:rPr lang="fr-FR" sz="1600" dirty="0" err="1">
                          <a:latin typeface="Calibri"/>
                          <a:ea typeface="Calibri"/>
                          <a:cs typeface="Times New Roman"/>
                        </a:rPr>
                        <a:t>éq</a:t>
                      </a:r>
                      <a:r>
                        <a:rPr lang="fr-FR" sz="1600" dirty="0">
                          <a:latin typeface="Calibri"/>
                          <a:ea typeface="Calibri"/>
                          <a:cs typeface="Times New Roman"/>
                        </a:rPr>
                        <a:t>. CO</a:t>
                      </a:r>
                      <a:r>
                        <a:rPr lang="fr-FR" sz="1600" baseline="-25000" dirty="0">
                          <a:latin typeface="Calibri"/>
                          <a:ea typeface="Calibri"/>
                          <a:cs typeface="Times New Roman"/>
                        </a:rPr>
                        <a:t>2</a:t>
                      </a:r>
                      <a:r>
                        <a:rPr lang="fr-FR" sz="1600" dirty="0">
                          <a:latin typeface="Calibri"/>
                          <a:ea typeface="Calibri"/>
                          <a:cs typeface="Times New Roman"/>
                        </a:rPr>
                        <a:t>/m²</a:t>
                      </a:r>
                      <a:endParaRPr dirty="0"/>
                    </a:p>
                  </a:txBody>
                  <a:tcPr marL="68580" marR="68580" marT="0" marB="0" anchor="ctr">
                    <a:solidFill>
                      <a:srgbClr val="00B050"/>
                    </a:solidFill>
                  </a:tcPr>
                </a:tc>
                <a:tc>
                  <a:txBody>
                    <a:bodyPr/>
                    <a:lstStyle/>
                    <a:p>
                      <a:pPr algn="ctr">
                        <a:lnSpc>
                          <a:spcPct val="107000"/>
                        </a:lnSpc>
                        <a:spcAft>
                          <a:spcPts val="0"/>
                        </a:spcAft>
                        <a:defRPr/>
                      </a:pPr>
                      <a:r>
                        <a:rPr lang="fr-FR" sz="1400" dirty="0"/>
                        <a:t>2022 à 2024</a:t>
                      </a:r>
                      <a:endParaRPr lang="fr-FR" sz="1400" dirty="0">
                        <a:latin typeface="Calibri"/>
                        <a:ea typeface="Calibri"/>
                        <a:cs typeface="Times New Roman"/>
                      </a:endParaRPr>
                    </a:p>
                  </a:txBody>
                  <a:tcPr marL="68580" marR="68580" marT="0" marB="0" anchor="ctr">
                    <a:solidFill>
                      <a:srgbClr val="00B050"/>
                    </a:solidFill>
                  </a:tcPr>
                </a:tc>
                <a:tc>
                  <a:txBody>
                    <a:bodyPr/>
                    <a:lstStyle/>
                    <a:p>
                      <a:pPr algn="ctr">
                        <a:lnSpc>
                          <a:spcPct val="107000"/>
                        </a:lnSpc>
                        <a:spcAft>
                          <a:spcPts val="0"/>
                        </a:spcAft>
                        <a:defRPr/>
                      </a:pPr>
                      <a:r>
                        <a:rPr lang="fr-FR" sz="1400" b="1" dirty="0">
                          <a:solidFill>
                            <a:schemeClr val="lt1"/>
                          </a:solidFill>
                          <a:latin typeface="+mn-lt"/>
                          <a:ea typeface="+mn-ea"/>
                          <a:cs typeface="+mn-cs"/>
                        </a:rPr>
                        <a:t>2025 à 2027</a:t>
                      </a:r>
                      <a:endParaRPr dirty="0"/>
                    </a:p>
                  </a:txBody>
                  <a:tcPr marL="68580" marR="68580" marT="0" marB="0" anchor="ctr">
                    <a:solidFill>
                      <a:srgbClr val="00B050"/>
                    </a:solidFill>
                  </a:tcPr>
                </a:tc>
                <a:tc>
                  <a:txBody>
                    <a:bodyPr/>
                    <a:lstStyle/>
                    <a:p>
                      <a:pPr algn="ctr">
                        <a:lnSpc>
                          <a:spcPct val="107000"/>
                        </a:lnSpc>
                        <a:spcAft>
                          <a:spcPts val="0"/>
                        </a:spcAft>
                        <a:defRPr/>
                      </a:pPr>
                      <a:r>
                        <a:rPr lang="fr-FR" sz="1400" b="1" dirty="0">
                          <a:solidFill>
                            <a:schemeClr val="lt1"/>
                          </a:solidFill>
                          <a:latin typeface="+mn-lt"/>
                          <a:ea typeface="+mn-ea"/>
                          <a:cs typeface="+mn-cs"/>
                        </a:rPr>
                        <a:t>À partir de 2028</a:t>
                      </a:r>
                      <a:endParaRPr dirty="0"/>
                    </a:p>
                  </a:txBody>
                  <a:tcPr marL="68580" marR="68580" marT="0" marB="0" anchor="ctr">
                    <a:solidFill>
                      <a:srgbClr val="00B050"/>
                    </a:solidFill>
                  </a:tcPr>
                </a:tc>
                <a:extLst>
                  <a:ext uri="{0D108BD9-81ED-4DB2-BD59-A6C34878D82A}">
                    <a16:rowId xmlns:a16="http://schemas.microsoft.com/office/drawing/2014/main" val="10000"/>
                  </a:ext>
                </a:extLst>
              </a:tr>
              <a:tr h="360705">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Arial" panose="020B0604020202020204" pitchFamily="34" charset="0"/>
                        </a:rPr>
                        <a:t>Restaurants scolaires – 3 repas par jour, 5j/7- </a:t>
                      </a:r>
                      <a:r>
                        <a:rPr lang="fr-CA" sz="1050">
                          <a:solidFill>
                            <a:schemeClr val="bg1"/>
                          </a:solidFill>
                          <a:effectLst/>
                          <a:latin typeface="+mn-lt"/>
                          <a:ea typeface="Calibri" panose="020F0502020204030204" pitchFamily="34" charset="0"/>
                          <a:cs typeface="Arial" panose="020B0604020202020204" pitchFamily="34" charset="0"/>
                        </a:rPr>
                        <a:t>raccordés à un réseau de chaleur urbain</a:t>
                      </a:r>
                      <a:endParaRPr lang="fr-FR" sz="105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615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485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485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29873829"/>
                  </a:ext>
                </a:extLst>
              </a:tr>
              <a:tr h="363785">
                <a:tc>
                  <a:txBody>
                    <a:bodyPr/>
                    <a:lstStyle/>
                    <a:p>
                      <a:pPr algn="just">
                        <a:lnSpc>
                          <a:spcPct val="107000"/>
                        </a:lnSpc>
                        <a:spcAft>
                          <a:spcPts val="600"/>
                        </a:spcAft>
                      </a:pPr>
                      <a:r>
                        <a:rPr lang="fr-FR" sz="1050" b="1">
                          <a:solidFill>
                            <a:schemeClr val="bg1"/>
                          </a:solidFill>
                          <a:effectLst/>
                          <a:latin typeface="+mn-lt"/>
                          <a:ea typeface="Calibri" panose="020F0502020204030204" pitchFamily="34" charset="0"/>
                          <a:cs typeface="Arial" panose="020B0604020202020204" pitchFamily="34" charset="0"/>
                        </a:rPr>
                        <a:t>Restaurants scolaires – 3 repas par jour, 5j/7-</a:t>
                      </a:r>
                      <a:r>
                        <a:rPr lang="fr-FR" sz="1050">
                          <a:solidFill>
                            <a:schemeClr val="bg1"/>
                          </a:solidFill>
                          <a:effectLst/>
                          <a:latin typeface="+mn-lt"/>
                          <a:ea typeface="Calibri" panose="020F0502020204030204" pitchFamily="34" charset="0"/>
                          <a:cs typeface="Arial" panose="020B0604020202020204" pitchFamily="34" charset="0"/>
                        </a:rPr>
                        <a:t> </a:t>
                      </a:r>
                      <a:r>
                        <a:rPr lang="fr-CA" sz="1050">
                          <a:solidFill>
                            <a:schemeClr val="bg1"/>
                          </a:solidFill>
                          <a:effectLst/>
                          <a:latin typeface="+mn-lt"/>
                          <a:ea typeface="Calibri" panose="020F0502020204030204" pitchFamily="34" charset="0"/>
                          <a:cs typeface="Arial" panose="020B0604020202020204" pitchFamily="34" charset="0"/>
                        </a:rPr>
                        <a:t>autres cas</a:t>
                      </a:r>
                      <a:endParaRPr lang="fr-FR" sz="105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a:solidFill>
                            <a:schemeClr val="tx1"/>
                          </a:solidFill>
                          <a:effectLst/>
                          <a:latin typeface="+mn-lt"/>
                          <a:ea typeface="Calibri" panose="020F0502020204030204" pitchFamily="34" charset="0"/>
                          <a:cs typeface="Arial" panose="020B0604020202020204" pitchFamily="34" charset="0"/>
                        </a:rPr>
                        <a:t>-</a:t>
                      </a:r>
                      <a:endParaRPr lang="fr-FR" sz="12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485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485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3"/>
                  </a:ext>
                </a:extLst>
              </a:tr>
              <a:tr h="293507">
                <a:tc>
                  <a:txBody>
                    <a:bodyPr/>
                    <a:lstStyle/>
                    <a:p>
                      <a:pPr algn="just">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Établissements sportifs privés - </a:t>
                      </a:r>
                      <a:r>
                        <a:rPr lang="fr-CA" sz="1050" dirty="0">
                          <a:solidFill>
                            <a:schemeClr val="bg1"/>
                          </a:solidFill>
                          <a:effectLst/>
                          <a:latin typeface="+mn-lt"/>
                          <a:ea typeface="Calibri" panose="020F0502020204030204" pitchFamily="34" charset="0"/>
                          <a:cs typeface="Arial" panose="020B0604020202020204" pitchFamily="34" charset="0"/>
                        </a:rPr>
                        <a:t>raccordés à un réseau de chaleur urbain</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535</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420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420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4"/>
                  </a:ext>
                </a:extLst>
              </a:tr>
              <a:tr h="363785">
                <a:tc>
                  <a:txBody>
                    <a:bodyPr/>
                    <a:lstStyle/>
                    <a:p>
                      <a:pPr algn="just">
                        <a:lnSpc>
                          <a:spcPct val="107000"/>
                        </a:lnSpc>
                        <a:spcAft>
                          <a:spcPts val="600"/>
                        </a:spcAft>
                      </a:pPr>
                      <a:r>
                        <a:rPr lang="fr-FR" sz="1050" b="1" dirty="0">
                          <a:solidFill>
                            <a:schemeClr val="bg1"/>
                          </a:solidFill>
                          <a:effectLst/>
                          <a:latin typeface="+mn-lt"/>
                          <a:ea typeface="Calibri" panose="020F0502020204030204" pitchFamily="34" charset="0"/>
                          <a:cs typeface="Arial" panose="020B0604020202020204" pitchFamily="34" charset="0"/>
                        </a:rPr>
                        <a:t>Établissements sportifs privés -</a:t>
                      </a:r>
                      <a:r>
                        <a:rPr lang="fr-FR" sz="1050" dirty="0">
                          <a:solidFill>
                            <a:schemeClr val="bg1"/>
                          </a:solidFill>
                          <a:effectLst/>
                          <a:latin typeface="+mn-lt"/>
                          <a:ea typeface="Calibri" panose="020F0502020204030204" pitchFamily="34" charset="0"/>
                          <a:cs typeface="Arial" panose="020B0604020202020204" pitchFamily="34" charset="0"/>
                        </a:rPr>
                        <a:t> </a:t>
                      </a:r>
                      <a:r>
                        <a:rPr lang="fr-CA" sz="1050" dirty="0">
                          <a:solidFill>
                            <a:schemeClr val="bg1"/>
                          </a:solidFill>
                          <a:effectLst/>
                          <a:latin typeface="+mn-lt"/>
                          <a:ea typeface="Calibri" panose="020F0502020204030204" pitchFamily="34" charset="0"/>
                          <a:cs typeface="Arial" panose="020B0604020202020204" pitchFamily="34" charset="0"/>
                        </a:rPr>
                        <a:t>autres cas</a:t>
                      </a:r>
                      <a:endParaRPr lang="fr-FR" sz="105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solidFill>
                      <a:srgbClr val="00B050"/>
                    </a:solidFill>
                  </a:tcPr>
                </a:tc>
                <a:tc>
                  <a:txBody>
                    <a:bodyPr/>
                    <a:lstStyle/>
                    <a:p>
                      <a:pPr algn="ctr">
                        <a:lnSpc>
                          <a:spcPct val="107000"/>
                        </a:lnSpc>
                        <a:spcAft>
                          <a:spcPts val="600"/>
                        </a:spcAft>
                      </a:pPr>
                      <a:r>
                        <a:rPr lang="fr-CA" sz="1200">
                          <a:solidFill>
                            <a:schemeClr val="tx1"/>
                          </a:solidFill>
                          <a:effectLst/>
                          <a:latin typeface="+mn-lt"/>
                          <a:ea typeface="Calibri" panose="020F0502020204030204" pitchFamily="34" charset="0"/>
                          <a:cs typeface="Arial" panose="020B0604020202020204" pitchFamily="34" charset="0"/>
                        </a:rPr>
                        <a:t>-</a:t>
                      </a:r>
                      <a:endParaRPr lang="fr-FR" sz="12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190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CA" sz="1200" dirty="0">
                          <a:solidFill>
                            <a:schemeClr val="tx1"/>
                          </a:solidFill>
                          <a:effectLst/>
                          <a:latin typeface="+mn-lt"/>
                          <a:ea typeface="Calibri" panose="020F0502020204030204" pitchFamily="34" charset="0"/>
                          <a:cs typeface="Arial" panose="020B0604020202020204" pitchFamily="34" charset="0"/>
                        </a:rPr>
                        <a:t>190</a:t>
                      </a:r>
                      <a:endParaRPr lang="fr-FR"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5"/>
                  </a:ext>
                </a:extLst>
              </a:tr>
            </a:tbl>
          </a:graphicData>
        </a:graphic>
      </p:graphicFrame>
      <p:sp>
        <p:nvSpPr>
          <p:cNvPr id="11" name="ZoneTexte 10">
            <a:extLst>
              <a:ext uri="{FF2B5EF4-FFF2-40B4-BE49-F238E27FC236}">
                <a16:creationId xmlns:a16="http://schemas.microsoft.com/office/drawing/2014/main" id="{8E4A8255-47D0-47C5-BB70-31DBB644A786}"/>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1100" dirty="0"/>
              <a:t>Nouvelle diapo version mai 2026</a:t>
            </a:r>
            <a:endParaRPr sz="1100" dirty="0"/>
          </a:p>
        </p:txBody>
      </p:sp>
    </p:spTree>
    <p:extLst>
      <p:ext uri="{BB962C8B-B14F-4D97-AF65-F5344CB8AC3E}">
        <p14:creationId xmlns:p14="http://schemas.microsoft.com/office/powerpoint/2010/main" val="20069931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40140190" name="Titre 6"/>
          <p:cNvSpPr>
            <a:spLocks noGrp="1"/>
          </p:cNvSpPr>
          <p:nvPr>
            <p:ph type="title"/>
          </p:nvPr>
        </p:nvSpPr>
        <p:spPr bwMode="auto">
          <a:xfrm>
            <a:off x="382673" y="693342"/>
            <a:ext cx="8604488" cy="447613"/>
          </a:xfrm>
        </p:spPr>
        <p:txBody>
          <a:bodyPr/>
          <a:lstStyle/>
          <a:p>
            <a:pPr>
              <a:defRPr/>
            </a:pPr>
            <a:r>
              <a:rPr lang="fr-FR" sz="2000"/>
              <a:t>Niveaux moyen d’exigence du Cep max et du Cep,nr max</a:t>
            </a:r>
            <a:endParaRPr/>
          </a:p>
        </p:txBody>
      </p:sp>
      <p:sp>
        <p:nvSpPr>
          <p:cNvPr id="1758612644" name="Espace réservé du numéro de diapositive 3"/>
          <p:cNvSpPr>
            <a:spLocks noGrp="1"/>
          </p:cNvSpPr>
          <p:nvPr>
            <p:ph type="sldNum" sz="quarter" idx="12"/>
          </p:nvPr>
        </p:nvSpPr>
        <p:spPr bwMode="auto"/>
        <p:txBody>
          <a:bodyPr/>
          <a:lstStyle/>
          <a:p>
            <a:pPr>
              <a:defRPr/>
            </a:pPr>
            <a:fld id="{9694F540-BE87-F52D-5DDC-0FF8CECAC4B4}" type="slidenum">
              <a:rPr lang="fr-FR"/>
              <a:t>70</a:t>
            </a:fld>
            <a:endParaRPr lang="fr-FR"/>
          </a:p>
        </p:txBody>
      </p:sp>
      <p:pic>
        <p:nvPicPr>
          <p:cNvPr id="1250008644" name="Image 30"/>
          <p:cNvPicPr>
            <a:picLocks noChangeAspect="1"/>
          </p:cNvPicPr>
          <p:nvPr/>
        </p:nvPicPr>
        <p:blipFill>
          <a:blip r:embed="rId3"/>
          <a:stretch/>
        </p:blipFill>
        <p:spPr bwMode="auto">
          <a:xfrm>
            <a:off x="6327401" y="4803997"/>
            <a:ext cx="1043195" cy="347731"/>
          </a:xfrm>
          <a:prstGeom prst="rect">
            <a:avLst/>
          </a:prstGeom>
        </p:spPr>
      </p:pic>
      <p:sp>
        <p:nvSpPr>
          <p:cNvPr id="731013135" name="Rectangle 26"/>
          <p:cNvSpPr/>
          <p:nvPr/>
        </p:nvSpPr>
        <p:spPr bwMode="auto">
          <a:xfrm>
            <a:off x="642087" y="4859624"/>
            <a:ext cx="4572000" cy="207748"/>
          </a:xfrm>
          <a:prstGeom prst="rect">
            <a:avLst/>
          </a:prstGeom>
        </p:spPr>
        <p:txBody>
          <a:bodyPr>
            <a:spAutoFit/>
          </a:bodyPr>
          <a:lstStyle/>
          <a:p>
            <a:pPr>
              <a:defRPr/>
            </a:pPr>
            <a:r>
              <a:rPr lang="fr-FR" sz="750">
                <a:solidFill>
                  <a:srgbClr val="169B62"/>
                </a:solidFill>
              </a:rPr>
              <a:t>RE2020 ⎮ Présentation de la RE2020</a:t>
            </a:r>
            <a:endParaRPr/>
          </a:p>
        </p:txBody>
      </p:sp>
      <p:pic>
        <p:nvPicPr>
          <p:cNvPr id="1330935004" name="Image 12"/>
          <p:cNvPicPr>
            <a:picLocks noChangeAspect="1"/>
          </p:cNvPicPr>
          <p:nvPr/>
        </p:nvPicPr>
        <p:blipFill>
          <a:blip r:embed="rId4"/>
          <a:stretch/>
        </p:blipFill>
        <p:spPr bwMode="auto">
          <a:xfrm>
            <a:off x="5001931" y="1161454"/>
            <a:ext cx="3874135" cy="2802206"/>
          </a:xfrm>
          <a:prstGeom prst="rect">
            <a:avLst/>
          </a:prstGeom>
        </p:spPr>
      </p:pic>
      <p:sp>
        <p:nvSpPr>
          <p:cNvPr id="1024107203" name="Rectangle : coins arrondis 303"/>
          <p:cNvSpPr/>
          <p:nvPr/>
        </p:nvSpPr>
        <p:spPr bwMode="auto">
          <a:xfrm>
            <a:off x="755574" y="1347613"/>
            <a:ext cx="3600402" cy="1734742"/>
          </a:xfrm>
          <a:prstGeom prst="roundRect">
            <a:avLst>
              <a:gd name="adj"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a:lnSpc>
                <a:spcPct val="107000"/>
              </a:lnSpc>
              <a:spcAft>
                <a:spcPts val="449"/>
              </a:spcAft>
              <a:defRPr/>
            </a:pPr>
            <a:r>
              <a:rPr lang="fr-FR" sz="1200" b="1" dirty="0">
                <a:solidFill>
                  <a:schemeClr val="tx2"/>
                </a:solidFill>
                <a:ea typeface="Times New Roman"/>
                <a:cs typeface="Arial"/>
              </a:rPr>
              <a:t>Maison individuelle</a:t>
            </a:r>
            <a:endParaRPr dirty="0"/>
          </a:p>
          <a:p>
            <a:pPr>
              <a:lnSpc>
                <a:spcPct val="107000"/>
              </a:lnSpc>
              <a:spcAft>
                <a:spcPts val="449"/>
              </a:spcAft>
              <a:defRPr/>
            </a:pPr>
            <a:r>
              <a:rPr lang="fr-FR" sz="1200" dirty="0" err="1">
                <a:solidFill>
                  <a:srgbClr val="000000"/>
                </a:solidFill>
                <a:ea typeface="Times New Roman"/>
                <a:cs typeface="Arial"/>
              </a:rPr>
              <a:t>S</a:t>
            </a:r>
            <a:r>
              <a:rPr lang="fr-FR" sz="1200" baseline="-25000" dirty="0" err="1">
                <a:solidFill>
                  <a:srgbClr val="000000"/>
                </a:solidFill>
                <a:ea typeface="Times New Roman"/>
                <a:cs typeface="Arial"/>
              </a:rPr>
              <a:t>rt</a:t>
            </a:r>
            <a:r>
              <a:rPr lang="fr-FR" sz="1200" dirty="0">
                <a:solidFill>
                  <a:srgbClr val="000000"/>
                </a:solidFill>
                <a:ea typeface="Times New Roman"/>
                <a:cs typeface="Arial"/>
              </a:rPr>
              <a:t> = 100 m²</a:t>
            </a:r>
            <a:endParaRPr lang="fr-FR" sz="1200" dirty="0">
              <a:ea typeface="Times New Roman"/>
              <a:cs typeface="Arial"/>
            </a:endParaRPr>
          </a:p>
          <a:p>
            <a:pPr>
              <a:lnSpc>
                <a:spcPct val="107000"/>
              </a:lnSpc>
              <a:spcAft>
                <a:spcPts val="449"/>
              </a:spcAft>
              <a:defRPr/>
            </a:pPr>
            <a:r>
              <a:rPr lang="fr-FR" sz="1200" dirty="0">
                <a:solidFill>
                  <a:srgbClr val="000000"/>
                </a:solidFill>
                <a:ea typeface="Times New Roman"/>
                <a:cs typeface="Arial"/>
              </a:rPr>
              <a:t>Altitude &lt; 400 mètres</a:t>
            </a:r>
            <a:endParaRPr lang="fr-FR" sz="1200" dirty="0">
              <a:ea typeface="Times New Roman"/>
              <a:cs typeface="Arial"/>
            </a:endParaRPr>
          </a:p>
          <a:p>
            <a:pPr>
              <a:lnSpc>
                <a:spcPct val="107000"/>
              </a:lnSpc>
              <a:spcAft>
                <a:spcPts val="449"/>
              </a:spcAft>
              <a:defRPr/>
            </a:pPr>
            <a:r>
              <a:rPr lang="fr-FR" sz="1200" dirty="0">
                <a:solidFill>
                  <a:srgbClr val="000000"/>
                </a:solidFill>
                <a:ea typeface="Times New Roman"/>
                <a:cs typeface="Arial"/>
              </a:rPr>
              <a:t>Pas de surface de plancher dont </a:t>
            </a:r>
            <a:r>
              <a:rPr lang="fr-FR" sz="1200" dirty="0" err="1">
                <a:solidFill>
                  <a:srgbClr val="000000"/>
                </a:solidFill>
                <a:ea typeface="Times New Roman"/>
                <a:cs typeface="Arial"/>
              </a:rPr>
              <a:t>hsp</a:t>
            </a:r>
            <a:r>
              <a:rPr lang="fr-FR" sz="1200" dirty="0">
                <a:solidFill>
                  <a:srgbClr val="000000"/>
                </a:solidFill>
                <a:ea typeface="Times New Roman"/>
                <a:cs typeface="Arial"/>
              </a:rPr>
              <a:t> &lt; 1,8 m</a:t>
            </a:r>
            <a:endParaRPr lang="fr-FR" sz="1200" dirty="0">
              <a:ea typeface="Times New Roman"/>
              <a:cs typeface="Arial"/>
            </a:endParaRPr>
          </a:p>
          <a:p>
            <a:pPr>
              <a:lnSpc>
                <a:spcPct val="107000"/>
              </a:lnSpc>
              <a:spcAft>
                <a:spcPts val="449"/>
              </a:spcAft>
              <a:defRPr/>
            </a:pPr>
            <a:r>
              <a:rPr lang="fr-FR" sz="1200" dirty="0">
                <a:solidFill>
                  <a:srgbClr val="000000"/>
                </a:solidFill>
                <a:ea typeface="Times New Roman"/>
                <a:cs typeface="Arial"/>
              </a:rPr>
              <a:t>Exposition au bruit : Aucune (classe Br1)</a:t>
            </a:r>
          </a:p>
        </p:txBody>
      </p:sp>
      <p:graphicFrame>
        <p:nvGraphicFramePr>
          <p:cNvPr id="1247588057" name="Tableau 15"/>
          <p:cNvGraphicFramePr>
            <a:graphicFrameLocks/>
          </p:cNvGraphicFramePr>
          <p:nvPr/>
        </p:nvGraphicFramePr>
        <p:xfrm>
          <a:off x="776336" y="3389634"/>
          <a:ext cx="3422824" cy="1148008"/>
        </p:xfrm>
        <a:graphic>
          <a:graphicData uri="http://schemas.openxmlformats.org/drawingml/2006/table">
            <a:tbl>
              <a:tblPr firstRow="1" firstCol="1" bandRow="1">
                <a:tableStyleId>{5C22544A-7EE6-4342-B048-85BDC9FD1C3A}</a:tableStyleId>
              </a:tblPr>
              <a:tblGrid>
                <a:gridCol w="1598893">
                  <a:extLst>
                    <a:ext uri="{9D8B030D-6E8A-4147-A177-3AD203B41FA5}">
                      <a16:colId xmlns:a16="http://schemas.microsoft.com/office/drawing/2014/main" val="20000"/>
                    </a:ext>
                  </a:extLst>
                </a:gridCol>
                <a:gridCol w="923132">
                  <a:extLst>
                    <a:ext uri="{9D8B030D-6E8A-4147-A177-3AD203B41FA5}">
                      <a16:colId xmlns:a16="http://schemas.microsoft.com/office/drawing/2014/main" val="20001"/>
                    </a:ext>
                  </a:extLst>
                </a:gridCol>
                <a:gridCol w="900799">
                  <a:extLst>
                    <a:ext uri="{9D8B030D-6E8A-4147-A177-3AD203B41FA5}">
                      <a16:colId xmlns:a16="http://schemas.microsoft.com/office/drawing/2014/main" val="20002"/>
                    </a:ext>
                  </a:extLst>
                </a:gridCol>
              </a:tblGrid>
              <a:tr h="440294">
                <a:tc>
                  <a:txBody>
                    <a:bodyPr/>
                    <a:lstStyle/>
                    <a:p>
                      <a:pPr algn="ctr">
                        <a:lnSpc>
                          <a:spcPct val="107000"/>
                        </a:lnSpc>
                        <a:spcAft>
                          <a:spcPts val="0"/>
                        </a:spcAft>
                        <a:defRPr/>
                      </a:pPr>
                      <a:r>
                        <a:rPr lang="fr-FR" sz="1500">
                          <a:latin typeface="Calibri"/>
                          <a:ea typeface="Calibri"/>
                          <a:cs typeface="Times New Roman"/>
                        </a:rPr>
                        <a:t>Cep max</a:t>
                      </a:r>
                      <a:r>
                        <a:rPr lang="fr-FR" sz="1200">
                          <a:latin typeface="Calibri"/>
                          <a:ea typeface="Calibri"/>
                          <a:cs typeface="Times New Roman"/>
                        </a:rPr>
                        <a:t> moyen</a:t>
                      </a:r>
                      <a:endParaRPr/>
                    </a:p>
                    <a:p>
                      <a:pPr algn="ctr">
                        <a:lnSpc>
                          <a:spcPct val="107000"/>
                        </a:lnSpc>
                        <a:spcAft>
                          <a:spcPts val="0"/>
                        </a:spcAft>
                        <a:defRPr/>
                      </a:pPr>
                      <a:r>
                        <a:rPr lang="fr-FR" sz="1200">
                          <a:latin typeface="Marianne"/>
                          <a:ea typeface="Calibri"/>
                          <a:cs typeface="Times New Roman"/>
                        </a:rPr>
                        <a:t>kWhep/(m².an)</a:t>
                      </a:r>
                      <a:endParaRPr lang="fr-FR" sz="120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200"/>
                        <a:t>Cep_maxmoyen</a:t>
                      </a:r>
                      <a:endParaRPr lang="fr-FR" sz="120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200"/>
                        <a:t>Cep,nr_maxmoyen</a:t>
                      </a:r>
                      <a:endParaRPr lang="fr-FR" sz="1200">
                        <a:latin typeface="Calibri"/>
                        <a:ea typeface="Calibri"/>
                        <a:cs typeface="Times New Roman"/>
                      </a:endParaRPr>
                    </a:p>
                  </a:txBody>
                  <a:tcPr marL="51435" marR="51435" marT="0" marB="0" anchor="ctr"/>
                </a:tc>
                <a:extLst>
                  <a:ext uri="{0D108BD9-81ED-4DB2-BD59-A6C34878D82A}">
                    <a16:rowId xmlns:a16="http://schemas.microsoft.com/office/drawing/2014/main" val="10000"/>
                  </a:ext>
                </a:extLst>
              </a:tr>
              <a:tr h="316332">
                <a:tc>
                  <a:txBody>
                    <a:bodyPr/>
                    <a:lstStyle/>
                    <a:p>
                      <a:pPr algn="l">
                        <a:lnSpc>
                          <a:spcPct val="107000"/>
                        </a:lnSpc>
                        <a:spcAft>
                          <a:spcPts val="0"/>
                        </a:spcAft>
                        <a:defRPr/>
                      </a:pPr>
                      <a:r>
                        <a:rPr lang="fr-FR" sz="1200"/>
                        <a:t>Maisons</a:t>
                      </a:r>
                      <a:endParaRPr lang="fr-FR" sz="1200">
                        <a:latin typeface="Calibri"/>
                        <a:ea typeface="Calibri"/>
                        <a:cs typeface="Times New Roman"/>
                      </a:endParaRPr>
                    </a:p>
                  </a:txBody>
                  <a:tcPr marL="51435" marR="51435" marT="0" marB="0" anchor="ctr">
                    <a:solidFill>
                      <a:schemeClr val="accent6">
                        <a:lumMod val="75000"/>
                      </a:schemeClr>
                    </a:solidFill>
                  </a:tcPr>
                </a:tc>
                <a:tc>
                  <a:txBody>
                    <a:bodyPr/>
                    <a:lstStyle/>
                    <a:p>
                      <a:pPr algn="ctr">
                        <a:lnSpc>
                          <a:spcPct val="107000"/>
                        </a:lnSpc>
                        <a:spcAft>
                          <a:spcPts val="0"/>
                        </a:spcAft>
                        <a:defRPr/>
                      </a:pPr>
                      <a:r>
                        <a:rPr lang="fr-FR" sz="1500">
                          <a:solidFill>
                            <a:schemeClr val="bg1"/>
                          </a:solidFill>
                          <a:latin typeface="Marianne"/>
                          <a:ea typeface="Calibri"/>
                          <a:cs typeface="Times New Roman"/>
                        </a:rPr>
                        <a:t>75</a:t>
                      </a:r>
                      <a:endParaRPr/>
                    </a:p>
                  </a:txBody>
                  <a:tcPr marL="68580" marR="68580" marT="0" marB="0" anchor="ctr">
                    <a:solidFill>
                      <a:schemeClr val="accent6">
                        <a:lumMod val="75000"/>
                      </a:schemeClr>
                    </a:solidFill>
                  </a:tcPr>
                </a:tc>
                <a:tc>
                  <a:txBody>
                    <a:bodyPr/>
                    <a:lstStyle/>
                    <a:p>
                      <a:pPr algn="ctr">
                        <a:lnSpc>
                          <a:spcPct val="107000"/>
                        </a:lnSpc>
                        <a:spcAft>
                          <a:spcPts val="0"/>
                        </a:spcAft>
                        <a:defRPr/>
                      </a:pPr>
                      <a:r>
                        <a:rPr lang="fr-FR" sz="1500">
                          <a:solidFill>
                            <a:schemeClr val="bg1"/>
                          </a:solidFill>
                          <a:latin typeface="Marianne"/>
                          <a:ea typeface="Calibri"/>
                          <a:cs typeface="Times New Roman"/>
                        </a:rPr>
                        <a:t>55</a:t>
                      </a:r>
                      <a:endParaRPr/>
                    </a:p>
                  </a:txBody>
                  <a:tcPr marL="68580" marR="68580" marT="0" marB="0" anchor="ctr">
                    <a:solidFill>
                      <a:schemeClr val="accent6">
                        <a:lumMod val="75000"/>
                      </a:schemeClr>
                    </a:solidFill>
                  </a:tcPr>
                </a:tc>
                <a:extLst>
                  <a:ext uri="{0D108BD9-81ED-4DB2-BD59-A6C34878D82A}">
                    <a16:rowId xmlns:a16="http://schemas.microsoft.com/office/drawing/2014/main" val="10001"/>
                  </a:ext>
                </a:extLst>
              </a:tr>
              <a:tr h="391382">
                <a:tc>
                  <a:txBody>
                    <a:bodyPr/>
                    <a:lstStyle/>
                    <a:p>
                      <a:pPr algn="l">
                        <a:lnSpc>
                          <a:spcPct val="107000"/>
                        </a:lnSpc>
                        <a:spcAft>
                          <a:spcPts val="0"/>
                        </a:spcAft>
                        <a:defRPr/>
                      </a:pPr>
                      <a:r>
                        <a:rPr lang="fr-FR" sz="1200"/>
                        <a:t>Logements collectifs</a:t>
                      </a:r>
                      <a:endParaRPr lang="fr-FR" sz="120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500">
                          <a:solidFill>
                            <a:schemeClr val="dk1"/>
                          </a:solidFill>
                          <a:latin typeface="Marianne"/>
                          <a:ea typeface="Calibri"/>
                          <a:cs typeface="Times New Roman"/>
                        </a:rPr>
                        <a:t>85</a:t>
                      </a:r>
                      <a:endParaRPr/>
                    </a:p>
                  </a:txBody>
                  <a:tcPr marL="68580" marR="68580" marT="0" marB="0" anchor="ctr"/>
                </a:tc>
                <a:tc>
                  <a:txBody>
                    <a:bodyPr/>
                    <a:lstStyle/>
                    <a:p>
                      <a:pPr algn="ctr">
                        <a:lnSpc>
                          <a:spcPct val="107000"/>
                        </a:lnSpc>
                        <a:spcAft>
                          <a:spcPts val="0"/>
                        </a:spcAft>
                        <a:defRPr/>
                      </a:pPr>
                      <a:r>
                        <a:rPr lang="fr-FR" sz="1500">
                          <a:latin typeface="Marianne"/>
                          <a:ea typeface="Calibri"/>
                          <a:cs typeface="Times New Roman"/>
                        </a:rPr>
                        <a:t>70</a:t>
                      </a:r>
                      <a:endParaRPr/>
                    </a:p>
                  </a:txBody>
                  <a:tcPr marL="68580" marR="68580" marT="0" marB="0" anchor="ctr"/>
                </a:tc>
                <a:extLst>
                  <a:ext uri="{0D108BD9-81ED-4DB2-BD59-A6C34878D82A}">
                    <a16:rowId xmlns:a16="http://schemas.microsoft.com/office/drawing/2014/main" val="10002"/>
                  </a:ext>
                </a:extLst>
              </a:tr>
            </a:tbl>
          </a:graphicData>
        </a:graphic>
      </p:graphicFrame>
      <p:sp>
        <p:nvSpPr>
          <p:cNvPr id="1621468066" name="Forme libre : forme 124"/>
          <p:cNvSpPr/>
          <p:nvPr/>
        </p:nvSpPr>
        <p:spPr bwMode="auto">
          <a:xfrm>
            <a:off x="4219926" y="2898652"/>
            <a:ext cx="1432287" cy="36740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extrusionOk="0">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6E6FF"/>
          </a:solidFill>
          <a:ln w="14400">
            <a:solidFill>
              <a:srgbClr val="999999"/>
            </a:solidFill>
            <a:prstDash val="solid"/>
          </a:ln>
        </p:spPr>
        <p:txBody>
          <a:bodyPr vert="horz" wrap="square" lIns="61234" tIns="30616" rIns="61234" bIns="30616" anchor="ctr" anchorCtr="0" compatLnSpc="1">
            <a:noAutofit/>
          </a:bodyPr>
          <a:lstStyle/>
          <a:p>
            <a:pPr algn="ctr">
              <a:spcBef>
                <a:spcPts val="1062"/>
              </a:spcBef>
              <a:tabLst>
                <a:tab pos="0" algn="l"/>
                <a:tab pos="306180" algn="l"/>
                <a:tab pos="611134" algn="l"/>
                <a:tab pos="916825" algn="l"/>
                <a:tab pos="1222515" algn="l"/>
                <a:tab pos="1528204" algn="l"/>
                <a:tab pos="1833895" algn="l"/>
                <a:tab pos="2139585" algn="l"/>
                <a:tab pos="2445274" algn="l"/>
                <a:tab pos="2750965" algn="l"/>
                <a:tab pos="3056656" algn="l"/>
                <a:tab pos="3362344" algn="l"/>
                <a:tab pos="3668035" algn="l"/>
                <a:tab pos="3973726" algn="l"/>
                <a:tab pos="4279416" algn="l"/>
                <a:tab pos="4585106" algn="l"/>
                <a:tab pos="4890796" algn="l"/>
                <a:tab pos="5196486" algn="l"/>
                <a:tab pos="5502175" algn="l"/>
                <a:tab pos="5807866" algn="l"/>
                <a:tab pos="6113557" algn="l"/>
              </a:tabLst>
              <a:defRPr/>
            </a:pPr>
            <a:r>
              <a:rPr lang="fr-FR" sz="1200" b="1">
                <a:solidFill>
                  <a:srgbClr val="280099"/>
                </a:solidFill>
                <a:latin typeface="Arial"/>
                <a:ea typeface="MS Gothic"/>
                <a:cs typeface="MS Gothic"/>
              </a:rPr>
              <a:t>Cep</a:t>
            </a:r>
            <a:r>
              <a:rPr lang="fr-FR" sz="1200" b="1" baseline="-25000">
                <a:solidFill>
                  <a:srgbClr val="280099"/>
                </a:solidFill>
                <a:latin typeface="Arial"/>
                <a:ea typeface="MS Gothic"/>
                <a:cs typeface="MS Gothic"/>
              </a:rPr>
              <a:t>max </a:t>
            </a:r>
            <a:r>
              <a:rPr lang="fr-FR" sz="1200" b="1">
                <a:solidFill>
                  <a:srgbClr val="280099"/>
                </a:solidFill>
                <a:latin typeface="Arial"/>
                <a:ea typeface="MS Gothic"/>
                <a:cs typeface="MS Gothic"/>
              </a:rPr>
              <a:t>/Cep,nr</a:t>
            </a:r>
            <a:r>
              <a:rPr lang="fr-FR" sz="1200" b="1" baseline="-25000">
                <a:solidFill>
                  <a:srgbClr val="280099"/>
                </a:solidFill>
                <a:latin typeface="Arial"/>
                <a:ea typeface="MS Gothic"/>
                <a:cs typeface="MS Gothic"/>
              </a:rPr>
              <a:t>max </a:t>
            </a:r>
            <a:endParaRPr/>
          </a:p>
        </p:txBody>
      </p:sp>
      <p:sp>
        <p:nvSpPr>
          <p:cNvPr id="1965292933" name="Rectangle 13"/>
          <p:cNvSpPr/>
          <p:nvPr/>
        </p:nvSpPr>
        <p:spPr bwMode="auto">
          <a:xfrm>
            <a:off x="0" y="1126386"/>
            <a:ext cx="394105" cy="3657112"/>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
        <p:nvSpPr>
          <p:cNvPr id="13" name="ZoneTexte 12">
            <a:extLst>
              <a:ext uri="{FF2B5EF4-FFF2-40B4-BE49-F238E27FC236}">
                <a16:creationId xmlns:a16="http://schemas.microsoft.com/office/drawing/2014/main" id="{D94A4143-FAEB-430F-B728-9AB7DD2D4F10}"/>
              </a:ext>
            </a:extLst>
          </p:cNvPr>
          <p:cNvSpPr txBox="1"/>
          <p:nvPr/>
        </p:nvSpPr>
        <p:spPr bwMode="auto">
          <a:xfrm>
            <a:off x="2195736" y="96750"/>
            <a:ext cx="6662999" cy="342786"/>
          </a:xfrm>
          <a:prstGeom prst="rect">
            <a:avLst/>
          </a:prstGeom>
          <a:solidFill>
            <a:schemeClr val="accent3"/>
          </a:solidFill>
        </p:spPr>
        <p:txBody>
          <a:bodyPr vertOverflow="overflow" horzOverflow="overflow" vert="horz" wrap="square" lIns="91440" tIns="45720" rIns="91440" bIns="45720" numCol="1" spcCol="0" rtlCol="0" fromWordArt="0" anchor="t" anchorCtr="0" forceAA="0" compatLnSpc="0">
            <a:spAutoFit/>
          </a:bodyPr>
          <a:lstStyle/>
          <a:p>
            <a:pPr>
              <a:defRPr/>
            </a:pPr>
            <a:r>
              <a:rPr lang="fr-FR" sz="1400" dirty="0"/>
              <a:t>Ancienne carte avec seuils pour les permis déposés avant le 1</a:t>
            </a:r>
            <a:r>
              <a:rPr lang="fr-FR" sz="1400" baseline="30000" dirty="0"/>
              <a:t>er</a:t>
            </a:r>
            <a:r>
              <a:rPr lang="fr-FR" sz="1400" dirty="0"/>
              <a:t> janvier 2025</a:t>
            </a:r>
            <a:endParaRPr sz="1400" dirty="0"/>
          </a:p>
        </p:txBody>
      </p:sp>
      <p:sp>
        <p:nvSpPr>
          <p:cNvPr id="14" name="ZoneTexte 13">
            <a:extLst>
              <a:ext uri="{FF2B5EF4-FFF2-40B4-BE49-F238E27FC236}">
                <a16:creationId xmlns:a16="http://schemas.microsoft.com/office/drawing/2014/main" id="{4828407E-3878-4195-BA24-8C0B59001B2D}"/>
              </a:ext>
            </a:extLst>
          </p:cNvPr>
          <p:cNvSpPr txBox="1"/>
          <p:nvPr/>
        </p:nvSpPr>
        <p:spPr bwMode="auto">
          <a:xfrm>
            <a:off x="5214087" y="4171298"/>
            <a:ext cx="3929913" cy="646331"/>
          </a:xfrm>
          <a:prstGeom prst="rect">
            <a:avLst/>
          </a:prstGeom>
          <a:solidFill>
            <a:schemeClr val="bg2">
              <a:lumMod val="20000"/>
              <a:lumOff val="80000"/>
            </a:schemeClr>
          </a:solidFill>
        </p:spPr>
        <p:txBody>
          <a:bodyPr wrap="square" rtlCol="0">
            <a:spAutoFit/>
          </a:bodyPr>
          <a:lstStyle/>
          <a:p>
            <a:pPr>
              <a:defRPr/>
            </a:pPr>
            <a:r>
              <a:rPr lang="fr-FR" sz="1200" dirty="0"/>
              <a:t>Ces valeurs sont valables pour des permis de construire déposés avant le 1</a:t>
            </a:r>
            <a:r>
              <a:rPr lang="fr-FR" sz="1200" baseline="30000" dirty="0"/>
              <a:t>er</a:t>
            </a:r>
            <a:r>
              <a:rPr lang="fr-FR" sz="1200" dirty="0"/>
              <a:t> janvier 2025 (ancienne modulation </a:t>
            </a:r>
            <a:r>
              <a:rPr lang="fr-FR" sz="1200" dirty="0" err="1"/>
              <a:t>Mcgéo</a:t>
            </a:r>
            <a:r>
              <a:rPr lang="fr-FR" sz="1200" dirty="0"/>
              <a:t> zones H3 et H2d)</a:t>
            </a:r>
            <a:endParaRPr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 name="Image 2">
            <a:extLst>
              <a:ext uri="{FF2B5EF4-FFF2-40B4-BE49-F238E27FC236}">
                <a16:creationId xmlns:a16="http://schemas.microsoft.com/office/drawing/2014/main" id="{2F71C826-BA35-42CA-9C29-57F53D2FD620}"/>
              </a:ext>
            </a:extLst>
          </p:cNvPr>
          <p:cNvPicPr>
            <a:picLocks noChangeAspect="1"/>
          </p:cNvPicPr>
          <p:nvPr/>
        </p:nvPicPr>
        <p:blipFill>
          <a:blip r:embed="rId3"/>
          <a:stretch>
            <a:fillRect/>
          </a:stretch>
        </p:blipFill>
        <p:spPr>
          <a:xfrm>
            <a:off x="5364088" y="1166623"/>
            <a:ext cx="3589503" cy="2962887"/>
          </a:xfrm>
          <a:prstGeom prst="rect">
            <a:avLst/>
          </a:prstGeom>
        </p:spPr>
      </p:pic>
      <p:sp>
        <p:nvSpPr>
          <p:cNvPr id="740140190" name="Titre 6"/>
          <p:cNvSpPr>
            <a:spLocks noGrp="1"/>
          </p:cNvSpPr>
          <p:nvPr>
            <p:ph type="title"/>
          </p:nvPr>
        </p:nvSpPr>
        <p:spPr bwMode="auto">
          <a:xfrm>
            <a:off x="382673" y="693342"/>
            <a:ext cx="8604488" cy="447613"/>
          </a:xfrm>
        </p:spPr>
        <p:txBody>
          <a:bodyPr/>
          <a:lstStyle/>
          <a:p>
            <a:pPr>
              <a:defRPr/>
            </a:pPr>
            <a:r>
              <a:rPr lang="fr-FR" sz="2000"/>
              <a:t>Niveaux moyen d’exigence du Cep max et du Cep,nr max</a:t>
            </a:r>
            <a:endParaRPr/>
          </a:p>
        </p:txBody>
      </p:sp>
      <p:sp>
        <p:nvSpPr>
          <p:cNvPr id="1758612644" name="Espace réservé du numéro de diapositive 3"/>
          <p:cNvSpPr>
            <a:spLocks noGrp="1"/>
          </p:cNvSpPr>
          <p:nvPr>
            <p:ph type="sldNum" sz="quarter" idx="12"/>
          </p:nvPr>
        </p:nvSpPr>
        <p:spPr bwMode="auto"/>
        <p:txBody>
          <a:bodyPr/>
          <a:lstStyle/>
          <a:p>
            <a:pPr>
              <a:defRPr/>
            </a:pPr>
            <a:fld id="{9694F540-BE87-F52D-5DDC-0FF8CECAC4B4}" type="slidenum">
              <a:rPr lang="fr-FR"/>
              <a:t>71</a:t>
            </a:fld>
            <a:endParaRPr lang="fr-FR"/>
          </a:p>
        </p:txBody>
      </p:sp>
      <p:pic>
        <p:nvPicPr>
          <p:cNvPr id="1250008644" name="Image 30"/>
          <p:cNvPicPr>
            <a:picLocks noChangeAspect="1"/>
          </p:cNvPicPr>
          <p:nvPr/>
        </p:nvPicPr>
        <p:blipFill>
          <a:blip r:embed="rId4"/>
          <a:stretch/>
        </p:blipFill>
        <p:spPr bwMode="auto">
          <a:xfrm>
            <a:off x="6327401" y="4803997"/>
            <a:ext cx="1043195" cy="347731"/>
          </a:xfrm>
          <a:prstGeom prst="rect">
            <a:avLst/>
          </a:prstGeom>
        </p:spPr>
      </p:pic>
      <p:sp>
        <p:nvSpPr>
          <p:cNvPr id="731013135" name="Rectangle 26"/>
          <p:cNvSpPr/>
          <p:nvPr/>
        </p:nvSpPr>
        <p:spPr bwMode="auto">
          <a:xfrm>
            <a:off x="642087" y="4859624"/>
            <a:ext cx="4572000" cy="207748"/>
          </a:xfrm>
          <a:prstGeom prst="rect">
            <a:avLst/>
          </a:prstGeom>
        </p:spPr>
        <p:txBody>
          <a:bodyPr>
            <a:spAutoFit/>
          </a:bodyPr>
          <a:lstStyle/>
          <a:p>
            <a:pPr>
              <a:defRPr/>
            </a:pPr>
            <a:r>
              <a:rPr lang="fr-FR" sz="750">
                <a:solidFill>
                  <a:srgbClr val="169B62"/>
                </a:solidFill>
              </a:rPr>
              <a:t>RE2020 ⎮ Présentation de la RE2020</a:t>
            </a:r>
            <a:endParaRPr/>
          </a:p>
        </p:txBody>
      </p:sp>
      <p:sp>
        <p:nvSpPr>
          <p:cNvPr id="1024107203" name="Rectangle : coins arrondis 303"/>
          <p:cNvSpPr/>
          <p:nvPr/>
        </p:nvSpPr>
        <p:spPr bwMode="auto">
          <a:xfrm>
            <a:off x="755574" y="1347613"/>
            <a:ext cx="3600401" cy="1734742"/>
          </a:xfrm>
          <a:prstGeom prst="roundRect">
            <a:avLst>
              <a:gd name="adj"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a:lnSpc>
                <a:spcPct val="107000"/>
              </a:lnSpc>
              <a:spcAft>
                <a:spcPts val="449"/>
              </a:spcAft>
              <a:defRPr/>
            </a:pPr>
            <a:r>
              <a:rPr lang="fr-FR" sz="1200" b="1" dirty="0">
                <a:solidFill>
                  <a:schemeClr val="tx2"/>
                </a:solidFill>
                <a:ea typeface="Times New Roman"/>
                <a:cs typeface="Arial"/>
              </a:rPr>
              <a:t>Maison individuelle</a:t>
            </a:r>
            <a:endParaRPr dirty="0"/>
          </a:p>
          <a:p>
            <a:pPr>
              <a:lnSpc>
                <a:spcPct val="107000"/>
              </a:lnSpc>
              <a:spcAft>
                <a:spcPts val="449"/>
              </a:spcAft>
              <a:defRPr/>
            </a:pPr>
            <a:r>
              <a:rPr lang="fr-FR" sz="1200" dirty="0" err="1">
                <a:solidFill>
                  <a:srgbClr val="000000"/>
                </a:solidFill>
                <a:ea typeface="Times New Roman"/>
                <a:cs typeface="Arial"/>
              </a:rPr>
              <a:t>S</a:t>
            </a:r>
            <a:r>
              <a:rPr lang="fr-FR" sz="1200" baseline="-25000" dirty="0" err="1">
                <a:solidFill>
                  <a:srgbClr val="000000"/>
                </a:solidFill>
                <a:ea typeface="Times New Roman"/>
                <a:cs typeface="Arial"/>
              </a:rPr>
              <a:t>rt</a:t>
            </a:r>
            <a:r>
              <a:rPr lang="fr-FR" sz="1200" dirty="0">
                <a:solidFill>
                  <a:srgbClr val="000000"/>
                </a:solidFill>
                <a:ea typeface="Times New Roman"/>
                <a:cs typeface="Arial"/>
              </a:rPr>
              <a:t> = 100 m²</a:t>
            </a:r>
            <a:endParaRPr lang="fr-FR" sz="1200" dirty="0">
              <a:ea typeface="Times New Roman"/>
              <a:cs typeface="Arial"/>
            </a:endParaRPr>
          </a:p>
          <a:p>
            <a:pPr>
              <a:lnSpc>
                <a:spcPct val="107000"/>
              </a:lnSpc>
              <a:spcAft>
                <a:spcPts val="449"/>
              </a:spcAft>
              <a:defRPr/>
            </a:pPr>
            <a:r>
              <a:rPr lang="fr-FR" sz="1200" dirty="0">
                <a:solidFill>
                  <a:srgbClr val="000000"/>
                </a:solidFill>
                <a:ea typeface="Times New Roman"/>
                <a:cs typeface="Arial"/>
              </a:rPr>
              <a:t>Altitude &lt; 400 mètres</a:t>
            </a:r>
            <a:endParaRPr lang="fr-FR" sz="1200" dirty="0">
              <a:ea typeface="Times New Roman"/>
              <a:cs typeface="Arial"/>
            </a:endParaRPr>
          </a:p>
          <a:p>
            <a:pPr>
              <a:lnSpc>
                <a:spcPct val="107000"/>
              </a:lnSpc>
              <a:spcAft>
                <a:spcPts val="449"/>
              </a:spcAft>
              <a:defRPr/>
            </a:pPr>
            <a:r>
              <a:rPr lang="fr-FR" sz="1200" dirty="0">
                <a:solidFill>
                  <a:srgbClr val="000000"/>
                </a:solidFill>
                <a:ea typeface="Times New Roman"/>
                <a:cs typeface="Arial"/>
              </a:rPr>
              <a:t>Pas de surface de plancher dont </a:t>
            </a:r>
            <a:r>
              <a:rPr lang="fr-FR" sz="1200" dirty="0" err="1">
                <a:solidFill>
                  <a:srgbClr val="000000"/>
                </a:solidFill>
                <a:ea typeface="Times New Roman"/>
                <a:cs typeface="Arial"/>
              </a:rPr>
              <a:t>hsp</a:t>
            </a:r>
            <a:r>
              <a:rPr lang="fr-FR" sz="1200" dirty="0">
                <a:solidFill>
                  <a:srgbClr val="000000"/>
                </a:solidFill>
                <a:ea typeface="Times New Roman"/>
                <a:cs typeface="Arial"/>
              </a:rPr>
              <a:t> &lt; 1,8 m</a:t>
            </a:r>
            <a:endParaRPr lang="fr-FR" sz="1200" dirty="0">
              <a:ea typeface="Times New Roman"/>
              <a:cs typeface="Arial"/>
            </a:endParaRPr>
          </a:p>
          <a:p>
            <a:pPr>
              <a:lnSpc>
                <a:spcPct val="107000"/>
              </a:lnSpc>
              <a:spcAft>
                <a:spcPts val="449"/>
              </a:spcAft>
              <a:defRPr/>
            </a:pPr>
            <a:r>
              <a:rPr lang="fr-FR" sz="1200" dirty="0">
                <a:solidFill>
                  <a:srgbClr val="000000"/>
                </a:solidFill>
                <a:ea typeface="Times New Roman"/>
                <a:cs typeface="Arial"/>
              </a:rPr>
              <a:t>Exposition au bruit : Aucune (classe Br1)</a:t>
            </a:r>
          </a:p>
          <a:p>
            <a:pPr>
              <a:lnSpc>
                <a:spcPct val="107000"/>
              </a:lnSpc>
              <a:spcAft>
                <a:spcPts val="449"/>
              </a:spcAft>
              <a:defRPr/>
            </a:pPr>
            <a:r>
              <a:rPr lang="fr-FR" sz="1200" dirty="0" err="1">
                <a:solidFill>
                  <a:srgbClr val="000000"/>
                </a:solidFill>
                <a:ea typeface="Times New Roman"/>
                <a:cs typeface="Arial"/>
              </a:rPr>
              <a:t>McHSP</a:t>
            </a:r>
            <a:r>
              <a:rPr lang="fr-FR" sz="1200" dirty="0">
                <a:solidFill>
                  <a:srgbClr val="000000"/>
                </a:solidFill>
                <a:ea typeface="Times New Roman"/>
                <a:cs typeface="Arial"/>
              </a:rPr>
              <a:t>=0</a:t>
            </a:r>
          </a:p>
        </p:txBody>
      </p:sp>
      <p:graphicFrame>
        <p:nvGraphicFramePr>
          <p:cNvPr id="1247588057" name="Tableau 15"/>
          <p:cNvGraphicFramePr>
            <a:graphicFrameLocks/>
          </p:cNvGraphicFramePr>
          <p:nvPr/>
        </p:nvGraphicFramePr>
        <p:xfrm>
          <a:off x="776336" y="3389634"/>
          <a:ext cx="3422824" cy="1148008"/>
        </p:xfrm>
        <a:graphic>
          <a:graphicData uri="http://schemas.openxmlformats.org/drawingml/2006/table">
            <a:tbl>
              <a:tblPr firstRow="1" firstCol="1" bandRow="1">
                <a:tableStyleId>{5C22544A-7EE6-4342-B048-85BDC9FD1C3A}</a:tableStyleId>
              </a:tblPr>
              <a:tblGrid>
                <a:gridCol w="1598893">
                  <a:extLst>
                    <a:ext uri="{9D8B030D-6E8A-4147-A177-3AD203B41FA5}">
                      <a16:colId xmlns:a16="http://schemas.microsoft.com/office/drawing/2014/main" val="20000"/>
                    </a:ext>
                  </a:extLst>
                </a:gridCol>
                <a:gridCol w="923132">
                  <a:extLst>
                    <a:ext uri="{9D8B030D-6E8A-4147-A177-3AD203B41FA5}">
                      <a16:colId xmlns:a16="http://schemas.microsoft.com/office/drawing/2014/main" val="20001"/>
                    </a:ext>
                  </a:extLst>
                </a:gridCol>
                <a:gridCol w="900799">
                  <a:extLst>
                    <a:ext uri="{9D8B030D-6E8A-4147-A177-3AD203B41FA5}">
                      <a16:colId xmlns:a16="http://schemas.microsoft.com/office/drawing/2014/main" val="20002"/>
                    </a:ext>
                  </a:extLst>
                </a:gridCol>
              </a:tblGrid>
              <a:tr h="440294">
                <a:tc>
                  <a:txBody>
                    <a:bodyPr/>
                    <a:lstStyle/>
                    <a:p>
                      <a:pPr algn="ctr">
                        <a:lnSpc>
                          <a:spcPct val="107000"/>
                        </a:lnSpc>
                        <a:spcAft>
                          <a:spcPts val="0"/>
                        </a:spcAft>
                        <a:defRPr/>
                      </a:pPr>
                      <a:r>
                        <a:rPr lang="fr-FR" sz="1500">
                          <a:latin typeface="Calibri"/>
                          <a:ea typeface="Calibri"/>
                          <a:cs typeface="Times New Roman"/>
                        </a:rPr>
                        <a:t>Cep max</a:t>
                      </a:r>
                      <a:r>
                        <a:rPr lang="fr-FR" sz="1200">
                          <a:latin typeface="Calibri"/>
                          <a:ea typeface="Calibri"/>
                          <a:cs typeface="Times New Roman"/>
                        </a:rPr>
                        <a:t> moyen</a:t>
                      </a:r>
                      <a:endParaRPr/>
                    </a:p>
                    <a:p>
                      <a:pPr algn="ctr">
                        <a:lnSpc>
                          <a:spcPct val="107000"/>
                        </a:lnSpc>
                        <a:spcAft>
                          <a:spcPts val="0"/>
                        </a:spcAft>
                        <a:defRPr/>
                      </a:pPr>
                      <a:r>
                        <a:rPr lang="fr-FR" sz="1200">
                          <a:latin typeface="Marianne"/>
                          <a:ea typeface="Calibri"/>
                          <a:cs typeface="Times New Roman"/>
                        </a:rPr>
                        <a:t>kWhep/(m².an)</a:t>
                      </a:r>
                      <a:endParaRPr lang="fr-FR" sz="120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200"/>
                        <a:t>Cep_maxmoyen</a:t>
                      </a:r>
                      <a:endParaRPr lang="fr-FR" sz="120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200"/>
                        <a:t>Cep,nr_maxmoyen</a:t>
                      </a:r>
                      <a:endParaRPr lang="fr-FR" sz="1200">
                        <a:latin typeface="Calibri"/>
                        <a:ea typeface="Calibri"/>
                        <a:cs typeface="Times New Roman"/>
                      </a:endParaRPr>
                    </a:p>
                  </a:txBody>
                  <a:tcPr marL="51435" marR="51435" marT="0" marB="0" anchor="ctr"/>
                </a:tc>
                <a:extLst>
                  <a:ext uri="{0D108BD9-81ED-4DB2-BD59-A6C34878D82A}">
                    <a16:rowId xmlns:a16="http://schemas.microsoft.com/office/drawing/2014/main" val="10000"/>
                  </a:ext>
                </a:extLst>
              </a:tr>
              <a:tr h="316332">
                <a:tc>
                  <a:txBody>
                    <a:bodyPr/>
                    <a:lstStyle/>
                    <a:p>
                      <a:pPr algn="l">
                        <a:lnSpc>
                          <a:spcPct val="107000"/>
                        </a:lnSpc>
                        <a:spcAft>
                          <a:spcPts val="0"/>
                        </a:spcAft>
                        <a:defRPr/>
                      </a:pPr>
                      <a:r>
                        <a:rPr lang="fr-FR" sz="1200"/>
                        <a:t>Maisons</a:t>
                      </a:r>
                      <a:endParaRPr lang="fr-FR" sz="1200">
                        <a:latin typeface="Calibri"/>
                        <a:ea typeface="Calibri"/>
                        <a:cs typeface="Times New Roman"/>
                      </a:endParaRPr>
                    </a:p>
                  </a:txBody>
                  <a:tcPr marL="51435" marR="51435" marT="0" marB="0" anchor="ctr">
                    <a:solidFill>
                      <a:schemeClr val="accent6">
                        <a:lumMod val="75000"/>
                      </a:schemeClr>
                    </a:solidFill>
                  </a:tcPr>
                </a:tc>
                <a:tc>
                  <a:txBody>
                    <a:bodyPr/>
                    <a:lstStyle/>
                    <a:p>
                      <a:pPr algn="ctr">
                        <a:lnSpc>
                          <a:spcPct val="107000"/>
                        </a:lnSpc>
                        <a:spcAft>
                          <a:spcPts val="0"/>
                        </a:spcAft>
                        <a:defRPr/>
                      </a:pPr>
                      <a:r>
                        <a:rPr lang="fr-FR" sz="1500">
                          <a:solidFill>
                            <a:schemeClr val="bg1"/>
                          </a:solidFill>
                          <a:latin typeface="Marianne"/>
                          <a:ea typeface="Calibri"/>
                          <a:cs typeface="Times New Roman"/>
                        </a:rPr>
                        <a:t>75</a:t>
                      </a:r>
                      <a:endParaRPr/>
                    </a:p>
                  </a:txBody>
                  <a:tcPr marL="68580" marR="68580" marT="0" marB="0" anchor="ctr">
                    <a:solidFill>
                      <a:schemeClr val="accent6">
                        <a:lumMod val="75000"/>
                      </a:schemeClr>
                    </a:solidFill>
                  </a:tcPr>
                </a:tc>
                <a:tc>
                  <a:txBody>
                    <a:bodyPr/>
                    <a:lstStyle/>
                    <a:p>
                      <a:pPr algn="ctr">
                        <a:lnSpc>
                          <a:spcPct val="107000"/>
                        </a:lnSpc>
                        <a:spcAft>
                          <a:spcPts val="0"/>
                        </a:spcAft>
                        <a:defRPr/>
                      </a:pPr>
                      <a:r>
                        <a:rPr lang="fr-FR" sz="1500">
                          <a:solidFill>
                            <a:schemeClr val="bg1"/>
                          </a:solidFill>
                          <a:latin typeface="Marianne"/>
                          <a:ea typeface="Calibri"/>
                          <a:cs typeface="Times New Roman"/>
                        </a:rPr>
                        <a:t>55</a:t>
                      </a:r>
                      <a:endParaRPr/>
                    </a:p>
                  </a:txBody>
                  <a:tcPr marL="68580" marR="68580" marT="0" marB="0" anchor="ctr">
                    <a:solidFill>
                      <a:schemeClr val="accent6">
                        <a:lumMod val="75000"/>
                      </a:schemeClr>
                    </a:solidFill>
                  </a:tcPr>
                </a:tc>
                <a:extLst>
                  <a:ext uri="{0D108BD9-81ED-4DB2-BD59-A6C34878D82A}">
                    <a16:rowId xmlns:a16="http://schemas.microsoft.com/office/drawing/2014/main" val="10001"/>
                  </a:ext>
                </a:extLst>
              </a:tr>
              <a:tr h="391382">
                <a:tc>
                  <a:txBody>
                    <a:bodyPr/>
                    <a:lstStyle/>
                    <a:p>
                      <a:pPr algn="l">
                        <a:lnSpc>
                          <a:spcPct val="107000"/>
                        </a:lnSpc>
                        <a:spcAft>
                          <a:spcPts val="0"/>
                        </a:spcAft>
                        <a:defRPr/>
                      </a:pPr>
                      <a:r>
                        <a:rPr lang="fr-FR" sz="1200"/>
                        <a:t>Logements collectifs</a:t>
                      </a:r>
                      <a:endParaRPr lang="fr-FR" sz="120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500">
                          <a:solidFill>
                            <a:schemeClr val="dk1"/>
                          </a:solidFill>
                          <a:latin typeface="Marianne"/>
                          <a:ea typeface="Calibri"/>
                          <a:cs typeface="Times New Roman"/>
                        </a:rPr>
                        <a:t>85</a:t>
                      </a:r>
                      <a:endParaRPr/>
                    </a:p>
                  </a:txBody>
                  <a:tcPr marL="68580" marR="68580" marT="0" marB="0" anchor="ctr"/>
                </a:tc>
                <a:tc>
                  <a:txBody>
                    <a:bodyPr/>
                    <a:lstStyle/>
                    <a:p>
                      <a:pPr algn="ctr">
                        <a:lnSpc>
                          <a:spcPct val="107000"/>
                        </a:lnSpc>
                        <a:spcAft>
                          <a:spcPts val="0"/>
                        </a:spcAft>
                        <a:defRPr/>
                      </a:pPr>
                      <a:r>
                        <a:rPr lang="fr-FR" sz="1500">
                          <a:latin typeface="Marianne"/>
                          <a:ea typeface="Calibri"/>
                          <a:cs typeface="Times New Roman"/>
                        </a:rPr>
                        <a:t>70</a:t>
                      </a:r>
                      <a:endParaRPr/>
                    </a:p>
                  </a:txBody>
                  <a:tcPr marL="68580" marR="68580" marT="0" marB="0" anchor="ctr"/>
                </a:tc>
                <a:extLst>
                  <a:ext uri="{0D108BD9-81ED-4DB2-BD59-A6C34878D82A}">
                    <a16:rowId xmlns:a16="http://schemas.microsoft.com/office/drawing/2014/main" val="10002"/>
                  </a:ext>
                </a:extLst>
              </a:tr>
            </a:tbl>
          </a:graphicData>
        </a:graphic>
      </p:graphicFrame>
      <p:sp>
        <p:nvSpPr>
          <p:cNvPr id="1621468066" name="Forme libre : forme 124"/>
          <p:cNvSpPr/>
          <p:nvPr/>
        </p:nvSpPr>
        <p:spPr bwMode="auto">
          <a:xfrm>
            <a:off x="4219926" y="2898652"/>
            <a:ext cx="1432287" cy="36740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extrusionOk="0">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6E6FF"/>
          </a:solidFill>
          <a:ln w="14400">
            <a:solidFill>
              <a:srgbClr val="999999"/>
            </a:solidFill>
            <a:prstDash val="solid"/>
          </a:ln>
        </p:spPr>
        <p:txBody>
          <a:bodyPr vert="horz" wrap="square" lIns="61234" tIns="30616" rIns="61234" bIns="30616" anchor="ctr" anchorCtr="0" compatLnSpc="1">
            <a:noAutofit/>
          </a:bodyPr>
          <a:lstStyle/>
          <a:p>
            <a:pPr algn="ctr">
              <a:spcBef>
                <a:spcPts val="1062"/>
              </a:spcBef>
              <a:tabLst>
                <a:tab pos="0" algn="l"/>
                <a:tab pos="306180" algn="l"/>
                <a:tab pos="611134" algn="l"/>
                <a:tab pos="916825" algn="l"/>
                <a:tab pos="1222515" algn="l"/>
                <a:tab pos="1528204" algn="l"/>
                <a:tab pos="1833895" algn="l"/>
                <a:tab pos="2139585" algn="l"/>
                <a:tab pos="2445274" algn="l"/>
                <a:tab pos="2750965" algn="l"/>
                <a:tab pos="3056656" algn="l"/>
                <a:tab pos="3362344" algn="l"/>
                <a:tab pos="3668035" algn="l"/>
                <a:tab pos="3973726" algn="l"/>
                <a:tab pos="4279416" algn="l"/>
                <a:tab pos="4585106" algn="l"/>
                <a:tab pos="4890796" algn="l"/>
                <a:tab pos="5196486" algn="l"/>
                <a:tab pos="5502175" algn="l"/>
                <a:tab pos="5807866" algn="l"/>
                <a:tab pos="6113557" algn="l"/>
              </a:tabLst>
              <a:defRPr/>
            </a:pPr>
            <a:r>
              <a:rPr lang="fr-FR" sz="1200" b="1">
                <a:solidFill>
                  <a:srgbClr val="280099"/>
                </a:solidFill>
                <a:latin typeface="Arial"/>
                <a:ea typeface="MS Gothic"/>
                <a:cs typeface="MS Gothic"/>
              </a:rPr>
              <a:t>Cep</a:t>
            </a:r>
            <a:r>
              <a:rPr lang="fr-FR" sz="1200" b="1" baseline="-25000">
                <a:solidFill>
                  <a:srgbClr val="280099"/>
                </a:solidFill>
                <a:latin typeface="Arial"/>
                <a:ea typeface="MS Gothic"/>
                <a:cs typeface="MS Gothic"/>
              </a:rPr>
              <a:t>max </a:t>
            </a:r>
            <a:r>
              <a:rPr lang="fr-FR" sz="1200" b="1">
                <a:solidFill>
                  <a:srgbClr val="280099"/>
                </a:solidFill>
                <a:latin typeface="Arial"/>
                <a:ea typeface="MS Gothic"/>
                <a:cs typeface="MS Gothic"/>
              </a:rPr>
              <a:t>/Cep,nr</a:t>
            </a:r>
            <a:r>
              <a:rPr lang="fr-FR" sz="1200" b="1" baseline="-25000">
                <a:solidFill>
                  <a:srgbClr val="280099"/>
                </a:solidFill>
                <a:latin typeface="Arial"/>
                <a:ea typeface="MS Gothic"/>
                <a:cs typeface="MS Gothic"/>
              </a:rPr>
              <a:t>max </a:t>
            </a:r>
            <a:endParaRPr/>
          </a:p>
        </p:txBody>
      </p:sp>
      <p:sp>
        <p:nvSpPr>
          <p:cNvPr id="1965292933" name="Rectangle 13"/>
          <p:cNvSpPr/>
          <p:nvPr/>
        </p:nvSpPr>
        <p:spPr bwMode="auto">
          <a:xfrm>
            <a:off x="0" y="1126386"/>
            <a:ext cx="394105" cy="3657112"/>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
        <p:nvSpPr>
          <p:cNvPr id="2038971692" name="ZoneTexte 2038971691"/>
          <p:cNvSpPr txBox="1"/>
          <p:nvPr/>
        </p:nvSpPr>
        <p:spPr bwMode="auto">
          <a:xfrm>
            <a:off x="4581391" y="3940947"/>
            <a:ext cx="4506312" cy="1062983"/>
          </a:xfrm>
          <a:prstGeom prst="rect">
            <a:avLst/>
          </a:prstGeom>
          <a:solidFill>
            <a:schemeClr val="accent3">
              <a:lumMod val="20000"/>
              <a:lumOff val="80000"/>
            </a:schemeClr>
          </a:solidFill>
        </p:spPr>
        <p:txBody>
          <a:bodyPr vertOverflow="overflow" horzOverflow="overflow" vert="horz" wrap="square" lIns="91440" tIns="45720" rIns="91440" bIns="45720" numCol="1" spcCol="0" rtlCol="0" fromWordArt="0" anchor="t" anchorCtr="0" forceAA="0" compatLnSpc="0">
            <a:spAutoFit/>
          </a:bodyPr>
          <a:lstStyle/>
          <a:p>
            <a:pPr>
              <a:defRPr/>
            </a:pPr>
            <a:r>
              <a:rPr sz="1400" b="1" dirty="0" err="1">
                <a:solidFill>
                  <a:schemeClr val="accent4"/>
                </a:solidFill>
                <a:latin typeface="Calibri"/>
                <a:ea typeface="Calibri"/>
                <a:cs typeface="Calibri"/>
              </a:rPr>
              <a:t>Décret</a:t>
            </a:r>
            <a:r>
              <a:rPr sz="1400" b="1" dirty="0">
                <a:solidFill>
                  <a:schemeClr val="accent4"/>
                </a:solidFill>
                <a:latin typeface="Calibri"/>
                <a:ea typeface="Calibri"/>
                <a:cs typeface="Calibri"/>
              </a:rPr>
              <a:t> du 30 </a:t>
            </a:r>
            <a:r>
              <a:rPr sz="1400" b="1" dirty="0" err="1">
                <a:solidFill>
                  <a:schemeClr val="accent4"/>
                </a:solidFill>
                <a:latin typeface="Calibri"/>
                <a:ea typeface="Calibri"/>
                <a:cs typeface="Calibri"/>
              </a:rPr>
              <a:t>décembre</a:t>
            </a:r>
            <a:r>
              <a:rPr sz="1400" b="1" dirty="0">
                <a:solidFill>
                  <a:schemeClr val="accent4"/>
                </a:solidFill>
                <a:latin typeface="Calibri"/>
                <a:ea typeface="Calibri"/>
                <a:cs typeface="Calibri"/>
              </a:rPr>
              <a:t> 2024 :</a:t>
            </a:r>
            <a:endParaRPr sz="1400" dirty="0">
              <a:latin typeface="Calibri"/>
              <a:ea typeface="Calibri"/>
              <a:cs typeface="Calibri"/>
            </a:endParaRPr>
          </a:p>
          <a:p>
            <a:pPr>
              <a:defRPr/>
            </a:pPr>
            <a:r>
              <a:rPr sz="1200" dirty="0">
                <a:latin typeface="Calibri"/>
                <a:ea typeface="Calibri"/>
                <a:cs typeface="Calibri"/>
              </a:rPr>
              <a:t>Suite au </a:t>
            </a:r>
            <a:r>
              <a:rPr lang="fr-FR" sz="1200" dirty="0">
                <a:latin typeface="Calibri"/>
                <a:ea typeface="Calibri"/>
                <a:cs typeface="Calibri"/>
              </a:rPr>
              <a:t>retour d’expérience</a:t>
            </a:r>
            <a:r>
              <a:rPr sz="1200" dirty="0">
                <a:latin typeface="Calibri"/>
                <a:ea typeface="Calibri"/>
                <a:cs typeface="Calibri"/>
              </a:rPr>
              <a:t> </a:t>
            </a:r>
            <a:r>
              <a:rPr lang="fr-FR" sz="1200" dirty="0">
                <a:latin typeface="Calibri"/>
                <a:ea typeface="Calibri"/>
                <a:cs typeface="Calibri"/>
              </a:rPr>
              <a:t>RE2020 - 2024</a:t>
            </a:r>
            <a:r>
              <a:rPr sz="1200" dirty="0">
                <a:latin typeface="Calibri"/>
                <a:ea typeface="Calibri"/>
                <a:cs typeface="Calibri"/>
              </a:rPr>
              <a:t>, la modulation Mc geo a </a:t>
            </a:r>
            <a:r>
              <a:rPr sz="1200" dirty="0" err="1">
                <a:latin typeface="Calibri"/>
                <a:ea typeface="Calibri"/>
                <a:cs typeface="Calibri"/>
              </a:rPr>
              <a:t>été</a:t>
            </a:r>
            <a:r>
              <a:rPr sz="1200" dirty="0">
                <a:latin typeface="Calibri"/>
                <a:ea typeface="Calibri"/>
                <a:cs typeface="Calibri"/>
              </a:rPr>
              <a:t> </a:t>
            </a:r>
            <a:r>
              <a:rPr sz="1200" dirty="0" err="1">
                <a:latin typeface="Calibri"/>
                <a:ea typeface="Calibri"/>
                <a:cs typeface="Calibri"/>
              </a:rPr>
              <a:t>ajustée</a:t>
            </a:r>
            <a:r>
              <a:rPr sz="1200" dirty="0">
                <a:latin typeface="Calibri"/>
                <a:ea typeface="Calibri"/>
                <a:cs typeface="Calibri"/>
              </a:rPr>
              <a:t> </a:t>
            </a:r>
            <a:r>
              <a:rPr sz="1200" dirty="0" err="1">
                <a:latin typeface="Calibri"/>
                <a:ea typeface="Calibri"/>
                <a:cs typeface="Calibri"/>
              </a:rPr>
              <a:t>afin</a:t>
            </a:r>
            <a:r>
              <a:rPr sz="1200" dirty="0">
                <a:latin typeface="Calibri"/>
                <a:ea typeface="Calibri"/>
                <a:cs typeface="Calibri"/>
              </a:rPr>
              <a:t> </a:t>
            </a:r>
            <a:r>
              <a:rPr lang="fr-FR" sz="1200" dirty="0">
                <a:latin typeface="Calibri"/>
                <a:ea typeface="Calibri"/>
                <a:cs typeface="Calibri"/>
              </a:rPr>
              <a:t>d’ajuster </a:t>
            </a:r>
            <a:r>
              <a:rPr sz="1200" dirty="0">
                <a:latin typeface="Calibri"/>
                <a:ea typeface="Calibri"/>
                <a:cs typeface="Calibri"/>
              </a:rPr>
              <a:t>le Cep</a:t>
            </a:r>
            <a:r>
              <a:rPr lang="fr-FR" sz="1200" dirty="0">
                <a:latin typeface="Calibri"/>
                <a:ea typeface="Calibri"/>
                <a:cs typeface="Calibri"/>
              </a:rPr>
              <a:t> et Cep</a:t>
            </a:r>
            <a:r>
              <a:rPr sz="1200" dirty="0">
                <a:latin typeface="Calibri"/>
                <a:ea typeface="Calibri"/>
                <a:cs typeface="Calibri"/>
              </a:rPr>
              <a:t>,nr max pour les </a:t>
            </a:r>
            <a:r>
              <a:rPr sz="1200" dirty="0" err="1">
                <a:latin typeface="Calibri"/>
                <a:ea typeface="Calibri"/>
                <a:cs typeface="Calibri"/>
              </a:rPr>
              <a:t>maisons</a:t>
            </a:r>
            <a:r>
              <a:rPr sz="1200" dirty="0">
                <a:latin typeface="Calibri"/>
                <a:ea typeface="Calibri"/>
                <a:cs typeface="Calibri"/>
              </a:rPr>
              <a:t> </a:t>
            </a:r>
            <a:r>
              <a:rPr sz="1200" dirty="0" err="1">
                <a:latin typeface="Calibri"/>
                <a:ea typeface="Calibri"/>
                <a:cs typeface="Calibri"/>
              </a:rPr>
              <a:t>individuelles</a:t>
            </a:r>
            <a:r>
              <a:rPr sz="1200" dirty="0">
                <a:latin typeface="Calibri"/>
                <a:ea typeface="Calibri"/>
                <a:cs typeface="Calibri"/>
              </a:rPr>
              <a:t> </a:t>
            </a:r>
            <a:r>
              <a:rPr sz="1200" dirty="0" err="1">
                <a:latin typeface="Calibri"/>
                <a:ea typeface="Calibri"/>
                <a:cs typeface="Calibri"/>
              </a:rPr>
              <a:t>en</a:t>
            </a:r>
            <a:r>
              <a:rPr sz="1200" dirty="0">
                <a:latin typeface="Calibri"/>
                <a:ea typeface="Calibri"/>
                <a:cs typeface="Calibri"/>
              </a:rPr>
              <a:t> zones H2d et H3&lt;400 m </a:t>
            </a:r>
            <a:r>
              <a:rPr sz="1200" dirty="0" err="1">
                <a:latin typeface="Calibri"/>
                <a:ea typeface="Calibri"/>
                <a:cs typeface="Calibri"/>
              </a:rPr>
              <a:t>d’altitude</a:t>
            </a:r>
            <a:r>
              <a:rPr sz="1200" dirty="0">
                <a:latin typeface="Calibri"/>
                <a:ea typeface="Calibri"/>
                <a:cs typeface="Calibri"/>
              </a:rPr>
              <a:t>.</a:t>
            </a:r>
            <a:r>
              <a:rPr lang="fr-FR" sz="1200" dirty="0">
                <a:latin typeface="Calibri"/>
                <a:ea typeface="Calibri"/>
                <a:cs typeface="Calibri"/>
              </a:rPr>
              <a:t> Exemple de nouveaux seuils PC &gt; 2025 dans la carte ci-dessus</a:t>
            </a:r>
            <a:endParaRPr sz="1400" dirty="0">
              <a:latin typeface="Calibri"/>
              <a:ea typeface="Calibri"/>
              <a:cs typeface="Calibri"/>
            </a:endParaRPr>
          </a:p>
        </p:txBody>
      </p:sp>
      <p:sp>
        <p:nvSpPr>
          <p:cNvPr id="13" name="ZoneTexte 12">
            <a:extLst>
              <a:ext uri="{FF2B5EF4-FFF2-40B4-BE49-F238E27FC236}">
                <a16:creationId xmlns:a16="http://schemas.microsoft.com/office/drawing/2014/main" id="{93F7E969-4D39-4845-AD69-6EBA062B7BEA}"/>
              </a:ext>
            </a:extLst>
          </p:cNvPr>
          <p:cNvSpPr txBox="1"/>
          <p:nvPr/>
        </p:nvSpPr>
        <p:spPr bwMode="auto">
          <a:xfrm>
            <a:off x="2699792" y="96750"/>
            <a:ext cx="6158943" cy="341376"/>
          </a:xfrm>
          <a:prstGeom prst="rect">
            <a:avLst/>
          </a:prstGeom>
          <a:solidFill>
            <a:schemeClr val="accent3"/>
          </a:solidFill>
        </p:spPr>
        <p:txBody>
          <a:bodyPr vertOverflow="overflow" horzOverflow="overflow" vert="horz" wrap="square" lIns="91440" tIns="45720" rIns="91440" bIns="45720" numCol="1" spcCol="0" rtlCol="0" fromWordArt="0" anchor="t" anchorCtr="0" forceAA="0" compatLnSpc="0">
            <a:spAutoFit/>
          </a:bodyPr>
          <a:lstStyle/>
          <a:p>
            <a:pPr>
              <a:defRPr/>
            </a:pPr>
            <a:r>
              <a:rPr lang="fr-FR" sz="1400" dirty="0"/>
              <a:t>Carte avec nouveaux seuils pour les PC déposés après 1</a:t>
            </a:r>
            <a:r>
              <a:rPr lang="fr-FR" sz="1400" baseline="30000" dirty="0"/>
              <a:t>er</a:t>
            </a:r>
            <a:r>
              <a:rPr lang="fr-FR" sz="1400" dirty="0"/>
              <a:t> janvier 2025</a:t>
            </a:r>
            <a:endParaRPr sz="1400" dirty="0"/>
          </a:p>
        </p:txBody>
      </p:sp>
    </p:spTree>
    <p:extLst>
      <p:ext uri="{BB962C8B-B14F-4D97-AF65-F5344CB8AC3E}">
        <p14:creationId xmlns:p14="http://schemas.microsoft.com/office/powerpoint/2010/main" val="35122571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Niveaux moyen d’exigence du Cep max et du Cep,nr max</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72</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7" name="Forme libre : forme 124"/>
          <p:cNvSpPr/>
          <p:nvPr/>
        </p:nvSpPr>
        <p:spPr bwMode="auto">
          <a:xfrm>
            <a:off x="5364088" y="4102879"/>
            <a:ext cx="1432288" cy="36740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extrusionOk="0">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6E6FF"/>
          </a:solidFill>
          <a:ln w="14400">
            <a:solidFill>
              <a:srgbClr val="999999"/>
            </a:solidFill>
            <a:prstDash val="solid"/>
          </a:ln>
        </p:spPr>
        <p:txBody>
          <a:bodyPr vert="horz" wrap="square" lIns="61235" tIns="30617" rIns="61235" bIns="30617" anchor="ctr" anchorCtr="0" compatLnSpc="1">
            <a:noAutofit/>
          </a:bodyPr>
          <a:lstStyle/>
          <a:p>
            <a:pPr algn="ctr">
              <a:spcBef>
                <a:spcPts val="1063"/>
              </a:spcBef>
              <a:tabLst>
                <a:tab pos="0" algn="l"/>
                <a:tab pos="306180" algn="l"/>
                <a:tab pos="611135" algn="l"/>
                <a:tab pos="916826" algn="l"/>
                <a:tab pos="1222516" algn="l"/>
                <a:tab pos="1528205" algn="l"/>
                <a:tab pos="1833896" algn="l"/>
                <a:tab pos="2139586" algn="l"/>
                <a:tab pos="2445276" algn="l"/>
                <a:tab pos="2750966" algn="l"/>
                <a:tab pos="3056657" algn="l"/>
                <a:tab pos="3362345" algn="l"/>
                <a:tab pos="3668036" algn="l"/>
                <a:tab pos="3973727" algn="l"/>
                <a:tab pos="4279417" algn="l"/>
                <a:tab pos="4585107" algn="l"/>
                <a:tab pos="4890797" algn="l"/>
                <a:tab pos="5196487" algn="l"/>
                <a:tab pos="5502176" algn="l"/>
                <a:tab pos="5807867" algn="l"/>
                <a:tab pos="6113558" algn="l"/>
              </a:tabLst>
              <a:defRPr/>
            </a:pPr>
            <a:r>
              <a:rPr lang="fr-FR" sz="1200" b="1">
                <a:solidFill>
                  <a:srgbClr val="280099"/>
                </a:solidFill>
                <a:latin typeface="Arial"/>
                <a:ea typeface="MS Gothic"/>
                <a:cs typeface="MS Gothic"/>
              </a:rPr>
              <a:t>Cep</a:t>
            </a:r>
            <a:r>
              <a:rPr lang="fr-FR" sz="1200" b="1" baseline="-25000">
                <a:solidFill>
                  <a:srgbClr val="280099"/>
                </a:solidFill>
                <a:latin typeface="Arial"/>
                <a:ea typeface="MS Gothic"/>
                <a:cs typeface="MS Gothic"/>
              </a:rPr>
              <a:t>max </a:t>
            </a:r>
            <a:r>
              <a:rPr lang="fr-FR" sz="1200" b="1">
                <a:solidFill>
                  <a:srgbClr val="280099"/>
                </a:solidFill>
                <a:latin typeface="Arial"/>
                <a:ea typeface="MS Gothic"/>
                <a:cs typeface="MS Gothic"/>
              </a:rPr>
              <a:t>/Cep,nr</a:t>
            </a:r>
            <a:r>
              <a:rPr lang="fr-FR" sz="1200" b="1" baseline="-25000">
                <a:solidFill>
                  <a:srgbClr val="280099"/>
                </a:solidFill>
                <a:latin typeface="Arial"/>
                <a:ea typeface="MS Gothic"/>
                <a:cs typeface="MS Gothic"/>
              </a:rPr>
              <a:t>max </a:t>
            </a:r>
            <a:endParaRPr/>
          </a:p>
        </p:txBody>
      </p:sp>
      <p:sp>
        <p:nvSpPr>
          <p:cNvPr id="14" name="Rectangle : coins arrondis 345"/>
          <p:cNvSpPr/>
          <p:nvPr/>
        </p:nvSpPr>
        <p:spPr bwMode="auto">
          <a:xfrm>
            <a:off x="776337" y="1367899"/>
            <a:ext cx="3576958" cy="1860767"/>
          </a:xfrm>
          <a:prstGeom prst="roundRect">
            <a:avLst>
              <a:gd name="adj"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a:lnSpc>
                <a:spcPct val="107000"/>
              </a:lnSpc>
              <a:spcAft>
                <a:spcPts val="450"/>
              </a:spcAft>
              <a:defRPr/>
            </a:pPr>
            <a:r>
              <a:rPr lang="fr-FR" sz="1200" b="1" dirty="0">
                <a:solidFill>
                  <a:schemeClr val="tx2"/>
                </a:solidFill>
                <a:ea typeface="Times New Roman"/>
                <a:cs typeface="Arial"/>
              </a:rPr>
              <a:t>Immeubles Collectif </a:t>
            </a:r>
            <a:endParaRPr dirty="0"/>
          </a:p>
          <a:p>
            <a:pPr>
              <a:lnSpc>
                <a:spcPct val="107000"/>
              </a:lnSpc>
              <a:spcAft>
                <a:spcPts val="450"/>
              </a:spcAft>
              <a:defRPr/>
            </a:pPr>
            <a:r>
              <a:rPr lang="fr-FR" sz="1200" dirty="0" err="1">
                <a:solidFill>
                  <a:srgbClr val="000000"/>
                </a:solidFill>
                <a:ea typeface="Times New Roman"/>
                <a:cs typeface="Arial"/>
              </a:rPr>
              <a:t>S</a:t>
            </a:r>
            <a:r>
              <a:rPr lang="fr-FR" sz="1200" baseline="-25000" dirty="0" err="1">
                <a:solidFill>
                  <a:srgbClr val="000000"/>
                </a:solidFill>
                <a:ea typeface="Times New Roman"/>
                <a:cs typeface="Arial"/>
              </a:rPr>
              <a:t>rt</a:t>
            </a:r>
            <a:r>
              <a:rPr lang="fr-FR" sz="1200" dirty="0">
                <a:solidFill>
                  <a:srgbClr val="000000"/>
                </a:solidFill>
                <a:ea typeface="Times New Roman"/>
                <a:cs typeface="Arial"/>
              </a:rPr>
              <a:t> = 1000 m²</a:t>
            </a:r>
            <a:endParaRPr lang="fr-FR" sz="1200" dirty="0">
              <a:ea typeface="Times New Roman"/>
              <a:cs typeface="Arial"/>
            </a:endParaRPr>
          </a:p>
          <a:p>
            <a:pPr>
              <a:lnSpc>
                <a:spcPct val="107000"/>
              </a:lnSpc>
              <a:spcAft>
                <a:spcPts val="450"/>
              </a:spcAft>
              <a:defRPr/>
            </a:pPr>
            <a:r>
              <a:rPr lang="fr-FR" sz="1200" dirty="0">
                <a:solidFill>
                  <a:srgbClr val="000000"/>
                </a:solidFill>
                <a:ea typeface="Times New Roman"/>
                <a:cs typeface="Arial"/>
              </a:rPr>
              <a:t>Nb de logement : 20</a:t>
            </a:r>
            <a:endParaRPr lang="fr-FR" sz="1200" dirty="0">
              <a:ea typeface="Times New Roman"/>
              <a:cs typeface="Arial"/>
            </a:endParaRPr>
          </a:p>
          <a:p>
            <a:pPr>
              <a:lnSpc>
                <a:spcPct val="107000"/>
              </a:lnSpc>
              <a:spcAft>
                <a:spcPts val="450"/>
              </a:spcAft>
              <a:defRPr/>
            </a:pPr>
            <a:r>
              <a:rPr lang="fr-FR" sz="1200" dirty="0">
                <a:solidFill>
                  <a:srgbClr val="000000"/>
                </a:solidFill>
                <a:ea typeface="Times New Roman"/>
                <a:cs typeface="Arial"/>
              </a:rPr>
              <a:t>Altitude &lt; 400 mètres</a:t>
            </a:r>
            <a:endParaRPr lang="fr-FR" sz="1200" dirty="0">
              <a:ea typeface="Times New Roman"/>
              <a:cs typeface="Arial"/>
            </a:endParaRPr>
          </a:p>
          <a:p>
            <a:pPr>
              <a:lnSpc>
                <a:spcPct val="107000"/>
              </a:lnSpc>
              <a:spcAft>
                <a:spcPts val="450"/>
              </a:spcAft>
              <a:defRPr/>
            </a:pPr>
            <a:r>
              <a:rPr lang="fr-FR" sz="1200" dirty="0">
                <a:solidFill>
                  <a:srgbClr val="000000"/>
                </a:solidFill>
                <a:ea typeface="Times New Roman"/>
                <a:cs typeface="Arial"/>
              </a:rPr>
              <a:t>Pas de surface de plancher dont </a:t>
            </a:r>
            <a:r>
              <a:rPr lang="fr-FR" sz="1200" dirty="0" err="1">
                <a:solidFill>
                  <a:srgbClr val="000000"/>
                </a:solidFill>
                <a:ea typeface="Times New Roman"/>
                <a:cs typeface="Arial"/>
              </a:rPr>
              <a:t>hsp</a:t>
            </a:r>
            <a:r>
              <a:rPr lang="fr-FR" sz="1200" dirty="0">
                <a:solidFill>
                  <a:srgbClr val="000000"/>
                </a:solidFill>
                <a:ea typeface="Times New Roman"/>
                <a:cs typeface="Arial"/>
              </a:rPr>
              <a:t> &lt; 1,8 m</a:t>
            </a:r>
            <a:endParaRPr lang="fr-FR" sz="1200" dirty="0">
              <a:ea typeface="Times New Roman"/>
              <a:cs typeface="Arial"/>
            </a:endParaRPr>
          </a:p>
          <a:p>
            <a:pPr>
              <a:lnSpc>
                <a:spcPct val="107000"/>
              </a:lnSpc>
              <a:spcAft>
                <a:spcPts val="450"/>
              </a:spcAft>
              <a:defRPr/>
            </a:pPr>
            <a:r>
              <a:rPr lang="fr-FR" sz="1200" dirty="0">
                <a:solidFill>
                  <a:srgbClr val="000000"/>
                </a:solidFill>
                <a:ea typeface="Times New Roman"/>
                <a:cs typeface="Arial"/>
              </a:rPr>
              <a:t>Exposition au bruit : Aucune (classe Br1)</a:t>
            </a:r>
          </a:p>
          <a:p>
            <a:pPr>
              <a:lnSpc>
                <a:spcPct val="107000"/>
              </a:lnSpc>
              <a:spcAft>
                <a:spcPts val="450"/>
              </a:spcAft>
              <a:defRPr/>
            </a:pPr>
            <a:r>
              <a:rPr lang="fr-FR" sz="1200" dirty="0" err="1">
                <a:solidFill>
                  <a:srgbClr val="000000"/>
                </a:solidFill>
                <a:ea typeface="Times New Roman"/>
                <a:cs typeface="Arial"/>
              </a:rPr>
              <a:t>McHSP</a:t>
            </a:r>
            <a:r>
              <a:rPr lang="fr-FR" sz="1200" dirty="0">
                <a:solidFill>
                  <a:srgbClr val="000000"/>
                </a:solidFill>
                <a:ea typeface="Times New Roman"/>
                <a:cs typeface="Arial"/>
              </a:rPr>
              <a:t>=0</a:t>
            </a:r>
          </a:p>
        </p:txBody>
      </p:sp>
      <p:graphicFrame>
        <p:nvGraphicFramePr>
          <p:cNvPr id="19" name="Tableau 18"/>
          <p:cNvGraphicFramePr>
            <a:graphicFrameLocks noGrp="1"/>
          </p:cNvGraphicFramePr>
          <p:nvPr/>
        </p:nvGraphicFramePr>
        <p:xfrm>
          <a:off x="853402" y="3455608"/>
          <a:ext cx="3422827" cy="1137990"/>
        </p:xfrm>
        <a:graphic>
          <a:graphicData uri="http://schemas.openxmlformats.org/drawingml/2006/table">
            <a:tbl>
              <a:tblPr firstRow="1" firstCol="1" bandRow="1">
                <a:tableStyleId>{5C22544A-7EE6-4342-B048-85BDC9FD1C3A}</a:tableStyleId>
              </a:tblPr>
              <a:tblGrid>
                <a:gridCol w="1598894">
                  <a:extLst>
                    <a:ext uri="{9D8B030D-6E8A-4147-A177-3AD203B41FA5}">
                      <a16:colId xmlns:a16="http://schemas.microsoft.com/office/drawing/2014/main" val="20000"/>
                    </a:ext>
                  </a:extLst>
                </a:gridCol>
                <a:gridCol w="923133">
                  <a:extLst>
                    <a:ext uri="{9D8B030D-6E8A-4147-A177-3AD203B41FA5}">
                      <a16:colId xmlns:a16="http://schemas.microsoft.com/office/drawing/2014/main" val="20001"/>
                    </a:ext>
                  </a:extLst>
                </a:gridCol>
                <a:gridCol w="900800">
                  <a:extLst>
                    <a:ext uri="{9D8B030D-6E8A-4147-A177-3AD203B41FA5}">
                      <a16:colId xmlns:a16="http://schemas.microsoft.com/office/drawing/2014/main" val="20002"/>
                    </a:ext>
                  </a:extLst>
                </a:gridCol>
              </a:tblGrid>
              <a:tr h="60558">
                <a:tc>
                  <a:txBody>
                    <a:bodyPr/>
                    <a:lstStyle/>
                    <a:p>
                      <a:pPr algn="ctr">
                        <a:lnSpc>
                          <a:spcPct val="107000"/>
                        </a:lnSpc>
                        <a:spcAft>
                          <a:spcPts val="0"/>
                        </a:spcAft>
                        <a:defRPr/>
                      </a:pPr>
                      <a:r>
                        <a:rPr lang="fr-FR" sz="1500">
                          <a:latin typeface="Calibri"/>
                          <a:ea typeface="Calibri"/>
                          <a:cs typeface="Times New Roman"/>
                        </a:rPr>
                        <a:t>Cep max</a:t>
                      </a:r>
                      <a:r>
                        <a:rPr lang="fr-FR" sz="1200">
                          <a:latin typeface="Calibri"/>
                          <a:ea typeface="Calibri"/>
                          <a:cs typeface="Times New Roman"/>
                        </a:rPr>
                        <a:t> moyen</a:t>
                      </a:r>
                      <a:endParaRPr/>
                    </a:p>
                    <a:p>
                      <a:pPr algn="ctr">
                        <a:lnSpc>
                          <a:spcPct val="107000"/>
                        </a:lnSpc>
                        <a:spcAft>
                          <a:spcPts val="0"/>
                        </a:spcAft>
                        <a:defRPr/>
                      </a:pPr>
                      <a:r>
                        <a:rPr lang="fr-FR" sz="1200">
                          <a:latin typeface="+mn-lt"/>
                          <a:ea typeface="Calibri"/>
                          <a:cs typeface="Times New Roman"/>
                        </a:rPr>
                        <a:t>kWhep/(m².an)</a:t>
                      </a:r>
                      <a:endParaRPr lang="fr-FR" sz="120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200"/>
                        <a:t>Cep_maxmoyen</a:t>
                      </a:r>
                      <a:endParaRPr lang="fr-FR" sz="120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200"/>
                        <a:t>Cep,nr_maxmoyen</a:t>
                      </a:r>
                      <a:endParaRPr lang="fr-FR" sz="1200">
                        <a:latin typeface="Calibri"/>
                        <a:ea typeface="Calibri"/>
                        <a:cs typeface="Times New Roman"/>
                      </a:endParaRPr>
                    </a:p>
                  </a:txBody>
                  <a:tcPr marL="51435" marR="51435" marT="0" marB="0" anchor="ctr"/>
                </a:tc>
                <a:extLst>
                  <a:ext uri="{0D108BD9-81ED-4DB2-BD59-A6C34878D82A}">
                    <a16:rowId xmlns:a16="http://schemas.microsoft.com/office/drawing/2014/main" val="10000"/>
                  </a:ext>
                </a:extLst>
              </a:tr>
              <a:tr h="316332">
                <a:tc>
                  <a:txBody>
                    <a:bodyPr/>
                    <a:lstStyle/>
                    <a:p>
                      <a:pPr algn="l">
                        <a:lnSpc>
                          <a:spcPct val="107000"/>
                        </a:lnSpc>
                        <a:spcAft>
                          <a:spcPts val="0"/>
                        </a:spcAft>
                        <a:defRPr/>
                      </a:pPr>
                      <a:r>
                        <a:rPr lang="fr-FR" sz="1200"/>
                        <a:t>Maisons</a:t>
                      </a:r>
                      <a:endParaRPr lang="fr-FR" sz="120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500">
                          <a:solidFill>
                            <a:schemeClr val="dk1"/>
                          </a:solidFill>
                          <a:latin typeface="+mn-lt"/>
                          <a:ea typeface="Calibri"/>
                          <a:cs typeface="Times New Roman"/>
                        </a:rPr>
                        <a:t>75</a:t>
                      </a:r>
                      <a:endParaRPr/>
                    </a:p>
                  </a:txBody>
                  <a:tcPr marL="68580" marR="68580" marT="0" marB="0" anchor="ctr"/>
                </a:tc>
                <a:tc>
                  <a:txBody>
                    <a:bodyPr/>
                    <a:lstStyle/>
                    <a:p>
                      <a:pPr algn="ctr">
                        <a:lnSpc>
                          <a:spcPct val="107000"/>
                        </a:lnSpc>
                        <a:spcAft>
                          <a:spcPts val="0"/>
                        </a:spcAft>
                        <a:defRPr/>
                      </a:pPr>
                      <a:r>
                        <a:rPr lang="fr-FR" sz="1500">
                          <a:latin typeface="+mn-lt"/>
                          <a:ea typeface="Calibri"/>
                          <a:cs typeface="Times New Roman"/>
                        </a:rPr>
                        <a:t>55</a:t>
                      </a:r>
                      <a:endParaRPr/>
                    </a:p>
                  </a:txBody>
                  <a:tcPr marL="68580" marR="68580" marT="0" marB="0" anchor="ctr"/>
                </a:tc>
                <a:extLst>
                  <a:ext uri="{0D108BD9-81ED-4DB2-BD59-A6C34878D82A}">
                    <a16:rowId xmlns:a16="http://schemas.microsoft.com/office/drawing/2014/main" val="10001"/>
                  </a:ext>
                </a:extLst>
              </a:tr>
              <a:tr h="391382">
                <a:tc>
                  <a:txBody>
                    <a:bodyPr/>
                    <a:lstStyle/>
                    <a:p>
                      <a:pPr algn="l">
                        <a:lnSpc>
                          <a:spcPct val="107000"/>
                        </a:lnSpc>
                        <a:spcAft>
                          <a:spcPts val="0"/>
                        </a:spcAft>
                        <a:defRPr/>
                      </a:pPr>
                      <a:r>
                        <a:rPr lang="fr-FR" sz="1200"/>
                        <a:t>Logements collectifs</a:t>
                      </a:r>
                      <a:endParaRPr lang="fr-FR" sz="1200">
                        <a:latin typeface="Calibri"/>
                        <a:ea typeface="Calibri"/>
                        <a:cs typeface="Times New Roman"/>
                      </a:endParaRPr>
                    </a:p>
                  </a:txBody>
                  <a:tcPr marL="51435" marR="51435" marT="0" marB="0" anchor="ctr">
                    <a:solidFill>
                      <a:schemeClr val="accent6">
                        <a:lumMod val="75000"/>
                      </a:schemeClr>
                    </a:solidFill>
                  </a:tcPr>
                </a:tc>
                <a:tc>
                  <a:txBody>
                    <a:bodyPr/>
                    <a:lstStyle/>
                    <a:p>
                      <a:pPr algn="ctr">
                        <a:lnSpc>
                          <a:spcPct val="107000"/>
                        </a:lnSpc>
                        <a:spcAft>
                          <a:spcPts val="0"/>
                        </a:spcAft>
                        <a:defRPr/>
                      </a:pPr>
                      <a:r>
                        <a:rPr lang="fr-FR" sz="1500">
                          <a:solidFill>
                            <a:schemeClr val="bg1"/>
                          </a:solidFill>
                          <a:latin typeface="+mn-lt"/>
                          <a:ea typeface="Calibri"/>
                          <a:cs typeface="Times New Roman"/>
                        </a:rPr>
                        <a:t>85</a:t>
                      </a:r>
                      <a:endParaRPr/>
                    </a:p>
                  </a:txBody>
                  <a:tcPr marL="68580" marR="68580" marT="0" marB="0" anchor="ctr">
                    <a:solidFill>
                      <a:schemeClr val="accent6">
                        <a:lumMod val="75000"/>
                      </a:schemeClr>
                    </a:solidFill>
                  </a:tcPr>
                </a:tc>
                <a:tc>
                  <a:txBody>
                    <a:bodyPr/>
                    <a:lstStyle/>
                    <a:p>
                      <a:pPr algn="ctr">
                        <a:lnSpc>
                          <a:spcPct val="107000"/>
                        </a:lnSpc>
                        <a:spcAft>
                          <a:spcPts val="0"/>
                        </a:spcAft>
                        <a:defRPr/>
                      </a:pPr>
                      <a:r>
                        <a:rPr lang="fr-FR" sz="1500">
                          <a:solidFill>
                            <a:schemeClr val="bg1"/>
                          </a:solidFill>
                          <a:latin typeface="+mn-lt"/>
                          <a:ea typeface="Calibri"/>
                          <a:cs typeface="Times New Roman"/>
                        </a:rPr>
                        <a:t>70</a:t>
                      </a:r>
                      <a:endParaRPr/>
                    </a:p>
                  </a:txBody>
                  <a:tcPr marL="68580" marR="68580" marT="0" marB="0" anchor="ctr">
                    <a:solidFill>
                      <a:schemeClr val="accent6">
                        <a:lumMod val="75000"/>
                      </a:schemeClr>
                    </a:solidFill>
                  </a:tcPr>
                </a:tc>
                <a:extLst>
                  <a:ext uri="{0D108BD9-81ED-4DB2-BD59-A6C34878D82A}">
                    <a16:rowId xmlns:a16="http://schemas.microsoft.com/office/drawing/2014/main" val="10002"/>
                  </a:ext>
                </a:extLst>
              </a:tr>
            </a:tbl>
          </a:graphicData>
        </a:graphic>
      </p:graphicFrame>
      <p:sp>
        <p:nvSpPr>
          <p:cNvPr id="15" name="Rectangle 14"/>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pic>
        <p:nvPicPr>
          <p:cNvPr id="3" name="Image 2"/>
          <p:cNvPicPr>
            <a:picLocks noChangeAspect="1"/>
          </p:cNvPicPr>
          <p:nvPr/>
        </p:nvPicPr>
        <p:blipFill>
          <a:blip r:embed="rId4"/>
          <a:stretch/>
        </p:blipFill>
        <p:spPr bwMode="auto">
          <a:xfrm>
            <a:off x="4735525" y="1143665"/>
            <a:ext cx="3772122" cy="2799783"/>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Niveaux moyen d’exigence du Cep max et du Cep,nr max</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73</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5" name="Rectangle : coins arrondis 303"/>
          <p:cNvSpPr/>
          <p:nvPr/>
        </p:nvSpPr>
        <p:spPr bwMode="auto">
          <a:xfrm>
            <a:off x="755576" y="1419622"/>
            <a:ext cx="3744416" cy="1368152"/>
          </a:xfrm>
          <a:prstGeom prst="roundRect">
            <a:avLst>
              <a:gd name="adj"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lvl="0">
              <a:buClr>
                <a:srgbClr val="000080"/>
              </a:buClr>
              <a:buSzPct val="100000"/>
              <a:buFont typeface="Wingdings"/>
              <a:buChar char=""/>
              <a:defRPr/>
            </a:pPr>
            <a:r>
              <a:rPr lang="fr-FR" sz="1400" b="1">
                <a:solidFill>
                  <a:schemeClr val="tx2"/>
                </a:solidFill>
              </a:rPr>
              <a:t>Bureaux:</a:t>
            </a:r>
            <a:endParaRPr/>
          </a:p>
          <a:p>
            <a:pPr marL="171450" indent="-171450">
              <a:buClr>
                <a:srgbClr val="FF950E"/>
              </a:buClr>
              <a:buFont typeface="Arial"/>
              <a:buChar char="•"/>
              <a:defRPr/>
            </a:pPr>
            <a:r>
              <a:rPr lang="fr-FR" sz="1400">
                <a:solidFill>
                  <a:schemeClr val="tx1"/>
                </a:solidFill>
              </a:rPr>
              <a:t>Surface Utile = 1500 m²</a:t>
            </a:r>
            <a:endParaRPr/>
          </a:p>
          <a:p>
            <a:pPr marL="171450" indent="-171450">
              <a:buClr>
                <a:srgbClr val="FF950E"/>
              </a:buClr>
              <a:buFont typeface="Arial"/>
              <a:buChar char="•"/>
              <a:defRPr/>
            </a:pPr>
            <a:r>
              <a:rPr lang="fr-FR" sz="1400">
                <a:solidFill>
                  <a:schemeClr val="tx1"/>
                </a:solidFill>
              </a:rPr>
              <a:t>Bâtiment non climatisé</a:t>
            </a:r>
            <a:endParaRPr/>
          </a:p>
          <a:p>
            <a:pPr marL="171450" indent="-171450">
              <a:buClr>
                <a:srgbClr val="FF950E"/>
              </a:buClr>
              <a:buFont typeface="Arial"/>
              <a:buChar char="•"/>
              <a:defRPr/>
            </a:pPr>
            <a:r>
              <a:rPr lang="fr-FR" sz="1400">
                <a:solidFill>
                  <a:schemeClr val="tx1"/>
                </a:solidFill>
              </a:rPr>
              <a:t>Altitude </a:t>
            </a:r>
            <a:r>
              <a:rPr lang="fr-FR" sz="1400">
                <a:solidFill>
                  <a:schemeClr val="tx1"/>
                </a:solidFill>
                <a:ea typeface="Liberation Sans"/>
                <a:cs typeface="Liberation Sans"/>
              </a:rPr>
              <a:t>≤</a:t>
            </a:r>
            <a:r>
              <a:rPr lang="fr-FR" sz="1400">
                <a:solidFill>
                  <a:schemeClr val="tx1"/>
                </a:solidFill>
              </a:rPr>
              <a:t>400m</a:t>
            </a:r>
            <a:endParaRPr/>
          </a:p>
          <a:p>
            <a:pPr marL="171450" indent="-171450">
              <a:buClr>
                <a:srgbClr val="FF950E"/>
              </a:buClr>
              <a:buFont typeface="Arial"/>
              <a:buChar char="•"/>
              <a:defRPr/>
            </a:pPr>
            <a:r>
              <a:rPr lang="fr-FR" sz="1400">
                <a:solidFill>
                  <a:schemeClr val="tx1"/>
                </a:solidFill>
              </a:rPr>
              <a:t>Exposition au bruit : Aucune (classe Br1)</a:t>
            </a:r>
            <a:endParaRPr/>
          </a:p>
        </p:txBody>
      </p:sp>
      <p:graphicFrame>
        <p:nvGraphicFramePr>
          <p:cNvPr id="16" name="Tableau 15"/>
          <p:cNvGraphicFramePr>
            <a:graphicFrameLocks noGrp="1"/>
          </p:cNvGraphicFramePr>
          <p:nvPr/>
        </p:nvGraphicFramePr>
        <p:xfrm>
          <a:off x="544576" y="3147814"/>
          <a:ext cx="4621666" cy="756626"/>
        </p:xfrm>
        <a:graphic>
          <a:graphicData uri="http://schemas.openxmlformats.org/drawingml/2006/table">
            <a:tbl>
              <a:tblPr firstRow="1" firstCol="1" bandRow="1">
                <a:tableStyleId>{5C22544A-7EE6-4342-B048-85BDC9FD1C3A}</a:tableStyleId>
              </a:tblPr>
              <a:tblGrid>
                <a:gridCol w="1597329">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gridCol w="1656185">
                  <a:extLst>
                    <a:ext uri="{9D8B030D-6E8A-4147-A177-3AD203B41FA5}">
                      <a16:colId xmlns:a16="http://schemas.microsoft.com/office/drawing/2014/main" val="20002"/>
                    </a:ext>
                  </a:extLst>
                </a:gridCol>
              </a:tblGrid>
              <a:tr h="440294">
                <a:tc>
                  <a:txBody>
                    <a:bodyPr/>
                    <a:lstStyle/>
                    <a:p>
                      <a:pPr algn="ctr">
                        <a:lnSpc>
                          <a:spcPct val="107000"/>
                        </a:lnSpc>
                        <a:spcAft>
                          <a:spcPts val="0"/>
                        </a:spcAft>
                        <a:defRPr/>
                      </a:pPr>
                      <a:r>
                        <a:rPr lang="fr-FR" sz="1500">
                          <a:latin typeface="Calibri"/>
                          <a:ea typeface="Calibri"/>
                          <a:cs typeface="Times New Roman"/>
                        </a:rPr>
                        <a:t>Cep max</a:t>
                      </a:r>
                      <a:r>
                        <a:rPr lang="fr-FR" sz="1200">
                          <a:latin typeface="Calibri"/>
                          <a:ea typeface="Calibri"/>
                          <a:cs typeface="Times New Roman"/>
                        </a:rPr>
                        <a:t> moyen</a:t>
                      </a:r>
                      <a:endParaRPr/>
                    </a:p>
                    <a:p>
                      <a:pPr algn="ctr">
                        <a:lnSpc>
                          <a:spcPct val="107000"/>
                        </a:lnSpc>
                        <a:spcAft>
                          <a:spcPts val="0"/>
                        </a:spcAft>
                        <a:defRPr/>
                      </a:pPr>
                      <a:r>
                        <a:rPr lang="fr-FR" sz="1200">
                          <a:latin typeface="+mn-lt"/>
                          <a:ea typeface="Calibri"/>
                          <a:cs typeface="Times New Roman"/>
                        </a:rPr>
                        <a:t>kWhep/(m².an)</a:t>
                      </a:r>
                      <a:endParaRPr lang="fr-FR" sz="120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200"/>
                        <a:t>Cep_maxmoyen</a:t>
                      </a:r>
                      <a:endParaRPr lang="fr-FR" sz="120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200"/>
                        <a:t>Cep,nr_maxmoyen</a:t>
                      </a:r>
                      <a:endParaRPr lang="fr-FR" sz="1200">
                        <a:latin typeface="Calibri"/>
                        <a:ea typeface="Calibri"/>
                        <a:cs typeface="Times New Roman"/>
                      </a:endParaRPr>
                    </a:p>
                  </a:txBody>
                  <a:tcPr marL="51435" marR="51435" marT="0" marB="0" anchor="ctr"/>
                </a:tc>
                <a:extLst>
                  <a:ext uri="{0D108BD9-81ED-4DB2-BD59-A6C34878D82A}">
                    <a16:rowId xmlns:a16="http://schemas.microsoft.com/office/drawing/2014/main" val="10000"/>
                  </a:ext>
                </a:extLst>
              </a:tr>
              <a:tr h="316332">
                <a:tc>
                  <a:txBody>
                    <a:bodyPr/>
                    <a:lstStyle/>
                    <a:p>
                      <a:pPr algn="l">
                        <a:lnSpc>
                          <a:spcPct val="107000"/>
                        </a:lnSpc>
                        <a:spcAft>
                          <a:spcPts val="0"/>
                        </a:spcAft>
                        <a:defRPr/>
                      </a:pPr>
                      <a:r>
                        <a:rPr lang="fr-FR" sz="1200"/>
                        <a:t>Bureaux</a:t>
                      </a:r>
                      <a:endParaRPr lang="fr-FR" sz="1200">
                        <a:latin typeface="Calibri"/>
                        <a:ea typeface="Calibri"/>
                        <a:cs typeface="Times New Roman"/>
                      </a:endParaRPr>
                    </a:p>
                  </a:txBody>
                  <a:tcPr marL="51435" marR="51435" marT="0" marB="0" anchor="ctr">
                    <a:solidFill>
                      <a:schemeClr val="accent6">
                        <a:lumMod val="75000"/>
                      </a:schemeClr>
                    </a:solidFill>
                  </a:tcPr>
                </a:tc>
                <a:tc>
                  <a:txBody>
                    <a:bodyPr/>
                    <a:lstStyle/>
                    <a:p>
                      <a:pPr algn="ctr">
                        <a:lnSpc>
                          <a:spcPct val="107000"/>
                        </a:lnSpc>
                        <a:spcAft>
                          <a:spcPts val="0"/>
                        </a:spcAft>
                        <a:defRPr/>
                      </a:pPr>
                      <a:r>
                        <a:rPr lang="fr-FR" sz="1500">
                          <a:solidFill>
                            <a:schemeClr val="bg1"/>
                          </a:solidFill>
                          <a:latin typeface="+mn-lt"/>
                          <a:ea typeface="Calibri"/>
                          <a:cs typeface="Times New Roman"/>
                        </a:rPr>
                        <a:t>85</a:t>
                      </a:r>
                      <a:endParaRPr/>
                    </a:p>
                  </a:txBody>
                  <a:tcPr marL="68580" marR="68580" marT="0" marB="0" anchor="ctr">
                    <a:solidFill>
                      <a:schemeClr val="accent6">
                        <a:lumMod val="75000"/>
                      </a:schemeClr>
                    </a:solidFill>
                  </a:tcPr>
                </a:tc>
                <a:tc>
                  <a:txBody>
                    <a:bodyPr/>
                    <a:lstStyle/>
                    <a:p>
                      <a:pPr algn="ctr">
                        <a:lnSpc>
                          <a:spcPct val="107000"/>
                        </a:lnSpc>
                        <a:spcAft>
                          <a:spcPts val="0"/>
                        </a:spcAft>
                        <a:defRPr/>
                      </a:pPr>
                      <a:r>
                        <a:rPr lang="fr-FR" sz="1500">
                          <a:solidFill>
                            <a:schemeClr val="bg1"/>
                          </a:solidFill>
                          <a:latin typeface="+mn-lt"/>
                          <a:ea typeface="Calibri"/>
                          <a:cs typeface="Times New Roman"/>
                        </a:rPr>
                        <a:t>75</a:t>
                      </a:r>
                      <a:endParaRPr/>
                    </a:p>
                  </a:txBody>
                  <a:tcPr marL="68580" marR="68580" marT="0" marB="0" anchor="ctr">
                    <a:solidFill>
                      <a:schemeClr val="accent6">
                        <a:lumMod val="75000"/>
                      </a:schemeClr>
                    </a:solidFill>
                  </a:tcPr>
                </a:tc>
                <a:extLst>
                  <a:ext uri="{0D108BD9-81ED-4DB2-BD59-A6C34878D82A}">
                    <a16:rowId xmlns:a16="http://schemas.microsoft.com/office/drawing/2014/main" val="10001"/>
                  </a:ext>
                </a:extLst>
              </a:tr>
            </a:tbl>
          </a:graphicData>
        </a:graphic>
      </p:graphicFrame>
      <p:sp>
        <p:nvSpPr>
          <p:cNvPr id="17" name="Forme libre : forme 124"/>
          <p:cNvSpPr/>
          <p:nvPr/>
        </p:nvSpPr>
        <p:spPr bwMode="auto">
          <a:xfrm>
            <a:off x="5364088" y="4102879"/>
            <a:ext cx="1432288" cy="36740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extrusionOk="0">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6E6FF"/>
          </a:solidFill>
          <a:ln w="14400">
            <a:solidFill>
              <a:srgbClr val="999999"/>
            </a:solidFill>
            <a:prstDash val="solid"/>
          </a:ln>
        </p:spPr>
        <p:txBody>
          <a:bodyPr vert="horz" wrap="square" lIns="61235" tIns="30617" rIns="61235" bIns="30617" anchor="ctr" anchorCtr="0" compatLnSpc="1">
            <a:noAutofit/>
          </a:bodyPr>
          <a:lstStyle/>
          <a:p>
            <a:pPr algn="ctr">
              <a:spcBef>
                <a:spcPts val="1063"/>
              </a:spcBef>
              <a:tabLst>
                <a:tab pos="0" algn="l"/>
                <a:tab pos="306180" algn="l"/>
                <a:tab pos="611135" algn="l"/>
                <a:tab pos="916826" algn="l"/>
                <a:tab pos="1222516" algn="l"/>
                <a:tab pos="1528205" algn="l"/>
                <a:tab pos="1833896" algn="l"/>
                <a:tab pos="2139586" algn="l"/>
                <a:tab pos="2445276" algn="l"/>
                <a:tab pos="2750966" algn="l"/>
                <a:tab pos="3056657" algn="l"/>
                <a:tab pos="3362345" algn="l"/>
                <a:tab pos="3668036" algn="l"/>
                <a:tab pos="3973727" algn="l"/>
                <a:tab pos="4279417" algn="l"/>
                <a:tab pos="4585107" algn="l"/>
                <a:tab pos="4890797" algn="l"/>
                <a:tab pos="5196487" algn="l"/>
                <a:tab pos="5502176" algn="l"/>
                <a:tab pos="5807867" algn="l"/>
                <a:tab pos="6113558" algn="l"/>
              </a:tabLst>
              <a:defRPr/>
            </a:pPr>
            <a:r>
              <a:rPr lang="fr-FR" sz="1200" b="1">
                <a:solidFill>
                  <a:srgbClr val="280099"/>
                </a:solidFill>
                <a:latin typeface="Arial"/>
                <a:ea typeface="MS Gothic"/>
                <a:cs typeface="MS Gothic"/>
              </a:rPr>
              <a:t>Cep</a:t>
            </a:r>
            <a:r>
              <a:rPr lang="fr-FR" sz="1200" b="1" baseline="-25000">
                <a:solidFill>
                  <a:srgbClr val="280099"/>
                </a:solidFill>
                <a:latin typeface="Arial"/>
                <a:ea typeface="MS Gothic"/>
                <a:cs typeface="MS Gothic"/>
              </a:rPr>
              <a:t>max </a:t>
            </a:r>
            <a:r>
              <a:rPr lang="fr-FR" sz="1200" b="1">
                <a:solidFill>
                  <a:srgbClr val="280099"/>
                </a:solidFill>
                <a:latin typeface="Arial"/>
                <a:ea typeface="MS Gothic"/>
                <a:cs typeface="MS Gothic"/>
              </a:rPr>
              <a:t>/Cep,nr</a:t>
            </a:r>
            <a:r>
              <a:rPr lang="fr-FR" sz="1200" b="1" baseline="-25000">
                <a:solidFill>
                  <a:srgbClr val="280099"/>
                </a:solidFill>
                <a:latin typeface="Arial"/>
                <a:ea typeface="MS Gothic"/>
                <a:cs typeface="MS Gothic"/>
              </a:rPr>
              <a:t>max </a:t>
            </a:r>
            <a:endParaRPr/>
          </a:p>
        </p:txBody>
      </p:sp>
      <p:sp>
        <p:nvSpPr>
          <p:cNvPr id="14" name="Rectangle 13"/>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
        <p:nvSpPr>
          <p:cNvPr id="20" name="ZoneTexte 19"/>
          <p:cNvSpPr txBox="1"/>
          <p:nvPr/>
        </p:nvSpPr>
        <p:spPr bwMode="auto">
          <a:xfrm>
            <a:off x="6939000" y="4046041"/>
            <a:ext cx="1857835" cy="461665"/>
          </a:xfrm>
          <a:prstGeom prst="rect">
            <a:avLst/>
          </a:prstGeom>
          <a:noFill/>
        </p:spPr>
        <p:txBody>
          <a:bodyPr wrap="square" rtlCol="0">
            <a:spAutoFit/>
          </a:bodyPr>
          <a:lstStyle/>
          <a:p>
            <a:pPr>
              <a:defRPr/>
            </a:pPr>
            <a:r>
              <a:rPr lang="fr-FR" sz="1200"/>
              <a:t>Valeurs valable toute la durée de la RE2020</a:t>
            </a:r>
            <a:endParaRPr/>
          </a:p>
        </p:txBody>
      </p:sp>
      <p:pic>
        <p:nvPicPr>
          <p:cNvPr id="5" name="Image 4"/>
          <p:cNvPicPr>
            <a:picLocks noChangeAspect="1"/>
          </p:cNvPicPr>
          <p:nvPr/>
        </p:nvPicPr>
        <p:blipFill>
          <a:blip r:embed="rId4"/>
          <a:stretch/>
        </p:blipFill>
        <p:spPr bwMode="auto">
          <a:xfrm>
            <a:off x="5133397" y="1232299"/>
            <a:ext cx="3856519" cy="2805512"/>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Niveaux moyen d’exigence du Ic énergie max maison / immeuble</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74</a:t>
            </a:fld>
            <a:endParaRPr lang="fr-FR"/>
          </a:p>
        </p:txBody>
      </p:sp>
      <p:sp>
        <p:nvSpPr>
          <p:cNvPr id="12" name="Rectangle 11"/>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6" name="Forme libre : forme 124"/>
          <p:cNvSpPr/>
          <p:nvPr/>
        </p:nvSpPr>
        <p:spPr bwMode="auto">
          <a:xfrm>
            <a:off x="4378562" y="4142786"/>
            <a:ext cx="2219330" cy="48474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extrusionOk="0">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6E6FF"/>
          </a:solidFill>
          <a:ln w="14400">
            <a:solidFill>
              <a:srgbClr val="999999"/>
            </a:solidFill>
            <a:prstDash val="solid"/>
          </a:ln>
        </p:spPr>
        <p:txBody>
          <a:bodyPr vert="horz" wrap="square" lIns="61235" tIns="30617" rIns="61235" bIns="30617" anchor="ctr" anchorCtr="0" compatLnSpc="1">
            <a:noAutofit/>
          </a:bodyPr>
          <a:lstStyle/>
          <a:p>
            <a:pPr algn="ctr">
              <a:spcBef>
                <a:spcPts val="1063"/>
              </a:spcBef>
              <a:tabLst>
                <a:tab pos="0" algn="l"/>
                <a:tab pos="306180" algn="l"/>
                <a:tab pos="611135" algn="l"/>
                <a:tab pos="916826" algn="l"/>
                <a:tab pos="1222516" algn="l"/>
                <a:tab pos="1528205" algn="l"/>
                <a:tab pos="1833896" algn="l"/>
                <a:tab pos="2139586" algn="l"/>
                <a:tab pos="2445276" algn="l"/>
                <a:tab pos="2750966" algn="l"/>
                <a:tab pos="3056657" algn="l"/>
                <a:tab pos="3362345" algn="l"/>
                <a:tab pos="3668036" algn="l"/>
                <a:tab pos="3973727" algn="l"/>
                <a:tab pos="4279417" algn="l"/>
                <a:tab pos="4585107" algn="l"/>
                <a:tab pos="4890797" algn="l"/>
                <a:tab pos="5196487" algn="l"/>
                <a:tab pos="5502176" algn="l"/>
                <a:tab pos="5807867" algn="l"/>
                <a:tab pos="6113558" algn="l"/>
              </a:tabLst>
              <a:defRPr/>
            </a:pPr>
            <a:r>
              <a:rPr lang="fr-FR" sz="1200" b="1">
                <a:solidFill>
                  <a:srgbClr val="280099"/>
                </a:solidFill>
                <a:latin typeface="Arial"/>
                <a:ea typeface="MS Gothic"/>
                <a:cs typeface="MS Gothic"/>
              </a:rPr>
              <a:t>Ic énergie_max : maison/ immeuble</a:t>
            </a:r>
            <a:endParaRPr lang="fr-FR" sz="1200" b="1" baseline="-25000">
              <a:solidFill>
                <a:srgbClr val="280099"/>
              </a:solidFill>
              <a:latin typeface="Arial"/>
              <a:ea typeface="MS Gothic"/>
              <a:cs typeface="MS Gothic"/>
            </a:endParaRPr>
          </a:p>
        </p:txBody>
      </p:sp>
      <p:sp>
        <p:nvSpPr>
          <p:cNvPr id="20" name="ZoneTexte 19"/>
          <p:cNvSpPr txBox="1"/>
          <p:nvPr/>
        </p:nvSpPr>
        <p:spPr bwMode="auto">
          <a:xfrm>
            <a:off x="6767833" y="4143279"/>
            <a:ext cx="2219330" cy="461665"/>
          </a:xfrm>
          <a:prstGeom prst="rect">
            <a:avLst/>
          </a:prstGeom>
          <a:noFill/>
        </p:spPr>
        <p:txBody>
          <a:bodyPr wrap="square" rtlCol="0">
            <a:spAutoFit/>
          </a:bodyPr>
          <a:lstStyle/>
          <a:p>
            <a:pPr>
              <a:defRPr/>
            </a:pPr>
            <a:r>
              <a:rPr lang="fr-FR" sz="1200"/>
              <a:t>Exigences pour un permis déposé au 1</a:t>
            </a:r>
            <a:r>
              <a:rPr lang="fr-FR" sz="1200" baseline="30000"/>
              <a:t>er</a:t>
            </a:r>
            <a:r>
              <a:rPr lang="fr-FR" sz="1200"/>
              <a:t> janvier 2022</a:t>
            </a:r>
            <a:endParaRPr/>
          </a:p>
        </p:txBody>
      </p:sp>
      <p:sp>
        <p:nvSpPr>
          <p:cNvPr id="21" name="Rectangle : coins arrondis 303"/>
          <p:cNvSpPr/>
          <p:nvPr/>
        </p:nvSpPr>
        <p:spPr bwMode="auto">
          <a:xfrm>
            <a:off x="870403" y="1589601"/>
            <a:ext cx="3338218" cy="2821379"/>
          </a:xfrm>
          <a:prstGeom prst="roundRect">
            <a:avLst>
              <a:gd name="adj"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a:lnSpc>
                <a:spcPct val="107000"/>
              </a:lnSpc>
              <a:spcAft>
                <a:spcPts val="450"/>
              </a:spcAft>
              <a:defRPr/>
            </a:pPr>
            <a:r>
              <a:rPr lang="fr-FR" sz="1200" b="1" dirty="0">
                <a:solidFill>
                  <a:schemeClr val="tx2"/>
                </a:solidFill>
                <a:ea typeface="Times New Roman"/>
                <a:cs typeface="Arial"/>
              </a:rPr>
              <a:t>Maison individuelle et immeubles</a:t>
            </a:r>
            <a:endParaRPr dirty="0"/>
          </a:p>
          <a:p>
            <a:pPr>
              <a:lnSpc>
                <a:spcPct val="107000"/>
              </a:lnSpc>
              <a:spcAft>
                <a:spcPts val="450"/>
              </a:spcAft>
              <a:defRPr/>
            </a:pPr>
            <a:r>
              <a:rPr lang="fr-FR" sz="1200" dirty="0">
                <a:solidFill>
                  <a:srgbClr val="000000"/>
                </a:solidFill>
                <a:ea typeface="Times New Roman"/>
                <a:cs typeface="Arial"/>
              </a:rPr>
              <a:t>Altitude &lt; 400 mètres</a:t>
            </a:r>
            <a:endParaRPr lang="fr-FR" sz="1200" dirty="0">
              <a:ea typeface="Times New Roman"/>
              <a:cs typeface="Arial"/>
            </a:endParaRPr>
          </a:p>
          <a:p>
            <a:pPr>
              <a:lnSpc>
                <a:spcPct val="107000"/>
              </a:lnSpc>
              <a:spcAft>
                <a:spcPts val="450"/>
              </a:spcAft>
              <a:defRPr/>
            </a:pPr>
            <a:r>
              <a:rPr lang="fr-FR" sz="1200" dirty="0">
                <a:solidFill>
                  <a:srgbClr val="000000"/>
                </a:solidFill>
                <a:ea typeface="Times New Roman"/>
                <a:cs typeface="Arial"/>
              </a:rPr>
              <a:t>Pas de surface de plancher dont </a:t>
            </a:r>
            <a:r>
              <a:rPr lang="fr-FR" sz="1200" dirty="0" err="1">
                <a:solidFill>
                  <a:srgbClr val="000000"/>
                </a:solidFill>
                <a:ea typeface="Times New Roman"/>
                <a:cs typeface="Arial"/>
              </a:rPr>
              <a:t>hsp</a:t>
            </a:r>
            <a:r>
              <a:rPr lang="fr-FR" sz="1200" dirty="0">
                <a:solidFill>
                  <a:srgbClr val="000000"/>
                </a:solidFill>
                <a:ea typeface="Times New Roman"/>
                <a:cs typeface="Arial"/>
              </a:rPr>
              <a:t> &lt; 1,8 mètres</a:t>
            </a:r>
            <a:endParaRPr lang="fr-FR" sz="1200" dirty="0">
              <a:ea typeface="Times New Roman"/>
              <a:cs typeface="Arial"/>
            </a:endParaRPr>
          </a:p>
          <a:p>
            <a:pPr>
              <a:lnSpc>
                <a:spcPct val="107000"/>
              </a:lnSpc>
              <a:spcAft>
                <a:spcPts val="450"/>
              </a:spcAft>
              <a:defRPr/>
            </a:pPr>
            <a:r>
              <a:rPr lang="fr-FR" sz="1200" dirty="0">
                <a:solidFill>
                  <a:srgbClr val="000000"/>
                </a:solidFill>
                <a:ea typeface="Times New Roman"/>
                <a:cs typeface="Arial"/>
              </a:rPr>
              <a:t>Exposition au bruit : Aucune (classe Br1) </a:t>
            </a:r>
          </a:p>
          <a:p>
            <a:pPr>
              <a:lnSpc>
                <a:spcPct val="107000"/>
              </a:lnSpc>
              <a:spcAft>
                <a:spcPts val="450"/>
              </a:spcAft>
              <a:defRPr/>
            </a:pPr>
            <a:r>
              <a:rPr lang="fr-FR" sz="1200" dirty="0">
                <a:solidFill>
                  <a:srgbClr val="000000"/>
                </a:solidFill>
                <a:ea typeface="Times New Roman"/>
                <a:cs typeface="Arial"/>
              </a:rPr>
              <a:t>Maison </a:t>
            </a:r>
            <a:r>
              <a:rPr lang="fr-FR" sz="1200" dirty="0" err="1">
                <a:solidFill>
                  <a:srgbClr val="000000"/>
                </a:solidFill>
                <a:ea typeface="Times New Roman"/>
                <a:cs typeface="Arial"/>
              </a:rPr>
              <a:t>indiv</a:t>
            </a:r>
            <a:r>
              <a:rPr lang="fr-FR" sz="1200" dirty="0">
                <a:solidFill>
                  <a:srgbClr val="000000"/>
                </a:solidFill>
                <a:ea typeface="Times New Roman"/>
                <a:cs typeface="Arial"/>
              </a:rPr>
              <a:t>. : non raccordée à RCU</a:t>
            </a:r>
            <a:endParaRPr dirty="0"/>
          </a:p>
          <a:p>
            <a:pPr>
              <a:lnSpc>
                <a:spcPct val="107000"/>
              </a:lnSpc>
              <a:spcAft>
                <a:spcPts val="450"/>
              </a:spcAft>
              <a:defRPr/>
            </a:pPr>
            <a:r>
              <a:rPr lang="fr-FR" sz="1200" dirty="0">
                <a:solidFill>
                  <a:srgbClr val="000000"/>
                </a:solidFill>
                <a:ea typeface="Times New Roman"/>
                <a:cs typeface="Arial"/>
              </a:rPr>
              <a:t>Immeuble : Exigences renforcées à partir de 2025 (passera de 560 à 260)</a:t>
            </a:r>
            <a:endParaRPr dirty="0"/>
          </a:p>
        </p:txBody>
      </p:sp>
      <p:pic>
        <p:nvPicPr>
          <p:cNvPr id="3" name="Image 2"/>
          <p:cNvPicPr>
            <a:picLocks noChangeAspect="1"/>
          </p:cNvPicPr>
          <p:nvPr/>
        </p:nvPicPr>
        <p:blipFill>
          <a:blip r:embed="rId4"/>
          <a:stretch/>
        </p:blipFill>
        <p:spPr bwMode="auto">
          <a:xfrm>
            <a:off x="4709717" y="1221865"/>
            <a:ext cx="3934277" cy="2841079"/>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Niveaux moyen d’exigence du du Ic énergie max Bureaux non RCU</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75</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5" name="Rectangle : coins arrondis 303"/>
          <p:cNvSpPr/>
          <p:nvPr/>
        </p:nvSpPr>
        <p:spPr bwMode="auto">
          <a:xfrm>
            <a:off x="755576" y="1347614"/>
            <a:ext cx="3744416" cy="1656183"/>
          </a:xfrm>
          <a:prstGeom prst="roundRect">
            <a:avLst>
              <a:gd name="adj"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lvl="0">
              <a:buClr>
                <a:srgbClr val="000080"/>
              </a:buClr>
              <a:buSzPct val="100000"/>
              <a:buFont typeface="Wingdings"/>
              <a:buChar char=""/>
              <a:defRPr/>
            </a:pPr>
            <a:r>
              <a:rPr lang="fr-FR" sz="1400" b="1">
                <a:solidFill>
                  <a:schemeClr val="tx2"/>
                </a:solidFill>
              </a:rPr>
              <a:t>Bureaux:</a:t>
            </a:r>
            <a:endParaRPr/>
          </a:p>
          <a:p>
            <a:pPr marL="171450" indent="-171450">
              <a:buClr>
                <a:srgbClr val="FF950E"/>
              </a:buClr>
              <a:buFont typeface="Arial"/>
              <a:buChar char="•"/>
              <a:defRPr/>
            </a:pPr>
            <a:r>
              <a:rPr lang="fr-FR" sz="1400">
                <a:solidFill>
                  <a:schemeClr val="tx1"/>
                </a:solidFill>
              </a:rPr>
              <a:t>Surface Utile = 1500 m²</a:t>
            </a:r>
            <a:endParaRPr/>
          </a:p>
          <a:p>
            <a:pPr marL="171450" indent="-171450">
              <a:buClr>
                <a:srgbClr val="FF950E"/>
              </a:buClr>
              <a:buFont typeface="Arial"/>
              <a:buChar char="•"/>
              <a:defRPr/>
            </a:pPr>
            <a:r>
              <a:rPr lang="fr-FR" sz="1400">
                <a:solidFill>
                  <a:schemeClr val="tx2"/>
                </a:solidFill>
              </a:rPr>
              <a:t>Bureaux non raccordés au réseau de chaleur Urbain (RCU)</a:t>
            </a:r>
            <a:endParaRPr/>
          </a:p>
          <a:p>
            <a:pPr marL="171450" indent="-171450">
              <a:buClr>
                <a:srgbClr val="FF950E"/>
              </a:buClr>
              <a:buFont typeface="Arial"/>
              <a:buChar char="•"/>
              <a:defRPr/>
            </a:pPr>
            <a:r>
              <a:rPr lang="fr-FR" sz="1400">
                <a:solidFill>
                  <a:schemeClr val="tx1"/>
                </a:solidFill>
              </a:rPr>
              <a:t>Bâtiment non climatisé</a:t>
            </a:r>
            <a:endParaRPr/>
          </a:p>
          <a:p>
            <a:pPr marL="171450" indent="-171450">
              <a:buClr>
                <a:srgbClr val="FF950E"/>
              </a:buClr>
              <a:buFont typeface="Arial"/>
              <a:buChar char="•"/>
              <a:defRPr/>
            </a:pPr>
            <a:r>
              <a:rPr lang="fr-FR" sz="1400">
                <a:solidFill>
                  <a:schemeClr val="tx1"/>
                </a:solidFill>
              </a:rPr>
              <a:t>Altitude </a:t>
            </a:r>
            <a:r>
              <a:rPr lang="fr-FR" sz="1400">
                <a:solidFill>
                  <a:schemeClr val="tx1"/>
                </a:solidFill>
                <a:ea typeface="Liberation Sans"/>
                <a:cs typeface="Liberation Sans"/>
              </a:rPr>
              <a:t>≤</a:t>
            </a:r>
            <a:r>
              <a:rPr lang="fr-FR" sz="1400">
                <a:solidFill>
                  <a:schemeClr val="tx1"/>
                </a:solidFill>
              </a:rPr>
              <a:t>400m</a:t>
            </a:r>
            <a:endParaRPr/>
          </a:p>
          <a:p>
            <a:pPr marL="171450" indent="-171450">
              <a:buClr>
                <a:srgbClr val="FF950E"/>
              </a:buClr>
              <a:buFont typeface="Arial"/>
              <a:buChar char="•"/>
              <a:defRPr/>
            </a:pPr>
            <a:r>
              <a:rPr lang="fr-FR" sz="1400">
                <a:solidFill>
                  <a:schemeClr val="tx1"/>
                </a:solidFill>
              </a:rPr>
              <a:t>Exposition au bruit : Aucune (classe Br1)</a:t>
            </a:r>
            <a:endParaRPr/>
          </a:p>
        </p:txBody>
      </p:sp>
      <p:graphicFrame>
        <p:nvGraphicFramePr>
          <p:cNvPr id="16" name="Tableau 15"/>
          <p:cNvGraphicFramePr>
            <a:graphicFrameLocks noGrp="1"/>
          </p:cNvGraphicFramePr>
          <p:nvPr/>
        </p:nvGraphicFramePr>
        <p:xfrm>
          <a:off x="544576" y="3147814"/>
          <a:ext cx="4243448" cy="756626"/>
        </p:xfrm>
        <a:graphic>
          <a:graphicData uri="http://schemas.openxmlformats.org/drawingml/2006/table">
            <a:tbl>
              <a:tblPr firstRow="1" firstCol="1" bandRow="1">
                <a:tableStyleId>{5C22544A-7EE6-4342-B048-85BDC9FD1C3A}</a:tableStyleId>
              </a:tblPr>
              <a:tblGrid>
                <a:gridCol w="2285695">
                  <a:extLst>
                    <a:ext uri="{9D8B030D-6E8A-4147-A177-3AD203B41FA5}">
                      <a16:colId xmlns:a16="http://schemas.microsoft.com/office/drawing/2014/main" val="20000"/>
                    </a:ext>
                  </a:extLst>
                </a:gridCol>
                <a:gridCol w="1957753">
                  <a:extLst>
                    <a:ext uri="{9D8B030D-6E8A-4147-A177-3AD203B41FA5}">
                      <a16:colId xmlns:a16="http://schemas.microsoft.com/office/drawing/2014/main" val="20001"/>
                    </a:ext>
                  </a:extLst>
                </a:gridCol>
              </a:tblGrid>
              <a:tr h="440294">
                <a:tc>
                  <a:txBody>
                    <a:bodyPr/>
                    <a:lstStyle/>
                    <a:p>
                      <a:pPr algn="ctr">
                        <a:lnSpc>
                          <a:spcPct val="107000"/>
                        </a:lnSpc>
                        <a:spcAft>
                          <a:spcPts val="0"/>
                        </a:spcAft>
                        <a:defRPr/>
                      </a:pPr>
                      <a:r>
                        <a:rPr lang="fr-FR" sz="1500">
                          <a:latin typeface="Calibri"/>
                          <a:ea typeface="Calibri"/>
                          <a:cs typeface="Times New Roman"/>
                        </a:rPr>
                        <a:t>Ic energie max</a:t>
                      </a:r>
                      <a:r>
                        <a:rPr lang="fr-FR" sz="1200">
                          <a:latin typeface="Calibri"/>
                          <a:ea typeface="Calibri"/>
                          <a:cs typeface="Times New Roman"/>
                        </a:rPr>
                        <a:t> moyen</a:t>
                      </a:r>
                      <a:endParaRPr/>
                    </a:p>
                    <a:p>
                      <a:pPr algn="ctr">
                        <a:lnSpc>
                          <a:spcPct val="107000"/>
                        </a:lnSpc>
                        <a:spcAft>
                          <a:spcPts val="0"/>
                        </a:spcAft>
                        <a:defRPr/>
                      </a:pPr>
                      <a:r>
                        <a:rPr lang="fr-FR" sz="1200">
                          <a:latin typeface="+mn-lt"/>
                          <a:ea typeface="Calibri"/>
                          <a:cs typeface="Times New Roman"/>
                        </a:rPr>
                        <a:t>kgeqCO2/m²</a:t>
                      </a:r>
                      <a:endParaRPr lang="fr-FR" sz="1200">
                        <a:latin typeface="Calibri"/>
                        <a:ea typeface="Calibri"/>
                        <a:cs typeface="Times New Roman"/>
                      </a:endParaRPr>
                    </a:p>
                  </a:txBody>
                  <a:tcPr marL="51435" marR="51435" marT="0" marB="0" anchor="ctr"/>
                </a:tc>
                <a:tc>
                  <a:txBody>
                    <a:bodyPr/>
                    <a:lstStyle/>
                    <a:p>
                      <a:pPr algn="ctr">
                        <a:lnSpc>
                          <a:spcPct val="107000"/>
                        </a:lnSpc>
                        <a:spcAft>
                          <a:spcPts val="0"/>
                        </a:spcAft>
                        <a:defRPr/>
                      </a:pPr>
                      <a:r>
                        <a:rPr lang="fr-FR" sz="1200"/>
                        <a:t>Ic énergie_maxmoyen</a:t>
                      </a:r>
                      <a:endParaRPr lang="fr-FR" sz="1200">
                        <a:latin typeface="Calibri"/>
                        <a:ea typeface="Calibri"/>
                        <a:cs typeface="Times New Roman"/>
                      </a:endParaRPr>
                    </a:p>
                  </a:txBody>
                  <a:tcPr marL="51435" marR="51435" marT="0" marB="0" anchor="ctr"/>
                </a:tc>
                <a:extLst>
                  <a:ext uri="{0D108BD9-81ED-4DB2-BD59-A6C34878D82A}">
                    <a16:rowId xmlns:a16="http://schemas.microsoft.com/office/drawing/2014/main" val="10000"/>
                  </a:ext>
                </a:extLst>
              </a:tr>
              <a:tr h="316332">
                <a:tc>
                  <a:txBody>
                    <a:bodyPr/>
                    <a:lstStyle/>
                    <a:p>
                      <a:pPr algn="l">
                        <a:lnSpc>
                          <a:spcPct val="107000"/>
                        </a:lnSpc>
                        <a:spcAft>
                          <a:spcPts val="0"/>
                        </a:spcAft>
                        <a:defRPr/>
                      </a:pPr>
                      <a:r>
                        <a:rPr lang="fr-FR" sz="1200"/>
                        <a:t>Bureaux</a:t>
                      </a:r>
                      <a:endParaRPr lang="fr-FR" sz="1200">
                        <a:latin typeface="Calibri"/>
                        <a:ea typeface="Calibri"/>
                        <a:cs typeface="Times New Roman"/>
                      </a:endParaRPr>
                    </a:p>
                  </a:txBody>
                  <a:tcPr marL="51435" marR="51435" marT="0" marB="0" anchor="ctr">
                    <a:solidFill>
                      <a:schemeClr val="accent6">
                        <a:lumMod val="75000"/>
                      </a:schemeClr>
                    </a:solidFill>
                  </a:tcPr>
                </a:tc>
                <a:tc>
                  <a:txBody>
                    <a:bodyPr/>
                    <a:lstStyle/>
                    <a:p>
                      <a:pPr algn="ctr">
                        <a:lnSpc>
                          <a:spcPct val="107000"/>
                        </a:lnSpc>
                        <a:spcAft>
                          <a:spcPts val="0"/>
                        </a:spcAft>
                        <a:defRPr/>
                      </a:pPr>
                      <a:r>
                        <a:rPr lang="fr-FR" sz="1500">
                          <a:solidFill>
                            <a:schemeClr val="bg1"/>
                          </a:solidFill>
                          <a:latin typeface="+mn-lt"/>
                          <a:ea typeface="Calibri"/>
                          <a:cs typeface="Times New Roman"/>
                        </a:rPr>
                        <a:t>200</a:t>
                      </a:r>
                      <a:endParaRPr/>
                    </a:p>
                  </a:txBody>
                  <a:tcPr marL="68580" marR="68580" marT="0" marB="0" anchor="ctr">
                    <a:solidFill>
                      <a:schemeClr val="accent6">
                        <a:lumMod val="75000"/>
                      </a:schemeClr>
                    </a:solidFill>
                  </a:tcPr>
                </a:tc>
                <a:extLst>
                  <a:ext uri="{0D108BD9-81ED-4DB2-BD59-A6C34878D82A}">
                    <a16:rowId xmlns:a16="http://schemas.microsoft.com/office/drawing/2014/main" val="10001"/>
                  </a:ext>
                </a:extLst>
              </a:tr>
            </a:tbl>
          </a:graphicData>
        </a:graphic>
      </p:graphicFrame>
      <p:sp>
        <p:nvSpPr>
          <p:cNvPr id="17" name="Forme libre : forme 124"/>
          <p:cNvSpPr/>
          <p:nvPr/>
        </p:nvSpPr>
        <p:spPr bwMode="auto">
          <a:xfrm>
            <a:off x="5364088" y="4102879"/>
            <a:ext cx="1432288" cy="36740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extrusionOk="0">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6E6FF"/>
          </a:solidFill>
          <a:ln w="14400">
            <a:solidFill>
              <a:srgbClr val="999999"/>
            </a:solidFill>
            <a:prstDash val="solid"/>
          </a:ln>
        </p:spPr>
        <p:txBody>
          <a:bodyPr vert="horz" wrap="square" lIns="61235" tIns="30617" rIns="61235" bIns="30617" anchor="ctr" anchorCtr="0" compatLnSpc="1">
            <a:noAutofit/>
          </a:bodyPr>
          <a:lstStyle/>
          <a:p>
            <a:pPr algn="ctr">
              <a:spcBef>
                <a:spcPts val="1063"/>
              </a:spcBef>
              <a:tabLst>
                <a:tab pos="0" algn="l"/>
                <a:tab pos="306180" algn="l"/>
                <a:tab pos="611135" algn="l"/>
                <a:tab pos="916826" algn="l"/>
                <a:tab pos="1222516" algn="l"/>
                <a:tab pos="1528205" algn="l"/>
                <a:tab pos="1833896" algn="l"/>
                <a:tab pos="2139586" algn="l"/>
                <a:tab pos="2445276" algn="l"/>
                <a:tab pos="2750966" algn="l"/>
                <a:tab pos="3056657" algn="l"/>
                <a:tab pos="3362345" algn="l"/>
                <a:tab pos="3668036" algn="l"/>
                <a:tab pos="3973727" algn="l"/>
                <a:tab pos="4279417" algn="l"/>
                <a:tab pos="4585107" algn="l"/>
                <a:tab pos="4890797" algn="l"/>
                <a:tab pos="5196487" algn="l"/>
                <a:tab pos="5502176" algn="l"/>
                <a:tab pos="5807867" algn="l"/>
                <a:tab pos="6113558" algn="l"/>
              </a:tabLst>
              <a:defRPr/>
            </a:pPr>
            <a:r>
              <a:rPr lang="fr-FR" sz="1200" b="1">
                <a:solidFill>
                  <a:srgbClr val="280099"/>
                </a:solidFill>
                <a:latin typeface="Arial"/>
                <a:ea typeface="MS Gothic"/>
                <a:cs typeface="MS Gothic"/>
              </a:rPr>
              <a:t>Ic énergie</a:t>
            </a:r>
            <a:r>
              <a:rPr lang="fr-FR" sz="1200" b="1" baseline="-25000">
                <a:solidFill>
                  <a:srgbClr val="280099"/>
                </a:solidFill>
                <a:latin typeface="Arial"/>
                <a:ea typeface="MS Gothic"/>
                <a:cs typeface="MS Gothic"/>
              </a:rPr>
              <a:t>max </a:t>
            </a:r>
            <a:endParaRPr/>
          </a:p>
        </p:txBody>
      </p:sp>
      <p:sp>
        <p:nvSpPr>
          <p:cNvPr id="14" name="Rectangle 13"/>
          <p:cNvSpPr/>
          <p:nvPr/>
        </p:nvSpPr>
        <p:spPr bwMode="auto">
          <a:xfrm>
            <a:off x="0" y="1126387"/>
            <a:ext cx="394106" cy="3657113"/>
          </a:xfrm>
          <a:prstGeom prst="rect">
            <a:avLst/>
          </a:prstGeom>
          <a:solidFill>
            <a:schemeClr val="accent3">
              <a:lumMod val="20000"/>
              <a:lumOff val="8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énergie</a:t>
            </a:r>
            <a:endParaRPr/>
          </a:p>
        </p:txBody>
      </p:sp>
      <p:sp>
        <p:nvSpPr>
          <p:cNvPr id="20" name="ZoneTexte 19"/>
          <p:cNvSpPr txBox="1"/>
          <p:nvPr/>
        </p:nvSpPr>
        <p:spPr bwMode="auto">
          <a:xfrm>
            <a:off x="6939000" y="4046041"/>
            <a:ext cx="1857835" cy="461665"/>
          </a:xfrm>
          <a:prstGeom prst="rect">
            <a:avLst/>
          </a:prstGeom>
          <a:noFill/>
        </p:spPr>
        <p:txBody>
          <a:bodyPr wrap="square" rtlCol="0">
            <a:spAutoFit/>
          </a:bodyPr>
          <a:lstStyle/>
          <a:p>
            <a:pPr>
              <a:defRPr/>
            </a:pPr>
            <a:r>
              <a:rPr lang="fr-FR" sz="1200"/>
              <a:t>Valeurs valable toute la durée de la RE2020</a:t>
            </a:r>
            <a:endParaRPr/>
          </a:p>
        </p:txBody>
      </p:sp>
      <p:pic>
        <p:nvPicPr>
          <p:cNvPr id="5" name="Image 4"/>
          <p:cNvPicPr>
            <a:picLocks noChangeAspect="1"/>
          </p:cNvPicPr>
          <p:nvPr/>
        </p:nvPicPr>
        <p:blipFill>
          <a:blip r:embed="rId4"/>
          <a:stretch/>
        </p:blipFill>
        <p:spPr bwMode="auto">
          <a:xfrm>
            <a:off x="4906494" y="1144506"/>
            <a:ext cx="3996968" cy="2918839"/>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Espace réservé pour une image  2"/>
          <p:cNvSpPr>
            <a:spLocks noGrp="1"/>
          </p:cNvSpPr>
          <p:nvPr>
            <p:ph type="pic" sz="quarter" idx="4294967295"/>
          </p:nvPr>
        </p:nvSpPr>
        <p:spPr bwMode="auto">
          <a:xfrm>
            <a:off x="-1" y="743453"/>
            <a:ext cx="9144000" cy="4406400"/>
          </a:xfrm>
          <a:prstGeom prst="rect">
            <a:avLst/>
          </a:prstGeom>
          <a:solidFill>
            <a:srgbClr val="169B62"/>
          </a:solidFill>
        </p:spPr>
      </p:sp>
      <p:sp>
        <p:nvSpPr>
          <p:cNvPr id="6" name="Titre 5"/>
          <p:cNvSpPr>
            <a:spLocks noGrp="1"/>
          </p:cNvSpPr>
          <p:nvPr>
            <p:ph type="title"/>
          </p:nvPr>
        </p:nvSpPr>
        <p:spPr bwMode="auto"/>
        <p:txBody>
          <a:bodyPr/>
          <a:lstStyle/>
          <a:p>
            <a:pPr>
              <a:buFont typeface="+mj-lt"/>
              <a:buAutoNum type="arabicPeriod" startAt="4"/>
              <a:defRPr/>
            </a:pPr>
            <a:r>
              <a:rPr lang="fr-FR">
                <a:solidFill>
                  <a:schemeClr val="bg1"/>
                </a:solidFill>
              </a:rPr>
              <a:t>Indicateurs et niveaux de performance confort d’été</a:t>
            </a:r>
            <a:endParaRPr/>
          </a:p>
        </p:txBody>
      </p:sp>
      <p:sp>
        <p:nvSpPr>
          <p:cNvPr id="4" name="Espace réservé de la date 3"/>
          <p:cNvSpPr>
            <a:spLocks noGrp="1"/>
          </p:cNvSpPr>
          <p:nvPr>
            <p:ph type="dt" sz="half" idx="10"/>
          </p:nvPr>
        </p:nvSpPr>
        <p:spPr bwMode="auto"/>
        <p:txBody>
          <a:bodyPr/>
          <a:lstStyle/>
          <a:p>
            <a:pPr algn="r">
              <a:defRPr/>
            </a:pPr>
            <a:r>
              <a:rPr lang="fr-FR" cap="all"/>
              <a:t>XX/XX/XXXX</a:t>
            </a:r>
          </a:p>
        </p:txBody>
      </p:sp>
      <p:sp>
        <p:nvSpPr>
          <p:cNvPr id="5" name="Espace réservé du pied de page 4"/>
          <p:cNvSpPr>
            <a:spLocks noGrp="1"/>
          </p:cNvSpPr>
          <p:nvPr>
            <p:ph type="ftr" sz="quarter" idx="11"/>
          </p:nvPr>
        </p:nvSpPr>
        <p:spPr bwMode="auto"/>
        <p:txBody>
          <a:bodyPr/>
          <a:lstStyle/>
          <a:p>
            <a:pPr>
              <a:defRPr/>
            </a:pPr>
            <a:r>
              <a:rPr lang="fr-FR"/>
              <a:t>Intitulé de la direction/service interministérielle</a:t>
            </a:r>
            <a:endParaRPr/>
          </a:p>
        </p:txBody>
      </p:sp>
      <p:sp>
        <p:nvSpPr>
          <p:cNvPr id="11" name="Espace réservé du numéro de diapositive 10"/>
          <p:cNvSpPr>
            <a:spLocks noGrp="1"/>
          </p:cNvSpPr>
          <p:nvPr>
            <p:ph type="sldNum" sz="quarter" idx="4294967295"/>
          </p:nvPr>
        </p:nvSpPr>
        <p:spPr bwMode="auto">
          <a:xfrm>
            <a:off x="6264000" y="4783500"/>
            <a:ext cx="1350000" cy="360000"/>
          </a:xfrm>
        </p:spPr>
        <p:txBody>
          <a:bodyPr/>
          <a:lstStyle/>
          <a:p>
            <a:pPr>
              <a:defRPr/>
            </a:pPr>
            <a:fld id="{733122C9-A0B9-462F-8757-0847AD287B63}" type="slidenum">
              <a:rPr lang="fr-FR"/>
              <a:t>76</a:t>
            </a:fld>
            <a:endParaRPr lang="fr-F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Objectifs relatifs à la performance confort d’été</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77</a:t>
            </a:fld>
            <a:endParaRPr lang="fr-FR"/>
          </a:p>
        </p:txBody>
      </p:sp>
      <p:sp>
        <p:nvSpPr>
          <p:cNvPr id="12" name="Rectangle 11"/>
          <p:cNvSpPr/>
          <p:nvPr/>
        </p:nvSpPr>
        <p:spPr bwMode="auto">
          <a:xfrm>
            <a:off x="0" y="1126387"/>
            <a:ext cx="394106" cy="3657113"/>
          </a:xfrm>
          <a:prstGeom prst="rect">
            <a:avLst/>
          </a:prstGeom>
          <a:solidFill>
            <a:schemeClr val="accent2">
              <a:lumMod val="20000"/>
              <a:lumOff val="80000"/>
            </a:schemeClr>
          </a:solidFill>
          <a:ln>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confort d’été</a:t>
            </a:r>
            <a:endParaRP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0" name="Espace réservé du texte 6"/>
          <p:cNvSpPr txBox="1"/>
          <p:nvPr/>
        </p:nvSpPr>
        <p:spPr bwMode="auto">
          <a:xfrm>
            <a:off x="765773" y="1462403"/>
            <a:ext cx="6083227" cy="3075775"/>
          </a:xfrm>
          <a:prstGeom prst="rect">
            <a:avLst/>
          </a:prstGeom>
        </p:spPr>
        <p:txBody>
          <a:bodyPr>
            <a:norm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marL="228594" indent="-228594" algn="just">
              <a:lnSpc>
                <a:spcPct val="150000"/>
              </a:lnSpc>
              <a:buFont typeface="Arial"/>
              <a:buChar char="•"/>
              <a:defRPr/>
            </a:pPr>
            <a:r>
              <a:rPr lang="fr-FR" sz="1200">
                <a:solidFill>
                  <a:srgbClr val="00B050"/>
                </a:solidFill>
              </a:rPr>
              <a:t>Améliorer</a:t>
            </a:r>
            <a:r>
              <a:rPr lang="fr-FR" sz="1200"/>
              <a:t> la </a:t>
            </a:r>
            <a:r>
              <a:rPr lang="fr-FR" sz="1200">
                <a:solidFill>
                  <a:srgbClr val="00B050"/>
                </a:solidFill>
              </a:rPr>
              <a:t>prise en compte de l’inconfort estival: </a:t>
            </a:r>
            <a:r>
              <a:rPr lang="fr-FR" sz="1200"/>
              <a:t>abandon de la Tic au profit de l’indicateur Degrés-Heures.</a:t>
            </a:r>
            <a:endParaRPr/>
          </a:p>
          <a:p>
            <a:pPr marL="228594" indent="-228594" algn="just">
              <a:lnSpc>
                <a:spcPct val="150000"/>
              </a:lnSpc>
              <a:buFont typeface="Arial"/>
              <a:buChar char="•"/>
              <a:defRPr/>
            </a:pPr>
            <a:r>
              <a:rPr lang="fr-FR" sz="1200">
                <a:solidFill>
                  <a:srgbClr val="00B050"/>
                </a:solidFill>
              </a:rPr>
              <a:t>Imposer </a:t>
            </a:r>
            <a:r>
              <a:rPr lang="fr-FR" sz="1200"/>
              <a:t>une </a:t>
            </a:r>
            <a:r>
              <a:rPr lang="fr-FR" sz="1200">
                <a:solidFill>
                  <a:srgbClr val="00B050"/>
                </a:solidFill>
              </a:rPr>
              <a:t>prise en compte du climat futur </a:t>
            </a:r>
            <a:r>
              <a:rPr lang="fr-FR" sz="1200"/>
              <a:t>dans toutes les constructions sans distinction de la zone climatique: utilisation d’une séquence caniculaire pour concevoir des bâtiments résistants mieux aux épisodes de canicules qui seront plus fréquents à l’avenir.</a:t>
            </a:r>
            <a:endParaRPr/>
          </a:p>
          <a:p>
            <a:pPr marL="228594" indent="-228594" algn="just">
              <a:lnSpc>
                <a:spcPct val="150000"/>
              </a:lnSpc>
              <a:buFont typeface="Arial"/>
              <a:buChar char="•"/>
              <a:defRPr/>
            </a:pPr>
            <a:r>
              <a:rPr lang="fr-FR" sz="1200">
                <a:solidFill>
                  <a:srgbClr val="00B050"/>
                </a:solidFill>
              </a:rPr>
              <a:t>Inciter</a:t>
            </a:r>
            <a:r>
              <a:rPr lang="fr-FR" sz="1200"/>
              <a:t> à l’utilisation de </a:t>
            </a:r>
            <a:r>
              <a:rPr lang="fr-FR" sz="1200">
                <a:solidFill>
                  <a:srgbClr val="00B050"/>
                </a:solidFill>
              </a:rPr>
              <a:t>solutions passives ou peu consommatrices </a:t>
            </a:r>
            <a:r>
              <a:rPr lang="fr-FR" sz="1200"/>
              <a:t>pour assurer le confort estival: faire des efforts sur la conception passive du bâtiment, pour éviter ou retarder l’installation de systèmes de climatisation actifs une fois la construction livrée.</a:t>
            </a:r>
            <a:endParaRPr/>
          </a:p>
          <a:p>
            <a:pPr marL="228594" indent="-228594" algn="just">
              <a:lnSpc>
                <a:spcPct val="150000"/>
              </a:lnSpc>
              <a:buFont typeface="Arial"/>
              <a:buChar char="•"/>
              <a:defRPr/>
            </a:pPr>
            <a:endParaRPr lang="fr-FR" sz="1200"/>
          </a:p>
        </p:txBody>
      </p:sp>
      <p:pic>
        <p:nvPicPr>
          <p:cNvPr id="11" name="Image 10"/>
          <p:cNvPicPr>
            <a:picLocks noChangeAspect="1"/>
          </p:cNvPicPr>
          <p:nvPr/>
        </p:nvPicPr>
        <p:blipFill>
          <a:blip r:embed="rId4"/>
          <a:stretch/>
        </p:blipFill>
        <p:spPr bwMode="auto">
          <a:xfrm>
            <a:off x="8057471" y="3613047"/>
            <a:ext cx="959915" cy="959915"/>
          </a:xfrm>
          <a:prstGeom prst="rect">
            <a:avLst/>
          </a:prstGeom>
        </p:spPr>
      </p:pic>
      <p:grpSp>
        <p:nvGrpSpPr>
          <p:cNvPr id="13" name="Groupe 12"/>
          <p:cNvGrpSpPr/>
          <p:nvPr/>
        </p:nvGrpSpPr>
        <p:grpSpPr bwMode="auto">
          <a:xfrm>
            <a:off x="7317271" y="980923"/>
            <a:ext cx="1291290" cy="1370837"/>
            <a:chOff x="4575966" y="557345"/>
            <a:chExt cx="2083665" cy="2082407"/>
          </a:xfrm>
        </p:grpSpPr>
        <p:sp>
          <p:nvSpPr>
            <p:cNvPr id="14" name="Ellipse 13"/>
            <p:cNvSpPr/>
            <p:nvPr/>
          </p:nvSpPr>
          <p:spPr bwMode="auto">
            <a:xfrm>
              <a:off x="4937911" y="872376"/>
              <a:ext cx="1365092" cy="1434302"/>
            </a:xfrm>
            <a:prstGeom prst="ellipse">
              <a:avLst/>
            </a:prstGeom>
            <a:solidFill>
              <a:srgbClr val="E54719"/>
            </a:solidFill>
            <a:ln w="25400" cap="flat" cmpd="sng" algn="ctr">
              <a:solidFill>
                <a:srgbClr val="E54719">
                  <a:shade val="50000"/>
                </a:srgbClr>
              </a:solidFill>
              <a:prstDash val="solid"/>
            </a:ln>
            <a:effectLst/>
          </p:spPr>
          <p:txBody>
            <a:bodyPr lIns="0" tIns="0" rIns="0" bIns="0" rtlCol="0" anchor="ctr"/>
            <a:lstStyle/>
            <a:p>
              <a:pPr algn="ctr" defTabSz="685800">
                <a:defRPr/>
              </a:pPr>
              <a:r>
                <a:rPr lang="fr-FR" sz="3300">
                  <a:solidFill>
                    <a:srgbClr val="FFFFFF"/>
                  </a:solidFill>
                  <a:latin typeface="Arial"/>
                </a:rPr>
                <a:t>Tic</a:t>
              </a:r>
              <a:endParaRPr/>
            </a:p>
          </p:txBody>
        </p:sp>
        <p:sp>
          <p:nvSpPr>
            <p:cNvPr id="15" name="Croix 14"/>
            <p:cNvSpPr/>
            <p:nvPr/>
          </p:nvSpPr>
          <p:spPr bwMode="auto">
            <a:xfrm rot="2625310">
              <a:off x="4575966" y="557345"/>
              <a:ext cx="2083665" cy="2082407"/>
            </a:xfrm>
            <a:prstGeom prst="plus">
              <a:avLst>
                <a:gd name="adj" fmla="val 49460"/>
              </a:avLst>
            </a:prstGeom>
            <a:solidFill>
              <a:srgbClr val="C6CB08"/>
            </a:solidFill>
            <a:ln w="25400" cap="flat" cmpd="sng" algn="ctr">
              <a:noFill/>
              <a:prstDash val="solid"/>
            </a:ln>
            <a:effectLst/>
          </p:spPr>
          <p:txBody>
            <a:bodyPr rtlCol="0" anchor="ctr"/>
            <a:lstStyle/>
            <a:p>
              <a:pPr algn="ctr" defTabSz="685800">
                <a:defRPr/>
              </a:pPr>
              <a:endParaRPr lang="fr-FR" sz="1350">
                <a:solidFill>
                  <a:srgbClr val="FFFFFF"/>
                </a:solidFill>
                <a:latin typeface="Arial"/>
              </a:endParaRPr>
            </a:p>
          </p:txBody>
        </p:sp>
      </p:grpSp>
      <p:pic>
        <p:nvPicPr>
          <p:cNvPr id="16" name="Picture 6" descr="Les Hauts-de-France en alerte canicule | Agence régionale de santé  Hauts-de-France"/>
          <p:cNvPicPr>
            <a:picLocks noChangeAspect="1" noChangeArrowheads="1"/>
          </p:cNvPicPr>
          <p:nvPr/>
        </p:nvPicPr>
        <p:blipFill>
          <a:blip r:embed="rId5"/>
          <a:stretch/>
        </p:blipFill>
        <p:spPr bwMode="auto">
          <a:xfrm>
            <a:off x="7106244" y="2557772"/>
            <a:ext cx="1291290" cy="726349"/>
          </a:xfrm>
          <a:prstGeom prst="rect">
            <a:avLst/>
          </a:prstGeom>
          <a:noFill/>
        </p:spPr>
      </p:pic>
      <p:pic>
        <p:nvPicPr>
          <p:cNvPr id="17" name="Image 16"/>
          <p:cNvPicPr>
            <a:picLocks noChangeAspect="1"/>
          </p:cNvPicPr>
          <p:nvPr/>
        </p:nvPicPr>
        <p:blipFill>
          <a:blip r:embed="rId6"/>
          <a:stretch/>
        </p:blipFill>
        <p:spPr bwMode="auto">
          <a:xfrm>
            <a:off x="6996911" y="3613047"/>
            <a:ext cx="962332" cy="1129312"/>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RT2012 et évolutions RE2020 sur le confort d’été</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78</a:t>
            </a:fld>
            <a:endParaRPr lang="fr-FR"/>
          </a:p>
        </p:txBody>
      </p:sp>
      <p:sp>
        <p:nvSpPr>
          <p:cNvPr id="12" name="Rectangle 11"/>
          <p:cNvSpPr/>
          <p:nvPr/>
        </p:nvSpPr>
        <p:spPr bwMode="auto">
          <a:xfrm>
            <a:off x="0" y="1126387"/>
            <a:ext cx="394106" cy="3657113"/>
          </a:xfrm>
          <a:prstGeom prst="rect">
            <a:avLst/>
          </a:prstGeom>
          <a:solidFill>
            <a:schemeClr val="accent2">
              <a:lumMod val="20000"/>
              <a:lumOff val="80000"/>
            </a:schemeClr>
          </a:solidFill>
          <a:ln>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confort d’été</a:t>
            </a:r>
            <a:endParaRP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8" name="Espace réservé du contenu 1"/>
          <p:cNvSpPr txBox="1"/>
          <p:nvPr/>
        </p:nvSpPr>
        <p:spPr bwMode="auto">
          <a:xfrm>
            <a:off x="1343101" y="1275606"/>
            <a:ext cx="7644062" cy="606863"/>
          </a:xfrm>
          <a:prstGeom prst="rect">
            <a:avLst/>
          </a:prstGeom>
        </p:spPr>
        <p:txBody>
          <a:bodyPr vert="horz" lIns="68580" tIns="34290" rIns="68580" bIns="34290" rtlCol="0">
            <a:normAutofit/>
          </a:bodyPr>
          <a:lstStyle>
            <a:lvl1pPr marL="0" indent="0" algn="l" defTabSz="457200">
              <a:spcBef>
                <a:spcPts val="0"/>
              </a:spcBef>
              <a:spcAft>
                <a:spcPts val="1800"/>
              </a:spcAft>
              <a:buFontTx/>
              <a:buNone/>
              <a:defRPr sz="1800" b="1">
                <a:solidFill>
                  <a:srgbClr val="135565"/>
                </a:solidFill>
                <a:latin typeface="+mn-lt"/>
                <a:ea typeface="+mn-ea"/>
                <a:cs typeface="+mn-cs"/>
              </a:defRPr>
            </a:lvl1pPr>
            <a:lvl2pPr marL="0" indent="0" algn="l" defTabSz="457200">
              <a:spcBef>
                <a:spcPts val="0"/>
              </a:spcBef>
              <a:spcAft>
                <a:spcPts val="1200"/>
              </a:spcAft>
              <a:buFontTx/>
              <a:buNone/>
              <a:defRPr sz="1400">
                <a:solidFill>
                  <a:schemeClr val="tx1"/>
                </a:solidFill>
                <a:latin typeface="+mn-lt"/>
                <a:ea typeface="+mn-ea"/>
                <a:cs typeface="+mn-cs"/>
              </a:defRPr>
            </a:lvl2pPr>
            <a:lvl3pPr marL="360000" indent="-228600" algn="l" defTabSz="457200">
              <a:spcBef>
                <a:spcPts val="0"/>
              </a:spcBef>
              <a:spcAft>
                <a:spcPts val="0"/>
              </a:spcAft>
              <a:buClr>
                <a:srgbClr val="E57D00"/>
              </a:buClr>
              <a:buFont typeface="Arial"/>
              <a:buChar char="•"/>
              <a:defRPr sz="1400">
                <a:solidFill>
                  <a:schemeClr val="tx1"/>
                </a:solidFill>
                <a:latin typeface="+mn-lt"/>
                <a:ea typeface="+mn-ea"/>
                <a:cs typeface="+mn-cs"/>
              </a:defRPr>
            </a:lvl3pPr>
            <a:lvl4pPr marL="720000" indent="-228600" algn="l" defTabSz="457200">
              <a:spcBef>
                <a:spcPts val="0"/>
              </a:spcBef>
              <a:spcAft>
                <a:spcPts val="0"/>
              </a:spcAft>
              <a:buSzPct val="150000"/>
              <a:buFont typeface="Arial"/>
              <a:buChar char="–"/>
              <a:defRPr sz="1200">
                <a:solidFill>
                  <a:srgbClr val="E57D00"/>
                </a:solidFill>
                <a:latin typeface="+mn-lt"/>
                <a:ea typeface="+mn-ea"/>
                <a:cs typeface="+mn-cs"/>
              </a:defRPr>
            </a:lvl4pPr>
            <a:lvl5pPr marL="1080000" indent="-228600" algn="l" defTabSz="457200">
              <a:spcBef>
                <a:spcPts val="0"/>
              </a:spcBef>
              <a:spcAft>
                <a:spcPts val="0"/>
              </a:spcAft>
              <a:buSzPct val="75000"/>
              <a:buFont typeface="Arial"/>
              <a:buChar char="•"/>
              <a:defRPr sz="1200">
                <a:solidFill>
                  <a:schemeClr val="tx1"/>
                </a:solidFill>
                <a:latin typeface="+mn-lt"/>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a:lstStyle>
          <a:p>
            <a:pPr>
              <a:defRPr/>
            </a:pPr>
            <a:r>
              <a:rPr lang="fr-FR" sz="1200">
                <a:solidFill>
                  <a:srgbClr val="FFC000"/>
                </a:solidFill>
              </a:rPr>
              <a:t>CONFORT D’ÉTÉ </a:t>
            </a:r>
            <a:r>
              <a:rPr lang="fr-FR" sz="1200" b="0">
                <a:solidFill>
                  <a:schemeClr val="tx1"/>
                </a:solidFill>
              </a:rPr>
              <a:t>: </a:t>
            </a:r>
            <a:r>
              <a:rPr lang="fr-FR" sz="1200">
                <a:solidFill>
                  <a:schemeClr val="tx1"/>
                </a:solidFill>
              </a:rPr>
              <a:t>Evolution majeure, la RE2020 introduit un nouvel indicateur et de nouvelles exigences performancielles</a:t>
            </a:r>
            <a:endParaRPr/>
          </a:p>
        </p:txBody>
      </p:sp>
      <p:grpSp>
        <p:nvGrpSpPr>
          <p:cNvPr id="19" name="Groupe 18"/>
          <p:cNvGrpSpPr/>
          <p:nvPr/>
        </p:nvGrpSpPr>
        <p:grpSpPr bwMode="auto">
          <a:xfrm>
            <a:off x="1085706" y="1857648"/>
            <a:ext cx="7691600" cy="2862276"/>
            <a:chOff x="1035739" y="1777148"/>
            <a:chExt cx="10255467" cy="3816368"/>
          </a:xfrm>
        </p:grpSpPr>
        <p:sp>
          <p:nvSpPr>
            <p:cNvPr id="20" name="Rectangle : coins arrondis 179"/>
            <p:cNvSpPr/>
            <p:nvPr/>
          </p:nvSpPr>
          <p:spPr bwMode="auto">
            <a:xfrm>
              <a:off x="5074097" y="1838097"/>
              <a:ext cx="6217109" cy="3755419"/>
            </a:xfrm>
            <a:custGeom>
              <a:avLst/>
              <a:gdLst>
                <a:gd name="x1" fmla="*/ ss 3026 100000"/>
                <a:gd name="x2" fmla="+- r 0 x1"/>
                <a:gd name="y1" fmla="*/ ss 3026 100000"/>
                <a:gd name="y2" fmla="+- b 0 y1"/>
                <a:gd name="il" fmla="*/ x1 29289 100000"/>
                <a:gd name="ir" fmla="+- r 0 il"/>
                <a:gd name="it" fmla="*/ y1 29289 100000"/>
                <a:gd name="ib" fmla="+- b 0 it"/>
              </a:gdLst>
              <a:ahLst/>
              <a:cxnLst>
                <a:cxn ang="3cd4">
                  <a:pos x="hc" y="t"/>
                </a:cxn>
                <a:cxn ang="cd2">
                  <a:pos x="l" y="vc"/>
                </a:cxn>
                <a:cxn ang="cd4">
                  <a:pos x="hc" y="b"/>
                </a:cxn>
                <a:cxn ang="0">
                  <a:pos x="r" y="vc"/>
                </a:cxn>
              </a:cxnLst>
              <a:rect l="il" t="il" r="ir" b="ib"/>
              <a:pathLst>
                <a:path extrusionOk="0">
                  <a:moveTo>
                    <a:pt x="l" y="y1"/>
                  </a:moveTo>
                  <a:arcTo wR="x1" hR="y1" stAng="cd2" swAng="cd4"/>
                  <a:lnTo>
                    <a:pt x="x2" y="t"/>
                  </a:lnTo>
                  <a:arcTo wR="x1" hR="y1" stAng="3cd4" swAng="cd4"/>
                  <a:lnTo>
                    <a:pt x="r" y="y2"/>
                  </a:lnTo>
                  <a:arcTo wR="x1" hR="y1" stAng="0" swAng="cd4"/>
                  <a:lnTo>
                    <a:pt x="x1" y="b"/>
                  </a:lnTo>
                  <a:arcTo wR="x1" hR="y1" stAng="cd4" swAng="cd4"/>
                  <a:close/>
                </a:path>
              </a:pathLst>
            </a:custGeom>
            <a:solidFill>
              <a:schemeClr val="accent2">
                <a:lumMod val="20000"/>
                <a:lumOff val="80000"/>
                <a:alpha val="55000"/>
              </a:schemeClr>
            </a:solidFill>
            <a:ln w="19080" cap="flat">
              <a:solidFill>
                <a:srgbClr val="F79646"/>
              </a:solidFill>
              <a:prstDash val="sysDot"/>
              <a:round/>
            </a:ln>
          </p:spPr>
          <p:txBody>
            <a:bodyPr wrap="square" lIns="0" tIns="0" rIns="0" bIns="0" anchor="t" anchorCtr="1" compatLnSpc="0">
              <a:noAutofit/>
            </a:bodyPr>
            <a:lstStyle/>
            <a:p>
              <a:pPr algn="ctr">
                <a:lnSpc>
                  <a:spcPct val="107000"/>
                </a:lnSpc>
                <a:defRPr/>
              </a:pPr>
              <a:r>
                <a:rPr lang="fr-FR" sz="1050" b="1">
                  <a:solidFill>
                    <a:srgbClr val="F79646"/>
                  </a:solidFill>
                  <a:latin typeface="Arial"/>
                  <a:ea typeface="Times New Roman"/>
                  <a:cs typeface="Arial"/>
                </a:rPr>
                <a:t>EVOLUTIONS MAJEURES RE2020</a:t>
              </a:r>
              <a:endParaRPr lang="fr-FR" sz="1050">
                <a:latin typeface="Calibri"/>
                <a:ea typeface="Times New Roman"/>
                <a:cs typeface="Arial"/>
              </a:endParaRPr>
            </a:p>
          </p:txBody>
        </p:sp>
        <p:sp>
          <p:nvSpPr>
            <p:cNvPr id="21" name="Rectangle : coins arrondis 2"/>
            <p:cNvSpPr/>
            <p:nvPr/>
          </p:nvSpPr>
          <p:spPr bwMode="auto">
            <a:xfrm>
              <a:off x="1035739" y="2464381"/>
              <a:ext cx="3667135" cy="760927"/>
            </a:xfrm>
            <a:custGeom>
              <a:avLst/>
              <a:gdLst>
                <a:gd name="x1" fmla="*/ ss 7921 100000"/>
                <a:gd name="x2" fmla="+- r 0 x1"/>
                <a:gd name="y1" fmla="*/ ss 7921 100000"/>
                <a:gd name="y2" fmla="+- b 0 y1"/>
                <a:gd name="il" fmla="*/ x1 29289 100000"/>
                <a:gd name="ir" fmla="+- r 0 il"/>
                <a:gd name="it" fmla="*/ y1 29289 100000"/>
                <a:gd name="ib" fmla="+- b 0 it"/>
              </a:gdLst>
              <a:ahLst/>
              <a:cxnLst>
                <a:cxn ang="3cd4">
                  <a:pos x="hc" y="t"/>
                </a:cxn>
                <a:cxn ang="cd2">
                  <a:pos x="l" y="vc"/>
                </a:cxn>
                <a:cxn ang="cd4">
                  <a:pos x="hc" y="b"/>
                </a:cxn>
                <a:cxn ang="0">
                  <a:pos x="r" y="vc"/>
                </a:cxn>
              </a:cxnLst>
              <a:rect l="il" t="il" r="ir" b="ib"/>
              <a:pathLst>
                <a:path extrusionOk="0">
                  <a:moveTo>
                    <a:pt x="l" y="y1"/>
                  </a:moveTo>
                  <a:arcTo wR="x1" hR="y1" stAng="cd2" swAng="cd4"/>
                  <a:lnTo>
                    <a:pt x="x2" y="t"/>
                  </a:lnTo>
                  <a:arcTo wR="x1" hR="y1" stAng="3cd4" swAng="cd4"/>
                  <a:lnTo>
                    <a:pt x="r" y="y2"/>
                  </a:lnTo>
                  <a:arcTo wR="x1" hR="y1" stAng="0" swAng="cd4"/>
                  <a:lnTo>
                    <a:pt x="x1" y="b"/>
                  </a:lnTo>
                  <a:arcTo wR="x1" hR="y1" stAng="cd4" swAng="cd4"/>
                  <a:close/>
                </a:path>
              </a:pathLst>
            </a:custGeom>
            <a:solidFill>
              <a:srgbClr val="FFFFFF"/>
            </a:solidFill>
            <a:ln w="19080" cap="flat">
              <a:solidFill>
                <a:srgbClr val="000000"/>
              </a:solidFill>
              <a:prstDash val="solid"/>
              <a:round/>
            </a:ln>
          </p:spPr>
          <p:txBody>
            <a:bodyPr wrap="square" lIns="0" tIns="0" rIns="0" bIns="0" anchor="ctr" anchorCtr="1" compatLnSpc="0">
              <a:noAutofit/>
            </a:bodyPr>
            <a:lstStyle/>
            <a:p>
              <a:pPr algn="ctr">
                <a:lnSpc>
                  <a:spcPct val="107000"/>
                </a:lnSpc>
                <a:spcAft>
                  <a:spcPts val="225"/>
                </a:spcAft>
                <a:defRPr/>
              </a:pPr>
              <a:r>
                <a:rPr lang="fr-FR" sz="1050" b="1">
                  <a:solidFill>
                    <a:srgbClr val="000000"/>
                  </a:solidFill>
                  <a:latin typeface="Arial"/>
                  <a:ea typeface="Times New Roman"/>
                  <a:cs typeface="Arial"/>
                </a:rPr>
                <a:t>Tic</a:t>
              </a:r>
              <a:endParaRPr lang="fr-FR" sz="1050">
                <a:latin typeface="Calibri"/>
                <a:ea typeface="Times New Roman"/>
                <a:cs typeface="Arial"/>
              </a:endParaRPr>
            </a:p>
            <a:p>
              <a:pPr algn="ctr">
                <a:lnSpc>
                  <a:spcPct val="107000"/>
                </a:lnSpc>
                <a:defRPr/>
              </a:pPr>
              <a:r>
                <a:rPr lang="fr-FR" sz="1050">
                  <a:solidFill>
                    <a:srgbClr val="000000"/>
                  </a:solidFill>
                  <a:latin typeface="Arial"/>
                  <a:ea typeface="Times New Roman"/>
                  <a:cs typeface="Arial"/>
                </a:rPr>
                <a:t>Température intérieure conventionnelle</a:t>
              </a:r>
              <a:endParaRPr/>
            </a:p>
            <a:p>
              <a:pPr algn="ctr">
                <a:lnSpc>
                  <a:spcPct val="107000"/>
                </a:lnSpc>
                <a:defRPr/>
              </a:pPr>
              <a:r>
                <a:rPr lang="fr-FR" sz="1050">
                  <a:solidFill>
                    <a:srgbClr val="000000"/>
                  </a:solidFill>
                  <a:latin typeface="Arial"/>
                  <a:ea typeface="Times New Roman"/>
                  <a:cs typeface="Arial"/>
                </a:rPr>
                <a:t>Avec seuil relatif Ticréf</a:t>
              </a:r>
              <a:endParaRPr lang="fr-FR" sz="1050">
                <a:latin typeface="Calibri"/>
                <a:ea typeface="Times New Roman"/>
                <a:cs typeface="Arial"/>
              </a:endParaRPr>
            </a:p>
          </p:txBody>
        </p:sp>
        <p:sp>
          <p:nvSpPr>
            <p:cNvPr id="22" name="Rectangle : coins arrondis 24"/>
            <p:cNvSpPr/>
            <p:nvPr/>
          </p:nvSpPr>
          <p:spPr bwMode="auto">
            <a:xfrm>
              <a:off x="1035739" y="3548309"/>
              <a:ext cx="3667135" cy="758799"/>
            </a:xfrm>
            <a:custGeom>
              <a:avLst/>
              <a:gdLst>
                <a:gd name="x1" fmla="*/ ss 7943 100000"/>
                <a:gd name="x2" fmla="+- r 0 x1"/>
                <a:gd name="y1" fmla="*/ ss 7943 100000"/>
                <a:gd name="y2" fmla="+- b 0 y1"/>
                <a:gd name="il" fmla="*/ x1 29289 100000"/>
                <a:gd name="ir" fmla="+- r 0 il"/>
                <a:gd name="it" fmla="*/ y1 29289 100000"/>
                <a:gd name="ib" fmla="+- b 0 it"/>
              </a:gdLst>
              <a:ahLst/>
              <a:cxnLst>
                <a:cxn ang="3cd4">
                  <a:pos x="hc" y="t"/>
                </a:cxn>
                <a:cxn ang="cd2">
                  <a:pos x="l" y="vc"/>
                </a:cxn>
                <a:cxn ang="cd4">
                  <a:pos x="hc" y="b"/>
                </a:cxn>
                <a:cxn ang="0">
                  <a:pos x="r" y="vc"/>
                </a:cxn>
              </a:cxnLst>
              <a:rect l="il" t="il" r="ir" b="ib"/>
              <a:pathLst>
                <a:path extrusionOk="0">
                  <a:moveTo>
                    <a:pt x="l" y="y1"/>
                  </a:moveTo>
                  <a:arcTo wR="x1" hR="y1" stAng="cd2" swAng="cd4"/>
                  <a:lnTo>
                    <a:pt x="x2" y="t"/>
                  </a:lnTo>
                  <a:arcTo wR="x1" hR="y1" stAng="3cd4" swAng="cd4"/>
                  <a:lnTo>
                    <a:pt x="r" y="y2"/>
                  </a:lnTo>
                  <a:arcTo wR="x1" hR="y1" stAng="0" swAng="cd4"/>
                  <a:lnTo>
                    <a:pt x="x1" y="b"/>
                  </a:lnTo>
                  <a:arcTo wR="x1" hR="y1" stAng="cd4" swAng="cd4"/>
                  <a:close/>
                </a:path>
              </a:pathLst>
            </a:custGeom>
            <a:solidFill>
              <a:srgbClr val="FFFFFF"/>
            </a:solidFill>
            <a:ln w="19080" cap="flat">
              <a:solidFill>
                <a:srgbClr val="000000"/>
              </a:solidFill>
              <a:prstDash val="solid"/>
              <a:round/>
            </a:ln>
          </p:spPr>
          <p:txBody>
            <a:bodyPr wrap="square" lIns="0" tIns="0" rIns="0" bIns="0" anchor="ctr" anchorCtr="1" compatLnSpc="0">
              <a:noAutofit/>
            </a:bodyPr>
            <a:lstStyle/>
            <a:p>
              <a:pPr algn="ctr">
                <a:lnSpc>
                  <a:spcPct val="107000"/>
                </a:lnSpc>
                <a:spcAft>
                  <a:spcPts val="225"/>
                </a:spcAft>
                <a:defRPr/>
              </a:pPr>
              <a:r>
                <a:rPr lang="fr-FR" sz="1050" b="1">
                  <a:solidFill>
                    <a:srgbClr val="000000"/>
                  </a:solidFill>
                  <a:latin typeface="Arial"/>
                  <a:ea typeface="Times New Roman"/>
                  <a:cs typeface="Arial"/>
                </a:rPr>
                <a:t>Scénario météo conventionnel</a:t>
              </a:r>
              <a:endParaRPr lang="fr-FR" sz="1050">
                <a:latin typeface="Calibri"/>
                <a:ea typeface="Times New Roman"/>
                <a:cs typeface="Arial"/>
              </a:endParaRPr>
            </a:p>
            <a:p>
              <a:pPr algn="ctr">
                <a:lnSpc>
                  <a:spcPct val="107000"/>
                </a:lnSpc>
                <a:defRPr/>
              </a:pPr>
              <a:r>
                <a:rPr lang="fr-FR" sz="1050">
                  <a:solidFill>
                    <a:srgbClr val="000000"/>
                  </a:solidFill>
                  <a:latin typeface="Arial"/>
                  <a:ea typeface="Times New Roman"/>
                  <a:cs typeface="Arial"/>
                </a:rPr>
                <a:t>Identique pour tous les calculs</a:t>
              </a:r>
              <a:endParaRPr lang="fr-FR" sz="1050">
                <a:latin typeface="Calibri"/>
                <a:ea typeface="Times New Roman"/>
                <a:cs typeface="Arial"/>
              </a:endParaRPr>
            </a:p>
          </p:txBody>
        </p:sp>
        <p:sp>
          <p:nvSpPr>
            <p:cNvPr id="23" name="Zone de texte 27"/>
            <p:cNvSpPr/>
            <p:nvPr/>
          </p:nvSpPr>
          <p:spPr bwMode="auto">
            <a:xfrm>
              <a:off x="2112546" y="1777148"/>
              <a:ext cx="1682361" cy="470881"/>
            </a:xfrm>
            <a:custGeom>
              <a:avLst/>
              <a:gdLst>
                <a:gd name="f0" fmla="val 0"/>
                <a:gd name="f1" fmla="val 21600"/>
              </a:gdLst>
              <a:ahLst/>
              <a:cxnLst>
                <a:cxn ang="3cd4">
                  <a:pos x="hc" y="t"/>
                </a:cxn>
                <a:cxn ang="0">
                  <a:pos x="r" y="vc"/>
                </a:cxn>
                <a:cxn ang="cd4">
                  <a:pos x="hc" y="b"/>
                </a:cxn>
                <a:cxn ang="cd2">
                  <a:pos x="l" y="vc"/>
                </a:cxn>
              </a:cxnLst>
              <a:rect l="l" t="t" r="r" b="b"/>
              <a:pathLst>
                <a:path w="21600" h="21600" extrusionOk="0">
                  <a:moveTo>
                    <a:pt x="f0" y="f0"/>
                  </a:moveTo>
                  <a:lnTo>
                    <a:pt x="f1" y="f0"/>
                  </a:lnTo>
                  <a:lnTo>
                    <a:pt x="f1" y="f1"/>
                  </a:lnTo>
                  <a:lnTo>
                    <a:pt x="f0" y="f1"/>
                  </a:lnTo>
                  <a:lnTo>
                    <a:pt x="f0" y="f0"/>
                  </a:lnTo>
                  <a:close/>
                </a:path>
              </a:pathLst>
            </a:custGeom>
            <a:solidFill>
              <a:srgbClr val="FFFFFF"/>
            </a:solidFill>
            <a:ln cap="flat">
              <a:noFill/>
              <a:prstDash val="solid"/>
            </a:ln>
          </p:spPr>
          <p:txBody>
            <a:bodyPr wrap="square" lIns="68580" tIns="34290" rIns="68580" bIns="34290" anchor="ctr" compatLnSpc="0">
              <a:noAutofit/>
            </a:bodyPr>
            <a:lstStyle/>
            <a:p>
              <a:pPr algn="ctr">
                <a:lnSpc>
                  <a:spcPct val="107000"/>
                </a:lnSpc>
                <a:defRPr/>
              </a:pPr>
              <a:r>
                <a:rPr lang="fr-FR" sz="1050" b="1">
                  <a:latin typeface="Arial"/>
                  <a:ea typeface="Times New Roman"/>
                  <a:cs typeface="Arial"/>
                </a:rPr>
                <a:t>RT2012</a:t>
              </a:r>
              <a:endParaRPr lang="fr-FR" sz="1050">
                <a:latin typeface="Calibri"/>
                <a:ea typeface="Times New Roman"/>
                <a:cs typeface="Arial"/>
              </a:endParaRPr>
            </a:p>
          </p:txBody>
        </p:sp>
        <p:sp>
          <p:nvSpPr>
            <p:cNvPr id="24" name="Rectangle : coins arrondis 13"/>
            <p:cNvSpPr/>
            <p:nvPr/>
          </p:nvSpPr>
          <p:spPr bwMode="auto">
            <a:xfrm>
              <a:off x="5468251" y="2246312"/>
              <a:ext cx="5635448" cy="1161551"/>
            </a:xfrm>
            <a:custGeom>
              <a:avLst/>
              <a:gdLst>
                <a:gd name="x1" fmla="*/ ss 7002 100000"/>
                <a:gd name="x2" fmla="+- r 0 x1"/>
                <a:gd name="y1" fmla="*/ ss 7002 100000"/>
                <a:gd name="y2" fmla="+- b 0 y1"/>
                <a:gd name="il" fmla="*/ x1 29289 100000"/>
                <a:gd name="ir" fmla="+- r 0 il"/>
                <a:gd name="it" fmla="*/ y1 29289 100000"/>
                <a:gd name="ib" fmla="+- b 0 it"/>
              </a:gdLst>
              <a:ahLst/>
              <a:cxnLst>
                <a:cxn ang="3cd4">
                  <a:pos x="hc" y="t"/>
                </a:cxn>
                <a:cxn ang="cd2">
                  <a:pos x="l" y="vc"/>
                </a:cxn>
                <a:cxn ang="cd4">
                  <a:pos x="hc" y="b"/>
                </a:cxn>
                <a:cxn ang="0">
                  <a:pos x="r" y="vc"/>
                </a:cxn>
              </a:cxnLst>
              <a:rect l="il" t="il" r="ir" b="ib"/>
              <a:pathLst>
                <a:path extrusionOk="0">
                  <a:moveTo>
                    <a:pt x="l" y="y1"/>
                  </a:moveTo>
                  <a:arcTo wR="x1" hR="y1" stAng="cd2" swAng="cd4"/>
                  <a:lnTo>
                    <a:pt x="x2" y="t"/>
                  </a:lnTo>
                  <a:arcTo wR="x1" hR="y1" stAng="3cd4" swAng="cd4"/>
                  <a:lnTo>
                    <a:pt x="r" y="y2"/>
                  </a:lnTo>
                  <a:arcTo wR="x1" hR="y1" stAng="0" swAng="cd4"/>
                  <a:lnTo>
                    <a:pt x="x1" y="b"/>
                  </a:lnTo>
                  <a:arcTo wR="x1" hR="y1" stAng="cd4" swAng="cd4"/>
                  <a:close/>
                </a:path>
              </a:pathLst>
            </a:custGeom>
            <a:solidFill>
              <a:srgbClr val="FFFFFF"/>
            </a:solidFill>
            <a:ln w="12700" cap="flat">
              <a:solidFill>
                <a:srgbClr val="F79646"/>
              </a:solidFill>
              <a:prstDash val="solid"/>
              <a:round/>
            </a:ln>
          </p:spPr>
          <p:txBody>
            <a:bodyPr wrap="square" lIns="27000" tIns="0" rIns="27000" bIns="0" anchor="ctr" anchorCtr="1" compatLnSpc="0">
              <a:noAutofit/>
            </a:bodyPr>
            <a:lstStyle/>
            <a:p>
              <a:pPr algn="ctr">
                <a:lnSpc>
                  <a:spcPct val="107000"/>
                </a:lnSpc>
                <a:spcAft>
                  <a:spcPts val="225"/>
                </a:spcAft>
                <a:defRPr/>
              </a:pPr>
              <a:r>
                <a:rPr lang="fr-FR" sz="1050" b="1" dirty="0">
                  <a:solidFill>
                    <a:srgbClr val="F79646"/>
                  </a:solidFill>
                  <a:latin typeface="Arial"/>
                  <a:ea typeface="Times New Roman"/>
                  <a:cs typeface="Arial"/>
                </a:rPr>
                <a:t>Remplacé par l’indicateur Degrés heure d’inconfort</a:t>
              </a:r>
              <a:endParaRPr lang="fr-FR" sz="1050" dirty="0">
                <a:latin typeface="Calibri"/>
                <a:ea typeface="Times New Roman"/>
                <a:cs typeface="Arial"/>
              </a:endParaRPr>
            </a:p>
            <a:p>
              <a:pPr algn="ctr">
                <a:lnSpc>
                  <a:spcPct val="107000"/>
                </a:lnSpc>
                <a:defRPr/>
              </a:pPr>
              <a:r>
                <a:rPr lang="fr-FR" sz="1050" dirty="0">
                  <a:solidFill>
                    <a:srgbClr val="135565"/>
                  </a:solidFill>
                  <a:latin typeface="Arial"/>
                  <a:ea typeface="Times New Roman"/>
                  <a:cs typeface="Arial"/>
                </a:rPr>
                <a:t>Evalue l’inconfort perçu par les occupants. </a:t>
              </a:r>
              <a:r>
                <a:rPr lang="fr-FR" sz="1050" dirty="0">
                  <a:solidFill>
                    <a:srgbClr val="135565"/>
                  </a:solidFill>
                  <a:latin typeface="Arial"/>
                  <a:ea typeface="Calibri"/>
                  <a:cs typeface="Arial"/>
                </a:rPr>
                <a:t>Il exprime la durée et l’intensité des périodes d’inconfort dans le bâtiment.</a:t>
              </a:r>
              <a:endParaRPr dirty="0"/>
            </a:p>
            <a:p>
              <a:pPr algn="ctr">
                <a:lnSpc>
                  <a:spcPct val="107000"/>
                </a:lnSpc>
                <a:defRPr/>
              </a:pPr>
              <a:r>
                <a:rPr lang="fr-FR" sz="1050" dirty="0">
                  <a:latin typeface="Arial"/>
                  <a:cs typeface="Arial"/>
                </a:rPr>
                <a:t>Avec double seuil: </a:t>
              </a:r>
              <a:r>
                <a:rPr lang="fr-FR" sz="1050" b="1" dirty="0">
                  <a:solidFill>
                    <a:srgbClr val="00B050"/>
                  </a:solidFill>
                  <a:latin typeface="Arial"/>
                  <a:cs typeface="Arial"/>
                </a:rPr>
                <a:t>bas et haut </a:t>
              </a:r>
              <a:r>
                <a:rPr lang="fr-FR" sz="1050" dirty="0">
                  <a:latin typeface="Arial"/>
                  <a:cs typeface="Arial"/>
                </a:rPr>
                <a:t>(valeur absolue) → forfait Cep froid</a:t>
              </a:r>
            </a:p>
          </p:txBody>
        </p:sp>
        <p:sp>
          <p:nvSpPr>
            <p:cNvPr id="25" name="Rectangle : coins arrondis 23"/>
            <p:cNvSpPr/>
            <p:nvPr/>
          </p:nvSpPr>
          <p:spPr bwMode="auto">
            <a:xfrm>
              <a:off x="5488996" y="3561136"/>
              <a:ext cx="5635049" cy="812368"/>
            </a:xfrm>
            <a:custGeom>
              <a:avLst/>
              <a:gdLst>
                <a:gd name="x1" fmla="*/ ss 7921 100000"/>
                <a:gd name="x2" fmla="+- r 0 x1"/>
                <a:gd name="y1" fmla="*/ ss 7921 100000"/>
                <a:gd name="y2" fmla="+- b 0 y1"/>
                <a:gd name="il" fmla="*/ x1 29289 100000"/>
                <a:gd name="ir" fmla="+- r 0 il"/>
                <a:gd name="it" fmla="*/ y1 29289 100000"/>
                <a:gd name="ib" fmla="+- b 0 it"/>
              </a:gdLst>
              <a:ahLst/>
              <a:cxnLst>
                <a:cxn ang="3cd4">
                  <a:pos x="hc" y="t"/>
                </a:cxn>
                <a:cxn ang="cd2">
                  <a:pos x="l" y="vc"/>
                </a:cxn>
                <a:cxn ang="cd4">
                  <a:pos x="hc" y="b"/>
                </a:cxn>
                <a:cxn ang="0">
                  <a:pos x="r" y="vc"/>
                </a:cxn>
              </a:cxnLst>
              <a:rect l="il" t="il" r="ir" b="ib"/>
              <a:pathLst>
                <a:path extrusionOk="0">
                  <a:moveTo>
                    <a:pt x="l" y="y1"/>
                  </a:moveTo>
                  <a:arcTo wR="x1" hR="y1" stAng="cd2" swAng="cd4"/>
                  <a:lnTo>
                    <a:pt x="x2" y="t"/>
                  </a:lnTo>
                  <a:arcTo wR="x1" hR="y1" stAng="3cd4" swAng="cd4"/>
                  <a:lnTo>
                    <a:pt x="r" y="y2"/>
                  </a:lnTo>
                  <a:arcTo wR="x1" hR="y1" stAng="0" swAng="cd4"/>
                  <a:lnTo>
                    <a:pt x="x1" y="b"/>
                  </a:lnTo>
                  <a:arcTo wR="x1" hR="y1" stAng="cd4" swAng="cd4"/>
                  <a:close/>
                </a:path>
              </a:pathLst>
            </a:custGeom>
            <a:solidFill>
              <a:srgbClr val="FFFFFF"/>
            </a:solidFill>
            <a:ln w="12700" cap="flat">
              <a:solidFill>
                <a:srgbClr val="F79646"/>
              </a:solidFill>
              <a:prstDash val="solid"/>
              <a:round/>
            </a:ln>
          </p:spPr>
          <p:txBody>
            <a:bodyPr wrap="square" lIns="27000" tIns="0" rIns="27000" bIns="0" anchor="ctr" anchorCtr="1" compatLnSpc="0">
              <a:noAutofit/>
            </a:bodyPr>
            <a:lstStyle/>
            <a:p>
              <a:pPr algn="ctr">
                <a:lnSpc>
                  <a:spcPct val="107000"/>
                </a:lnSpc>
                <a:spcAft>
                  <a:spcPts val="225"/>
                </a:spcAft>
                <a:defRPr/>
              </a:pPr>
              <a:r>
                <a:rPr lang="fr-FR" sz="1050" b="1">
                  <a:solidFill>
                    <a:srgbClr val="F79646"/>
                  </a:solidFill>
                  <a:latin typeface="Arial"/>
                  <a:ea typeface="Times New Roman"/>
                  <a:cs typeface="Arial"/>
                </a:rPr>
                <a:t>Insertion d’une séquence caniculaire</a:t>
              </a:r>
              <a:endParaRPr lang="fr-FR" sz="1050">
                <a:latin typeface="Calibri"/>
                <a:ea typeface="Times New Roman"/>
                <a:cs typeface="Arial"/>
              </a:endParaRPr>
            </a:p>
            <a:p>
              <a:pPr algn="ctr">
                <a:lnSpc>
                  <a:spcPct val="107000"/>
                </a:lnSpc>
                <a:defRPr/>
              </a:pPr>
              <a:r>
                <a:rPr lang="fr-FR" sz="1050">
                  <a:solidFill>
                    <a:srgbClr val="135565"/>
                  </a:solidFill>
                  <a:latin typeface="Arial"/>
                  <a:ea typeface="Times New Roman"/>
                  <a:cs typeface="Arial"/>
                </a:rPr>
                <a:t>pour le calcul des degrés-heures d’inconfort, canicule ajoutée au scénario météo conventionnel.</a:t>
              </a:r>
              <a:endParaRPr lang="fr-FR" sz="1050">
                <a:latin typeface="Calibri"/>
                <a:ea typeface="Times New Roman"/>
                <a:cs typeface="Arial"/>
              </a:endParaRPr>
            </a:p>
          </p:txBody>
        </p:sp>
        <p:sp>
          <p:nvSpPr>
            <p:cNvPr id="26" name="Flèche : droite 50"/>
            <p:cNvSpPr/>
            <p:nvPr/>
          </p:nvSpPr>
          <p:spPr bwMode="auto">
            <a:xfrm>
              <a:off x="4700687" y="2713182"/>
              <a:ext cx="741105" cy="324741"/>
            </a:xfrm>
            <a:prstGeom prst="rightArrow">
              <a:avLst>
                <a:gd name="adj1" fmla="val 50000"/>
                <a:gd name="adj2" fmla="val 86672"/>
              </a:avLst>
            </a:prstGeom>
            <a:ln w="12700"/>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a:defRPr/>
              </a:pPr>
              <a:endParaRPr lang="fr-FR" sz="1050"/>
            </a:p>
          </p:txBody>
        </p:sp>
        <p:sp>
          <p:nvSpPr>
            <p:cNvPr id="28" name="Flèche : droite 51"/>
            <p:cNvSpPr/>
            <p:nvPr/>
          </p:nvSpPr>
          <p:spPr bwMode="auto">
            <a:xfrm>
              <a:off x="4700687" y="3797110"/>
              <a:ext cx="741105" cy="324741"/>
            </a:xfrm>
            <a:prstGeom prst="rightArrow">
              <a:avLst>
                <a:gd name="adj1" fmla="val 50000"/>
                <a:gd name="adj2" fmla="val 86672"/>
              </a:avLst>
            </a:prstGeom>
            <a:ln w="12700"/>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a:defRPr/>
              </a:pPr>
              <a:endParaRPr lang="fr-FR" sz="1050"/>
            </a:p>
          </p:txBody>
        </p:sp>
        <p:sp>
          <p:nvSpPr>
            <p:cNvPr id="29" name="Rectangle : coins arrondis 23"/>
            <p:cNvSpPr/>
            <p:nvPr/>
          </p:nvSpPr>
          <p:spPr bwMode="auto">
            <a:xfrm>
              <a:off x="5488996" y="4508753"/>
              <a:ext cx="5635048" cy="1002140"/>
            </a:xfrm>
            <a:custGeom>
              <a:avLst/>
              <a:gdLst>
                <a:gd name="x1" fmla="*/ ss 7921 100000"/>
                <a:gd name="x2" fmla="+- r 0 x1"/>
                <a:gd name="y1" fmla="*/ ss 7921 100000"/>
                <a:gd name="y2" fmla="+- b 0 y1"/>
                <a:gd name="il" fmla="*/ x1 29289 100000"/>
                <a:gd name="ir" fmla="+- r 0 il"/>
                <a:gd name="it" fmla="*/ y1 29289 100000"/>
                <a:gd name="ib" fmla="+- b 0 it"/>
              </a:gdLst>
              <a:ahLst/>
              <a:cxnLst>
                <a:cxn ang="3cd4">
                  <a:pos x="hc" y="t"/>
                </a:cxn>
                <a:cxn ang="cd2">
                  <a:pos x="l" y="vc"/>
                </a:cxn>
                <a:cxn ang="cd4">
                  <a:pos x="hc" y="b"/>
                </a:cxn>
                <a:cxn ang="0">
                  <a:pos x="r" y="vc"/>
                </a:cxn>
              </a:cxnLst>
              <a:rect l="il" t="il" r="ir" b="ib"/>
              <a:pathLst>
                <a:path extrusionOk="0">
                  <a:moveTo>
                    <a:pt x="l" y="y1"/>
                  </a:moveTo>
                  <a:arcTo wR="x1" hR="y1" stAng="cd2" swAng="cd4"/>
                  <a:lnTo>
                    <a:pt x="x2" y="t"/>
                  </a:lnTo>
                  <a:arcTo wR="x1" hR="y1" stAng="3cd4" swAng="cd4"/>
                  <a:lnTo>
                    <a:pt x="r" y="y2"/>
                  </a:lnTo>
                  <a:arcTo wR="x1" hR="y1" stAng="0" swAng="cd4"/>
                  <a:lnTo>
                    <a:pt x="x1" y="b"/>
                  </a:lnTo>
                  <a:arcTo wR="x1" hR="y1" stAng="cd4" swAng="cd4"/>
                  <a:close/>
                </a:path>
              </a:pathLst>
            </a:custGeom>
            <a:solidFill>
              <a:srgbClr val="FFFFFF"/>
            </a:solidFill>
            <a:ln w="12700" cap="flat">
              <a:solidFill>
                <a:srgbClr val="F79646"/>
              </a:solidFill>
              <a:prstDash val="solid"/>
              <a:round/>
            </a:ln>
          </p:spPr>
          <p:txBody>
            <a:bodyPr wrap="square" lIns="27000" tIns="0" rIns="27000" bIns="0" anchor="ctr" anchorCtr="1" compatLnSpc="0">
              <a:noAutofit/>
            </a:bodyPr>
            <a:lstStyle/>
            <a:p>
              <a:pPr marL="128587" indent="-128587">
                <a:lnSpc>
                  <a:spcPct val="107000"/>
                </a:lnSpc>
                <a:spcAft>
                  <a:spcPts val="225"/>
                </a:spcAft>
                <a:buFont typeface="Arial"/>
                <a:buChar char="•"/>
                <a:defRPr/>
              </a:pPr>
              <a:r>
                <a:rPr lang="fr-FR" sz="1050">
                  <a:solidFill>
                    <a:srgbClr val="135565"/>
                  </a:solidFill>
                  <a:latin typeface="Arial"/>
                  <a:ea typeface="Times New Roman"/>
                  <a:cs typeface="Arial"/>
                </a:rPr>
                <a:t>Scénarios d’occupation conventionnels modifiés</a:t>
              </a:r>
              <a:endParaRPr/>
            </a:p>
            <a:p>
              <a:pPr marL="128587" indent="-128587">
                <a:lnSpc>
                  <a:spcPct val="107000"/>
                </a:lnSpc>
                <a:spcAft>
                  <a:spcPts val="225"/>
                </a:spcAft>
                <a:buFont typeface="Arial"/>
                <a:buChar char="•"/>
                <a:defRPr/>
              </a:pPr>
              <a:r>
                <a:rPr lang="fr-FR" sz="1050">
                  <a:solidFill>
                    <a:srgbClr val="135565"/>
                  </a:solidFill>
                  <a:latin typeface="Arial"/>
                  <a:ea typeface="Times New Roman"/>
                  <a:cs typeface="Arial"/>
                </a:rPr>
                <a:t>Prise en compte du Bbio froid</a:t>
              </a:r>
              <a:endParaRPr/>
            </a:p>
            <a:p>
              <a:pPr marL="128587" indent="-128587">
                <a:lnSpc>
                  <a:spcPct val="107000"/>
                </a:lnSpc>
                <a:spcAft>
                  <a:spcPts val="225"/>
                </a:spcAft>
                <a:buFont typeface="Arial"/>
                <a:buChar char="•"/>
                <a:defRPr/>
              </a:pPr>
              <a:r>
                <a:rPr lang="fr-FR" sz="1050">
                  <a:solidFill>
                    <a:srgbClr val="135565"/>
                  </a:solidFill>
                  <a:latin typeface="Arial"/>
                  <a:ea typeface="Times New Roman"/>
                  <a:cs typeface="Arial"/>
                </a:rPr>
                <a:t>Nouveaux systèmes de rafraîchissement implémentés</a:t>
              </a:r>
              <a:endParaRPr/>
            </a:p>
            <a:p>
              <a:pPr marL="128587" indent="-128587">
                <a:lnSpc>
                  <a:spcPct val="107000"/>
                </a:lnSpc>
                <a:spcAft>
                  <a:spcPts val="225"/>
                </a:spcAft>
                <a:buFont typeface="Arial"/>
                <a:buChar char="•"/>
                <a:defRPr/>
              </a:pPr>
              <a:r>
                <a:rPr lang="fr-FR" sz="1050">
                  <a:solidFill>
                    <a:srgbClr val="135565"/>
                  </a:solidFill>
                  <a:latin typeface="Arial"/>
                  <a:ea typeface="Times New Roman"/>
                  <a:cs typeface="Arial"/>
                </a:rPr>
                <a:t>Distinction zone traversante/non traversante (logements collectifs)</a:t>
              </a:r>
              <a:endParaRPr lang="fr-FR" sz="1200">
                <a:solidFill>
                  <a:srgbClr val="135565"/>
                </a:solidFill>
                <a:latin typeface="Calibri"/>
                <a:ea typeface="Times New Roman"/>
                <a:cs typeface="Arial"/>
              </a:endParaRPr>
            </a:p>
          </p:txBody>
        </p:sp>
      </p:grpSp>
      <p:pic>
        <p:nvPicPr>
          <p:cNvPr id="30" name="Picture 2" descr="243704438"/>
          <p:cNvPicPr>
            <a:picLocks noChangeAspect="1" noChangeArrowheads="1"/>
          </p:cNvPicPr>
          <p:nvPr/>
        </p:nvPicPr>
        <p:blipFill>
          <a:blip r:embed="rId4"/>
          <a:stretch/>
        </p:blipFill>
        <p:spPr bwMode="auto">
          <a:xfrm>
            <a:off x="599372" y="1195847"/>
            <a:ext cx="689887" cy="689887"/>
          </a:xfrm>
          <a:prstGeom prst="ellipse">
            <a:avLst/>
          </a:prstGeom>
          <a:ln>
            <a:noFill/>
          </a:ln>
          <a:effectLst>
            <a:softEdge rad="112500"/>
          </a:effec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Degrés-heures d’inconfort</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79</a:t>
            </a:fld>
            <a:endParaRPr lang="fr-FR"/>
          </a:p>
        </p:txBody>
      </p:sp>
      <p:sp>
        <p:nvSpPr>
          <p:cNvPr id="12" name="Rectangle 11"/>
          <p:cNvSpPr/>
          <p:nvPr/>
        </p:nvSpPr>
        <p:spPr bwMode="auto">
          <a:xfrm>
            <a:off x="0" y="1126387"/>
            <a:ext cx="394106" cy="3657113"/>
          </a:xfrm>
          <a:prstGeom prst="rect">
            <a:avLst/>
          </a:prstGeom>
          <a:solidFill>
            <a:schemeClr val="accent2">
              <a:lumMod val="20000"/>
              <a:lumOff val="80000"/>
            </a:schemeClr>
          </a:solidFill>
          <a:ln>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confort d’été</a:t>
            </a:r>
            <a:endParaRP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pic>
        <p:nvPicPr>
          <p:cNvPr id="32" name="Image 31" descr="86373645"/>
          <p:cNvPicPr/>
          <p:nvPr/>
        </p:nvPicPr>
        <p:blipFill>
          <a:blip r:embed="rId4"/>
          <a:stretch/>
        </p:blipFill>
        <p:spPr bwMode="auto">
          <a:xfrm>
            <a:off x="7389390" y="129218"/>
            <a:ext cx="1619219" cy="1017350"/>
          </a:xfrm>
          <a:prstGeom prst="rect">
            <a:avLst/>
          </a:prstGeom>
        </p:spPr>
      </p:pic>
      <p:sp>
        <p:nvSpPr>
          <p:cNvPr id="33" name="Espace réservé du contenu 1"/>
          <p:cNvSpPr txBox="1"/>
          <p:nvPr/>
        </p:nvSpPr>
        <p:spPr bwMode="auto">
          <a:xfrm>
            <a:off x="618579" y="1251858"/>
            <a:ext cx="8132678" cy="3021812"/>
          </a:xfrm>
          <a:prstGeom prst="rect">
            <a:avLst/>
          </a:prstGeom>
        </p:spPr>
        <p:txBody>
          <a:bodyPr>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spcAft>
                <a:spcPts val="0"/>
              </a:spcAft>
              <a:defRPr/>
            </a:pPr>
            <a:r>
              <a:rPr lang="fr-FR" sz="1200" dirty="0"/>
              <a:t>les degrés-heures d’inconfort: DH (en °</a:t>
            </a:r>
            <a:r>
              <a:rPr lang="fr-FR" sz="1200" dirty="0" err="1"/>
              <a:t>C.h</a:t>
            </a:r>
            <a:r>
              <a:rPr lang="fr-FR" sz="1200" dirty="0"/>
              <a:t>)   évaluent l’inconfort perçu par les occupants:</a:t>
            </a:r>
            <a:endParaRPr dirty="0"/>
          </a:p>
          <a:p>
            <a:pPr marL="484313" lvl="2" indent="-214313">
              <a:spcBef>
                <a:spcPts val="0"/>
              </a:spcBef>
              <a:spcAft>
                <a:spcPts val="0"/>
              </a:spcAft>
              <a:buFont typeface="Wingdings"/>
              <a:buChar char="Ø"/>
              <a:defRPr/>
            </a:pPr>
            <a:r>
              <a:rPr lang="fr-FR" sz="1200" dirty="0"/>
              <a:t>Nouvelle méthode: somme des écarts entre la température opérative du groupe et la T° de confort adaptatif</a:t>
            </a:r>
            <a:endParaRPr dirty="0"/>
          </a:p>
          <a:p>
            <a:pPr marL="484313" lvl="2" indent="-214313">
              <a:spcBef>
                <a:spcPts val="0"/>
              </a:spcBef>
              <a:spcAft>
                <a:spcPts val="0"/>
              </a:spcAft>
              <a:buFont typeface="Wingdings"/>
              <a:buChar char="Ø"/>
              <a:defRPr/>
            </a:pPr>
            <a:endParaRPr lang="fr-FR" sz="1200" dirty="0"/>
          </a:p>
          <a:p>
            <a:pPr lvl="1">
              <a:spcBef>
                <a:spcPts val="0"/>
              </a:spcBef>
              <a:spcAft>
                <a:spcPts val="0"/>
              </a:spcAft>
              <a:defRPr/>
            </a:pPr>
            <a:r>
              <a:rPr lang="fr-FR" sz="1200" b="1" dirty="0">
                <a:solidFill>
                  <a:srgbClr val="135565"/>
                </a:solidFill>
              </a:rPr>
              <a:t>Degrés heure = </a:t>
            </a:r>
            <a:r>
              <a:rPr lang="el-GR" sz="1200" b="1" dirty="0">
                <a:solidFill>
                  <a:srgbClr val="135565"/>
                </a:solidFill>
              </a:rPr>
              <a:t>Σ</a:t>
            </a:r>
            <a:r>
              <a:rPr lang="fr-FR" sz="1200" b="1" dirty="0">
                <a:solidFill>
                  <a:srgbClr val="135565"/>
                </a:solidFill>
              </a:rPr>
              <a:t> (max(0 ; température opérative du groupe - température de confort adaptatif))</a:t>
            </a:r>
            <a:endParaRPr dirty="0"/>
          </a:p>
          <a:p>
            <a:pPr marL="180000" lvl="1" indent="0">
              <a:spcBef>
                <a:spcPts val="0"/>
              </a:spcBef>
              <a:spcAft>
                <a:spcPts val="0"/>
              </a:spcAft>
              <a:buNone/>
              <a:defRPr/>
            </a:pPr>
            <a:endParaRPr lang="fr-FR" sz="1200" b="1" dirty="0">
              <a:solidFill>
                <a:srgbClr val="135565"/>
              </a:solidFill>
            </a:endParaRPr>
          </a:p>
          <a:p>
            <a:pPr marL="484313" lvl="2" indent="-214313">
              <a:spcBef>
                <a:spcPts val="0"/>
              </a:spcBef>
              <a:spcAft>
                <a:spcPts val="0"/>
              </a:spcAft>
              <a:buFont typeface="Wingdings"/>
              <a:buChar char="Ø"/>
              <a:defRPr/>
            </a:pPr>
            <a:r>
              <a:rPr lang="fr-FR" sz="1200" b="1" dirty="0"/>
              <a:t>Température opérative du groupe </a:t>
            </a:r>
            <a:r>
              <a:rPr lang="fr-FR" sz="1200" dirty="0"/>
              <a:t>= température ressentie par l’occupant.</a:t>
            </a:r>
            <a:endParaRPr dirty="0"/>
          </a:p>
          <a:p>
            <a:pPr marL="484313" lvl="2" indent="-214313">
              <a:spcBef>
                <a:spcPts val="0"/>
              </a:spcBef>
              <a:spcAft>
                <a:spcPts val="0"/>
              </a:spcAft>
              <a:buFont typeface="Wingdings"/>
              <a:buChar char="Ø"/>
              <a:defRPr/>
            </a:pPr>
            <a:r>
              <a:rPr lang="fr-FR" sz="1200" b="1" dirty="0"/>
              <a:t>Température de confort adaptatif </a:t>
            </a:r>
            <a:r>
              <a:rPr lang="fr-FR" sz="1200" dirty="0"/>
              <a:t>= T° de confort prenant en compte l’évolution de la température extérieure :</a:t>
            </a:r>
            <a:endParaRPr dirty="0"/>
          </a:p>
          <a:p>
            <a:pPr marL="827213" lvl="2" indent="-214313">
              <a:lnSpc>
                <a:spcPct val="120000"/>
              </a:lnSpc>
              <a:spcBef>
                <a:spcPts val="0"/>
              </a:spcBef>
              <a:spcAft>
                <a:spcPts val="0"/>
              </a:spcAft>
              <a:buFontTx/>
              <a:buChar char="-"/>
              <a:defRPr/>
            </a:pPr>
            <a:r>
              <a:rPr lang="fr-FR" sz="1200" dirty="0"/>
              <a:t>26 °C la nuit</a:t>
            </a:r>
            <a:endParaRPr dirty="0"/>
          </a:p>
          <a:p>
            <a:pPr marL="827213" lvl="2" indent="-214313">
              <a:lnSpc>
                <a:spcPct val="120000"/>
              </a:lnSpc>
              <a:spcBef>
                <a:spcPts val="0"/>
              </a:spcBef>
              <a:spcAft>
                <a:spcPts val="0"/>
              </a:spcAft>
              <a:buFontTx/>
              <a:buChar char="-"/>
              <a:defRPr/>
            </a:pPr>
            <a:r>
              <a:rPr lang="fr-FR" sz="1200" dirty="0"/>
              <a:t>26 à 28 °C le jour → température calculée heure par heure en fonction des températures des jours précédents.</a:t>
            </a:r>
          </a:p>
          <a:p>
            <a:pPr marL="484313" lvl="2" indent="-214313">
              <a:spcBef>
                <a:spcPts val="0"/>
              </a:spcBef>
              <a:spcAft>
                <a:spcPts val="0"/>
              </a:spcAft>
              <a:buFont typeface="Wingdings"/>
              <a:buChar char="Ø"/>
              <a:defRPr/>
            </a:pPr>
            <a:r>
              <a:rPr lang="fr-FR" sz="1200" dirty="0"/>
              <a:t>Calcul réalisé avec un épisode caniculaire de référence de type année 2003</a:t>
            </a:r>
            <a:endParaRPr dirty="0"/>
          </a:p>
          <a:p>
            <a:pPr marL="484313" lvl="2" indent="-214313">
              <a:spcBef>
                <a:spcPts val="0"/>
              </a:spcBef>
              <a:spcAft>
                <a:spcPts val="0"/>
              </a:spcAft>
              <a:buFont typeface="Wingdings"/>
              <a:buChar char="Ø"/>
              <a:defRPr/>
            </a:pPr>
            <a:r>
              <a:rPr lang="fr-FR" sz="1200" dirty="0"/>
              <a:t>Les résultats du DH influence le Cep par une pénalisation ou non des consommations de froid en cas de dépassement du seuil bas de 350°C.h d’inconfort</a:t>
            </a:r>
            <a:endParaRPr dirty="0"/>
          </a:p>
          <a:p>
            <a:pPr marL="484313" lvl="2" indent="-214313">
              <a:spcBef>
                <a:spcPts val="0"/>
              </a:spcBef>
              <a:spcAft>
                <a:spcPts val="0"/>
              </a:spcAft>
              <a:buFont typeface="Wingdings"/>
              <a:buChar char="Ø"/>
              <a:defRPr/>
            </a:pPr>
            <a:endParaRPr lang="fr-FR" sz="1200" dirty="0"/>
          </a:p>
          <a:p>
            <a:pPr marL="214313" indent="-214313">
              <a:spcAft>
                <a:spcPts val="0"/>
              </a:spcAft>
              <a:buFont typeface="Wingdings"/>
              <a:buChar char="Ø"/>
              <a:defRPr/>
            </a:pPr>
            <a:endParaRPr lang="fr-FR" sz="1200" dirty="0"/>
          </a:p>
        </p:txBody>
      </p:sp>
      <p:sp>
        <p:nvSpPr>
          <p:cNvPr id="34" name="Rectangle 33"/>
          <p:cNvSpPr/>
          <p:nvPr/>
        </p:nvSpPr>
        <p:spPr bwMode="auto">
          <a:xfrm>
            <a:off x="642088" y="4333037"/>
            <a:ext cx="8142841" cy="314638"/>
          </a:xfrm>
          <a:prstGeom prst="rect">
            <a:avLst/>
          </a:prstGeom>
          <a:solidFill>
            <a:schemeClr val="accent6">
              <a:lumMod val="20000"/>
              <a:lumOff val="80000"/>
            </a:schemeClr>
          </a:solidFill>
        </p:spPr>
        <p:txBody>
          <a:bodyPr wrap="square">
            <a:spAutoFit/>
          </a:bodyPr>
          <a:lstStyle/>
          <a:p>
            <a:pPr algn="ctr">
              <a:lnSpc>
                <a:spcPct val="107000"/>
              </a:lnSpc>
              <a:spcAft>
                <a:spcPts val="225"/>
              </a:spcAft>
              <a:defRPr/>
            </a:pPr>
            <a:r>
              <a:rPr lang="fr-FR" sz="1350" b="1" dirty="0">
                <a:solidFill>
                  <a:srgbClr val="000000"/>
                </a:solidFill>
                <a:latin typeface="Calibri"/>
                <a:ea typeface="Times New Roman"/>
                <a:cs typeface="Arial"/>
              </a:rPr>
              <a:t>→DH s’apparente à un compteur qui cumule, sur l’année, chaque degré ressenti inconfortable de chaque heure</a:t>
            </a:r>
            <a:endParaRPr lang="fr-FR" sz="1350" dirty="0">
              <a:latin typeface="Calibri"/>
              <a:ea typeface="Times New Roman"/>
              <a:cs typeface="Aria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 name="Image 4"/>
          <p:cNvPicPr>
            <a:picLocks noChangeAspect="1"/>
          </p:cNvPicPr>
          <p:nvPr/>
        </p:nvPicPr>
        <p:blipFill>
          <a:blip r:embed="rId3"/>
          <a:stretch/>
        </p:blipFill>
        <p:spPr bwMode="auto">
          <a:xfrm>
            <a:off x="403639" y="1198527"/>
            <a:ext cx="5546047" cy="3512832"/>
          </a:xfrm>
          <a:prstGeom prst="rect">
            <a:avLst/>
          </a:prstGeom>
        </p:spPr>
      </p:pic>
      <p:sp>
        <p:nvSpPr>
          <p:cNvPr id="7" name="Titre 6"/>
          <p:cNvSpPr>
            <a:spLocks noGrp="1"/>
          </p:cNvSpPr>
          <p:nvPr>
            <p:ph type="title"/>
          </p:nvPr>
        </p:nvSpPr>
        <p:spPr bwMode="auto">
          <a:xfrm>
            <a:off x="382674" y="693343"/>
            <a:ext cx="8604489" cy="447614"/>
          </a:xfrm>
        </p:spPr>
        <p:txBody>
          <a:bodyPr/>
          <a:lstStyle/>
          <a:p>
            <a:pPr>
              <a:defRPr/>
            </a:pPr>
            <a:r>
              <a:rPr lang="fr-FR" sz="2000"/>
              <a:t>Méthode de calcul du confort d’été</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80</a:t>
            </a:fld>
            <a:endParaRPr lang="fr-FR"/>
          </a:p>
        </p:txBody>
      </p:sp>
      <p:pic>
        <p:nvPicPr>
          <p:cNvPr id="31" name="Image 30"/>
          <p:cNvPicPr>
            <a:picLocks noChangeAspect="1"/>
          </p:cNvPicPr>
          <p:nvPr/>
        </p:nvPicPr>
        <p:blipFill>
          <a:blip r:embed="rId4"/>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3" name="Espace réservé du contenu 3"/>
          <p:cNvSpPr txBox="1"/>
          <p:nvPr/>
        </p:nvSpPr>
        <p:spPr bwMode="auto">
          <a:xfrm>
            <a:off x="5940153" y="1635646"/>
            <a:ext cx="3221436" cy="2261362"/>
          </a:xfrm>
          <a:prstGeom prst="rect">
            <a:avLst/>
          </a:prstGeom>
        </p:spPr>
        <p:txBody>
          <a:bodyPr>
            <a:norm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spcAft>
                <a:spcPts val="900"/>
              </a:spcAft>
              <a:defRPr/>
            </a:pPr>
            <a:r>
              <a:rPr lang="fr-FR" sz="1200"/>
              <a:t>Seuil d’inconfort de 26°C avec possibilité de le rehausser jusqu’à 28°C en journée (capacité d’adaptation plafonnée à +2°C):</a:t>
            </a:r>
            <a:endParaRPr/>
          </a:p>
          <a:p>
            <a:pPr marL="214313" indent="-214313">
              <a:spcAft>
                <a:spcPts val="900"/>
              </a:spcAft>
              <a:buClr>
                <a:schemeClr val="accent6"/>
              </a:buClr>
              <a:buFont typeface="Wingdings"/>
              <a:buChar char="Ø"/>
              <a:defRPr/>
            </a:pPr>
            <a:r>
              <a:rPr lang="fr-FR" sz="1200"/>
              <a:t>Période de jour en été est par convention 6h-22h, sur cette période le seuil d’inconfort peut varier entre 26 et 28°C</a:t>
            </a:r>
            <a:endParaRPr/>
          </a:p>
          <a:p>
            <a:pPr marL="214313" indent="-214313">
              <a:spcAft>
                <a:spcPts val="900"/>
              </a:spcAft>
              <a:buClr>
                <a:schemeClr val="accent6"/>
              </a:buClr>
              <a:buFont typeface="Wingdings"/>
              <a:buChar char="Ø"/>
              <a:defRPr/>
            </a:pPr>
            <a:r>
              <a:rPr lang="fr-FR" sz="1200"/>
              <a:t>La nuit le seuil est fixé à 26°C</a:t>
            </a:r>
          </a:p>
        </p:txBody>
      </p:sp>
      <p:sp>
        <p:nvSpPr>
          <p:cNvPr id="12" name="Rectangle 11"/>
          <p:cNvSpPr/>
          <p:nvPr/>
        </p:nvSpPr>
        <p:spPr bwMode="auto">
          <a:xfrm>
            <a:off x="0" y="1126387"/>
            <a:ext cx="394106" cy="3657113"/>
          </a:xfrm>
          <a:prstGeom prst="rect">
            <a:avLst/>
          </a:prstGeom>
          <a:solidFill>
            <a:schemeClr val="accent2">
              <a:lumMod val="20000"/>
              <a:lumOff val="80000"/>
            </a:schemeClr>
          </a:solidFill>
          <a:ln>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confort d’été</a:t>
            </a:r>
            <a:endParaRPr/>
          </a:p>
        </p:txBody>
      </p:sp>
      <p:grpSp>
        <p:nvGrpSpPr>
          <p:cNvPr id="14" name="Groupe 13"/>
          <p:cNvGrpSpPr/>
          <p:nvPr/>
        </p:nvGrpSpPr>
        <p:grpSpPr bwMode="auto">
          <a:xfrm>
            <a:off x="846831" y="1613466"/>
            <a:ext cx="3157221" cy="691111"/>
            <a:chOff x="2168145" y="1930487"/>
            <a:chExt cx="3157221" cy="691111"/>
          </a:xfrm>
        </p:grpSpPr>
        <p:sp>
          <p:nvSpPr>
            <p:cNvPr id="15" name="ZoneTexte 2"/>
            <p:cNvSpPr txBox="1"/>
            <p:nvPr/>
          </p:nvSpPr>
          <p:spPr bwMode="auto">
            <a:xfrm>
              <a:off x="2168145" y="1930487"/>
              <a:ext cx="3157221" cy="448725"/>
            </a:xfrm>
            <a:prstGeom prst="rect">
              <a:avLst/>
            </a:prstGeom>
            <a:noFill/>
          </p:spPr>
          <p:txBody>
            <a:bodyPr wrap="square" rtlCol="0">
              <a:noAutofit/>
            </a:bodyPr>
            <a:lstStyle/>
            <a:p>
              <a:pPr algn="ctr">
                <a:lnSpc>
                  <a:spcPct val="107000"/>
                </a:lnSpc>
                <a:spcAft>
                  <a:spcPts val="0"/>
                </a:spcAft>
                <a:defRPr/>
              </a:pPr>
              <a:r>
                <a:rPr lang="fr-FR" sz="1200" b="1">
                  <a:solidFill>
                    <a:srgbClr val="FF0000"/>
                  </a:solidFill>
                  <a:latin typeface="Calibri"/>
                  <a:ea typeface="Times New Roman"/>
                  <a:cs typeface="Times New Roman"/>
                </a:rPr>
                <a:t>Exemple : seuil à 27°C avec une température extérieure moyenne des jours passés haute</a:t>
              </a:r>
              <a:endParaRPr lang="fr-FR" b="1">
                <a:latin typeface="Calibri"/>
                <a:ea typeface="Times New Roman"/>
                <a:cs typeface="Arial"/>
              </a:endParaRPr>
            </a:p>
          </p:txBody>
        </p:sp>
        <p:cxnSp>
          <p:nvCxnSpPr>
            <p:cNvPr id="16" name="Connecteur droit avec flèche 15"/>
            <p:cNvCxnSpPr>
              <a:cxnSpLocks/>
            </p:cNvCxnSpPr>
            <p:nvPr/>
          </p:nvCxnSpPr>
          <p:spPr bwMode="auto">
            <a:xfrm>
              <a:off x="3445042" y="2379212"/>
              <a:ext cx="133500" cy="242386"/>
            </a:xfrm>
            <a:prstGeom prst="straightConnector1">
              <a:avLst/>
            </a:prstGeom>
            <a:ln w="12700">
              <a:solidFill>
                <a:srgbClr val="FF0000"/>
              </a:solidFill>
              <a:tailEnd type="triangle"/>
            </a:ln>
          </p:spPr>
          <p:style>
            <a:lnRef idx="1">
              <a:schemeClr val="accent2"/>
            </a:lnRef>
            <a:fillRef idx="0">
              <a:schemeClr val="accent2"/>
            </a:fillRef>
            <a:effectRef idx="0">
              <a:schemeClr val="accent2"/>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 name="Image 2"/>
          <p:cNvPicPr>
            <a:picLocks noChangeAspect="1"/>
          </p:cNvPicPr>
          <p:nvPr/>
        </p:nvPicPr>
        <p:blipFill>
          <a:blip r:embed="rId3"/>
          <a:stretch/>
        </p:blipFill>
        <p:spPr bwMode="auto">
          <a:xfrm>
            <a:off x="394106" y="1265664"/>
            <a:ext cx="6178600" cy="3393126"/>
          </a:xfrm>
          <a:prstGeom prst="rect">
            <a:avLst/>
          </a:prstGeom>
        </p:spPr>
      </p:pic>
      <p:sp>
        <p:nvSpPr>
          <p:cNvPr id="7" name="Titre 6"/>
          <p:cNvSpPr>
            <a:spLocks noGrp="1"/>
          </p:cNvSpPr>
          <p:nvPr>
            <p:ph type="title"/>
          </p:nvPr>
        </p:nvSpPr>
        <p:spPr bwMode="auto">
          <a:xfrm>
            <a:off x="382674" y="693343"/>
            <a:ext cx="8604489" cy="447614"/>
          </a:xfrm>
        </p:spPr>
        <p:txBody>
          <a:bodyPr/>
          <a:lstStyle/>
          <a:p>
            <a:pPr>
              <a:defRPr/>
            </a:pPr>
            <a:r>
              <a:rPr lang="fr-FR" sz="2000"/>
              <a:t>Méthode de calcul du confort d’été</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81</a:t>
            </a:fld>
            <a:endParaRPr lang="fr-FR"/>
          </a:p>
        </p:txBody>
      </p:sp>
      <p:pic>
        <p:nvPicPr>
          <p:cNvPr id="31" name="Image 30"/>
          <p:cNvPicPr>
            <a:picLocks noChangeAspect="1"/>
          </p:cNvPicPr>
          <p:nvPr/>
        </p:nvPicPr>
        <p:blipFill>
          <a:blip r:embed="rId4"/>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2">
              <a:lumMod val="20000"/>
              <a:lumOff val="80000"/>
            </a:schemeClr>
          </a:solidFill>
          <a:ln>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confort d’été</a:t>
            </a:r>
            <a:endParaRPr/>
          </a:p>
        </p:txBody>
      </p:sp>
      <p:grpSp>
        <p:nvGrpSpPr>
          <p:cNvPr id="10" name="Groupe 9"/>
          <p:cNvGrpSpPr/>
          <p:nvPr/>
        </p:nvGrpSpPr>
        <p:grpSpPr bwMode="auto">
          <a:xfrm>
            <a:off x="846831" y="1613466"/>
            <a:ext cx="3157221" cy="691111"/>
            <a:chOff x="2168145" y="1930487"/>
            <a:chExt cx="3157221" cy="691111"/>
          </a:xfrm>
        </p:grpSpPr>
        <p:sp>
          <p:nvSpPr>
            <p:cNvPr id="14" name="ZoneTexte 2"/>
            <p:cNvSpPr txBox="1"/>
            <p:nvPr/>
          </p:nvSpPr>
          <p:spPr bwMode="auto">
            <a:xfrm>
              <a:off x="2168145" y="1930487"/>
              <a:ext cx="3157221" cy="448725"/>
            </a:xfrm>
            <a:prstGeom prst="rect">
              <a:avLst/>
            </a:prstGeom>
            <a:noFill/>
          </p:spPr>
          <p:txBody>
            <a:bodyPr wrap="square" rtlCol="0">
              <a:noAutofit/>
            </a:bodyPr>
            <a:lstStyle/>
            <a:p>
              <a:pPr algn="ctr">
                <a:lnSpc>
                  <a:spcPct val="107000"/>
                </a:lnSpc>
                <a:spcAft>
                  <a:spcPts val="0"/>
                </a:spcAft>
                <a:defRPr/>
              </a:pPr>
              <a:r>
                <a:rPr lang="fr-FR" sz="1200" b="1">
                  <a:solidFill>
                    <a:srgbClr val="FF0000"/>
                  </a:solidFill>
                  <a:latin typeface="Calibri"/>
                  <a:ea typeface="Times New Roman"/>
                  <a:cs typeface="Times New Roman"/>
                </a:rPr>
                <a:t>Exemple : seuil à 27°C avec une température extérieure moyenne des jours passés haute</a:t>
              </a:r>
              <a:endParaRPr lang="fr-FR" b="1">
                <a:latin typeface="Calibri"/>
                <a:ea typeface="Times New Roman"/>
                <a:cs typeface="Arial"/>
              </a:endParaRPr>
            </a:p>
          </p:txBody>
        </p:sp>
        <p:cxnSp>
          <p:nvCxnSpPr>
            <p:cNvPr id="15" name="Connecteur droit avec flèche 14"/>
            <p:cNvCxnSpPr>
              <a:cxnSpLocks/>
            </p:cNvCxnSpPr>
            <p:nvPr/>
          </p:nvCxnSpPr>
          <p:spPr bwMode="auto">
            <a:xfrm>
              <a:off x="3445042" y="2379212"/>
              <a:ext cx="133500" cy="242386"/>
            </a:xfrm>
            <a:prstGeom prst="straightConnector1">
              <a:avLst/>
            </a:prstGeom>
            <a:ln w="12700">
              <a:solidFill>
                <a:srgbClr val="FF0000"/>
              </a:solidFill>
              <a:tailEnd type="triangle"/>
            </a:ln>
          </p:spPr>
          <p:style>
            <a:lnRef idx="1">
              <a:schemeClr val="accent2"/>
            </a:lnRef>
            <a:fillRef idx="0">
              <a:schemeClr val="accent2"/>
            </a:fillRef>
            <a:effectRef idx="0">
              <a:schemeClr val="accent2"/>
            </a:effectRef>
            <a:fontRef idx="minor">
              <a:schemeClr val="tx1"/>
            </a:fontRef>
          </p:style>
        </p:cxnSp>
      </p:grpSp>
      <p:sp>
        <p:nvSpPr>
          <p:cNvPr id="16" name="Espace réservé du contenu 3"/>
          <p:cNvSpPr txBox="1"/>
          <p:nvPr/>
        </p:nvSpPr>
        <p:spPr bwMode="auto">
          <a:xfrm>
            <a:off x="6516217" y="2029031"/>
            <a:ext cx="2667076" cy="1028066"/>
          </a:xfrm>
          <a:prstGeom prst="rect">
            <a:avLst/>
          </a:prstGeom>
        </p:spPr>
        <p:txBody>
          <a:bodyPr>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lgn="ctr">
              <a:spcAft>
                <a:spcPts val="900"/>
              </a:spcAft>
              <a:defRPr/>
            </a:pPr>
            <a:r>
              <a:rPr lang="fr-FR" sz="1200"/>
              <a:t>Quantification de l’inconfort lorsque le seuil est franchi</a:t>
            </a:r>
            <a:endParaRPr/>
          </a:p>
          <a:p>
            <a:pPr algn="ctr">
              <a:spcAft>
                <a:spcPts val="900"/>
              </a:spcAft>
              <a:defRPr/>
            </a:pPr>
            <a:r>
              <a:rPr lang="fr-FR" sz="1200">
                <a:solidFill>
                  <a:schemeClr val="accent6"/>
                </a:solidFill>
              </a:rPr>
              <a:t>DH = Ʃ (Temp. Bât. – Temp. limite)</a:t>
            </a:r>
            <a:endParaRPr/>
          </a:p>
          <a:p>
            <a:pPr>
              <a:spcAft>
                <a:spcPts val="900"/>
              </a:spcAft>
              <a:defRPr/>
            </a:pPr>
            <a:endParaRPr lang="fr-FR" sz="1200">
              <a:solidFill>
                <a:schemeClr val="accent6"/>
              </a:solidFill>
            </a:endParaRPr>
          </a:p>
          <a:p>
            <a:pPr>
              <a:spcAft>
                <a:spcPts val="900"/>
              </a:spcAft>
              <a:buClr>
                <a:schemeClr val="accent6"/>
              </a:buClr>
              <a:defRPr/>
            </a:pPr>
            <a:endParaRPr lang="fr-FR" sz="1200"/>
          </a:p>
        </p:txBody>
      </p:sp>
      <p:sp>
        <p:nvSpPr>
          <p:cNvPr id="18" name="Flèche : droite rayée 21"/>
          <p:cNvSpPr/>
          <p:nvPr/>
        </p:nvSpPr>
        <p:spPr bwMode="auto">
          <a:xfrm>
            <a:off x="5508104" y="3291829"/>
            <a:ext cx="404749" cy="160309"/>
          </a:xfrm>
          <a:prstGeom prst="stripedRightArrow">
            <a:avLst>
              <a:gd name="adj1" fmla="val 50000"/>
              <a:gd name="adj2" fmla="val 50000"/>
            </a:avLst>
          </a:prstGeom>
          <a:solidFill>
            <a:sysClr val="window" lastClr="FFFFFF"/>
          </a:solidFill>
          <a:ln w="25400" cap="flat" cmpd="sng" algn="ctr">
            <a:solidFill>
              <a:srgbClr val="EEECE1">
                <a:lumMod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457200">
              <a:lnSpc>
                <a:spcPct val="100000"/>
              </a:lnSpc>
              <a:spcBef>
                <a:spcPts val="0"/>
              </a:spcBef>
              <a:spcAft>
                <a:spcPts val="0"/>
              </a:spcAft>
              <a:buClrTx/>
              <a:buSzTx/>
              <a:buFontTx/>
              <a:buNone/>
              <a:defRPr/>
            </a:pPr>
            <a:endParaRPr lang="fr-FR" sz="1800" b="0" i="0" u="none" strike="noStrike" cap="none" spc="0">
              <a:ln>
                <a:noFill/>
              </a:ln>
              <a:solidFill>
                <a:prstClr val="black"/>
              </a:solidFill>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Espace réservé du numéro de diapositive 1"/>
          <p:cNvSpPr>
            <a:spLocks noGrp="1"/>
          </p:cNvSpPr>
          <p:nvPr>
            <p:ph type="sldNum" sz="quarter" idx="12"/>
          </p:nvPr>
        </p:nvSpPr>
        <p:spPr bwMode="auto"/>
        <p:txBody>
          <a:bodyPr/>
          <a:lstStyle/>
          <a:p>
            <a:pPr>
              <a:defRPr/>
            </a:pPr>
            <a:fld id="{F7F3840D-6320-5947-8868-488E396600CA}" type="slidenum">
              <a:rPr lang="fr-FR"/>
              <a:t>82</a:t>
            </a:fld>
            <a:endParaRPr lang="fr-FR"/>
          </a:p>
        </p:txBody>
      </p:sp>
      <p:sp>
        <p:nvSpPr>
          <p:cNvPr id="6" name="ZoneTexte 5"/>
          <p:cNvSpPr txBox="1"/>
          <p:nvPr/>
        </p:nvSpPr>
        <p:spPr bwMode="auto">
          <a:xfrm>
            <a:off x="124692" y="903440"/>
            <a:ext cx="1147024" cy="1061829"/>
          </a:xfrm>
          <a:prstGeom prst="rect">
            <a:avLst/>
          </a:prstGeom>
          <a:solidFill>
            <a:srgbClr val="169B62"/>
          </a:solidFill>
          <a:ln>
            <a:solidFill>
              <a:schemeClr val="tx1"/>
            </a:solidFill>
          </a:ln>
        </p:spPr>
        <p:txBody>
          <a:bodyPr wrap="square" rtlCol="0">
            <a:spAutoFit/>
          </a:bodyPr>
          <a:lstStyle/>
          <a:p>
            <a:pPr>
              <a:defRPr/>
            </a:pPr>
            <a:endParaRPr lang="fr-FR" sz="800" b="1"/>
          </a:p>
          <a:p>
            <a:pPr algn="ctr">
              <a:defRPr/>
            </a:pPr>
            <a:r>
              <a:rPr lang="fr-FR" sz="1100"/>
              <a:t>ANNEXE À L’ARTICLE R. 172-4 </a:t>
            </a:r>
            <a:r>
              <a:rPr lang="fr-FR" sz="1100" b="1"/>
              <a:t>CHAPITRE I DÉFINITIONS </a:t>
            </a:r>
            <a:endParaRPr lang="fr-FR" sz="800" b="1"/>
          </a:p>
        </p:txBody>
      </p:sp>
      <p:sp>
        <p:nvSpPr>
          <p:cNvPr id="7" name="ZoneTexte 6"/>
          <p:cNvSpPr txBox="1"/>
          <p:nvPr/>
        </p:nvSpPr>
        <p:spPr bwMode="auto">
          <a:xfrm>
            <a:off x="1418486" y="913283"/>
            <a:ext cx="6825921" cy="1131079"/>
          </a:xfrm>
          <a:prstGeom prst="rect">
            <a:avLst/>
          </a:prstGeom>
          <a:noFill/>
          <a:ln>
            <a:solidFill>
              <a:schemeClr val="tx1"/>
            </a:solidFill>
          </a:ln>
        </p:spPr>
        <p:txBody>
          <a:bodyPr wrap="square" rtlCol="0">
            <a:spAutoFit/>
          </a:bodyPr>
          <a:lstStyle/>
          <a:p>
            <a:pPr>
              <a:defRPr/>
            </a:pPr>
            <a:r>
              <a:rPr lang="fr-FR" sz="1300"/>
              <a:t>Le nombre de degrés-heures d’inconfort estival, mentionné au 5° de l’article R. 172-4 est évalué pour chaque partie de bâtiment thermiquement homogène, et est défini par un indicateur noté DH. Il exprime la durée et l’intensité des périodes d’inconfort dans le bâtiment sur une année, lorsque la température intérieure est supposée engendrer de l’inconfort. L’inconfort estival maximal est noté DHmax. </a:t>
            </a:r>
            <a:endParaRPr lang="fr-FR" sz="1300" b="1" i="1">
              <a:solidFill>
                <a:srgbClr val="FF0000"/>
              </a:solidFill>
            </a:endParaRPr>
          </a:p>
        </p:txBody>
      </p:sp>
      <p:cxnSp>
        <p:nvCxnSpPr>
          <p:cNvPr id="10" name="Connecteur droit avec flèche 9"/>
          <p:cNvCxnSpPr>
            <a:cxnSpLocks/>
          </p:cNvCxnSpPr>
          <p:nvPr/>
        </p:nvCxnSpPr>
        <p:spPr bwMode="auto">
          <a:xfrm>
            <a:off x="5724128" y="1767810"/>
            <a:ext cx="0" cy="35680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Connecteur droit 11"/>
          <p:cNvCxnSpPr>
            <a:cxnSpLocks/>
          </p:cNvCxnSpPr>
          <p:nvPr/>
        </p:nvCxnSpPr>
        <p:spPr bwMode="auto">
          <a:xfrm>
            <a:off x="3347952" y="1767810"/>
            <a:ext cx="4464408" cy="1"/>
          </a:xfrm>
          <a:prstGeom prst="line">
            <a:avLst/>
          </a:prstGeom>
        </p:spPr>
        <p:style>
          <a:lnRef idx="2">
            <a:schemeClr val="accent1"/>
          </a:lnRef>
          <a:fillRef idx="0">
            <a:schemeClr val="accent1"/>
          </a:fillRef>
          <a:effectRef idx="1">
            <a:schemeClr val="accent1"/>
          </a:effectRef>
          <a:fontRef idx="minor">
            <a:schemeClr val="tx1"/>
          </a:fontRef>
        </p:style>
      </p:cxnSp>
      <p:sp>
        <p:nvSpPr>
          <p:cNvPr id="13" name="ZoneTexte 12"/>
          <p:cNvSpPr txBox="1"/>
          <p:nvPr/>
        </p:nvSpPr>
        <p:spPr bwMode="auto">
          <a:xfrm>
            <a:off x="169825" y="2180676"/>
            <a:ext cx="8846820" cy="2308324"/>
          </a:xfrm>
          <a:prstGeom prst="rect">
            <a:avLst/>
          </a:prstGeom>
          <a:noFill/>
        </p:spPr>
        <p:txBody>
          <a:bodyPr wrap="square" rtlCol="0">
            <a:spAutoFit/>
          </a:bodyPr>
          <a:lstStyle/>
          <a:p>
            <a:pPr>
              <a:defRPr/>
            </a:pPr>
            <a:r>
              <a:rPr lang="fr-FR" sz="1500" b="1" dirty="0"/>
              <a:t>Le calcul DH se fait uniquement en période </a:t>
            </a:r>
            <a:r>
              <a:rPr lang="fr-FR" sz="1500" b="1" u="sng" dirty="0"/>
              <a:t>d’OCCUPATION</a:t>
            </a:r>
            <a:r>
              <a:rPr lang="fr-FR" sz="1500" b="1" dirty="0"/>
              <a:t> (Conventionnelle) :</a:t>
            </a:r>
            <a:endParaRPr dirty="0"/>
          </a:p>
          <a:p>
            <a:pPr>
              <a:defRPr/>
            </a:pPr>
            <a:endParaRPr lang="fr-FR" sz="1500" b="1" dirty="0"/>
          </a:p>
          <a:p>
            <a:pPr marL="214313" indent="-214313">
              <a:buFont typeface="Arial"/>
              <a:buChar char="•"/>
              <a:defRPr/>
            </a:pPr>
            <a:r>
              <a:rPr lang="fr-FR" sz="1500" b="1" dirty="0"/>
              <a:t>Logements → Absent de 10h à 18h lundi/mardi/jeudi/vendredi; absent 10h à 14h mercredi; 1 semaine d’absence en décembre</a:t>
            </a:r>
            <a:endParaRPr lang="fr-FR" sz="1200" b="1" dirty="0"/>
          </a:p>
          <a:p>
            <a:pPr marL="214313" indent="-214313">
              <a:buFont typeface="Arial"/>
              <a:buChar char="•"/>
              <a:defRPr/>
            </a:pPr>
            <a:endParaRPr lang="fr-FR" sz="1500" b="1" dirty="0"/>
          </a:p>
          <a:p>
            <a:pPr marL="214313" indent="-214313">
              <a:buFont typeface="Arial"/>
              <a:buChar char="•"/>
              <a:defRPr/>
            </a:pPr>
            <a:r>
              <a:rPr lang="fr-FR" sz="1500" b="1" dirty="0"/>
              <a:t>Bureaux → Occupé 5j/semaine de 9h à 19h; occupé toute l’année </a:t>
            </a:r>
            <a:r>
              <a:rPr lang="fr-FR" sz="1200" b="1" dirty="0"/>
              <a:t>(pas de fermeture estivale)</a:t>
            </a:r>
            <a:endParaRPr dirty="0"/>
          </a:p>
          <a:p>
            <a:pPr marL="214313" indent="-214313">
              <a:buFont typeface="Arial"/>
              <a:buChar char="•"/>
              <a:defRPr/>
            </a:pPr>
            <a:endParaRPr lang="fr-FR" sz="1500" b="1" dirty="0"/>
          </a:p>
          <a:p>
            <a:pPr marL="214313" indent="-214313">
              <a:buFont typeface="Arial"/>
              <a:buChar char="•"/>
              <a:defRPr/>
            </a:pPr>
            <a:r>
              <a:rPr lang="fr-FR" sz="1500" b="1" dirty="0"/>
              <a:t>Enseignement → Occupé 5j/semaine de 9h à 18h*; fermé vacances scolaires hors été </a:t>
            </a:r>
            <a:r>
              <a:rPr lang="fr-FR" sz="1200" b="1" dirty="0"/>
              <a:t>(pas de fermeture estivale)</a:t>
            </a:r>
            <a:endParaRPr lang="fr-FR" sz="1500" b="1" dirty="0">
              <a:solidFill>
                <a:schemeClr val="tx1">
                  <a:lumMod val="50000"/>
                  <a:lumOff val="50000"/>
                </a:schemeClr>
              </a:solidFill>
            </a:endParaRPr>
          </a:p>
          <a:p>
            <a:pPr marL="214313" indent="-214313">
              <a:buFont typeface="Arial"/>
              <a:buChar char="•"/>
              <a:defRPr/>
            </a:pPr>
            <a:endParaRPr lang="fr-FR" sz="1200" b="1" dirty="0">
              <a:solidFill>
                <a:schemeClr val="tx1">
                  <a:lumMod val="50000"/>
                  <a:lumOff val="50000"/>
                </a:schemeClr>
              </a:solidFill>
            </a:endParaRPr>
          </a:p>
        </p:txBody>
      </p:sp>
      <p:sp>
        <p:nvSpPr>
          <p:cNvPr id="11" name="ZoneTexte 10"/>
          <p:cNvSpPr txBox="1"/>
          <p:nvPr/>
        </p:nvSpPr>
        <p:spPr bwMode="auto">
          <a:xfrm>
            <a:off x="5058405" y="4313371"/>
            <a:ext cx="2411189" cy="253916"/>
          </a:xfrm>
          <a:prstGeom prst="rect">
            <a:avLst/>
          </a:prstGeom>
          <a:noFill/>
        </p:spPr>
        <p:txBody>
          <a:bodyPr wrap="square" rtlCol="0">
            <a:spAutoFit/>
          </a:bodyPr>
          <a:lstStyle/>
          <a:p>
            <a:pPr>
              <a:defRPr/>
            </a:pPr>
            <a:r>
              <a:rPr lang="fr-FR" sz="1050" i="1"/>
              <a:t>*</a:t>
            </a:r>
            <a:r>
              <a:rPr lang="fr-FR" sz="750" i="1"/>
              <a:t> </a:t>
            </a:r>
            <a:r>
              <a:rPr lang="fr-FR" sz="900" i="1"/>
              <a:t>18h pour primaire, 19h pour secondaire</a:t>
            </a:r>
            <a:endParaRPr/>
          </a:p>
        </p:txBody>
      </p:sp>
      <p:sp>
        <p:nvSpPr>
          <p:cNvPr id="15" name="Titre 6"/>
          <p:cNvSpPr txBox="1"/>
          <p:nvPr/>
        </p:nvSpPr>
        <p:spPr bwMode="auto">
          <a:xfrm>
            <a:off x="1172812" y="357319"/>
            <a:ext cx="7611013" cy="447614"/>
          </a:xfrm>
          <a:prstGeom prst="rect">
            <a:avLst/>
          </a:prstGeom>
          <a:solidFill>
            <a:srgbClr val="169B62"/>
          </a:solidFill>
        </p:spPr>
        <p:txBody>
          <a:bodyPr/>
          <a:lstStyle>
            <a:lvl1pPr algn="l" defTabSz="914400">
              <a:lnSpc>
                <a:spcPct val="90000"/>
              </a:lnSpc>
              <a:spcBef>
                <a:spcPts val="0"/>
              </a:spcBef>
              <a:buNone/>
              <a:defRPr sz="2550" b="1">
                <a:solidFill>
                  <a:schemeClr val="bg1"/>
                </a:solidFill>
                <a:latin typeface="+mj-lt"/>
                <a:ea typeface="+mj-ea"/>
                <a:cs typeface="+mj-cs"/>
              </a:defRPr>
            </a:lvl1pPr>
          </a:lstStyle>
          <a:p>
            <a:pPr>
              <a:defRPr/>
            </a:pPr>
            <a:r>
              <a:rPr lang="fr-FR" sz="2000"/>
              <a:t>Définition des degrés heures</a:t>
            </a:r>
            <a:endParaRPr/>
          </a:p>
        </p:txBody>
      </p:sp>
      <p:sp>
        <p:nvSpPr>
          <p:cNvPr id="17" name="Espace réservé du numéro de diapositive 3"/>
          <p:cNvSpPr txBox="1"/>
          <p:nvPr/>
        </p:nvSpPr>
        <p:spPr bwMode="gray">
          <a:xfrm>
            <a:off x="6264000" y="4783500"/>
            <a:ext cx="1350000" cy="360000"/>
          </a:xfrm>
          <a:prstGeom prst="rect">
            <a:avLst/>
          </a:prstGeom>
        </p:spPr>
        <p:txBody>
          <a:bodyPr vert="horz" lIns="0" tIns="0" rIns="0" bIns="0" rtlCol="0" anchor="ctr" anchorCtr="0">
            <a:noAutofit/>
          </a:bodyPr>
          <a:lstStyle>
            <a:defPPr>
              <a:defRPr lang="fr-FR"/>
            </a:defPPr>
            <a:lvl1pPr marL="0" algn="r" defTabSz="914400">
              <a:defRPr sz="750" b="1">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fld id="{733122C9-A0B9-462F-8757-0847AD287B63}" type="slidenum">
              <a:rPr lang="fr-FR"/>
              <a:t>82</a:t>
            </a:fld>
            <a:endParaRPr lang="fr-FR"/>
          </a:p>
        </p:txBody>
      </p:sp>
      <p:pic>
        <p:nvPicPr>
          <p:cNvPr id="18" name="Image 17"/>
          <p:cNvPicPr>
            <a:picLocks noChangeAspect="1"/>
          </p:cNvPicPr>
          <p:nvPr/>
        </p:nvPicPr>
        <p:blipFill>
          <a:blip r:embed="rId3"/>
          <a:stretch/>
        </p:blipFill>
        <p:spPr bwMode="auto">
          <a:xfrm>
            <a:off x="6327402" y="4803998"/>
            <a:ext cx="1043196" cy="347732"/>
          </a:xfrm>
          <a:prstGeom prst="rect">
            <a:avLst/>
          </a:prstGeom>
        </p:spPr>
      </p:pic>
      <p:sp>
        <p:nvSpPr>
          <p:cNvPr id="19" name="Rectangle 18"/>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 name="Image 4"/>
          <p:cNvPicPr>
            <a:picLocks noChangeAspect="1"/>
          </p:cNvPicPr>
          <p:nvPr/>
        </p:nvPicPr>
        <p:blipFill>
          <a:blip r:embed="rId3"/>
          <a:stretch/>
        </p:blipFill>
        <p:spPr bwMode="auto">
          <a:xfrm>
            <a:off x="429671" y="1254791"/>
            <a:ext cx="6105004" cy="3354872"/>
          </a:xfrm>
          <a:prstGeom prst="rect">
            <a:avLst/>
          </a:prstGeom>
        </p:spPr>
      </p:pic>
      <p:sp>
        <p:nvSpPr>
          <p:cNvPr id="7" name="Titre 6"/>
          <p:cNvSpPr>
            <a:spLocks noGrp="1"/>
          </p:cNvSpPr>
          <p:nvPr>
            <p:ph type="title"/>
          </p:nvPr>
        </p:nvSpPr>
        <p:spPr bwMode="auto">
          <a:xfrm>
            <a:off x="382674" y="693343"/>
            <a:ext cx="8604489" cy="447614"/>
          </a:xfrm>
        </p:spPr>
        <p:txBody>
          <a:bodyPr/>
          <a:lstStyle/>
          <a:p>
            <a:pPr>
              <a:defRPr/>
            </a:pPr>
            <a:r>
              <a:rPr lang="fr-FR" sz="2000"/>
              <a:t>Méthode de calcul du confort d’été</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83</a:t>
            </a:fld>
            <a:endParaRPr lang="fr-FR"/>
          </a:p>
        </p:txBody>
      </p:sp>
      <p:pic>
        <p:nvPicPr>
          <p:cNvPr id="31" name="Image 30"/>
          <p:cNvPicPr>
            <a:picLocks noChangeAspect="1"/>
          </p:cNvPicPr>
          <p:nvPr/>
        </p:nvPicPr>
        <p:blipFill>
          <a:blip r:embed="rId4"/>
          <a:stretch/>
        </p:blipFill>
        <p:spPr bwMode="auto">
          <a:xfrm>
            <a:off x="6372200" y="4813160"/>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2">
              <a:lumMod val="20000"/>
              <a:lumOff val="80000"/>
            </a:schemeClr>
          </a:solidFill>
          <a:ln>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confort d’été</a:t>
            </a:r>
            <a:endParaRPr/>
          </a:p>
        </p:txBody>
      </p:sp>
      <p:grpSp>
        <p:nvGrpSpPr>
          <p:cNvPr id="10" name="Groupe 9"/>
          <p:cNvGrpSpPr/>
          <p:nvPr/>
        </p:nvGrpSpPr>
        <p:grpSpPr bwMode="auto">
          <a:xfrm>
            <a:off x="846831" y="1613466"/>
            <a:ext cx="3157221" cy="691111"/>
            <a:chOff x="2168145" y="1930487"/>
            <a:chExt cx="3157221" cy="691111"/>
          </a:xfrm>
        </p:grpSpPr>
        <p:sp>
          <p:nvSpPr>
            <p:cNvPr id="14" name="ZoneTexte 2"/>
            <p:cNvSpPr txBox="1"/>
            <p:nvPr/>
          </p:nvSpPr>
          <p:spPr bwMode="auto">
            <a:xfrm>
              <a:off x="2168145" y="1930487"/>
              <a:ext cx="3157221" cy="448725"/>
            </a:xfrm>
            <a:prstGeom prst="rect">
              <a:avLst/>
            </a:prstGeom>
            <a:noFill/>
          </p:spPr>
          <p:txBody>
            <a:bodyPr wrap="square" rtlCol="0">
              <a:noAutofit/>
            </a:bodyPr>
            <a:lstStyle/>
            <a:p>
              <a:pPr algn="ctr">
                <a:lnSpc>
                  <a:spcPct val="107000"/>
                </a:lnSpc>
                <a:spcAft>
                  <a:spcPts val="0"/>
                </a:spcAft>
                <a:defRPr/>
              </a:pPr>
              <a:r>
                <a:rPr lang="fr-FR" sz="1200" b="1">
                  <a:solidFill>
                    <a:srgbClr val="FF0000"/>
                  </a:solidFill>
                  <a:latin typeface="Calibri"/>
                  <a:ea typeface="Times New Roman"/>
                  <a:cs typeface="Times New Roman"/>
                </a:rPr>
                <a:t>Exemple : seuil à 27°C avec une température extérieure moyenne des jours passés haute</a:t>
              </a:r>
              <a:endParaRPr lang="fr-FR" b="1">
                <a:latin typeface="Calibri"/>
                <a:ea typeface="Times New Roman"/>
                <a:cs typeface="Arial"/>
              </a:endParaRPr>
            </a:p>
          </p:txBody>
        </p:sp>
        <p:cxnSp>
          <p:nvCxnSpPr>
            <p:cNvPr id="15" name="Connecteur droit avec flèche 14"/>
            <p:cNvCxnSpPr>
              <a:cxnSpLocks/>
            </p:cNvCxnSpPr>
            <p:nvPr/>
          </p:nvCxnSpPr>
          <p:spPr bwMode="auto">
            <a:xfrm>
              <a:off x="3445042" y="2379212"/>
              <a:ext cx="133500" cy="242386"/>
            </a:xfrm>
            <a:prstGeom prst="straightConnector1">
              <a:avLst/>
            </a:prstGeom>
            <a:ln w="12700">
              <a:solidFill>
                <a:srgbClr val="FF0000"/>
              </a:solidFill>
              <a:tailEnd type="triangle"/>
            </a:ln>
          </p:spPr>
          <p:style>
            <a:lnRef idx="1">
              <a:schemeClr val="accent2"/>
            </a:lnRef>
            <a:fillRef idx="0">
              <a:schemeClr val="accent2"/>
            </a:fillRef>
            <a:effectRef idx="0">
              <a:schemeClr val="accent2"/>
            </a:effectRef>
            <a:fontRef idx="minor">
              <a:schemeClr val="tx1"/>
            </a:fontRef>
          </p:style>
        </p:cxnSp>
      </p:grpSp>
      <p:sp>
        <p:nvSpPr>
          <p:cNvPr id="17" name="Espace réservé du contenu 3"/>
          <p:cNvSpPr txBox="1"/>
          <p:nvPr/>
        </p:nvSpPr>
        <p:spPr bwMode="auto">
          <a:xfrm>
            <a:off x="6646697" y="2296981"/>
            <a:ext cx="2536595" cy="809616"/>
          </a:xfrm>
          <a:prstGeom prst="rect">
            <a:avLst/>
          </a:prstGeom>
        </p:spPr>
        <p:txBody>
          <a:bodyPr>
            <a:norm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lgn="ctr">
              <a:spcAft>
                <a:spcPts val="900"/>
              </a:spcAft>
              <a:defRPr/>
            </a:pPr>
            <a:r>
              <a:rPr lang="fr-FR" sz="1200"/>
              <a:t>Les heures inconfortables pendant l’inoccupation ne sont pas comptabilisées</a:t>
            </a:r>
            <a:endParaRPr lang="fr-FR" sz="1200">
              <a:solidFill>
                <a:schemeClr val="accent6"/>
              </a:solidFill>
            </a:endParaRPr>
          </a:p>
          <a:p>
            <a:pPr>
              <a:spcAft>
                <a:spcPts val="900"/>
              </a:spcAft>
              <a:buClr>
                <a:schemeClr val="accent6"/>
              </a:buClr>
              <a:defRPr/>
            </a:pPr>
            <a:endParaRPr lang="fr-FR" sz="1200"/>
          </a:p>
        </p:txBody>
      </p:sp>
      <p:pic>
        <p:nvPicPr>
          <p:cNvPr id="18" name="image8.png"/>
          <p:cNvPicPr/>
          <p:nvPr/>
        </p:nvPicPr>
        <p:blipFill>
          <a:blip r:embed="rId5"/>
          <a:stretch/>
        </p:blipFill>
        <p:spPr bwMode="auto">
          <a:xfrm>
            <a:off x="7674723" y="3106597"/>
            <a:ext cx="480540" cy="458317"/>
          </a:xfrm>
          <a:prstGeom prst="rect">
            <a:avLst/>
          </a:prstGeom>
          <a:ln/>
        </p:spPr>
      </p:pic>
      <p:sp>
        <p:nvSpPr>
          <p:cNvPr id="19" name="Flèche : droite rayée 21"/>
          <p:cNvSpPr/>
          <p:nvPr/>
        </p:nvSpPr>
        <p:spPr bwMode="auto">
          <a:xfrm>
            <a:off x="5508104" y="3291829"/>
            <a:ext cx="404749" cy="160309"/>
          </a:xfrm>
          <a:prstGeom prst="stripedRightArrow">
            <a:avLst>
              <a:gd name="adj1" fmla="val 50000"/>
              <a:gd name="adj2" fmla="val 50000"/>
            </a:avLst>
          </a:prstGeom>
          <a:solidFill>
            <a:sysClr val="window" lastClr="FFFFFF"/>
          </a:solidFill>
          <a:ln w="25400" cap="flat" cmpd="sng" algn="ctr">
            <a:solidFill>
              <a:srgbClr val="EEECE1">
                <a:lumMod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457200">
              <a:lnSpc>
                <a:spcPct val="100000"/>
              </a:lnSpc>
              <a:spcBef>
                <a:spcPts val="0"/>
              </a:spcBef>
              <a:spcAft>
                <a:spcPts val="0"/>
              </a:spcAft>
              <a:buClrTx/>
              <a:buSzTx/>
              <a:buFontTx/>
              <a:buNone/>
              <a:defRPr/>
            </a:pPr>
            <a:endParaRPr lang="fr-FR" sz="1800" b="0" i="0" u="none" strike="noStrike" cap="none" spc="0">
              <a:ln>
                <a:noFill/>
              </a:ln>
              <a:solidFill>
                <a:prstClr val="black"/>
              </a:solidFill>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Schéma de principe du confort d’été</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84</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2">
              <a:lumMod val="20000"/>
              <a:lumOff val="80000"/>
            </a:schemeClr>
          </a:solidFill>
          <a:ln>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confort d’été</a:t>
            </a:r>
            <a:endParaRPr/>
          </a:p>
        </p:txBody>
      </p:sp>
      <p:grpSp>
        <p:nvGrpSpPr>
          <p:cNvPr id="10" name="Groupe 9"/>
          <p:cNvGrpSpPr/>
          <p:nvPr/>
        </p:nvGrpSpPr>
        <p:grpSpPr bwMode="auto">
          <a:xfrm>
            <a:off x="1115616" y="1206357"/>
            <a:ext cx="7370676" cy="2301497"/>
            <a:chOff x="4194782" y="1762345"/>
            <a:chExt cx="6992943" cy="2084705"/>
          </a:xfrm>
        </p:grpSpPr>
        <p:grpSp>
          <p:nvGrpSpPr>
            <p:cNvPr id="11" name="Groupe 10"/>
            <p:cNvGrpSpPr/>
            <p:nvPr/>
          </p:nvGrpSpPr>
          <p:grpSpPr bwMode="auto">
            <a:xfrm>
              <a:off x="4194782" y="1762345"/>
              <a:ext cx="3646805" cy="2084705"/>
              <a:chOff x="105720" y="0"/>
              <a:chExt cx="3922879" cy="2167250"/>
            </a:xfrm>
          </p:grpSpPr>
          <p:sp>
            <p:nvSpPr>
              <p:cNvPr id="37" name="Rectangle 36"/>
              <p:cNvSpPr/>
              <p:nvPr/>
            </p:nvSpPr>
            <p:spPr bwMode="auto">
              <a:xfrm>
                <a:off x="105720" y="0"/>
                <a:ext cx="3922879" cy="2167250"/>
              </a:xfrm>
              <a:prstGeom prst="rect">
                <a:avLst/>
              </a:prstGeom>
              <a:noFill/>
              <a:ln>
                <a:noFill/>
              </a:ln>
            </p:spPr>
            <p:txBody>
              <a:bodyPr spcFirstLastPara="1" wrap="square" lIns="68569" tIns="68569" rIns="68569" bIns="68569" anchor="ctr" anchorCtr="0">
                <a:noAutofit/>
              </a:bodyPr>
              <a:lstStyle/>
              <a:p>
                <a:pPr>
                  <a:lnSpc>
                    <a:spcPct val="107000"/>
                  </a:lnSpc>
                  <a:defRPr/>
                </a:pPr>
                <a:r>
                  <a:rPr lang="fr-FR" sz="850">
                    <a:latin typeface="Calibri"/>
                    <a:ea typeface="Times New Roman"/>
                    <a:cs typeface="Arial"/>
                  </a:rPr>
                  <a:t> </a:t>
                </a:r>
                <a:endParaRPr/>
              </a:p>
            </p:txBody>
          </p:sp>
          <p:cxnSp>
            <p:nvCxnSpPr>
              <p:cNvPr id="38" name="Connecteur droit avec flèche 37"/>
              <p:cNvCxnSpPr>
                <a:cxnSpLocks/>
              </p:cNvCxnSpPr>
              <p:nvPr/>
            </p:nvCxnSpPr>
            <p:spPr bwMode="auto">
              <a:xfrm>
                <a:off x="1286487" y="1096632"/>
                <a:ext cx="143510" cy="0"/>
              </a:xfrm>
              <a:prstGeom prst="straightConnector1">
                <a:avLst/>
              </a:prstGeom>
              <a:noFill/>
              <a:ln w="12700" cap="flat" cmpd="sng">
                <a:solidFill>
                  <a:schemeClr val="dk1"/>
                </a:solidFill>
                <a:prstDash val="solid"/>
                <a:miter lim="800000"/>
                <a:headEnd type="none" w="sm" len="sm"/>
                <a:tailEnd type="triangle" w="med" len="med"/>
              </a:ln>
            </p:spPr>
          </p:cxnSp>
          <p:cxnSp>
            <p:nvCxnSpPr>
              <p:cNvPr id="39" name="Connecteur droit avec flèche 38"/>
              <p:cNvCxnSpPr>
                <a:cxnSpLocks/>
              </p:cNvCxnSpPr>
              <p:nvPr/>
            </p:nvCxnSpPr>
            <p:spPr bwMode="auto">
              <a:xfrm>
                <a:off x="2501724" y="1101918"/>
                <a:ext cx="143510" cy="0"/>
              </a:xfrm>
              <a:prstGeom prst="straightConnector1">
                <a:avLst/>
              </a:prstGeom>
              <a:noFill/>
              <a:ln w="12700" cap="flat" cmpd="sng">
                <a:solidFill>
                  <a:schemeClr val="dk1"/>
                </a:solidFill>
                <a:prstDash val="solid"/>
                <a:miter lim="800000"/>
                <a:headEnd type="none" w="sm" len="sm"/>
                <a:tailEnd type="triangle" w="med" len="med"/>
              </a:ln>
            </p:spPr>
          </p:cxnSp>
          <p:grpSp>
            <p:nvGrpSpPr>
              <p:cNvPr id="40" name="Groupe 39"/>
              <p:cNvGrpSpPr/>
              <p:nvPr/>
            </p:nvGrpSpPr>
            <p:grpSpPr bwMode="auto">
              <a:xfrm>
                <a:off x="105720" y="452344"/>
                <a:ext cx="3888038" cy="1284669"/>
                <a:chOff x="113649" y="452344"/>
                <a:chExt cx="3888038" cy="1284669"/>
              </a:xfrm>
            </p:grpSpPr>
            <p:sp>
              <p:nvSpPr>
                <p:cNvPr id="41" name="Rectangle : coins arrondis 74"/>
                <p:cNvSpPr/>
                <p:nvPr/>
              </p:nvSpPr>
              <p:spPr bwMode="auto">
                <a:xfrm>
                  <a:off x="113649" y="569458"/>
                  <a:ext cx="1177290" cy="1043940"/>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0" tIns="34275" rIns="0" bIns="34275" anchor="ctr" anchorCtr="0">
                  <a:noAutofit/>
                </a:bodyPr>
                <a:lstStyle/>
                <a:p>
                  <a:pPr algn="ctr">
                    <a:lnSpc>
                      <a:spcPct val="107000"/>
                    </a:lnSpc>
                    <a:defRPr/>
                  </a:pPr>
                  <a:r>
                    <a:rPr lang="fr-FR" sz="900">
                      <a:solidFill>
                        <a:srgbClr val="2E75B5"/>
                      </a:solidFill>
                      <a:latin typeface="Arial"/>
                      <a:ea typeface="Arial"/>
                      <a:cs typeface="Arial"/>
                    </a:rPr>
                    <a:t>Météo avec un </a:t>
                  </a:r>
                  <a:r>
                    <a:rPr lang="fr-FR" sz="900" b="1">
                      <a:solidFill>
                        <a:srgbClr val="2E75B5"/>
                      </a:solidFill>
                      <a:latin typeface="Arial"/>
                      <a:ea typeface="Arial"/>
                      <a:cs typeface="Arial"/>
                    </a:rPr>
                    <a:t>scénario caniculaire</a:t>
                  </a:r>
                  <a:r>
                    <a:rPr lang="fr-FR" sz="900">
                      <a:solidFill>
                        <a:srgbClr val="2E75B5"/>
                      </a:solidFill>
                      <a:latin typeface="Arial"/>
                      <a:ea typeface="Arial"/>
                      <a:cs typeface="Arial"/>
                    </a:rPr>
                    <a:t> sur la période estivale</a:t>
                  </a:r>
                  <a:endParaRPr lang="fr-FR" sz="900">
                    <a:latin typeface="Calibri"/>
                    <a:ea typeface="Times New Roman"/>
                    <a:cs typeface="Arial"/>
                  </a:endParaRPr>
                </a:p>
              </p:txBody>
            </p:sp>
            <p:sp>
              <p:nvSpPr>
                <p:cNvPr id="42" name="Rectangle : coins arrondis 75"/>
                <p:cNvSpPr/>
                <p:nvPr/>
              </p:nvSpPr>
              <p:spPr bwMode="auto">
                <a:xfrm>
                  <a:off x="1431085" y="581568"/>
                  <a:ext cx="1078865" cy="1043940"/>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0" tIns="34275" rIns="0" bIns="34275" anchor="ctr" anchorCtr="0">
                  <a:noAutofit/>
                </a:bodyPr>
                <a:lstStyle/>
                <a:p>
                  <a:pPr algn="ctr">
                    <a:lnSpc>
                      <a:spcPct val="107000"/>
                    </a:lnSpc>
                    <a:spcAft>
                      <a:spcPts val="225"/>
                    </a:spcAft>
                    <a:defRPr/>
                  </a:pPr>
                  <a:r>
                    <a:rPr lang="fr-FR" sz="900">
                      <a:solidFill>
                        <a:srgbClr val="2E75B5"/>
                      </a:solidFill>
                      <a:latin typeface="Calibri"/>
                      <a:ea typeface="Calibri"/>
                      <a:cs typeface="Calibri"/>
                    </a:rPr>
                    <a:t>Simulation du comportement du bâtiment :</a:t>
                  </a:r>
                  <a:endParaRPr lang="fr-FR" sz="900">
                    <a:latin typeface="Calibri"/>
                    <a:ea typeface="Times New Roman"/>
                    <a:cs typeface="Arial"/>
                  </a:endParaRPr>
                </a:p>
                <a:p>
                  <a:pPr algn="ctr">
                    <a:lnSpc>
                      <a:spcPct val="107000"/>
                    </a:lnSpc>
                    <a:spcAft>
                      <a:spcPts val="225"/>
                    </a:spcAft>
                    <a:defRPr/>
                  </a:pPr>
                  <a:r>
                    <a:rPr lang="fr-FR" sz="900" b="1">
                      <a:solidFill>
                        <a:srgbClr val="2E75B5"/>
                      </a:solidFill>
                      <a:latin typeface="Calibri"/>
                      <a:ea typeface="Calibri"/>
                      <a:cs typeface="Calibri"/>
                    </a:rPr>
                    <a:t>Règles Th-D</a:t>
                  </a:r>
                  <a:endParaRPr lang="fr-FR" sz="900">
                    <a:latin typeface="Calibri"/>
                    <a:ea typeface="Times New Roman"/>
                    <a:cs typeface="Arial"/>
                  </a:endParaRPr>
                </a:p>
              </p:txBody>
            </p:sp>
            <p:sp>
              <p:nvSpPr>
                <p:cNvPr id="43" name="Rectangle : coins arrondis 76"/>
                <p:cNvSpPr/>
                <p:nvPr/>
              </p:nvSpPr>
              <p:spPr bwMode="auto">
                <a:xfrm>
                  <a:off x="2653163" y="452344"/>
                  <a:ext cx="1348525" cy="1284669"/>
                </a:xfrm>
                <a:prstGeom prst="roundRect">
                  <a:avLst>
                    <a:gd name="adj" fmla="val 16667"/>
                  </a:avLst>
                </a:prstGeom>
                <a:solidFill>
                  <a:srgbClr val="DDEAF6"/>
                </a:solidFill>
                <a:ln w="19050" cap="flat" cmpd="sng">
                  <a:solidFill>
                    <a:schemeClr val="dk1"/>
                  </a:solidFill>
                  <a:prstDash val="solid"/>
                  <a:miter lim="800000"/>
                  <a:headEnd type="none" w="sm" len="sm"/>
                  <a:tailEnd type="none" w="sm" len="sm"/>
                </a:ln>
              </p:spPr>
              <p:txBody>
                <a:bodyPr spcFirstLastPara="1" wrap="square" lIns="0" tIns="34275" rIns="0" bIns="34275" anchor="ctr" anchorCtr="0">
                  <a:noAutofit/>
                </a:bodyPr>
                <a:lstStyle/>
                <a:p>
                  <a:pPr algn="ctr">
                    <a:lnSpc>
                      <a:spcPct val="107000"/>
                    </a:lnSpc>
                    <a:defRPr/>
                  </a:pPr>
                  <a:r>
                    <a:rPr lang="fr-FR" sz="900" b="1">
                      <a:solidFill>
                        <a:srgbClr val="2E75B5"/>
                      </a:solidFill>
                      <a:latin typeface="Arial"/>
                      <a:ea typeface="Arial"/>
                      <a:cs typeface="Arial"/>
                    </a:rPr>
                    <a:t>Somme des degrés-heures : ND</a:t>
                  </a:r>
                  <a:endParaRPr lang="fr-FR" sz="900">
                    <a:latin typeface="Calibri"/>
                    <a:ea typeface="Times New Roman"/>
                    <a:cs typeface="Arial"/>
                  </a:endParaRPr>
                </a:p>
                <a:p>
                  <a:pPr algn="ctr">
                    <a:lnSpc>
                      <a:spcPct val="107000"/>
                    </a:lnSpc>
                    <a:defRPr/>
                  </a:pPr>
                  <a:r>
                    <a:rPr lang="fr-FR" sz="900">
                      <a:solidFill>
                        <a:srgbClr val="2E75B5"/>
                      </a:solidFill>
                      <a:latin typeface="Arial"/>
                      <a:ea typeface="Arial"/>
                      <a:cs typeface="Arial"/>
                    </a:rPr>
                    <a:t>Seuil 26°C la nuit et effet adaptatif jusqu’à +2°C la journée</a:t>
                  </a:r>
                  <a:endParaRPr lang="fr-FR" sz="900">
                    <a:latin typeface="Calibri"/>
                    <a:ea typeface="Times New Roman"/>
                    <a:cs typeface="Arial"/>
                  </a:endParaRPr>
                </a:p>
              </p:txBody>
            </p:sp>
          </p:grpSp>
        </p:grpSp>
        <p:grpSp>
          <p:nvGrpSpPr>
            <p:cNvPr id="13" name="Groupe 12"/>
            <p:cNvGrpSpPr/>
            <p:nvPr/>
          </p:nvGrpSpPr>
          <p:grpSpPr bwMode="auto">
            <a:xfrm>
              <a:off x="7827305" y="1770718"/>
              <a:ext cx="3360420" cy="1921691"/>
              <a:chOff x="0" y="0"/>
              <a:chExt cx="3360841" cy="1921918"/>
            </a:xfrm>
          </p:grpSpPr>
          <p:grpSp>
            <p:nvGrpSpPr>
              <p:cNvPr id="15" name="Groupe 14"/>
              <p:cNvGrpSpPr/>
              <p:nvPr/>
            </p:nvGrpSpPr>
            <p:grpSpPr bwMode="auto">
              <a:xfrm>
                <a:off x="380560" y="0"/>
                <a:ext cx="2980281" cy="1921918"/>
                <a:chOff x="0" y="0"/>
                <a:chExt cx="2980281" cy="1921918"/>
              </a:xfrm>
            </p:grpSpPr>
            <p:grpSp>
              <p:nvGrpSpPr>
                <p:cNvPr id="19" name="Groupe 18"/>
                <p:cNvGrpSpPr/>
                <p:nvPr/>
              </p:nvGrpSpPr>
              <p:grpSpPr bwMode="auto">
                <a:xfrm>
                  <a:off x="10571" y="0"/>
                  <a:ext cx="2969710" cy="1921918"/>
                  <a:chOff x="0" y="0"/>
                  <a:chExt cx="2969710" cy="1921918"/>
                </a:xfrm>
              </p:grpSpPr>
              <p:sp>
                <p:nvSpPr>
                  <p:cNvPr id="23" name="Rectangle 22"/>
                  <p:cNvSpPr/>
                  <p:nvPr/>
                </p:nvSpPr>
                <p:spPr bwMode="auto">
                  <a:xfrm>
                    <a:off x="1421813" y="681836"/>
                    <a:ext cx="1547897" cy="591530"/>
                  </a:xfrm>
                  <a:prstGeom prst="rect">
                    <a:avLst/>
                  </a:prstGeom>
                  <a:solidFill>
                    <a:schemeClr val="lt1"/>
                  </a:solidFill>
                  <a:ln>
                    <a:noFill/>
                  </a:ln>
                </p:spPr>
                <p:txBody>
                  <a:bodyPr spcFirstLastPara="1" wrap="square" lIns="68569" tIns="0" rIns="68569" bIns="0" anchor="ctr" anchorCtr="0">
                    <a:noAutofit/>
                  </a:bodyPr>
                  <a:lstStyle/>
                  <a:p>
                    <a:pPr algn="ctr">
                      <a:lnSpc>
                        <a:spcPct val="107000"/>
                      </a:lnSpc>
                      <a:defRPr/>
                    </a:pPr>
                    <a:r>
                      <a:rPr lang="fr-FR" sz="900" b="1" u="sng">
                        <a:solidFill>
                          <a:schemeClr val="accent6"/>
                        </a:solidFill>
                        <a:latin typeface="Arial"/>
                        <a:ea typeface="Arial"/>
                        <a:cs typeface="Arial"/>
                      </a:rPr>
                      <a:t>Th-C avec forfait froid :</a:t>
                    </a:r>
                    <a:endParaRPr lang="fr-FR" sz="900">
                      <a:solidFill>
                        <a:schemeClr val="accent6"/>
                      </a:solidFill>
                      <a:latin typeface="Calibri"/>
                      <a:ea typeface="Times New Roman"/>
                      <a:cs typeface="Arial"/>
                    </a:endParaRPr>
                  </a:p>
                  <a:p>
                    <a:pPr algn="ctr">
                      <a:lnSpc>
                        <a:spcPct val="107000"/>
                      </a:lnSpc>
                      <a:defRPr/>
                    </a:pPr>
                    <a:r>
                      <a:rPr lang="fr-FR" sz="900" b="1">
                        <a:solidFill>
                          <a:schemeClr val="accent6"/>
                        </a:solidFill>
                        <a:latin typeface="Arial"/>
                        <a:ea typeface="Arial"/>
                        <a:cs typeface="Arial"/>
                      </a:rPr>
                      <a:t>Ajout d’un forfait de froid aux calculs des indicateurs Cep/Cep,nr</a:t>
                    </a:r>
                    <a:endParaRPr lang="fr-FR" sz="900">
                      <a:solidFill>
                        <a:schemeClr val="accent6"/>
                      </a:solidFill>
                      <a:latin typeface="Calibri"/>
                      <a:ea typeface="Times New Roman"/>
                      <a:cs typeface="Arial"/>
                    </a:endParaRPr>
                  </a:p>
                </p:txBody>
              </p:sp>
              <p:grpSp>
                <p:nvGrpSpPr>
                  <p:cNvPr id="24" name="Groupe 23"/>
                  <p:cNvGrpSpPr/>
                  <p:nvPr/>
                </p:nvGrpSpPr>
                <p:grpSpPr bwMode="auto">
                  <a:xfrm>
                    <a:off x="0" y="0"/>
                    <a:ext cx="1477774" cy="1921918"/>
                    <a:chOff x="0" y="0"/>
                    <a:chExt cx="1477774" cy="1921918"/>
                  </a:xfrm>
                </p:grpSpPr>
                <p:pic>
                  <p:nvPicPr>
                    <p:cNvPr id="28" name="Shape 44"/>
                    <p:cNvPicPr/>
                    <p:nvPr/>
                  </p:nvPicPr>
                  <p:blipFill>
                    <a:blip r:embed="rId4">
                      <a:alphaModFix/>
                    </a:blip>
                    <a:srcRect t="4201" b="5549"/>
                    <a:stretch/>
                  </p:blipFill>
                  <p:spPr bwMode="auto">
                    <a:xfrm>
                      <a:off x="1120188" y="1594585"/>
                      <a:ext cx="301625" cy="262255"/>
                    </a:xfrm>
                    <a:prstGeom prst="rect">
                      <a:avLst/>
                    </a:prstGeom>
                    <a:noFill/>
                    <a:ln>
                      <a:noFill/>
                    </a:ln>
                  </p:spPr>
                </p:pic>
                <p:pic>
                  <p:nvPicPr>
                    <p:cNvPr id="29" name="Shape 45"/>
                    <p:cNvPicPr/>
                    <p:nvPr/>
                  </p:nvPicPr>
                  <p:blipFill>
                    <a:blip r:embed="rId5">
                      <a:alphaModFix/>
                    </a:blip>
                    <a:srcRect t="5494" b="3504"/>
                    <a:stretch/>
                  </p:blipFill>
                  <p:spPr bwMode="auto">
                    <a:xfrm>
                      <a:off x="1146964" y="835117"/>
                      <a:ext cx="280035" cy="274320"/>
                    </a:xfrm>
                    <a:prstGeom prst="rect">
                      <a:avLst/>
                    </a:prstGeom>
                    <a:noFill/>
                    <a:ln>
                      <a:noFill/>
                    </a:ln>
                  </p:spPr>
                </p:pic>
                <p:pic>
                  <p:nvPicPr>
                    <p:cNvPr id="30" name="Shape 43"/>
                    <p:cNvPicPr/>
                    <p:nvPr/>
                  </p:nvPicPr>
                  <p:blipFill>
                    <a:blip r:embed="rId6">
                      <a:alphaModFix/>
                    </a:blip>
                    <a:stretch/>
                  </p:blipFill>
                  <p:spPr bwMode="auto">
                    <a:xfrm>
                      <a:off x="1157535" y="68712"/>
                      <a:ext cx="280670" cy="287655"/>
                    </a:xfrm>
                    <a:prstGeom prst="rect">
                      <a:avLst/>
                    </a:prstGeom>
                    <a:noFill/>
                    <a:ln>
                      <a:noFill/>
                    </a:ln>
                  </p:spPr>
                </p:pic>
                <p:grpSp>
                  <p:nvGrpSpPr>
                    <p:cNvPr id="32" name="Groupe 31"/>
                    <p:cNvGrpSpPr/>
                    <p:nvPr/>
                  </p:nvGrpSpPr>
                  <p:grpSpPr bwMode="auto">
                    <a:xfrm>
                      <a:off x="0" y="0"/>
                      <a:ext cx="1477774" cy="1921918"/>
                      <a:chOff x="0" y="0"/>
                      <a:chExt cx="1477774" cy="1921918"/>
                    </a:xfrm>
                  </p:grpSpPr>
                  <p:sp>
                    <p:nvSpPr>
                      <p:cNvPr id="33" name="Rectangle 32"/>
                      <p:cNvSpPr/>
                      <p:nvPr/>
                    </p:nvSpPr>
                    <p:spPr bwMode="auto">
                      <a:xfrm>
                        <a:off x="0" y="0"/>
                        <a:ext cx="1477774" cy="43734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7000" tIns="0" rIns="27000" bIns="0" numCol="1" spcCol="0" rtlCol="0" fromWordArt="0" anchor="ctr" anchorCtr="0" forceAA="0" compatLnSpc="1">
                        <a:prstTxWarp prst="textNoShape">
                          <a:avLst/>
                        </a:prstTxWarp>
                        <a:noAutofit/>
                      </a:bodyPr>
                      <a:lstStyle/>
                      <a:p>
                        <a:pPr>
                          <a:lnSpc>
                            <a:spcPct val="107000"/>
                          </a:lnSpc>
                          <a:spcAft>
                            <a:spcPts val="225"/>
                          </a:spcAft>
                          <a:defRPr/>
                        </a:pPr>
                        <a:r>
                          <a:rPr lang="fr-FR" sz="1050" b="1">
                            <a:solidFill>
                              <a:srgbClr val="2E75B5"/>
                            </a:solidFill>
                            <a:ea typeface="Calibri"/>
                            <a:cs typeface="Calibri"/>
                          </a:rPr>
                          <a:t>Non réglementaire</a:t>
                        </a:r>
                        <a:endParaRPr lang="fr-FR" sz="1050">
                          <a:ea typeface="Times New Roman"/>
                          <a:cs typeface="Arial"/>
                        </a:endParaRPr>
                      </a:p>
                    </p:txBody>
                  </p:sp>
                  <p:sp>
                    <p:nvSpPr>
                      <p:cNvPr id="34" name="Rectangle 33"/>
                      <p:cNvSpPr/>
                      <p:nvPr/>
                    </p:nvSpPr>
                    <p:spPr bwMode="auto">
                      <a:xfrm>
                        <a:off x="0" y="438701"/>
                        <a:ext cx="1477645" cy="1080379"/>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7000" tIns="0" rIns="27000" bIns="0" numCol="1" spcCol="0" rtlCol="0" fromWordArt="0" anchor="ctr" anchorCtr="0" forceAA="0" compatLnSpc="1">
                        <a:prstTxWarp prst="textNoShape">
                          <a:avLst/>
                        </a:prstTxWarp>
                        <a:noAutofit/>
                      </a:bodyPr>
                      <a:lstStyle/>
                      <a:p>
                        <a:pPr>
                          <a:lnSpc>
                            <a:spcPct val="107000"/>
                          </a:lnSpc>
                          <a:spcAft>
                            <a:spcPts val="225"/>
                          </a:spcAft>
                          <a:defRPr/>
                        </a:pPr>
                        <a:r>
                          <a:rPr lang="fr-FR" sz="750" b="1">
                            <a:solidFill>
                              <a:srgbClr val="2E75B5"/>
                            </a:solidFill>
                            <a:ea typeface="Calibri"/>
                            <a:cs typeface="Calibri"/>
                          </a:rPr>
                          <a:t> </a:t>
                        </a:r>
                        <a:endParaRPr lang="fr-FR" sz="850">
                          <a:ea typeface="Times New Roman"/>
                          <a:cs typeface="Arial"/>
                        </a:endParaRPr>
                      </a:p>
                    </p:txBody>
                  </p:sp>
                  <p:sp>
                    <p:nvSpPr>
                      <p:cNvPr id="35" name="Rectangle 34"/>
                      <p:cNvSpPr/>
                      <p:nvPr/>
                    </p:nvSpPr>
                    <p:spPr bwMode="auto">
                      <a:xfrm>
                        <a:off x="0" y="533841"/>
                        <a:ext cx="1131083" cy="9013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7000" tIns="0" rIns="27000" bIns="0" numCol="1" spcCol="0" rtlCol="0" fromWordArt="0" anchor="ctr" anchorCtr="0" forceAA="0" compatLnSpc="1">
                        <a:prstTxWarp prst="textNoShape">
                          <a:avLst/>
                        </a:prstTxWarp>
                        <a:noAutofit/>
                      </a:bodyPr>
                      <a:lstStyle/>
                      <a:p>
                        <a:pPr algn="ctr">
                          <a:lnSpc>
                            <a:spcPct val="107000"/>
                          </a:lnSpc>
                          <a:spcAft>
                            <a:spcPts val="225"/>
                          </a:spcAft>
                          <a:defRPr/>
                        </a:pPr>
                        <a:r>
                          <a:rPr lang="fr-FR" sz="1050" b="1">
                            <a:solidFill>
                              <a:srgbClr val="2E75B5"/>
                            </a:solidFill>
                            <a:ea typeface="Calibri"/>
                            <a:cs typeface="Calibri"/>
                          </a:rPr>
                          <a:t>Inconfort modéré probable en cas de période caniculaire réglementaire</a:t>
                        </a:r>
                        <a:endParaRPr lang="fr-FR" sz="1050">
                          <a:ea typeface="Times New Roman"/>
                          <a:cs typeface="Arial"/>
                        </a:endParaRPr>
                      </a:p>
                      <a:p>
                        <a:pPr algn="ctr">
                          <a:lnSpc>
                            <a:spcPct val="107000"/>
                          </a:lnSpc>
                          <a:spcAft>
                            <a:spcPts val="225"/>
                          </a:spcAft>
                          <a:defRPr/>
                        </a:pPr>
                        <a:r>
                          <a:rPr lang="fr-FR" sz="900">
                            <a:ea typeface="Times New Roman"/>
                            <a:cs typeface="Arial"/>
                          </a:rPr>
                          <a:t> </a:t>
                        </a:r>
                        <a:endParaRPr/>
                      </a:p>
                    </p:txBody>
                  </p:sp>
                  <p:sp>
                    <p:nvSpPr>
                      <p:cNvPr id="36" name="Rectangle 35"/>
                      <p:cNvSpPr/>
                      <p:nvPr/>
                    </p:nvSpPr>
                    <p:spPr bwMode="auto">
                      <a:xfrm>
                        <a:off x="0" y="1516953"/>
                        <a:ext cx="1477774" cy="404965"/>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7000" tIns="0" rIns="27000" bIns="0" numCol="1" spcCol="0" rtlCol="0" fromWordArt="0" anchor="ctr" anchorCtr="0" forceAA="0" compatLnSpc="1">
                        <a:prstTxWarp prst="textNoShape">
                          <a:avLst/>
                        </a:prstTxWarp>
                        <a:noAutofit/>
                      </a:bodyPr>
                      <a:lstStyle/>
                      <a:p>
                        <a:pPr>
                          <a:lnSpc>
                            <a:spcPct val="107000"/>
                          </a:lnSpc>
                          <a:spcAft>
                            <a:spcPts val="225"/>
                          </a:spcAft>
                          <a:defRPr/>
                        </a:pPr>
                        <a:r>
                          <a:rPr lang="fr-FR" sz="1050" b="1">
                            <a:solidFill>
                              <a:srgbClr val="2E75B5"/>
                            </a:solidFill>
                            <a:ea typeface="Calibri"/>
                            <a:cs typeface="Calibri"/>
                          </a:rPr>
                          <a:t>Confort assuré </a:t>
                        </a:r>
                        <a:endParaRPr lang="fr-FR" sz="1050">
                          <a:ea typeface="Times New Roman"/>
                          <a:cs typeface="Arial"/>
                        </a:endParaRPr>
                      </a:p>
                    </p:txBody>
                  </p:sp>
                </p:grpSp>
              </p:grpSp>
              <p:sp>
                <p:nvSpPr>
                  <p:cNvPr id="25" name="Rectangle 24"/>
                  <p:cNvSpPr/>
                  <p:nvPr/>
                </p:nvSpPr>
                <p:spPr bwMode="auto">
                  <a:xfrm>
                    <a:off x="1622159" y="68704"/>
                    <a:ext cx="1268095" cy="589174"/>
                  </a:xfrm>
                  <a:prstGeom prst="rect">
                    <a:avLst/>
                  </a:prstGeom>
                  <a:solidFill>
                    <a:schemeClr val="lt1"/>
                  </a:solidFill>
                  <a:ln>
                    <a:noFill/>
                  </a:ln>
                </p:spPr>
                <p:txBody>
                  <a:bodyPr spcFirstLastPara="1" wrap="square" lIns="68569" tIns="34275" rIns="68569" bIns="34275" anchor="ctr" anchorCtr="0">
                    <a:noAutofit/>
                  </a:bodyPr>
                  <a:lstStyle/>
                  <a:p>
                    <a:pPr algn="ctr">
                      <a:lnSpc>
                        <a:spcPct val="107000"/>
                      </a:lnSpc>
                      <a:defRPr/>
                    </a:pPr>
                    <a:r>
                      <a:rPr lang="fr-FR" sz="900" b="1" u="sng">
                        <a:solidFill>
                          <a:srgbClr val="FF0000"/>
                        </a:solidFill>
                        <a:latin typeface="Arial"/>
                        <a:ea typeface="Arial"/>
                        <a:cs typeface="Arial"/>
                      </a:rPr>
                      <a:t>DH_Max</a:t>
                    </a:r>
                    <a:endParaRPr lang="fr-FR" sz="900">
                      <a:latin typeface="Calibri"/>
                      <a:ea typeface="Times New Roman"/>
                      <a:cs typeface="Arial"/>
                    </a:endParaRPr>
                  </a:p>
                  <a:p>
                    <a:pPr algn="ctr">
                      <a:lnSpc>
                        <a:spcPct val="107000"/>
                      </a:lnSpc>
                      <a:defRPr/>
                    </a:pPr>
                    <a:r>
                      <a:rPr lang="fr-FR" sz="900" b="1">
                        <a:solidFill>
                          <a:srgbClr val="FF0000"/>
                        </a:solidFill>
                        <a:latin typeface="Arial"/>
                        <a:ea typeface="Arial"/>
                        <a:cs typeface="Arial"/>
                      </a:rPr>
                      <a:t>Seuil haut modulé :</a:t>
                    </a:r>
                    <a:endParaRPr lang="fr-FR" sz="900">
                      <a:latin typeface="Calibri"/>
                      <a:ea typeface="Times New Roman"/>
                      <a:cs typeface="Arial"/>
                    </a:endParaRPr>
                  </a:p>
                  <a:p>
                    <a:pPr algn="ctr">
                      <a:lnSpc>
                        <a:spcPct val="107000"/>
                      </a:lnSpc>
                      <a:defRPr/>
                    </a:pPr>
                    <a:r>
                      <a:rPr lang="fr-FR" sz="900" b="1">
                        <a:solidFill>
                          <a:srgbClr val="FF0000"/>
                        </a:solidFill>
                        <a:latin typeface="Arial"/>
                        <a:ea typeface="Arial"/>
                        <a:cs typeface="Arial"/>
                      </a:rPr>
                      <a:t>limite réglementaire</a:t>
                    </a:r>
                    <a:endParaRPr lang="fr-FR" sz="900">
                      <a:latin typeface="Calibri"/>
                      <a:ea typeface="Times New Roman"/>
                      <a:cs typeface="Arial"/>
                    </a:endParaRPr>
                  </a:p>
                </p:txBody>
              </p:sp>
              <p:sp>
                <p:nvSpPr>
                  <p:cNvPr id="26" name="Rectangle 25"/>
                  <p:cNvSpPr/>
                  <p:nvPr/>
                </p:nvSpPr>
                <p:spPr bwMode="auto">
                  <a:xfrm>
                    <a:off x="1653409" y="1379529"/>
                    <a:ext cx="1279103" cy="269465"/>
                  </a:xfrm>
                  <a:prstGeom prst="rect">
                    <a:avLst/>
                  </a:prstGeom>
                  <a:solidFill>
                    <a:schemeClr val="lt1"/>
                  </a:solidFill>
                  <a:ln>
                    <a:noFill/>
                  </a:ln>
                </p:spPr>
                <p:txBody>
                  <a:bodyPr spcFirstLastPara="1" wrap="square" lIns="68569" tIns="34275" rIns="68569" bIns="34275" anchor="ctr" anchorCtr="0">
                    <a:noAutofit/>
                  </a:bodyPr>
                  <a:lstStyle/>
                  <a:p>
                    <a:pPr>
                      <a:lnSpc>
                        <a:spcPct val="107000"/>
                      </a:lnSpc>
                      <a:defRPr/>
                    </a:pPr>
                    <a:r>
                      <a:rPr lang="fr-FR" sz="900" b="1">
                        <a:solidFill>
                          <a:srgbClr val="00B050"/>
                        </a:solidFill>
                        <a:latin typeface="Arial"/>
                        <a:ea typeface="Arial"/>
                        <a:cs typeface="Arial"/>
                      </a:rPr>
                      <a:t>Seuil bas : 350 °C.h</a:t>
                    </a:r>
                    <a:endParaRPr lang="fr-FR" sz="900">
                      <a:latin typeface="Calibri"/>
                      <a:ea typeface="Times New Roman"/>
                      <a:cs typeface="Arial"/>
                    </a:endParaRPr>
                  </a:p>
                </p:txBody>
              </p:sp>
            </p:grpSp>
            <p:cxnSp>
              <p:nvCxnSpPr>
                <p:cNvPr id="21" name="Connecteur droit avec flèche 20"/>
                <p:cNvCxnSpPr>
                  <a:cxnSpLocks/>
                </p:cNvCxnSpPr>
                <p:nvPr/>
              </p:nvCxnSpPr>
              <p:spPr bwMode="auto">
                <a:xfrm>
                  <a:off x="0" y="435618"/>
                  <a:ext cx="1692000" cy="0"/>
                </a:xfrm>
                <a:prstGeom prst="straightConnector1">
                  <a:avLst/>
                </a:prstGeom>
                <a:noFill/>
                <a:ln w="19050" cap="flat" cmpd="sng">
                  <a:solidFill>
                    <a:srgbClr val="FF0000"/>
                  </a:solidFill>
                  <a:prstDash val="solid"/>
                  <a:miter lim="800000"/>
                  <a:headEnd type="none" w="sm" len="sm"/>
                  <a:tailEnd type="triangle" w="med" len="med"/>
                </a:ln>
              </p:spPr>
            </p:cxnSp>
            <p:cxnSp>
              <p:nvCxnSpPr>
                <p:cNvPr id="22" name="Connecteur droit avec flèche 21"/>
                <p:cNvCxnSpPr>
                  <a:cxnSpLocks/>
                </p:cNvCxnSpPr>
                <p:nvPr/>
              </p:nvCxnSpPr>
              <p:spPr bwMode="auto">
                <a:xfrm>
                  <a:off x="0" y="1519155"/>
                  <a:ext cx="1692000" cy="0"/>
                </a:xfrm>
                <a:prstGeom prst="straightConnector1">
                  <a:avLst/>
                </a:prstGeom>
                <a:noFill/>
                <a:ln w="19050" cap="flat" cmpd="sng">
                  <a:solidFill>
                    <a:srgbClr val="00B050"/>
                  </a:solidFill>
                  <a:prstDash val="solid"/>
                  <a:miter lim="800000"/>
                  <a:headEnd type="none" w="sm" len="sm"/>
                  <a:tailEnd type="triangle" w="med" len="med"/>
                </a:ln>
              </p:spPr>
            </p:cxnSp>
          </p:grpSp>
          <p:cxnSp>
            <p:nvCxnSpPr>
              <p:cNvPr id="17" name="Connecteur droit avec flèche 16"/>
              <p:cNvCxnSpPr>
                <a:cxnSpLocks/>
              </p:cNvCxnSpPr>
              <p:nvPr/>
            </p:nvCxnSpPr>
            <p:spPr bwMode="auto">
              <a:xfrm flipV="1">
                <a:off x="0" y="217809"/>
                <a:ext cx="377590" cy="809409"/>
              </a:xfrm>
              <a:prstGeom prst="straightConnector1">
                <a:avLst/>
              </a:prstGeom>
              <a:noFill/>
              <a:ln w="12700" cap="flat" cmpd="sng">
                <a:solidFill>
                  <a:schemeClr val="dk1"/>
                </a:solidFill>
                <a:prstDash val="solid"/>
                <a:miter lim="800000"/>
                <a:headEnd type="none" w="sm" len="sm"/>
                <a:tailEnd type="triangle" w="med" len="med"/>
              </a:ln>
            </p:spPr>
          </p:cxnSp>
          <p:cxnSp>
            <p:nvCxnSpPr>
              <p:cNvPr id="18" name="Connecteur droit avec flèche 17"/>
              <p:cNvCxnSpPr>
                <a:cxnSpLocks/>
              </p:cNvCxnSpPr>
              <p:nvPr/>
            </p:nvCxnSpPr>
            <p:spPr bwMode="auto">
              <a:xfrm>
                <a:off x="0" y="1035968"/>
                <a:ext cx="376433" cy="761292"/>
              </a:xfrm>
              <a:prstGeom prst="straightConnector1">
                <a:avLst/>
              </a:prstGeom>
              <a:noFill/>
              <a:ln w="12700" cap="flat" cmpd="sng">
                <a:solidFill>
                  <a:schemeClr val="dk1"/>
                </a:solidFill>
                <a:prstDash val="solid"/>
                <a:miter lim="800000"/>
                <a:headEnd type="none" w="sm" len="sm"/>
                <a:tailEnd type="triangle" w="med" len="med"/>
              </a:ln>
            </p:spPr>
          </p:cxnSp>
        </p:grpSp>
        <p:cxnSp>
          <p:nvCxnSpPr>
            <p:cNvPr id="14" name="Connecteur droit avec flèche 13"/>
            <p:cNvCxnSpPr>
              <a:cxnSpLocks/>
            </p:cNvCxnSpPr>
            <p:nvPr/>
          </p:nvCxnSpPr>
          <p:spPr bwMode="auto">
            <a:xfrm flipV="1">
              <a:off x="7819283" y="2804698"/>
              <a:ext cx="395605" cy="0"/>
            </a:xfrm>
            <a:prstGeom prst="straightConnector1">
              <a:avLst/>
            </a:prstGeom>
            <a:noFill/>
            <a:ln w="12700" cap="flat" cmpd="sng">
              <a:solidFill>
                <a:schemeClr val="dk1"/>
              </a:solidFill>
              <a:prstDash val="solid"/>
              <a:miter lim="800000"/>
              <a:headEnd type="none" w="sm" len="sm"/>
              <a:tailEnd type="triangle" w="med" len="med"/>
            </a:ln>
          </p:spPr>
        </p:cxnSp>
      </p:grpSp>
      <p:sp>
        <p:nvSpPr>
          <p:cNvPr id="44" name="ZoneTexte 43"/>
          <p:cNvSpPr txBox="1"/>
          <p:nvPr/>
        </p:nvSpPr>
        <p:spPr bwMode="auto">
          <a:xfrm>
            <a:off x="739831" y="3369963"/>
            <a:ext cx="7990115" cy="1392689"/>
          </a:xfrm>
          <a:prstGeom prst="rect">
            <a:avLst/>
          </a:prstGeom>
          <a:noFill/>
          <a:ln>
            <a:noFill/>
          </a:ln>
        </p:spPr>
        <p:txBody>
          <a:bodyPr wrap="square" rtlCol="0">
            <a:spAutoFit/>
          </a:bodyPr>
          <a:lstStyle/>
          <a:p>
            <a:pPr marL="214313" indent="-214313">
              <a:spcAft>
                <a:spcPts val="450"/>
              </a:spcAft>
              <a:buClr>
                <a:schemeClr val="accent6"/>
              </a:buClr>
              <a:buFont typeface="Wingdings"/>
              <a:buChar char="Ø"/>
              <a:defRPr/>
            </a:pPr>
            <a:r>
              <a:rPr lang="fr-FR" sz="1200" b="1" dirty="0"/>
              <a:t>Seuil haut </a:t>
            </a:r>
            <a:r>
              <a:rPr lang="fr-FR" sz="1200" dirty="0"/>
              <a:t>: </a:t>
            </a:r>
            <a:r>
              <a:rPr lang="fr-FR" sz="1200" dirty="0" err="1"/>
              <a:t>DH_max</a:t>
            </a:r>
            <a:r>
              <a:rPr lang="fr-FR" sz="1200" dirty="0"/>
              <a:t>. Au-delà, le bâtiment est non-règlementaire : inconfort excessif</a:t>
            </a:r>
            <a:endParaRPr dirty="0"/>
          </a:p>
          <a:p>
            <a:pPr marL="214313" indent="-214313">
              <a:spcAft>
                <a:spcPts val="450"/>
              </a:spcAft>
              <a:buClr>
                <a:schemeClr val="accent6"/>
              </a:buClr>
              <a:buFont typeface="Wingdings"/>
              <a:buChar char="Ø"/>
              <a:defRPr/>
            </a:pPr>
            <a:r>
              <a:rPr lang="fr-FR" sz="1200" b="1" dirty="0"/>
              <a:t>Seuil bas : 350 °</a:t>
            </a:r>
            <a:r>
              <a:rPr lang="fr-FR" sz="1200" b="1" dirty="0" err="1"/>
              <a:t>C.h</a:t>
            </a:r>
            <a:r>
              <a:rPr lang="fr-FR" sz="1200" dirty="0"/>
              <a:t>. En-deçà, le bâtiment est réglementaire. Pas d’ajout de forfait de froid</a:t>
            </a:r>
            <a:endParaRPr dirty="0"/>
          </a:p>
          <a:p>
            <a:pPr marL="214313" indent="-214313">
              <a:spcAft>
                <a:spcPts val="450"/>
              </a:spcAft>
              <a:buClr>
                <a:schemeClr val="accent6"/>
              </a:buClr>
              <a:buFont typeface="Wingdings"/>
              <a:buChar char="Ø"/>
              <a:defRPr/>
            </a:pPr>
            <a:r>
              <a:rPr lang="fr-FR" sz="1200" b="1" dirty="0"/>
              <a:t>Entre ces 2 seuils: </a:t>
            </a:r>
            <a:r>
              <a:rPr lang="fr-FR" sz="1200" dirty="0"/>
              <a:t>le bâtiment est réglementaire mais pénalisation forfaitaire → Ajout d’un forfait de froid pour inciter à travailler au confort du bâtiment en période estivale (conception bioclimatique + leviers passifs).</a:t>
            </a:r>
            <a:endParaRPr dirty="0"/>
          </a:p>
          <a:p>
            <a:pPr>
              <a:buClr>
                <a:schemeClr val="accent6"/>
              </a:buClr>
              <a:defRPr/>
            </a:pPr>
            <a:r>
              <a:rPr lang="fr-FR" sz="1200" dirty="0"/>
              <a:t>N.B. Bâtiments climatisés: l’indicateur est calculé en désactivant le système de climatisation</a:t>
            </a:r>
            <a:endParaRPr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9" name="Image 48"/>
          <p:cNvPicPr>
            <a:picLocks noChangeAspect="1"/>
          </p:cNvPicPr>
          <p:nvPr/>
        </p:nvPicPr>
        <p:blipFill>
          <a:blip r:embed="rId3"/>
          <a:stretch/>
        </p:blipFill>
        <p:spPr bwMode="auto">
          <a:xfrm>
            <a:off x="7134349" y="1890529"/>
            <a:ext cx="1998283" cy="1935480"/>
          </a:xfrm>
          <a:prstGeom prst="rect">
            <a:avLst/>
          </a:prstGeom>
        </p:spPr>
      </p:pic>
      <p:sp>
        <p:nvSpPr>
          <p:cNvPr id="7" name="Titre 6"/>
          <p:cNvSpPr>
            <a:spLocks noGrp="1"/>
          </p:cNvSpPr>
          <p:nvPr>
            <p:ph type="title"/>
          </p:nvPr>
        </p:nvSpPr>
        <p:spPr bwMode="auto">
          <a:xfrm>
            <a:off x="394106" y="624491"/>
            <a:ext cx="8604489" cy="447614"/>
          </a:xfrm>
        </p:spPr>
        <p:txBody>
          <a:bodyPr/>
          <a:lstStyle/>
          <a:p>
            <a:pPr>
              <a:defRPr/>
            </a:pPr>
            <a:r>
              <a:rPr lang="fr-FR" sz="2000"/>
              <a:t>Définition des catégories de contraintes 1, 2 et 3</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85</a:t>
            </a:fld>
            <a:endParaRPr lang="fr-FR"/>
          </a:p>
        </p:txBody>
      </p:sp>
      <p:pic>
        <p:nvPicPr>
          <p:cNvPr id="31" name="Image 30"/>
          <p:cNvPicPr>
            <a:picLocks noChangeAspect="1"/>
          </p:cNvPicPr>
          <p:nvPr/>
        </p:nvPicPr>
        <p:blipFill>
          <a:blip r:embed="rId4"/>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2">
              <a:lumMod val="20000"/>
              <a:lumOff val="80000"/>
            </a:schemeClr>
          </a:solidFill>
          <a:ln>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confort d’été</a:t>
            </a:r>
            <a:endParaRPr/>
          </a:p>
        </p:txBody>
      </p:sp>
      <p:sp>
        <p:nvSpPr>
          <p:cNvPr id="45" name="ZoneTexte 44"/>
          <p:cNvSpPr txBox="1"/>
          <p:nvPr/>
        </p:nvSpPr>
        <p:spPr bwMode="auto">
          <a:xfrm>
            <a:off x="387383" y="1134618"/>
            <a:ext cx="8369233" cy="4524315"/>
          </a:xfrm>
          <a:prstGeom prst="rect">
            <a:avLst/>
          </a:prstGeom>
          <a:noFill/>
        </p:spPr>
        <p:txBody>
          <a:bodyPr wrap="square" rtlCol="0">
            <a:spAutoFit/>
          </a:bodyPr>
          <a:lstStyle/>
          <a:p>
            <a:pPr marL="257175" indent="-257175" defTabSz="342900">
              <a:buFont typeface="Arial"/>
              <a:buChar char="•"/>
              <a:defRPr/>
            </a:pPr>
            <a:r>
              <a:rPr lang="fr-FR" sz="1500" b="1" dirty="0">
                <a:solidFill>
                  <a:prstClr val="black">
                    <a:lumMod val="50000"/>
                    <a:lumOff val="50000"/>
                  </a:prstClr>
                </a:solidFill>
                <a:latin typeface="Calibri"/>
              </a:rPr>
              <a:t>Défini en annexe IV de l’arrêté pour logements, enseignement, bureaux</a:t>
            </a:r>
            <a:endParaRPr dirty="0"/>
          </a:p>
          <a:p>
            <a:pPr marL="342900" lvl="1" defTabSz="342900">
              <a:defRPr/>
            </a:pPr>
            <a:endParaRPr lang="fr-FR" sz="1050" b="1" i="1" dirty="0">
              <a:solidFill>
                <a:prstClr val="black">
                  <a:lumMod val="50000"/>
                  <a:lumOff val="50000"/>
                </a:prstClr>
              </a:solidFill>
              <a:latin typeface="Calibri"/>
            </a:endParaRPr>
          </a:p>
          <a:p>
            <a:pPr marL="342900" lvl="1" defTabSz="342900">
              <a:defRPr/>
            </a:pPr>
            <a:r>
              <a:rPr lang="fr-FR" sz="1050" b="1" i="1" dirty="0">
                <a:solidFill>
                  <a:prstClr val="black">
                    <a:lumMod val="50000"/>
                    <a:lumOff val="50000"/>
                  </a:prstClr>
                </a:solidFill>
                <a:latin typeface="Calibri"/>
              </a:rPr>
              <a:t>	</a:t>
            </a:r>
            <a:endParaRPr dirty="0"/>
          </a:p>
          <a:p>
            <a:pPr marL="342900" lvl="1" defTabSz="342900">
              <a:defRPr/>
            </a:pPr>
            <a:endParaRPr lang="fr-FR" sz="1050" b="1" i="1" dirty="0">
              <a:solidFill>
                <a:prstClr val="black">
                  <a:lumMod val="50000"/>
                  <a:lumOff val="50000"/>
                </a:prstClr>
              </a:solidFill>
              <a:latin typeface="Calibri"/>
            </a:endParaRPr>
          </a:p>
          <a:p>
            <a:pPr marL="342900" lvl="1" defTabSz="342900">
              <a:defRPr/>
            </a:pPr>
            <a:endParaRPr lang="fr-FR" sz="1050" b="1" i="1" dirty="0">
              <a:solidFill>
                <a:prstClr val="black">
                  <a:lumMod val="50000"/>
                  <a:lumOff val="50000"/>
                </a:prstClr>
              </a:solidFill>
              <a:latin typeface="Calibri"/>
            </a:endParaRPr>
          </a:p>
          <a:p>
            <a:pPr marL="342900" lvl="1" defTabSz="342900">
              <a:defRPr/>
            </a:pPr>
            <a:endParaRPr lang="fr-FR" sz="1050" b="1" i="1" dirty="0">
              <a:solidFill>
                <a:prstClr val="black">
                  <a:lumMod val="50000"/>
                  <a:lumOff val="50000"/>
                </a:prstClr>
              </a:solidFill>
              <a:latin typeface="Calibri"/>
            </a:endParaRPr>
          </a:p>
          <a:p>
            <a:pPr marL="342900" lvl="1" defTabSz="342900">
              <a:defRPr/>
            </a:pPr>
            <a:endParaRPr lang="fr-FR" sz="1050" b="1" i="1" dirty="0">
              <a:solidFill>
                <a:prstClr val="black">
                  <a:lumMod val="50000"/>
                  <a:lumOff val="50000"/>
                </a:prstClr>
              </a:solidFill>
              <a:latin typeface="Calibri"/>
            </a:endParaRPr>
          </a:p>
          <a:p>
            <a:pPr marL="342900" lvl="1" defTabSz="342900">
              <a:defRPr/>
            </a:pPr>
            <a:endParaRPr lang="fr-FR" sz="1050" b="1" i="1" dirty="0">
              <a:solidFill>
                <a:prstClr val="black">
                  <a:lumMod val="50000"/>
                  <a:lumOff val="50000"/>
                </a:prstClr>
              </a:solidFill>
              <a:latin typeface="Calibri"/>
            </a:endParaRPr>
          </a:p>
          <a:p>
            <a:pPr marL="342900" lvl="1" defTabSz="342900">
              <a:defRPr/>
            </a:pPr>
            <a:endParaRPr lang="fr-FR" sz="1050" b="1" i="1" dirty="0">
              <a:solidFill>
                <a:prstClr val="black">
                  <a:lumMod val="50000"/>
                  <a:lumOff val="50000"/>
                </a:prstClr>
              </a:solidFill>
              <a:latin typeface="Calibri"/>
            </a:endParaRPr>
          </a:p>
          <a:p>
            <a:pPr marL="342900" lvl="1" defTabSz="342900">
              <a:defRPr/>
            </a:pPr>
            <a:endParaRPr lang="fr-FR" sz="1050" b="1" i="1" dirty="0">
              <a:solidFill>
                <a:prstClr val="black">
                  <a:lumMod val="50000"/>
                  <a:lumOff val="50000"/>
                </a:prstClr>
              </a:solidFill>
              <a:latin typeface="Calibri"/>
            </a:endParaRPr>
          </a:p>
          <a:p>
            <a:pPr marL="342900" lvl="1" defTabSz="342900">
              <a:defRPr/>
            </a:pPr>
            <a:endParaRPr lang="fr-FR" sz="1050" b="1" i="1" dirty="0">
              <a:solidFill>
                <a:prstClr val="black">
                  <a:lumMod val="50000"/>
                  <a:lumOff val="50000"/>
                </a:prstClr>
              </a:solidFill>
              <a:latin typeface="Calibri"/>
            </a:endParaRPr>
          </a:p>
          <a:p>
            <a:pPr marL="342900" lvl="1" defTabSz="342900">
              <a:defRPr/>
            </a:pPr>
            <a:endParaRPr lang="fr-FR" sz="1050" b="1" i="1" dirty="0">
              <a:solidFill>
                <a:prstClr val="black">
                  <a:lumMod val="50000"/>
                  <a:lumOff val="50000"/>
                </a:prstClr>
              </a:solidFill>
              <a:latin typeface="Calibri"/>
            </a:endParaRPr>
          </a:p>
          <a:p>
            <a:pPr marL="342900" lvl="1" defTabSz="342900">
              <a:defRPr/>
            </a:pPr>
            <a:endParaRPr lang="fr-FR" sz="1050" b="1" i="1" dirty="0">
              <a:solidFill>
                <a:prstClr val="black">
                  <a:lumMod val="50000"/>
                  <a:lumOff val="50000"/>
                </a:prstClr>
              </a:solidFill>
              <a:latin typeface="Calibri"/>
            </a:endParaRPr>
          </a:p>
          <a:p>
            <a:pPr marL="342900" lvl="1" defTabSz="342900">
              <a:defRPr/>
            </a:pPr>
            <a:endParaRPr lang="fr-FR" sz="1050" b="1" i="1" dirty="0">
              <a:solidFill>
                <a:prstClr val="black">
                  <a:lumMod val="50000"/>
                  <a:lumOff val="50000"/>
                </a:prstClr>
              </a:solidFill>
              <a:latin typeface="Calibri"/>
            </a:endParaRPr>
          </a:p>
          <a:p>
            <a:pPr marL="342900" lvl="1" defTabSz="342900">
              <a:defRPr/>
            </a:pPr>
            <a:endParaRPr lang="fr-FR" sz="1050" b="1" i="1" dirty="0">
              <a:solidFill>
                <a:prstClr val="black">
                  <a:lumMod val="50000"/>
                  <a:lumOff val="50000"/>
                </a:prstClr>
              </a:solidFill>
              <a:latin typeface="Calibri"/>
            </a:endParaRPr>
          </a:p>
          <a:p>
            <a:pPr marL="342900" lvl="1" defTabSz="342900">
              <a:defRPr/>
            </a:pPr>
            <a:endParaRPr lang="fr-FR" sz="1050" b="1" i="1" dirty="0">
              <a:solidFill>
                <a:prstClr val="black">
                  <a:lumMod val="50000"/>
                  <a:lumOff val="50000"/>
                </a:prstClr>
              </a:solidFill>
              <a:latin typeface="Calibri"/>
            </a:endParaRPr>
          </a:p>
          <a:p>
            <a:pPr marL="342900" lvl="1" defTabSz="342900">
              <a:defRPr/>
            </a:pPr>
            <a:r>
              <a:rPr lang="fr-FR" sz="1350" b="1" i="1" dirty="0">
                <a:solidFill>
                  <a:prstClr val="black">
                    <a:lumMod val="50000"/>
                    <a:lumOff val="50000"/>
                  </a:prstClr>
                </a:solidFill>
                <a:latin typeface="Calibri"/>
              </a:rPr>
              <a:t>Calcul systématique des DH, quelle que soit</a:t>
            </a:r>
          </a:p>
          <a:p>
            <a:pPr marL="342900" lvl="1" defTabSz="342900">
              <a:defRPr/>
            </a:pPr>
            <a:r>
              <a:rPr lang="fr-FR" sz="1350" b="1" i="1" dirty="0">
                <a:solidFill>
                  <a:prstClr val="black">
                    <a:lumMod val="50000"/>
                    <a:lumOff val="50000"/>
                  </a:prstClr>
                </a:solidFill>
                <a:latin typeface="Calibri"/>
              </a:rPr>
              <a:t>la catégorie</a:t>
            </a:r>
          </a:p>
          <a:p>
            <a:pPr marL="342900" lvl="1" defTabSz="342900">
              <a:defRPr/>
            </a:pPr>
            <a:endParaRPr dirty="0"/>
          </a:p>
          <a:p>
            <a:pPr marL="342900" lvl="1" defTabSz="342900">
              <a:defRPr/>
            </a:pPr>
            <a:endParaRPr lang="fr-FR" sz="1050" b="1" i="1" dirty="0">
              <a:solidFill>
                <a:prstClr val="black">
                  <a:lumMod val="50000"/>
                  <a:lumOff val="50000"/>
                </a:prstClr>
              </a:solidFill>
              <a:latin typeface="Calibri"/>
            </a:endParaRPr>
          </a:p>
          <a:p>
            <a:pPr marL="342900" lvl="1" defTabSz="342900">
              <a:defRPr/>
            </a:pPr>
            <a:endParaRPr lang="fr-FR" sz="1050" b="1" i="1" dirty="0">
              <a:solidFill>
                <a:prstClr val="black">
                  <a:lumMod val="50000"/>
                  <a:lumOff val="50000"/>
                </a:prstClr>
              </a:solidFill>
              <a:latin typeface="Calibri"/>
            </a:endParaRPr>
          </a:p>
          <a:p>
            <a:pPr defTabSz="342900">
              <a:defRPr/>
            </a:pPr>
            <a:endParaRPr lang="fr-FR" sz="1500" b="1" dirty="0">
              <a:solidFill>
                <a:prstClr val="black">
                  <a:lumMod val="50000"/>
                  <a:lumOff val="50000"/>
                </a:prstClr>
              </a:solidFill>
              <a:latin typeface="Calibri"/>
            </a:endParaRPr>
          </a:p>
          <a:p>
            <a:pPr defTabSz="342900">
              <a:defRPr/>
            </a:pPr>
            <a:endParaRPr lang="fr-FR" sz="1200" b="1" dirty="0">
              <a:solidFill>
                <a:prstClr val="black">
                  <a:lumMod val="50000"/>
                  <a:lumOff val="50000"/>
                </a:prstClr>
              </a:solidFill>
              <a:latin typeface="Calibri"/>
            </a:endParaRPr>
          </a:p>
          <a:p>
            <a:pPr marL="685800" lvl="2" defTabSz="342900">
              <a:defRPr/>
            </a:pPr>
            <a:r>
              <a:rPr lang="fr-FR" sz="1200" b="1" dirty="0">
                <a:solidFill>
                  <a:prstClr val="black">
                    <a:lumMod val="50000"/>
                    <a:lumOff val="50000"/>
                  </a:prstClr>
                </a:solidFill>
                <a:latin typeface="Calibri"/>
              </a:rPr>
              <a:t>	</a:t>
            </a:r>
          </a:p>
        </p:txBody>
      </p:sp>
      <p:sp>
        <p:nvSpPr>
          <p:cNvPr id="46" name="Rectangle 45"/>
          <p:cNvSpPr/>
          <p:nvPr/>
        </p:nvSpPr>
        <p:spPr bwMode="auto">
          <a:xfrm>
            <a:off x="559348" y="1429388"/>
            <a:ext cx="1636388" cy="1973580"/>
          </a:xfrm>
          <a:prstGeom prst="rect">
            <a:avLst/>
          </a:prstGeom>
          <a:solidFill>
            <a:srgbClr val="169B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342900">
              <a:defRPr/>
            </a:pPr>
            <a:endParaRPr lang="fr-FR" sz="1350" dirty="0">
              <a:ln w="0"/>
              <a:solidFill>
                <a:prstClr val="white"/>
              </a:solidFill>
              <a:latin typeface="Calibri"/>
            </a:endParaRPr>
          </a:p>
          <a:p>
            <a:pPr algn="ctr" defTabSz="342900">
              <a:defRPr/>
            </a:pPr>
            <a:r>
              <a:rPr lang="fr-FR" sz="1350" b="1" dirty="0">
                <a:ln w="0"/>
                <a:solidFill>
                  <a:prstClr val="black"/>
                </a:solidFill>
                <a:latin typeface="Calibri"/>
              </a:rPr>
              <a:t>Catégorie 1 : </a:t>
            </a:r>
            <a:endParaRPr dirty="0"/>
          </a:p>
          <a:p>
            <a:pPr algn="ctr" defTabSz="342900">
              <a:defRPr/>
            </a:pPr>
            <a:r>
              <a:rPr lang="fr-FR" sz="1350" dirty="0">
                <a:ln w="0"/>
                <a:solidFill>
                  <a:prstClr val="black"/>
                </a:solidFill>
                <a:latin typeface="Calibri"/>
              </a:rPr>
              <a:t>Ce qui n’est pas de catégorie 2 ou catégorie 3</a:t>
            </a:r>
            <a:endParaRPr dirty="0"/>
          </a:p>
        </p:txBody>
      </p:sp>
      <p:sp>
        <p:nvSpPr>
          <p:cNvPr id="47" name="Rectangle 46"/>
          <p:cNvSpPr/>
          <p:nvPr/>
        </p:nvSpPr>
        <p:spPr bwMode="auto">
          <a:xfrm>
            <a:off x="2435630" y="1444963"/>
            <a:ext cx="1874542" cy="1973580"/>
          </a:xfrm>
          <a:prstGeom prst="rect">
            <a:avLst/>
          </a:prstGeom>
          <a:solidFill>
            <a:srgbClr val="169B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r>
              <a:rPr lang="fr-FR" sz="1350" b="1" dirty="0">
                <a:ln w="0"/>
                <a:solidFill>
                  <a:prstClr val="black"/>
                </a:solidFill>
                <a:latin typeface="Calibri"/>
              </a:rPr>
              <a:t>Catégorie 2 : </a:t>
            </a:r>
            <a:endParaRPr dirty="0"/>
          </a:p>
          <a:p>
            <a:pPr algn="ctr" defTabSz="342900">
              <a:defRPr/>
            </a:pPr>
            <a:r>
              <a:rPr lang="fr-FR" sz="1350" dirty="0">
                <a:ln w="0"/>
                <a:solidFill>
                  <a:prstClr val="black"/>
                </a:solidFill>
                <a:latin typeface="Calibri"/>
              </a:rPr>
              <a:t>Climatisé </a:t>
            </a:r>
            <a:endParaRPr dirty="0"/>
          </a:p>
          <a:p>
            <a:pPr algn="ctr" defTabSz="342900">
              <a:defRPr/>
            </a:pPr>
            <a:r>
              <a:rPr lang="fr-FR" sz="1350" b="1" dirty="0">
                <a:ln w="0"/>
                <a:solidFill>
                  <a:srgbClr val="EEECE1"/>
                </a:solidFill>
                <a:latin typeface="Calibri"/>
              </a:rPr>
              <a:t>+</a:t>
            </a:r>
            <a:r>
              <a:rPr lang="fr-FR" sz="1350" dirty="0">
                <a:ln w="0"/>
                <a:solidFill>
                  <a:prstClr val="black"/>
                </a:solidFill>
                <a:latin typeface="Calibri"/>
              </a:rPr>
              <a:t> </a:t>
            </a:r>
            <a:r>
              <a:rPr lang="fr-FR" sz="1350" dirty="0">
                <a:ln w="0"/>
                <a:solidFill>
                  <a:prstClr val="black"/>
                </a:solidFill>
                <a:highlight>
                  <a:srgbClr val="FFFF00"/>
                </a:highlight>
                <a:latin typeface="Calibri"/>
              </a:rPr>
              <a:t>Usages qui ne sont pas de catégorie 3 </a:t>
            </a:r>
            <a:r>
              <a:rPr lang="fr-FR" sz="1350" b="1" dirty="0">
                <a:ln w="0"/>
                <a:solidFill>
                  <a:srgbClr val="EEECE1"/>
                </a:solidFill>
                <a:latin typeface="Calibri"/>
              </a:rPr>
              <a:t>+</a:t>
            </a:r>
            <a:r>
              <a:rPr lang="fr-FR" sz="1350" dirty="0">
                <a:ln w="0"/>
                <a:solidFill>
                  <a:prstClr val="black"/>
                </a:solidFill>
                <a:latin typeface="Calibri"/>
              </a:rPr>
              <a:t> BR2 ou BR3 </a:t>
            </a:r>
            <a:endParaRPr dirty="0"/>
          </a:p>
          <a:p>
            <a:pPr algn="ctr" defTabSz="342900">
              <a:defRPr/>
            </a:pPr>
            <a:r>
              <a:rPr lang="fr-FR" sz="1350" b="1" dirty="0">
                <a:ln w="0"/>
                <a:solidFill>
                  <a:srgbClr val="EEECE1"/>
                </a:solidFill>
                <a:latin typeface="Calibri"/>
              </a:rPr>
              <a:t>+</a:t>
            </a:r>
            <a:r>
              <a:rPr lang="fr-FR" sz="1350" dirty="0">
                <a:ln w="0"/>
                <a:solidFill>
                  <a:prstClr val="black"/>
                </a:solidFill>
                <a:latin typeface="Calibri"/>
              </a:rPr>
              <a:t> H2d ou H3 </a:t>
            </a:r>
            <a:endParaRPr dirty="0"/>
          </a:p>
          <a:p>
            <a:pPr algn="ctr" defTabSz="342900">
              <a:defRPr/>
            </a:pPr>
            <a:r>
              <a:rPr lang="fr-FR" sz="1350" b="1" dirty="0">
                <a:ln w="0"/>
                <a:solidFill>
                  <a:srgbClr val="EEECE1"/>
                </a:solidFill>
                <a:latin typeface="Calibri"/>
              </a:rPr>
              <a:t>+</a:t>
            </a:r>
            <a:r>
              <a:rPr lang="fr-FR" sz="1350" dirty="0">
                <a:ln w="0"/>
                <a:solidFill>
                  <a:prstClr val="black"/>
                </a:solidFill>
                <a:latin typeface="Calibri"/>
              </a:rPr>
              <a:t> Altitude [0 ; 400m[</a:t>
            </a:r>
            <a:endParaRPr dirty="0"/>
          </a:p>
        </p:txBody>
      </p:sp>
      <p:sp>
        <p:nvSpPr>
          <p:cNvPr id="48" name="Rectangle 47"/>
          <p:cNvSpPr/>
          <p:nvPr/>
        </p:nvSpPr>
        <p:spPr bwMode="auto">
          <a:xfrm>
            <a:off x="4572000" y="1444963"/>
            <a:ext cx="2597439" cy="3074046"/>
          </a:xfrm>
          <a:prstGeom prst="rect">
            <a:avLst/>
          </a:prstGeom>
          <a:solidFill>
            <a:srgbClr val="169B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r>
              <a:rPr lang="fr-FR" sz="1350" b="1" dirty="0">
                <a:ln w="0"/>
                <a:solidFill>
                  <a:prstClr val="black"/>
                </a:solidFill>
                <a:latin typeface="Calibri"/>
              </a:rPr>
              <a:t>Catégorie 3 : </a:t>
            </a:r>
            <a:endParaRPr dirty="0"/>
          </a:p>
          <a:p>
            <a:pPr algn="ctr" defTabSz="342900">
              <a:defRPr/>
            </a:pPr>
            <a:r>
              <a:rPr lang="fr-FR" sz="1350" dirty="0">
                <a:ln w="0"/>
                <a:solidFill>
                  <a:prstClr val="black"/>
                </a:solidFill>
                <a:latin typeface="Calibri"/>
              </a:rPr>
              <a:t>Climatisé </a:t>
            </a:r>
            <a:endParaRPr dirty="0"/>
          </a:p>
          <a:p>
            <a:pPr algn="ctr" defTabSz="342900">
              <a:defRPr/>
            </a:pPr>
            <a:r>
              <a:rPr lang="fr-FR" sz="1100" b="1" dirty="0">
                <a:ln w="0"/>
                <a:solidFill>
                  <a:srgbClr val="EEECE1"/>
                </a:solidFill>
                <a:latin typeface="Calibri"/>
              </a:rPr>
              <a:t>+</a:t>
            </a:r>
            <a:r>
              <a:rPr lang="fr-FR" sz="1100" dirty="0">
                <a:ln w="0"/>
                <a:solidFill>
                  <a:prstClr val="black"/>
                </a:solidFill>
                <a:latin typeface="Calibri"/>
              </a:rPr>
              <a:t> </a:t>
            </a:r>
            <a:r>
              <a:rPr lang="fr-FR" sz="1100" b="1" dirty="0">
                <a:ln w="0"/>
                <a:solidFill>
                  <a:schemeClr val="bg1"/>
                </a:solidFill>
                <a:latin typeface="Calibri"/>
              </a:rPr>
              <a:t>Usage de bureaux ou hôtels, ou restaurants ou commerces ou établissements d’accueil de la petite enfance ou bâtiments universitaires d’enseignement et de recherche ou médiathèques et bibliothèques ou bâtiments d’enseignements atypiques ou établissement de santé (partie jour) ; ou bâtiments d’enseignements atypiques ou aérogares </a:t>
            </a:r>
            <a:endParaRPr sz="1100" b="1" dirty="0">
              <a:ln w="0"/>
              <a:solidFill>
                <a:schemeClr val="bg1"/>
              </a:solidFill>
              <a:latin typeface="Calibri"/>
            </a:endParaRPr>
          </a:p>
          <a:p>
            <a:pPr algn="ctr" defTabSz="342900">
              <a:defRPr/>
            </a:pPr>
            <a:r>
              <a:rPr lang="fr-FR" sz="1350" b="1" dirty="0">
                <a:ln w="0"/>
                <a:solidFill>
                  <a:srgbClr val="EEECE1"/>
                </a:solidFill>
                <a:latin typeface="Calibri"/>
              </a:rPr>
              <a:t>+</a:t>
            </a:r>
            <a:r>
              <a:rPr lang="fr-FR" sz="1350" dirty="0">
                <a:ln w="0"/>
                <a:solidFill>
                  <a:prstClr val="black"/>
                </a:solidFill>
                <a:latin typeface="Calibri"/>
              </a:rPr>
              <a:t> </a:t>
            </a:r>
            <a:r>
              <a:rPr lang="fr-FR" sz="1350" dirty="0">
                <a:ln w="0"/>
                <a:solidFill>
                  <a:prstClr val="black"/>
                </a:solidFill>
                <a:highlight>
                  <a:srgbClr val="FFFF00"/>
                </a:highlight>
                <a:latin typeface="Calibri"/>
              </a:rPr>
              <a:t>fenêtres non ouvrables du fait de l’</a:t>
            </a:r>
            <a:r>
              <a:rPr lang="fr-FR" sz="1350" dirty="0">
                <a:ln w="0"/>
                <a:solidFill>
                  <a:prstClr val="black"/>
                </a:solidFill>
                <a:latin typeface="Calibri"/>
              </a:rPr>
              <a:t>application d’autres réglementations (IGH, …)</a:t>
            </a:r>
            <a:endParaRPr dirty="0"/>
          </a:p>
          <a:p>
            <a:pPr algn="ctr" defTabSz="342900">
              <a:defRPr/>
            </a:pPr>
            <a:r>
              <a:rPr lang="fr-FR" sz="1350" b="1" dirty="0">
                <a:ln w="0"/>
                <a:solidFill>
                  <a:srgbClr val="EEECE1"/>
                </a:solidFill>
                <a:latin typeface="Calibri"/>
              </a:rPr>
              <a:t>+</a:t>
            </a:r>
            <a:r>
              <a:rPr lang="fr-FR" sz="1350" dirty="0">
                <a:ln w="0"/>
                <a:solidFill>
                  <a:prstClr val="black"/>
                </a:solidFill>
                <a:latin typeface="Calibri"/>
              </a:rPr>
              <a:t> toute zone climatique</a:t>
            </a:r>
            <a:endParaRPr dirty="0"/>
          </a:p>
          <a:p>
            <a:pPr algn="ctr" defTabSz="342900">
              <a:defRPr/>
            </a:pPr>
            <a:r>
              <a:rPr lang="fr-FR" sz="1350" b="1" dirty="0">
                <a:ln w="0"/>
                <a:solidFill>
                  <a:srgbClr val="EEECE1"/>
                </a:solidFill>
                <a:latin typeface="Calibri"/>
              </a:rPr>
              <a:t>+</a:t>
            </a:r>
            <a:r>
              <a:rPr lang="fr-FR" sz="1350" dirty="0">
                <a:ln w="0"/>
                <a:solidFill>
                  <a:prstClr val="black"/>
                </a:solidFill>
                <a:latin typeface="Calibri"/>
              </a:rPr>
              <a:t> toute altitude</a:t>
            </a:r>
            <a:endParaRPr dirty="0"/>
          </a:p>
        </p:txBody>
      </p:sp>
      <p:sp>
        <p:nvSpPr>
          <p:cNvPr id="3" name="Rectangle 2"/>
          <p:cNvSpPr/>
          <p:nvPr/>
        </p:nvSpPr>
        <p:spPr bwMode="auto">
          <a:xfrm>
            <a:off x="642088" y="4534158"/>
            <a:ext cx="8172146" cy="261610"/>
          </a:xfrm>
          <a:prstGeom prst="rect">
            <a:avLst/>
          </a:prstGeom>
        </p:spPr>
        <p:txBody>
          <a:bodyPr wrap="square">
            <a:spAutoFit/>
          </a:bodyPr>
          <a:lstStyle/>
          <a:p>
            <a:pPr>
              <a:defRPr/>
            </a:pPr>
            <a:r>
              <a:rPr lang="fr-FR" sz="1100" dirty="0">
                <a:ln w="0"/>
              </a:rPr>
              <a:t>Catégorie 2 = Contraintes extérieures de bruit ne permettant pas de rafraichir facilement par ouverture des fenêtres </a:t>
            </a:r>
            <a:endParaRPr lang="fr-FR" sz="1100" dirty="0"/>
          </a:p>
        </p:txBody>
      </p:sp>
      <p:sp>
        <p:nvSpPr>
          <p:cNvPr id="13" name="ZoneTexte 12">
            <a:extLst>
              <a:ext uri="{FF2B5EF4-FFF2-40B4-BE49-F238E27FC236}">
                <a16:creationId xmlns:a16="http://schemas.microsoft.com/office/drawing/2014/main" id="{9C374F63-0DD5-479F-8B03-0AE761C8697F}"/>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1100" dirty="0"/>
              <a:t>Diapo modifiée version mai 2026</a:t>
            </a:r>
            <a:endParaRPr sz="11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Les niveaux d’Exigences pour le </a:t>
            </a:r>
            <a:r>
              <a:rPr lang="fr-FR" sz="2000" dirty="0">
                <a:solidFill>
                  <a:schemeClr val="tx2">
                    <a:lumMod val="20000"/>
                    <a:lumOff val="80000"/>
                  </a:schemeClr>
                </a:solidFill>
              </a:rPr>
              <a:t>confort d’été (logements)</a:t>
            </a:r>
            <a:endParaRPr dirty="0">
              <a:solidFill>
                <a:schemeClr val="tx2">
                  <a:lumMod val="20000"/>
                  <a:lumOff val="80000"/>
                </a:schemeClr>
              </a:solidFill>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86</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2">
              <a:lumMod val="20000"/>
              <a:lumOff val="80000"/>
            </a:schemeClr>
          </a:solidFill>
          <a:ln>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confort d’été</a:t>
            </a:r>
            <a:endParaRPr/>
          </a:p>
        </p:txBody>
      </p:sp>
      <p:sp>
        <p:nvSpPr>
          <p:cNvPr id="45" name="Espace réservé du texte 6"/>
          <p:cNvSpPr txBox="1"/>
          <p:nvPr/>
        </p:nvSpPr>
        <p:spPr bwMode="auto">
          <a:xfrm>
            <a:off x="621606" y="1195074"/>
            <a:ext cx="5242081" cy="2476500"/>
          </a:xfrm>
          <a:prstGeom prst="rect">
            <a:avLst/>
          </a:prstGeom>
        </p:spPr>
        <p:txBody>
          <a:bodyPr>
            <a:norm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spcAft>
                <a:spcPts val="450"/>
              </a:spcAft>
              <a:defRPr/>
            </a:pPr>
            <a:r>
              <a:rPr lang="fr-FR" sz="1200" u="sng" dirty="0">
                <a:solidFill>
                  <a:schemeClr val="bg2">
                    <a:lumMod val="60000"/>
                    <a:lumOff val="40000"/>
                  </a:schemeClr>
                </a:solidFill>
              </a:rPr>
              <a:t>Maisons individuelles:</a:t>
            </a:r>
            <a:endParaRPr u="sng" dirty="0">
              <a:solidFill>
                <a:schemeClr val="bg2">
                  <a:lumMod val="60000"/>
                  <a:lumOff val="40000"/>
                </a:schemeClr>
              </a:solidFill>
            </a:endParaRPr>
          </a:p>
          <a:p>
            <a:pPr marL="214313" lvl="1" indent="-214313">
              <a:buClr>
                <a:schemeClr val="accent6"/>
              </a:buClr>
              <a:buFont typeface="Wingdings"/>
              <a:buChar char="Ø"/>
              <a:defRPr/>
            </a:pPr>
            <a:r>
              <a:rPr lang="fr-FR" sz="1200" dirty="0"/>
              <a:t>2 exigences différentes en fonction de la catégorie de contrainte extérieure du bâtiment.</a:t>
            </a:r>
            <a:endParaRPr dirty="0"/>
          </a:p>
          <a:p>
            <a:pPr>
              <a:spcAft>
                <a:spcPts val="450"/>
              </a:spcAft>
              <a:defRPr/>
            </a:pPr>
            <a:endParaRPr lang="fr-FR" sz="1200" dirty="0"/>
          </a:p>
          <a:p>
            <a:pPr>
              <a:spcAft>
                <a:spcPts val="450"/>
              </a:spcAft>
              <a:defRPr/>
            </a:pPr>
            <a:endParaRPr lang="fr-FR" sz="1200" dirty="0"/>
          </a:p>
          <a:p>
            <a:pPr>
              <a:spcAft>
                <a:spcPts val="450"/>
              </a:spcAft>
              <a:defRPr/>
            </a:pPr>
            <a:r>
              <a:rPr lang="fr-FR" sz="1200" u="sng" dirty="0">
                <a:solidFill>
                  <a:schemeClr val="bg2">
                    <a:lumMod val="60000"/>
                    <a:lumOff val="40000"/>
                  </a:schemeClr>
                </a:solidFill>
              </a:rPr>
              <a:t>Logements collectifs</a:t>
            </a:r>
            <a:endParaRPr u="sng" dirty="0">
              <a:solidFill>
                <a:schemeClr val="bg2">
                  <a:lumMod val="60000"/>
                  <a:lumOff val="40000"/>
                </a:schemeClr>
              </a:solidFill>
            </a:endParaRPr>
          </a:p>
          <a:p>
            <a:pPr marL="214313" lvl="1" indent="-214313">
              <a:spcBef>
                <a:spcPts val="0"/>
              </a:spcBef>
              <a:spcAft>
                <a:spcPts val="450"/>
              </a:spcAft>
              <a:buClr>
                <a:schemeClr val="accent6"/>
              </a:buClr>
              <a:buFont typeface="Wingdings"/>
              <a:buChar char="Ø"/>
              <a:defRPr/>
            </a:pPr>
            <a:r>
              <a:rPr lang="fr-FR" sz="1200" dirty="0"/>
              <a:t>Modulation des exigences en fonction de la surface moyenne des logements</a:t>
            </a:r>
            <a:endParaRPr dirty="0"/>
          </a:p>
          <a:p>
            <a:pPr marL="214313" lvl="1" indent="-214313">
              <a:spcBef>
                <a:spcPts val="0"/>
              </a:spcBef>
              <a:spcAft>
                <a:spcPts val="450"/>
              </a:spcAft>
              <a:buClr>
                <a:schemeClr val="accent6"/>
              </a:buClr>
              <a:buFont typeface="Wingdings"/>
              <a:buChar char="Ø"/>
              <a:defRPr/>
            </a:pPr>
            <a:r>
              <a:rPr lang="fr-FR" sz="1200" dirty="0"/>
              <a:t>Prise en compte de la catégorie de contrainte extérieure</a:t>
            </a:r>
            <a:endParaRPr dirty="0"/>
          </a:p>
          <a:p>
            <a:pPr>
              <a:spcAft>
                <a:spcPts val="450"/>
              </a:spcAft>
              <a:defRPr/>
            </a:pPr>
            <a:endParaRPr lang="fr-FR" sz="1200" dirty="0"/>
          </a:p>
        </p:txBody>
      </p:sp>
      <p:graphicFrame>
        <p:nvGraphicFramePr>
          <p:cNvPr id="46" name="Tableau 45"/>
          <p:cNvGraphicFramePr>
            <a:graphicFrameLocks noGrp="1"/>
          </p:cNvGraphicFramePr>
          <p:nvPr/>
        </p:nvGraphicFramePr>
        <p:xfrm>
          <a:off x="1362585" y="1968598"/>
          <a:ext cx="4364355" cy="464726"/>
        </p:xfrm>
        <a:graphic>
          <a:graphicData uri="http://schemas.openxmlformats.org/drawingml/2006/table">
            <a:tbl>
              <a:tblPr firstRow="1" firstCol="1" bandRow="1">
                <a:tableStyleId>{5940675A-B579-460E-94D1-54222C63F5DA}</a:tableStyleId>
              </a:tblPr>
              <a:tblGrid>
                <a:gridCol w="1454785">
                  <a:extLst>
                    <a:ext uri="{9D8B030D-6E8A-4147-A177-3AD203B41FA5}">
                      <a16:colId xmlns:a16="http://schemas.microsoft.com/office/drawing/2014/main" val="20000"/>
                    </a:ext>
                  </a:extLst>
                </a:gridCol>
                <a:gridCol w="1454785">
                  <a:extLst>
                    <a:ext uri="{9D8B030D-6E8A-4147-A177-3AD203B41FA5}">
                      <a16:colId xmlns:a16="http://schemas.microsoft.com/office/drawing/2014/main" val="20001"/>
                    </a:ext>
                  </a:extLst>
                </a:gridCol>
                <a:gridCol w="1454785">
                  <a:extLst>
                    <a:ext uri="{9D8B030D-6E8A-4147-A177-3AD203B41FA5}">
                      <a16:colId xmlns:a16="http://schemas.microsoft.com/office/drawing/2014/main" val="20002"/>
                    </a:ext>
                  </a:extLst>
                </a:gridCol>
              </a:tblGrid>
              <a:tr h="232363">
                <a:tc>
                  <a:txBody>
                    <a:bodyPr/>
                    <a:lstStyle/>
                    <a:p>
                      <a:pPr algn="ctr">
                        <a:lnSpc>
                          <a:spcPct val="107000"/>
                        </a:lnSpc>
                        <a:spcAft>
                          <a:spcPts val="0"/>
                        </a:spcAft>
                        <a:defRPr/>
                      </a:pPr>
                      <a:r>
                        <a:rPr lang="fr-FR" sz="1400"/>
                        <a:t> </a:t>
                      </a:r>
                      <a:endParaRPr lang="fr-FR" sz="1400" b="0">
                        <a:latin typeface="Calibri"/>
                        <a:ea typeface="Calibri"/>
                        <a:cs typeface="Times New Roman"/>
                      </a:endParaRPr>
                    </a:p>
                  </a:txBody>
                  <a:tcPr marL="68580" marR="68580" marT="0" marB="0">
                    <a:lnL w="12700" algn="ctr">
                      <a:noFill/>
                    </a:lnL>
                    <a:lnT w="12700" algn="ctr">
                      <a:noFill/>
                    </a:lnT>
                  </a:tcPr>
                </a:tc>
                <a:tc>
                  <a:txBody>
                    <a:bodyPr/>
                    <a:lstStyle/>
                    <a:p>
                      <a:pPr algn="ctr">
                        <a:lnSpc>
                          <a:spcPct val="107000"/>
                        </a:lnSpc>
                        <a:spcAft>
                          <a:spcPts val="0"/>
                        </a:spcAft>
                        <a:defRPr/>
                      </a:pPr>
                      <a:r>
                        <a:rPr lang="fr-FR" sz="1400"/>
                        <a:t>Catégorie 1</a:t>
                      </a:r>
                      <a:endParaRPr lang="fr-FR" sz="1400" b="0">
                        <a:latin typeface="Calibri"/>
                        <a:ea typeface="Calibri"/>
                        <a:cs typeface="Times New Roman"/>
                      </a:endParaRPr>
                    </a:p>
                  </a:txBody>
                  <a:tcPr marL="68580" marR="68580" marT="0" marB="0">
                    <a:solidFill>
                      <a:schemeClr val="bg1">
                        <a:lumMod val="95000"/>
                      </a:schemeClr>
                    </a:solidFill>
                  </a:tcPr>
                </a:tc>
                <a:tc>
                  <a:txBody>
                    <a:bodyPr/>
                    <a:lstStyle/>
                    <a:p>
                      <a:pPr algn="ctr">
                        <a:lnSpc>
                          <a:spcPct val="107000"/>
                        </a:lnSpc>
                        <a:spcAft>
                          <a:spcPts val="0"/>
                        </a:spcAft>
                        <a:defRPr/>
                      </a:pPr>
                      <a:r>
                        <a:rPr lang="fr-FR" sz="1400"/>
                        <a:t>Catégorie 2</a:t>
                      </a:r>
                      <a:endParaRPr lang="fr-FR" sz="1400" b="0">
                        <a:latin typeface="Calibri"/>
                        <a:ea typeface="Calibri"/>
                        <a:cs typeface="Times New Roman"/>
                      </a:endParaRPr>
                    </a:p>
                  </a:txBody>
                  <a:tcPr marL="68580" marR="68580" marT="0" marB="0">
                    <a:solidFill>
                      <a:schemeClr val="bg1">
                        <a:lumMod val="95000"/>
                      </a:schemeClr>
                    </a:solidFill>
                  </a:tcPr>
                </a:tc>
                <a:extLst>
                  <a:ext uri="{0D108BD9-81ED-4DB2-BD59-A6C34878D82A}">
                    <a16:rowId xmlns:a16="http://schemas.microsoft.com/office/drawing/2014/main" val="10000"/>
                  </a:ext>
                </a:extLst>
              </a:tr>
              <a:tr h="232363">
                <a:tc>
                  <a:txBody>
                    <a:bodyPr/>
                    <a:lstStyle/>
                    <a:p>
                      <a:pPr algn="ctr">
                        <a:lnSpc>
                          <a:spcPct val="107000"/>
                        </a:lnSpc>
                        <a:spcAft>
                          <a:spcPts val="0"/>
                        </a:spcAft>
                        <a:defRPr/>
                      </a:pPr>
                      <a:r>
                        <a:rPr lang="fr-FR" sz="1400"/>
                        <a:t>DH_maxcat</a:t>
                      </a:r>
                      <a:endParaRPr lang="fr-FR" sz="1400" b="0">
                        <a:latin typeface="Calibri"/>
                        <a:ea typeface="Calibri"/>
                        <a:cs typeface="Times New Roman"/>
                      </a:endParaRPr>
                    </a:p>
                  </a:txBody>
                  <a:tcPr marL="68580" marR="68580" marT="0" marB="0">
                    <a:solidFill>
                      <a:schemeClr val="bg1">
                        <a:lumMod val="95000"/>
                      </a:schemeClr>
                    </a:solidFill>
                  </a:tcPr>
                </a:tc>
                <a:tc>
                  <a:txBody>
                    <a:bodyPr/>
                    <a:lstStyle/>
                    <a:p>
                      <a:pPr algn="ctr">
                        <a:lnSpc>
                          <a:spcPct val="107000"/>
                        </a:lnSpc>
                        <a:spcAft>
                          <a:spcPts val="0"/>
                        </a:spcAft>
                        <a:defRPr/>
                      </a:pPr>
                      <a:r>
                        <a:rPr lang="fr-FR" sz="1400"/>
                        <a:t>1250</a:t>
                      </a:r>
                      <a:endParaRPr lang="fr-FR" sz="1400" b="0">
                        <a:latin typeface="Calibri"/>
                        <a:ea typeface="Calibri"/>
                        <a:cs typeface="Times New Roman"/>
                      </a:endParaRPr>
                    </a:p>
                  </a:txBody>
                  <a:tcPr marL="68580" marR="68580" marT="0" marB="0"/>
                </a:tc>
                <a:tc>
                  <a:txBody>
                    <a:bodyPr/>
                    <a:lstStyle/>
                    <a:p>
                      <a:pPr algn="ctr">
                        <a:lnSpc>
                          <a:spcPct val="107000"/>
                        </a:lnSpc>
                        <a:spcAft>
                          <a:spcPts val="0"/>
                        </a:spcAft>
                        <a:defRPr/>
                      </a:pPr>
                      <a:r>
                        <a:rPr lang="fr-FR" sz="1400"/>
                        <a:t>1850</a:t>
                      </a:r>
                      <a:endParaRPr lang="fr-FR" sz="1400" b="0">
                        <a:latin typeface="Calibri"/>
                        <a:ea typeface="Calibri"/>
                        <a:cs typeface="Times New Roman"/>
                      </a:endParaRPr>
                    </a:p>
                  </a:txBody>
                  <a:tcPr marL="68580" marR="68580" marT="0" marB="0"/>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graphicFrame>
            <p:nvGraphicFramePr>
              <p:cNvPr id="47" name="Tableau 46"/>
              <p:cNvGraphicFramePr>
                <a:graphicFrameLocks noGrp="1"/>
              </p:cNvGraphicFramePr>
              <p:nvPr/>
            </p:nvGraphicFramePr>
            <p:xfrm>
              <a:off x="748430" y="3435846"/>
              <a:ext cx="7884409" cy="1230901"/>
            </p:xfrm>
            <a:graphic>
              <a:graphicData uri="http://schemas.openxmlformats.org/drawingml/2006/table">
                <a:tbl>
                  <a:tblPr firstRow="1" firstCol="1" bandRow="1">
                    <a:tableStyleId>{5940675A-B579-460E-94D1-54222C63F5DA}</a:tableStyleId>
                  </a:tblPr>
                  <a:tblGrid>
                    <a:gridCol w="1911677">
                      <a:extLst>
                        <a:ext uri="{9D8B030D-6E8A-4147-A177-3AD203B41FA5}">
                          <a16:colId xmlns:a16="http://schemas.microsoft.com/office/drawing/2014/main" val="20000"/>
                        </a:ext>
                      </a:extLst>
                    </a:gridCol>
                    <a:gridCol w="2463165">
                      <a:extLst>
                        <a:ext uri="{9D8B030D-6E8A-4147-A177-3AD203B41FA5}">
                          <a16:colId xmlns:a16="http://schemas.microsoft.com/office/drawing/2014/main" val="20001"/>
                        </a:ext>
                      </a:extLst>
                    </a:gridCol>
                    <a:gridCol w="1745840">
                      <a:extLst>
                        <a:ext uri="{9D8B030D-6E8A-4147-A177-3AD203B41FA5}">
                          <a16:colId xmlns:a16="http://schemas.microsoft.com/office/drawing/2014/main" val="20002"/>
                        </a:ext>
                      </a:extLst>
                    </a:gridCol>
                    <a:gridCol w="1763727">
                      <a:extLst>
                        <a:ext uri="{9D8B030D-6E8A-4147-A177-3AD203B41FA5}">
                          <a16:colId xmlns:a16="http://schemas.microsoft.com/office/drawing/2014/main" val="20003"/>
                        </a:ext>
                      </a:extLst>
                    </a:gridCol>
                  </a:tblGrid>
                  <a:tr h="587074">
                    <a:tc>
                      <a:txBody>
                        <a:bodyPr/>
                        <a:lstStyle/>
                        <a:p>
                          <a:pPr algn="ctr">
                            <a:lnSpc>
                              <a:spcPct val="107000"/>
                            </a:lnSpc>
                            <a:spcAft>
                              <a:spcPts val="0"/>
                            </a:spcAft>
                            <a:defRPr/>
                          </a:pPr>
                          <a:r>
                            <a:rPr lang="fr-FR" sz="1200"/>
                            <a:t>DH_maxcat</a:t>
                          </a:r>
                          <a:endParaRPr lang="fr-FR" sz="1200" b="0">
                            <a:solidFill>
                              <a:schemeClr val="tx1"/>
                            </a:solidFill>
                            <a:latin typeface="Calibri"/>
                            <a:ea typeface="Calibri"/>
                            <a:cs typeface="Times New Roman"/>
                          </a:endParaRPr>
                        </a:p>
                      </a:txBody>
                      <a:tcPr marL="17780" marR="17780" marT="0" marB="0" anchor="ctr">
                        <a:solidFill>
                          <a:schemeClr val="bg1">
                            <a:lumMod val="95000"/>
                          </a:schemeClr>
                        </a:solidFill>
                      </a:tcPr>
                    </a:tc>
                    <a:tc>
                      <a:txBody>
                        <a:bodyPr/>
                        <a:lstStyle/>
                        <a:p>
                          <a:pPr algn="ctr">
                            <a:lnSpc>
                              <a:spcPct val="107000"/>
                            </a:lnSpc>
                            <a:spcAft>
                              <a:spcPts val="0"/>
                            </a:spcAft>
                            <a:defRPr/>
                          </a:pPr>
                          <a:r>
                            <a:rPr lang="fr-FR" sz="1200"/>
                            <a:t>Catégorie 1, sauf parties de bâtiments climatisées en zones H2d et H3</a:t>
                          </a:r>
                          <a:endParaRPr lang="fr-FR" sz="1200" b="0">
                            <a:solidFill>
                              <a:schemeClr val="tx1"/>
                            </a:solidFill>
                            <a:latin typeface="Calibri"/>
                            <a:ea typeface="Calibri"/>
                            <a:cs typeface="Times New Roman"/>
                          </a:endParaRPr>
                        </a:p>
                      </a:txBody>
                      <a:tcPr marL="17780" marR="17780" marT="0" marB="0" anchor="ctr">
                        <a:solidFill>
                          <a:schemeClr val="bg1">
                            <a:lumMod val="95000"/>
                          </a:schemeClr>
                        </a:solidFill>
                      </a:tcPr>
                    </a:tc>
                    <a:tc>
                      <a:txBody>
                        <a:bodyPr/>
                        <a:lstStyle/>
                        <a:p>
                          <a:pPr algn="ctr">
                            <a:lnSpc>
                              <a:spcPct val="107000"/>
                            </a:lnSpc>
                            <a:spcAft>
                              <a:spcPts val="0"/>
                            </a:spcAft>
                            <a:defRPr/>
                          </a:pPr>
                          <a:r>
                            <a:rPr lang="fr-FR" sz="1200"/>
                            <a:t>Catégorie 1 climatisé, en zone H2d et H3</a:t>
                          </a:r>
                          <a:endParaRPr lang="fr-FR" sz="1200" b="0">
                            <a:solidFill>
                              <a:schemeClr val="tx1"/>
                            </a:solidFill>
                            <a:latin typeface="Calibri"/>
                            <a:ea typeface="Calibri"/>
                            <a:cs typeface="Times New Roman"/>
                          </a:endParaRPr>
                        </a:p>
                      </a:txBody>
                      <a:tcPr marL="17780" marR="17780" marT="0" marB="0" anchor="ctr">
                        <a:solidFill>
                          <a:schemeClr val="bg1">
                            <a:lumMod val="95000"/>
                          </a:schemeClr>
                        </a:solidFill>
                      </a:tcPr>
                    </a:tc>
                    <a:tc>
                      <a:txBody>
                        <a:bodyPr/>
                        <a:lstStyle/>
                        <a:p>
                          <a:pPr algn="ctr">
                            <a:lnSpc>
                              <a:spcPct val="107000"/>
                            </a:lnSpc>
                            <a:spcAft>
                              <a:spcPts val="0"/>
                            </a:spcAft>
                            <a:defRPr/>
                          </a:pPr>
                          <a:r>
                            <a:rPr lang="fr-FR" sz="1200"/>
                            <a:t>Catégorie 2</a:t>
                          </a:r>
                          <a:endParaRPr lang="fr-FR" sz="1200" b="0">
                            <a:solidFill>
                              <a:schemeClr val="tx1"/>
                            </a:solidFill>
                            <a:latin typeface="Calibri"/>
                            <a:ea typeface="Calibri"/>
                            <a:cs typeface="Times New Roman"/>
                          </a:endParaRPr>
                        </a:p>
                      </a:txBody>
                      <a:tcPr marL="17780" marR="17780" marT="0" marB="0" anchor="ctr">
                        <a:solidFill>
                          <a:schemeClr val="bg1">
                            <a:lumMod val="95000"/>
                          </a:schemeClr>
                        </a:solidFill>
                      </a:tcPr>
                    </a:tc>
                    <a:extLst>
                      <a:ext uri="{0D108BD9-81ED-4DB2-BD59-A6C34878D82A}">
                        <a16:rowId xmlns:a16="http://schemas.microsoft.com/office/drawing/2014/main" val="10000"/>
                      </a:ext>
                    </a:extLst>
                  </a:tr>
                  <a:tr h="214122">
                    <a:tc>
                      <a:txBody>
                        <a:bodyPr/>
                        <a:lstStyle/>
                        <a:p>
                          <a:pPr algn="ctr">
                            <a:lnSpc>
                              <a:spcPct val="107000"/>
                            </a:lnSpc>
                            <a:spcAft>
                              <a:spcPts val="0"/>
                            </a:spcAft>
                            <a:defRPr/>
                          </a:pPr>
                          <a14:m>
                            <m:oMathPara xmlns:m="http://schemas.openxmlformats.org/officeDocument/2006/math">
                              <m:oMathParaPr>
                                <m:jc m:val="centerGroup"/>
                              </m:oMathParaPr>
                              <m:oMath xmlns:m="http://schemas.openxmlformats.org/officeDocument/2006/math">
                                <m:sSub>
                                  <m:sSubPr>
                                    <m:ctrlPr>
                                      <a:rPr lang="fr-FR" sz="1200" i="1">
                                        <a:latin typeface="Cambria Math" panose="02040503050406030204" pitchFamily="18" charset="0"/>
                                        <a:ea typeface="Cambria Math"/>
                                        <a:cs typeface="Cambria Math"/>
                                      </a:rPr>
                                    </m:ctrlPr>
                                  </m:sSubPr>
                                  <m:e>
                                    <m:r>
                                      <a:rPr lang="fr-FR" sz="1200">
                                        <a:latin typeface="Cambria Math"/>
                                      </a:rPr>
                                      <m:t>𝑆𝑚𝑜𝑦</m:t>
                                    </m:r>
                                  </m:e>
                                  <m:sub>
                                    <m:r>
                                      <a:rPr lang="fr-FR" sz="1200">
                                        <a:latin typeface="Cambria Math"/>
                                      </a:rPr>
                                      <m:t>𝑙𝑔𝑡</m:t>
                                    </m:r>
                                  </m:sub>
                                </m:sSub>
                                <m:r>
                                  <a:rPr lang="fr-FR" sz="1200">
                                    <a:latin typeface="Cambria Math"/>
                                  </a:rPr>
                                  <m:t>≤20 </m:t>
                                </m:r>
                                <m:r>
                                  <a:rPr lang="fr-FR" sz="1200">
                                    <a:latin typeface="Cambria Math"/>
                                  </a:rPr>
                                  <m:t>𝑚</m:t>
                                </m:r>
                                <m:r>
                                  <a:rPr lang="fr-FR" sz="1200">
                                    <a:latin typeface="Cambria Math"/>
                                  </a:rPr>
                                  <m:t>²</m:t>
                                </m:r>
                              </m:oMath>
                            </m:oMathPara>
                          </a14:m>
                          <a:endParaRPr lang="fr-FR" sz="1200" b="0">
                            <a:solidFill>
                              <a:schemeClr val="tx1"/>
                            </a:solidFill>
                            <a:latin typeface="Calibri"/>
                            <a:ea typeface="Calibri"/>
                            <a:cs typeface="Times New Roman"/>
                          </a:endParaRPr>
                        </a:p>
                      </a:txBody>
                      <a:tcPr marL="17780" marR="17780" marT="0" marB="0" anchor="ctr">
                        <a:solidFill>
                          <a:schemeClr val="bg1">
                            <a:lumMod val="95000"/>
                          </a:schemeClr>
                        </a:solidFill>
                      </a:tcPr>
                    </a:tc>
                    <a:tc>
                      <a:txBody>
                        <a:bodyPr/>
                        <a:lstStyle/>
                        <a:p>
                          <a:pPr algn="ctr">
                            <a:lnSpc>
                              <a:spcPct val="107000"/>
                            </a:lnSpc>
                            <a:spcAft>
                              <a:spcPts val="0"/>
                            </a:spcAft>
                            <a:defRPr/>
                          </a:pPr>
                          <a:r>
                            <a:rPr lang="fr-FR" sz="1200"/>
                            <a:t>1250</a:t>
                          </a:r>
                          <a:endParaRPr lang="fr-FR" sz="1200" b="0">
                            <a:solidFill>
                              <a:schemeClr val="tx1"/>
                            </a:solidFill>
                            <a:latin typeface="Calibri"/>
                            <a:ea typeface="Calibri"/>
                            <a:cs typeface="Times New Roman"/>
                          </a:endParaRPr>
                        </a:p>
                      </a:txBody>
                      <a:tcPr marL="17780" marR="17780" marT="0" marB="0" anchor="ctr"/>
                    </a:tc>
                    <a:tc>
                      <a:txBody>
                        <a:bodyPr/>
                        <a:lstStyle/>
                        <a:p>
                          <a:pPr algn="ctr">
                            <a:lnSpc>
                              <a:spcPct val="107000"/>
                            </a:lnSpc>
                            <a:spcAft>
                              <a:spcPts val="0"/>
                            </a:spcAft>
                            <a:defRPr/>
                          </a:pPr>
                          <a:r>
                            <a:rPr lang="fr-FR" sz="1200"/>
                            <a:t>1600</a:t>
                          </a:r>
                          <a:endParaRPr lang="fr-FR" sz="1200" b="0">
                            <a:solidFill>
                              <a:schemeClr val="tx1"/>
                            </a:solidFill>
                            <a:latin typeface="Calibri"/>
                            <a:ea typeface="Calibri"/>
                            <a:cs typeface="Times New Roman"/>
                          </a:endParaRPr>
                        </a:p>
                      </a:txBody>
                      <a:tcPr marL="17780" marR="17780" marT="0" marB="0" anchor="ctr"/>
                    </a:tc>
                    <a:tc>
                      <a:txBody>
                        <a:bodyPr/>
                        <a:lstStyle/>
                        <a:p>
                          <a:pPr algn="ctr">
                            <a:lnSpc>
                              <a:spcPct val="107000"/>
                            </a:lnSpc>
                            <a:spcAft>
                              <a:spcPts val="0"/>
                            </a:spcAft>
                            <a:defRPr/>
                          </a:pPr>
                          <a:r>
                            <a:rPr lang="fr-FR" sz="1200"/>
                            <a:t>2600</a:t>
                          </a:r>
                          <a:endParaRPr lang="fr-FR" sz="1200" b="0">
                            <a:solidFill>
                              <a:schemeClr val="tx1"/>
                            </a:solidFill>
                            <a:latin typeface="Calibri"/>
                            <a:ea typeface="Calibri"/>
                            <a:cs typeface="Times New Roman"/>
                          </a:endParaRPr>
                        </a:p>
                      </a:txBody>
                      <a:tcPr marL="17780" marR="17780" marT="0" marB="0" anchor="ctr"/>
                    </a:tc>
                    <a:extLst>
                      <a:ext uri="{0D108BD9-81ED-4DB2-BD59-A6C34878D82A}">
                        <a16:rowId xmlns:a16="http://schemas.microsoft.com/office/drawing/2014/main" val="10001"/>
                      </a:ext>
                    </a:extLst>
                  </a:tr>
                  <a:tr h="215583">
                    <a:tc>
                      <a:txBody>
                        <a:bodyPr/>
                        <a:lstStyle/>
                        <a:p>
                          <a:pPr algn="ctr">
                            <a:lnSpc>
                              <a:spcPct val="107000"/>
                            </a:lnSpc>
                            <a:spcAft>
                              <a:spcPts val="0"/>
                            </a:spcAft>
                            <a:defRPr/>
                          </a:pPr>
                          <a14:m>
                            <m:oMathPara xmlns:m="http://schemas.openxmlformats.org/officeDocument/2006/math">
                              <m:oMathParaPr>
                                <m:jc m:val="centerGroup"/>
                              </m:oMathParaPr>
                              <m:oMath xmlns:m="http://schemas.openxmlformats.org/officeDocument/2006/math">
                                <m:sSub>
                                  <m:sSubPr>
                                    <m:ctrlPr>
                                      <a:rPr lang="fr-FR" sz="1200" i="1">
                                        <a:latin typeface="Cambria Math" panose="02040503050406030204" pitchFamily="18" charset="0"/>
                                        <a:ea typeface="Cambria Math"/>
                                        <a:cs typeface="Cambria Math"/>
                                      </a:rPr>
                                    </m:ctrlPr>
                                  </m:sSubPr>
                                  <m:e>
                                    <m:r>
                                      <a:rPr lang="fr-FR" sz="1200">
                                        <a:latin typeface="Cambria Math"/>
                                      </a:rPr>
                                      <m:t>20</m:t>
                                    </m:r>
                                    <m:sSup>
                                      <m:sSupPr>
                                        <m:ctrlPr>
                                          <a:rPr lang="fr-FR" sz="1200" i="1">
                                            <a:latin typeface="Cambria Math" panose="02040503050406030204" pitchFamily="18" charset="0"/>
                                            <a:ea typeface="Cambria Math"/>
                                            <a:cs typeface="Cambria Math"/>
                                          </a:rPr>
                                        </m:ctrlPr>
                                      </m:sSupPr>
                                      <m:e>
                                        <m:r>
                                          <a:rPr lang="fr-FR" sz="1200">
                                            <a:latin typeface="Cambria Math"/>
                                          </a:rPr>
                                          <m:t>𝑚</m:t>
                                        </m:r>
                                      </m:e>
                                      <m:sup>
                                        <m:r>
                                          <a:rPr lang="fr-FR" sz="1200">
                                            <a:latin typeface="Cambria Math"/>
                                          </a:rPr>
                                          <m:t>2</m:t>
                                        </m:r>
                                      </m:sup>
                                    </m:sSup>
                                    <m:r>
                                      <a:rPr lang="fr-FR" sz="1200">
                                        <a:latin typeface="Cambria Math"/>
                                      </a:rPr>
                                      <m:t>&lt;</m:t>
                                    </m:r>
                                    <m:r>
                                      <a:rPr lang="fr-FR" sz="1200">
                                        <a:latin typeface="Cambria Math"/>
                                      </a:rPr>
                                      <m:t>𝑆𝑚𝑜𝑦</m:t>
                                    </m:r>
                                  </m:e>
                                  <m:sub>
                                    <m:r>
                                      <a:rPr lang="fr-FR" sz="1200">
                                        <a:latin typeface="Cambria Math"/>
                                      </a:rPr>
                                      <m:t>𝑙𝑔𝑡</m:t>
                                    </m:r>
                                  </m:sub>
                                </m:sSub>
                                <m:r>
                                  <a:rPr lang="fr-FR" sz="1200">
                                    <a:latin typeface="Cambria Math"/>
                                  </a:rPr>
                                  <m:t>≤60 </m:t>
                                </m:r>
                                <m:r>
                                  <a:rPr lang="fr-FR" sz="1200">
                                    <a:latin typeface="Cambria Math"/>
                                  </a:rPr>
                                  <m:t>𝑚</m:t>
                                </m:r>
                                <m:r>
                                  <a:rPr lang="fr-FR" sz="1200">
                                    <a:latin typeface="Cambria Math"/>
                                  </a:rPr>
                                  <m:t>²</m:t>
                                </m:r>
                              </m:oMath>
                            </m:oMathPara>
                          </a14:m>
                          <a:endParaRPr lang="fr-FR" sz="1200" b="0">
                            <a:solidFill>
                              <a:schemeClr val="tx1"/>
                            </a:solidFill>
                            <a:latin typeface="Calibri"/>
                            <a:ea typeface="Calibri"/>
                            <a:cs typeface="Times New Roman"/>
                          </a:endParaRPr>
                        </a:p>
                      </a:txBody>
                      <a:tcPr marL="17780" marR="17780" marT="0" marB="0" anchor="ctr">
                        <a:solidFill>
                          <a:schemeClr val="bg1">
                            <a:lumMod val="95000"/>
                          </a:schemeClr>
                        </a:solidFill>
                      </a:tcPr>
                    </a:tc>
                    <a:tc>
                      <a:txBody>
                        <a:bodyPr/>
                        <a:lstStyle/>
                        <a:p>
                          <a:pPr algn="ctr">
                            <a:lnSpc>
                              <a:spcPct val="107000"/>
                            </a:lnSpc>
                            <a:spcAft>
                              <a:spcPts val="0"/>
                            </a:spcAft>
                            <a:defRPr/>
                          </a:pPr>
                          <a:r>
                            <a:rPr lang="fr-FR" sz="1200"/>
                            <a:t>1250</a:t>
                          </a:r>
                          <a:endParaRPr lang="fr-FR" sz="1200" b="0">
                            <a:solidFill>
                              <a:schemeClr val="tx1"/>
                            </a:solidFill>
                            <a:latin typeface="Calibri"/>
                            <a:ea typeface="Calibri"/>
                            <a:cs typeface="Times New Roman"/>
                          </a:endParaRPr>
                        </a:p>
                      </a:txBody>
                      <a:tcPr marL="17780" marR="17780" marT="0" marB="0" anchor="ctr"/>
                    </a:tc>
                    <a:tc>
                      <a:txBody>
                        <a:bodyPr/>
                        <a:lstStyle/>
                        <a:p>
                          <a:pPr algn="ctr">
                            <a:lnSpc>
                              <a:spcPct val="107000"/>
                            </a:lnSpc>
                            <a:spcAft>
                              <a:spcPts val="0"/>
                            </a:spcAft>
                            <a:defRPr/>
                          </a:pPr>
                          <a14:m>
                            <m:oMathPara xmlns:m="http://schemas.openxmlformats.org/officeDocument/2006/math">
                              <m:oMathParaPr>
                                <m:jc m:val="centerGroup"/>
                              </m:oMathParaPr>
                              <m:oMath xmlns:m="http://schemas.openxmlformats.org/officeDocument/2006/math">
                                <m:r>
                                  <a:rPr lang="fr-FR" sz="1200">
                                    <a:latin typeface="Cambria Math"/>
                                  </a:rPr>
                                  <m:t>1700−5∗</m:t>
                                </m:r>
                                <m:sSub>
                                  <m:sSubPr>
                                    <m:ctrlPr>
                                      <a:rPr lang="fr-FR" sz="1200" i="1">
                                        <a:latin typeface="Cambria Math" panose="02040503050406030204" pitchFamily="18" charset="0"/>
                                        <a:ea typeface="Cambria Math"/>
                                        <a:cs typeface="Cambria Math"/>
                                      </a:rPr>
                                    </m:ctrlPr>
                                  </m:sSubPr>
                                  <m:e>
                                    <m:r>
                                      <a:rPr lang="fr-FR" sz="1200">
                                        <a:latin typeface="Cambria Math"/>
                                      </a:rPr>
                                      <m:t>𝑆𝑚𝑜𝑦</m:t>
                                    </m:r>
                                  </m:e>
                                  <m:sub>
                                    <m:r>
                                      <a:rPr lang="fr-FR" sz="1200">
                                        <a:latin typeface="Cambria Math"/>
                                      </a:rPr>
                                      <m:t>𝑙𝑔𝑡</m:t>
                                    </m:r>
                                  </m:sub>
                                </m:sSub>
                              </m:oMath>
                            </m:oMathPara>
                          </a14:m>
                          <a:endParaRPr lang="fr-FR" sz="1200" b="0">
                            <a:solidFill>
                              <a:schemeClr val="tx1"/>
                            </a:solidFill>
                            <a:latin typeface="Calibri"/>
                            <a:ea typeface="Calibri"/>
                            <a:cs typeface="Times New Roman"/>
                          </a:endParaRPr>
                        </a:p>
                      </a:txBody>
                      <a:tcPr marL="17780" marR="17780" marT="0" marB="0" anchor="ctr"/>
                    </a:tc>
                    <a:tc>
                      <a:txBody>
                        <a:bodyPr/>
                        <a:lstStyle/>
                        <a:p>
                          <a:pPr algn="ctr">
                            <a:lnSpc>
                              <a:spcPct val="107000"/>
                            </a:lnSpc>
                            <a:spcAft>
                              <a:spcPts val="0"/>
                            </a:spcAft>
                            <a:defRPr/>
                          </a:pPr>
                          <a14:m>
                            <m:oMathPara xmlns:m="http://schemas.openxmlformats.org/officeDocument/2006/math">
                              <m:oMathParaPr>
                                <m:jc m:val="centerGroup"/>
                              </m:oMathParaPr>
                              <m:oMath xmlns:m="http://schemas.openxmlformats.org/officeDocument/2006/math">
                                <m:r>
                                  <a:rPr lang="fr-FR" sz="1200">
                                    <a:latin typeface="Cambria Math"/>
                                  </a:rPr>
                                  <m:t>2850−12,5∗</m:t>
                                </m:r>
                                <m:sSub>
                                  <m:sSubPr>
                                    <m:ctrlPr>
                                      <a:rPr lang="fr-FR" sz="1200" i="1">
                                        <a:latin typeface="Cambria Math" panose="02040503050406030204" pitchFamily="18" charset="0"/>
                                        <a:ea typeface="Cambria Math"/>
                                        <a:cs typeface="Cambria Math"/>
                                      </a:rPr>
                                    </m:ctrlPr>
                                  </m:sSubPr>
                                  <m:e>
                                    <m:r>
                                      <a:rPr lang="fr-FR" sz="1200">
                                        <a:latin typeface="Cambria Math"/>
                                      </a:rPr>
                                      <m:t>𝑆𝑚𝑜𝑦</m:t>
                                    </m:r>
                                  </m:e>
                                  <m:sub>
                                    <m:r>
                                      <a:rPr lang="fr-FR" sz="1200">
                                        <a:latin typeface="Cambria Math"/>
                                      </a:rPr>
                                      <m:t>𝑙𝑔𝑡</m:t>
                                    </m:r>
                                  </m:sub>
                                </m:sSub>
                              </m:oMath>
                            </m:oMathPara>
                          </a14:m>
                          <a:endParaRPr lang="fr-FR" sz="1200" b="0">
                            <a:solidFill>
                              <a:schemeClr val="tx1"/>
                            </a:solidFill>
                            <a:latin typeface="Calibri"/>
                            <a:ea typeface="Calibri"/>
                            <a:cs typeface="Times New Roman"/>
                          </a:endParaRPr>
                        </a:p>
                      </a:txBody>
                      <a:tcPr marL="17780" marR="17780" marT="0" marB="0" anchor="ctr"/>
                    </a:tc>
                    <a:extLst>
                      <a:ext uri="{0D108BD9-81ED-4DB2-BD59-A6C34878D82A}">
                        <a16:rowId xmlns:a16="http://schemas.microsoft.com/office/drawing/2014/main" val="10002"/>
                      </a:ext>
                    </a:extLst>
                  </a:tr>
                  <a:tr h="214122">
                    <a:tc>
                      <a:txBody>
                        <a:bodyPr/>
                        <a:lstStyle/>
                        <a:p>
                          <a:pPr algn="ctr">
                            <a:lnSpc>
                              <a:spcPct val="107000"/>
                            </a:lnSpc>
                            <a:spcAft>
                              <a:spcPts val="0"/>
                            </a:spcAft>
                            <a:defRPr/>
                          </a:pPr>
                          <a14:m>
                            <m:oMathPara xmlns:m="http://schemas.openxmlformats.org/officeDocument/2006/math">
                              <m:oMathParaPr>
                                <m:jc m:val="centerGroup"/>
                              </m:oMathParaPr>
                              <m:oMath xmlns:m="http://schemas.openxmlformats.org/officeDocument/2006/math">
                                <m:sSub>
                                  <m:sSubPr>
                                    <m:ctrlPr>
                                      <a:rPr lang="fr-FR" sz="1200" i="1">
                                        <a:latin typeface="Cambria Math" panose="02040503050406030204" pitchFamily="18" charset="0"/>
                                        <a:ea typeface="Cambria Math"/>
                                        <a:cs typeface="Cambria Math"/>
                                      </a:rPr>
                                    </m:ctrlPr>
                                  </m:sSubPr>
                                  <m:e>
                                    <m:r>
                                      <a:rPr lang="fr-FR" sz="1200">
                                        <a:latin typeface="Cambria Math"/>
                                      </a:rPr>
                                      <m:t>𝑆𝑚𝑜𝑦</m:t>
                                    </m:r>
                                  </m:e>
                                  <m:sub>
                                    <m:r>
                                      <a:rPr lang="fr-FR" sz="1200">
                                        <a:latin typeface="Cambria Math"/>
                                      </a:rPr>
                                      <m:t>𝑙𝑔𝑡</m:t>
                                    </m:r>
                                  </m:sub>
                                </m:sSub>
                                <m:r>
                                  <a:rPr lang="fr-FR" sz="1200">
                                    <a:latin typeface="Cambria Math"/>
                                  </a:rPr>
                                  <m:t>&gt;60 </m:t>
                                </m:r>
                                <m:r>
                                  <a:rPr lang="fr-FR" sz="1200">
                                    <a:latin typeface="Cambria Math"/>
                                  </a:rPr>
                                  <m:t>𝑚</m:t>
                                </m:r>
                                <m:r>
                                  <a:rPr lang="fr-FR" sz="1200">
                                    <a:latin typeface="Cambria Math"/>
                                  </a:rPr>
                                  <m:t>²</m:t>
                                </m:r>
                              </m:oMath>
                            </m:oMathPara>
                          </a14:m>
                          <a:endParaRPr lang="fr-FR" sz="1200" b="0">
                            <a:solidFill>
                              <a:schemeClr val="tx1"/>
                            </a:solidFill>
                            <a:latin typeface="Calibri"/>
                            <a:ea typeface="Calibri"/>
                            <a:cs typeface="Times New Roman"/>
                          </a:endParaRPr>
                        </a:p>
                      </a:txBody>
                      <a:tcPr marL="17780" marR="17780" marT="0" marB="0" anchor="ctr">
                        <a:solidFill>
                          <a:schemeClr val="bg1">
                            <a:lumMod val="95000"/>
                          </a:schemeClr>
                        </a:solidFill>
                      </a:tcPr>
                    </a:tc>
                    <a:tc>
                      <a:txBody>
                        <a:bodyPr/>
                        <a:lstStyle/>
                        <a:p>
                          <a:pPr algn="ctr">
                            <a:lnSpc>
                              <a:spcPct val="107000"/>
                            </a:lnSpc>
                            <a:spcAft>
                              <a:spcPts val="0"/>
                            </a:spcAft>
                            <a:defRPr/>
                          </a:pPr>
                          <a:r>
                            <a:rPr lang="fr-FR" sz="1200"/>
                            <a:t>1250</a:t>
                          </a:r>
                          <a:endParaRPr lang="fr-FR" sz="1200" b="0">
                            <a:solidFill>
                              <a:schemeClr val="tx1"/>
                            </a:solidFill>
                            <a:latin typeface="Calibri"/>
                            <a:ea typeface="Calibri"/>
                            <a:cs typeface="Times New Roman"/>
                          </a:endParaRPr>
                        </a:p>
                      </a:txBody>
                      <a:tcPr marL="17780" marR="17780" marT="0" marB="0" anchor="ctr"/>
                    </a:tc>
                    <a:tc>
                      <a:txBody>
                        <a:bodyPr/>
                        <a:lstStyle/>
                        <a:p>
                          <a:pPr algn="ctr">
                            <a:lnSpc>
                              <a:spcPct val="107000"/>
                            </a:lnSpc>
                            <a:spcAft>
                              <a:spcPts val="0"/>
                            </a:spcAft>
                            <a:defRPr/>
                          </a:pPr>
                          <a:r>
                            <a:rPr lang="fr-FR" sz="1200"/>
                            <a:t>1400</a:t>
                          </a:r>
                          <a:endParaRPr lang="fr-FR" sz="1200" b="0">
                            <a:solidFill>
                              <a:schemeClr val="tx1"/>
                            </a:solidFill>
                            <a:latin typeface="Calibri"/>
                            <a:ea typeface="Calibri"/>
                            <a:cs typeface="Times New Roman"/>
                          </a:endParaRPr>
                        </a:p>
                      </a:txBody>
                      <a:tcPr marL="17780" marR="17780" marT="0" marB="0" anchor="ctr"/>
                    </a:tc>
                    <a:tc>
                      <a:txBody>
                        <a:bodyPr/>
                        <a:lstStyle/>
                        <a:p>
                          <a:pPr algn="ctr">
                            <a:lnSpc>
                              <a:spcPct val="107000"/>
                            </a:lnSpc>
                            <a:spcAft>
                              <a:spcPts val="0"/>
                            </a:spcAft>
                            <a:defRPr/>
                          </a:pPr>
                          <a:r>
                            <a:rPr lang="fr-FR" sz="1200"/>
                            <a:t>2100</a:t>
                          </a:r>
                          <a:endParaRPr lang="fr-FR" sz="1200" b="0">
                            <a:solidFill>
                              <a:schemeClr val="tx1"/>
                            </a:solidFill>
                            <a:latin typeface="Calibri"/>
                            <a:ea typeface="Calibri"/>
                            <a:cs typeface="Times New Roman"/>
                          </a:endParaRPr>
                        </a:p>
                      </a:txBody>
                      <a:tcPr marL="17780" marR="17780" marT="0" marB="0" anchor="ctr"/>
                    </a:tc>
                    <a:extLst>
                      <a:ext uri="{0D108BD9-81ED-4DB2-BD59-A6C34878D82A}">
                        <a16:rowId xmlns:a16="http://schemas.microsoft.com/office/drawing/2014/main" val="10003"/>
                      </a:ext>
                    </a:extLst>
                  </a:tr>
                </a:tbl>
              </a:graphicData>
            </a:graphic>
          </p:graphicFrame>
        </mc:Choice>
        <mc:Fallback xmlns="">
          <p:graphicFrame>
            <p:nvGraphicFramePr>
              <p:cNvPr id="47" name="Tableau 46"/>
              <p:cNvGraphicFramePr>
                <a:graphicFrameLocks noGrp="1"/>
              </p:cNvGraphicFramePr>
              <p:nvPr/>
            </p:nvGraphicFramePr>
            <p:xfrm>
              <a:off x="748430" y="3435846"/>
              <a:ext cx="7884409" cy="1230948"/>
            </p:xfrm>
            <a:graphic>
              <a:graphicData uri="http://schemas.openxmlformats.org/drawingml/2006/table">
                <a:tbl>
                  <a:tblPr firstRow="1" firstCol="1" bandRow="1">
                    <a:tableStyleId>{5940675A-B579-460E-94D1-54222C63F5DA}</a:tableStyleId>
                  </a:tblPr>
                  <a:tblGrid>
                    <a:gridCol w="1911677">
                      <a:extLst>
                        <a:ext uri="{9D8B030D-6E8A-4147-A177-3AD203B41FA5}">
                          <a16:colId xmlns:a16="http://schemas.microsoft.com/office/drawing/2014/main" val="20000"/>
                        </a:ext>
                      </a:extLst>
                    </a:gridCol>
                    <a:gridCol w="2463165">
                      <a:extLst>
                        <a:ext uri="{9D8B030D-6E8A-4147-A177-3AD203B41FA5}">
                          <a16:colId xmlns:a16="http://schemas.microsoft.com/office/drawing/2014/main" val="20001"/>
                        </a:ext>
                      </a:extLst>
                    </a:gridCol>
                    <a:gridCol w="1745840">
                      <a:extLst>
                        <a:ext uri="{9D8B030D-6E8A-4147-A177-3AD203B41FA5}">
                          <a16:colId xmlns:a16="http://schemas.microsoft.com/office/drawing/2014/main" val="20002"/>
                        </a:ext>
                      </a:extLst>
                    </a:gridCol>
                    <a:gridCol w="1763727">
                      <a:extLst>
                        <a:ext uri="{9D8B030D-6E8A-4147-A177-3AD203B41FA5}">
                          <a16:colId xmlns:a16="http://schemas.microsoft.com/office/drawing/2014/main" val="20003"/>
                        </a:ext>
                      </a:extLst>
                    </a:gridCol>
                  </a:tblGrid>
                  <a:tr h="587121">
                    <a:tc>
                      <a:txBody>
                        <a:bodyPr/>
                        <a:lstStyle/>
                        <a:p>
                          <a:pPr algn="ctr">
                            <a:lnSpc>
                              <a:spcPct val="107000"/>
                            </a:lnSpc>
                            <a:spcAft>
                              <a:spcPts val="0"/>
                            </a:spcAft>
                            <a:defRPr/>
                          </a:pPr>
                          <a:r>
                            <a:rPr lang="fr-FR" sz="1200"/>
                            <a:t>DH_maxcat</a:t>
                          </a:r>
                          <a:endParaRPr lang="fr-FR" sz="1200" b="0">
                            <a:solidFill>
                              <a:schemeClr val="tx1"/>
                            </a:solidFill>
                            <a:latin typeface="Calibri"/>
                            <a:ea typeface="Calibri"/>
                            <a:cs typeface="Times New Roman"/>
                          </a:endParaRPr>
                        </a:p>
                      </a:txBody>
                      <a:tcPr marL="17780" marR="17780" marT="0" marB="0" anchor="ctr">
                        <a:solidFill>
                          <a:schemeClr val="bg1">
                            <a:lumMod val="95000"/>
                          </a:schemeClr>
                        </a:solidFill>
                      </a:tcPr>
                    </a:tc>
                    <a:tc>
                      <a:txBody>
                        <a:bodyPr/>
                        <a:lstStyle/>
                        <a:p>
                          <a:pPr algn="ctr">
                            <a:lnSpc>
                              <a:spcPct val="107000"/>
                            </a:lnSpc>
                            <a:spcAft>
                              <a:spcPts val="0"/>
                            </a:spcAft>
                            <a:defRPr/>
                          </a:pPr>
                          <a:r>
                            <a:rPr lang="fr-FR" sz="1200"/>
                            <a:t>Catégorie 1, sauf parties de bâtiments climatisées en zones H2d et H3</a:t>
                          </a:r>
                          <a:endParaRPr lang="fr-FR" sz="1200" b="0">
                            <a:solidFill>
                              <a:schemeClr val="tx1"/>
                            </a:solidFill>
                            <a:latin typeface="Calibri"/>
                            <a:ea typeface="Calibri"/>
                            <a:cs typeface="Times New Roman"/>
                          </a:endParaRPr>
                        </a:p>
                      </a:txBody>
                      <a:tcPr marL="17780" marR="17780" marT="0" marB="0" anchor="ctr">
                        <a:solidFill>
                          <a:schemeClr val="bg1">
                            <a:lumMod val="95000"/>
                          </a:schemeClr>
                        </a:solidFill>
                      </a:tcPr>
                    </a:tc>
                    <a:tc>
                      <a:txBody>
                        <a:bodyPr/>
                        <a:lstStyle/>
                        <a:p>
                          <a:pPr algn="ctr">
                            <a:lnSpc>
                              <a:spcPct val="107000"/>
                            </a:lnSpc>
                            <a:spcAft>
                              <a:spcPts val="0"/>
                            </a:spcAft>
                            <a:defRPr/>
                          </a:pPr>
                          <a:r>
                            <a:rPr lang="fr-FR" sz="1200"/>
                            <a:t>Catégorie 1 climatisé, en zone H2d et H3</a:t>
                          </a:r>
                          <a:endParaRPr lang="fr-FR" sz="1200" b="0">
                            <a:solidFill>
                              <a:schemeClr val="tx1"/>
                            </a:solidFill>
                            <a:latin typeface="Calibri"/>
                            <a:ea typeface="Calibri"/>
                            <a:cs typeface="Times New Roman"/>
                          </a:endParaRPr>
                        </a:p>
                      </a:txBody>
                      <a:tcPr marL="17780" marR="17780" marT="0" marB="0" anchor="ctr">
                        <a:solidFill>
                          <a:schemeClr val="bg1">
                            <a:lumMod val="95000"/>
                          </a:schemeClr>
                        </a:solidFill>
                      </a:tcPr>
                    </a:tc>
                    <a:tc>
                      <a:txBody>
                        <a:bodyPr/>
                        <a:lstStyle/>
                        <a:p>
                          <a:pPr algn="ctr">
                            <a:lnSpc>
                              <a:spcPct val="107000"/>
                            </a:lnSpc>
                            <a:spcAft>
                              <a:spcPts val="0"/>
                            </a:spcAft>
                            <a:defRPr/>
                          </a:pPr>
                          <a:r>
                            <a:rPr lang="fr-FR" sz="1200"/>
                            <a:t>Catégorie 2</a:t>
                          </a:r>
                          <a:endParaRPr lang="fr-FR" sz="1200" b="0">
                            <a:solidFill>
                              <a:schemeClr val="tx1"/>
                            </a:solidFill>
                            <a:latin typeface="Calibri"/>
                            <a:ea typeface="Calibri"/>
                            <a:cs typeface="Times New Roman"/>
                          </a:endParaRPr>
                        </a:p>
                      </a:txBody>
                      <a:tcPr marL="17780" marR="17780" marT="0" marB="0" anchor="ctr">
                        <a:solidFill>
                          <a:schemeClr val="bg1">
                            <a:lumMod val="95000"/>
                          </a:schemeClr>
                        </a:solidFill>
                      </a:tcPr>
                    </a:tc>
                    <a:extLst>
                      <a:ext uri="{0D108BD9-81ED-4DB2-BD59-A6C34878D82A}">
                        <a16:rowId xmlns:a16="http://schemas.microsoft.com/office/drawing/2014/main" val="10000"/>
                      </a:ext>
                    </a:extLst>
                  </a:tr>
                  <a:tr h="214122">
                    <a:tc>
                      <a:txBody>
                        <a:bodyPr/>
                        <a:lstStyle/>
                        <a:p>
                          <a:endParaRPr lang="fr-FR"/>
                        </a:p>
                      </a:txBody>
                      <a:tcPr marL="17780" marR="17780" marT="0" marB="0" anchor="ctr">
                        <a:blipFill>
                          <a:blip r:embed="rId4"/>
                          <a:stretch>
                            <a:fillRect l="-318" t="-300000" r="-313057" b="-231429"/>
                          </a:stretch>
                        </a:blipFill>
                      </a:tcPr>
                    </a:tc>
                    <a:tc>
                      <a:txBody>
                        <a:bodyPr/>
                        <a:lstStyle/>
                        <a:p>
                          <a:pPr algn="ctr">
                            <a:lnSpc>
                              <a:spcPct val="107000"/>
                            </a:lnSpc>
                            <a:spcAft>
                              <a:spcPts val="0"/>
                            </a:spcAft>
                            <a:defRPr/>
                          </a:pPr>
                          <a:r>
                            <a:rPr lang="fr-FR" sz="1200"/>
                            <a:t>1250</a:t>
                          </a:r>
                          <a:endParaRPr lang="fr-FR" sz="1200" b="0">
                            <a:solidFill>
                              <a:schemeClr val="tx1"/>
                            </a:solidFill>
                            <a:latin typeface="Calibri"/>
                            <a:ea typeface="Calibri"/>
                            <a:cs typeface="Times New Roman"/>
                          </a:endParaRPr>
                        </a:p>
                      </a:txBody>
                      <a:tcPr marL="17780" marR="17780" marT="0" marB="0" anchor="ctr"/>
                    </a:tc>
                    <a:tc>
                      <a:txBody>
                        <a:bodyPr/>
                        <a:lstStyle/>
                        <a:p>
                          <a:pPr algn="ctr">
                            <a:lnSpc>
                              <a:spcPct val="107000"/>
                            </a:lnSpc>
                            <a:spcAft>
                              <a:spcPts val="0"/>
                            </a:spcAft>
                            <a:defRPr/>
                          </a:pPr>
                          <a:r>
                            <a:rPr lang="fr-FR" sz="1200"/>
                            <a:t>1600</a:t>
                          </a:r>
                          <a:endParaRPr lang="fr-FR" sz="1200" b="0">
                            <a:solidFill>
                              <a:schemeClr val="tx1"/>
                            </a:solidFill>
                            <a:latin typeface="Calibri"/>
                            <a:ea typeface="Calibri"/>
                            <a:cs typeface="Times New Roman"/>
                          </a:endParaRPr>
                        </a:p>
                      </a:txBody>
                      <a:tcPr marL="17780" marR="17780" marT="0" marB="0" anchor="ctr"/>
                    </a:tc>
                    <a:tc>
                      <a:txBody>
                        <a:bodyPr/>
                        <a:lstStyle/>
                        <a:p>
                          <a:pPr algn="ctr">
                            <a:lnSpc>
                              <a:spcPct val="107000"/>
                            </a:lnSpc>
                            <a:spcAft>
                              <a:spcPts val="0"/>
                            </a:spcAft>
                            <a:defRPr/>
                          </a:pPr>
                          <a:r>
                            <a:rPr lang="fr-FR" sz="1200"/>
                            <a:t>2600</a:t>
                          </a:r>
                          <a:endParaRPr lang="fr-FR" sz="1200" b="0">
                            <a:solidFill>
                              <a:schemeClr val="tx1"/>
                            </a:solidFill>
                            <a:latin typeface="Calibri"/>
                            <a:ea typeface="Calibri"/>
                            <a:cs typeface="Times New Roman"/>
                          </a:endParaRPr>
                        </a:p>
                      </a:txBody>
                      <a:tcPr marL="17780" marR="17780" marT="0" marB="0" anchor="ctr"/>
                    </a:tc>
                    <a:extLst>
                      <a:ext uri="{0D108BD9-81ED-4DB2-BD59-A6C34878D82A}">
                        <a16:rowId xmlns:a16="http://schemas.microsoft.com/office/drawing/2014/main" val="10001"/>
                      </a:ext>
                    </a:extLst>
                  </a:tr>
                  <a:tr h="215583">
                    <a:tc>
                      <a:txBody>
                        <a:bodyPr/>
                        <a:lstStyle/>
                        <a:p>
                          <a:endParaRPr lang="fr-FR"/>
                        </a:p>
                      </a:txBody>
                      <a:tcPr marL="17780" marR="17780" marT="0" marB="0" anchor="ctr">
                        <a:blipFill>
                          <a:blip r:embed="rId4"/>
                          <a:stretch>
                            <a:fillRect l="-318" t="-388889" r="-313057" b="-125000"/>
                          </a:stretch>
                        </a:blipFill>
                      </a:tcPr>
                    </a:tc>
                    <a:tc>
                      <a:txBody>
                        <a:bodyPr/>
                        <a:lstStyle/>
                        <a:p>
                          <a:pPr algn="ctr">
                            <a:lnSpc>
                              <a:spcPct val="107000"/>
                            </a:lnSpc>
                            <a:spcAft>
                              <a:spcPts val="0"/>
                            </a:spcAft>
                            <a:defRPr/>
                          </a:pPr>
                          <a:r>
                            <a:rPr lang="fr-FR" sz="1200"/>
                            <a:t>1250</a:t>
                          </a:r>
                          <a:endParaRPr lang="fr-FR" sz="1200" b="0">
                            <a:solidFill>
                              <a:schemeClr val="tx1"/>
                            </a:solidFill>
                            <a:latin typeface="Calibri"/>
                            <a:ea typeface="Calibri"/>
                            <a:cs typeface="Times New Roman"/>
                          </a:endParaRPr>
                        </a:p>
                      </a:txBody>
                      <a:tcPr marL="17780" marR="17780" marT="0" marB="0" anchor="ctr"/>
                    </a:tc>
                    <a:tc>
                      <a:txBody>
                        <a:bodyPr/>
                        <a:lstStyle/>
                        <a:p>
                          <a:endParaRPr lang="fr-FR"/>
                        </a:p>
                      </a:txBody>
                      <a:tcPr marL="17780" marR="17780" marT="0" marB="0" anchor="ctr">
                        <a:blipFill>
                          <a:blip r:embed="rId4"/>
                          <a:stretch>
                            <a:fillRect l="-251748" t="-388889" r="-102098" b="-125000"/>
                          </a:stretch>
                        </a:blipFill>
                      </a:tcPr>
                    </a:tc>
                    <a:tc>
                      <a:txBody>
                        <a:bodyPr/>
                        <a:lstStyle/>
                        <a:p>
                          <a:endParaRPr lang="fr-FR"/>
                        </a:p>
                      </a:txBody>
                      <a:tcPr marL="17780" marR="17780" marT="0" marB="0" anchor="ctr">
                        <a:blipFill>
                          <a:blip r:embed="rId4"/>
                          <a:stretch>
                            <a:fillRect l="-346897" t="-388889" r="-690" b="-125000"/>
                          </a:stretch>
                        </a:blipFill>
                      </a:tcPr>
                    </a:tc>
                    <a:extLst>
                      <a:ext uri="{0D108BD9-81ED-4DB2-BD59-A6C34878D82A}">
                        <a16:rowId xmlns:a16="http://schemas.microsoft.com/office/drawing/2014/main" val="10002"/>
                      </a:ext>
                    </a:extLst>
                  </a:tr>
                  <a:tr h="214122">
                    <a:tc>
                      <a:txBody>
                        <a:bodyPr/>
                        <a:lstStyle/>
                        <a:p>
                          <a:endParaRPr lang="fr-FR"/>
                        </a:p>
                      </a:txBody>
                      <a:tcPr marL="17780" marR="17780" marT="0" marB="0" anchor="ctr">
                        <a:blipFill>
                          <a:blip r:embed="rId4"/>
                          <a:stretch>
                            <a:fillRect l="-318" t="-502857" r="-313057" b="-28571"/>
                          </a:stretch>
                        </a:blipFill>
                      </a:tcPr>
                    </a:tc>
                    <a:tc>
                      <a:txBody>
                        <a:bodyPr/>
                        <a:lstStyle/>
                        <a:p>
                          <a:pPr algn="ctr">
                            <a:lnSpc>
                              <a:spcPct val="107000"/>
                            </a:lnSpc>
                            <a:spcAft>
                              <a:spcPts val="0"/>
                            </a:spcAft>
                            <a:defRPr/>
                          </a:pPr>
                          <a:r>
                            <a:rPr lang="fr-FR" sz="1200"/>
                            <a:t>1250</a:t>
                          </a:r>
                          <a:endParaRPr lang="fr-FR" sz="1200" b="0">
                            <a:solidFill>
                              <a:schemeClr val="tx1"/>
                            </a:solidFill>
                            <a:latin typeface="Calibri"/>
                            <a:ea typeface="Calibri"/>
                            <a:cs typeface="Times New Roman"/>
                          </a:endParaRPr>
                        </a:p>
                      </a:txBody>
                      <a:tcPr marL="17780" marR="17780" marT="0" marB="0" anchor="ctr"/>
                    </a:tc>
                    <a:tc>
                      <a:txBody>
                        <a:bodyPr/>
                        <a:lstStyle/>
                        <a:p>
                          <a:pPr algn="ctr">
                            <a:lnSpc>
                              <a:spcPct val="107000"/>
                            </a:lnSpc>
                            <a:spcAft>
                              <a:spcPts val="0"/>
                            </a:spcAft>
                            <a:defRPr/>
                          </a:pPr>
                          <a:r>
                            <a:rPr lang="fr-FR" sz="1200"/>
                            <a:t>1400</a:t>
                          </a:r>
                          <a:endParaRPr lang="fr-FR" sz="1200" b="0">
                            <a:solidFill>
                              <a:schemeClr val="tx1"/>
                            </a:solidFill>
                            <a:latin typeface="Calibri"/>
                            <a:ea typeface="Calibri"/>
                            <a:cs typeface="Times New Roman"/>
                          </a:endParaRPr>
                        </a:p>
                      </a:txBody>
                      <a:tcPr marL="17780" marR="17780" marT="0" marB="0" anchor="ctr"/>
                    </a:tc>
                    <a:tc>
                      <a:txBody>
                        <a:bodyPr/>
                        <a:lstStyle/>
                        <a:p>
                          <a:pPr algn="ctr">
                            <a:lnSpc>
                              <a:spcPct val="107000"/>
                            </a:lnSpc>
                            <a:spcAft>
                              <a:spcPts val="0"/>
                            </a:spcAft>
                            <a:defRPr/>
                          </a:pPr>
                          <a:r>
                            <a:rPr lang="fr-FR" sz="1200"/>
                            <a:t>2100</a:t>
                          </a:r>
                          <a:endParaRPr lang="fr-FR" sz="1200" b="0">
                            <a:solidFill>
                              <a:schemeClr val="tx1"/>
                            </a:solidFill>
                            <a:latin typeface="Calibri"/>
                            <a:ea typeface="Calibri"/>
                            <a:cs typeface="Times New Roman"/>
                          </a:endParaRPr>
                        </a:p>
                      </a:txBody>
                      <a:tcPr marL="17780" marR="17780" marT="0" marB="0" anchor="ctr"/>
                    </a:tc>
                    <a:extLst>
                      <a:ext uri="{0D108BD9-81ED-4DB2-BD59-A6C34878D82A}">
                        <a16:rowId xmlns:a16="http://schemas.microsoft.com/office/drawing/2014/main" val="10003"/>
                      </a:ext>
                    </a:extLst>
                  </a:tr>
                </a:tbl>
              </a:graphicData>
            </a:graphic>
          </p:graphicFrame>
        </mc:Fallback>
      </mc:AlternateContent>
      <p:sp>
        <p:nvSpPr>
          <p:cNvPr id="13" name="ZoneTexte 12"/>
          <p:cNvSpPr txBox="1"/>
          <p:nvPr/>
        </p:nvSpPr>
        <p:spPr bwMode="auto">
          <a:xfrm>
            <a:off x="6100101" y="1992324"/>
            <a:ext cx="3008403" cy="738664"/>
          </a:xfrm>
          <a:prstGeom prst="rect">
            <a:avLst/>
          </a:prstGeom>
          <a:solidFill>
            <a:schemeClr val="accent3">
              <a:lumMod val="40000"/>
              <a:lumOff val="60000"/>
            </a:schemeClr>
          </a:solidFill>
          <a:ln>
            <a:solidFill>
              <a:schemeClr val="tx1"/>
            </a:solidFill>
          </a:ln>
        </p:spPr>
        <p:txBody>
          <a:bodyPr wrap="square" rtlCol="0">
            <a:spAutoFit/>
          </a:bodyPr>
          <a:lstStyle/>
          <a:p>
            <a:pPr>
              <a:defRPr/>
            </a:pPr>
            <a:r>
              <a:rPr lang="fr-FR" sz="1400" i="1" dirty="0"/>
              <a:t>Seuil 1250 DH en catégorie 1 </a:t>
            </a:r>
            <a:endParaRPr dirty="0"/>
          </a:p>
          <a:p>
            <a:pPr>
              <a:defRPr/>
            </a:pPr>
            <a:r>
              <a:rPr lang="fr-FR" sz="1400" b="1" i="1" dirty="0"/>
              <a:t>→ </a:t>
            </a:r>
            <a:r>
              <a:rPr lang="fr-FR" sz="1400" i="1" dirty="0"/>
              <a:t> Equivaut environ à +2°C en permanence pendant 5 semaines</a:t>
            </a:r>
            <a:endParaRPr lang="fr-FR" sz="1400" b="1" i="1"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Les niveaux d’Exigences pour le </a:t>
            </a:r>
            <a:r>
              <a:rPr lang="fr-FR" sz="2000" dirty="0">
                <a:solidFill>
                  <a:schemeClr val="tx2">
                    <a:lumMod val="20000"/>
                    <a:lumOff val="80000"/>
                  </a:schemeClr>
                </a:solidFill>
              </a:rPr>
              <a:t>confort d’été bureaux enseignement</a:t>
            </a:r>
            <a:endParaRPr dirty="0">
              <a:solidFill>
                <a:schemeClr val="tx2">
                  <a:lumMod val="20000"/>
                  <a:lumOff val="80000"/>
                </a:schemeClr>
              </a:solidFill>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87</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2">
              <a:lumMod val="20000"/>
              <a:lumOff val="80000"/>
            </a:schemeClr>
          </a:solidFill>
          <a:ln>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confort d’été</a:t>
            </a:r>
            <a:endParaRPr/>
          </a:p>
        </p:txBody>
      </p:sp>
      <p:sp>
        <p:nvSpPr>
          <p:cNvPr id="13" name="ZoneTexte 12"/>
          <p:cNvSpPr txBox="1"/>
          <p:nvPr/>
        </p:nvSpPr>
        <p:spPr bwMode="auto">
          <a:xfrm>
            <a:off x="483025" y="926013"/>
            <a:ext cx="8369233" cy="3877985"/>
          </a:xfrm>
          <a:prstGeom prst="rect">
            <a:avLst/>
          </a:prstGeom>
          <a:noFill/>
        </p:spPr>
        <p:txBody>
          <a:bodyPr wrap="square" rtlCol="0">
            <a:spAutoFit/>
          </a:bodyPr>
          <a:lstStyle/>
          <a:p>
            <a:pPr marL="257175" indent="-257175">
              <a:buFont typeface="Arial"/>
              <a:buChar char="•"/>
              <a:defRPr/>
            </a:pPr>
            <a:endParaRPr lang="fr-FR" sz="1500" b="1" dirty="0">
              <a:solidFill>
                <a:schemeClr val="tx1">
                  <a:lumMod val="50000"/>
                  <a:lumOff val="50000"/>
                </a:schemeClr>
              </a:solidFill>
            </a:endParaRPr>
          </a:p>
          <a:p>
            <a:pPr marL="257175" indent="-257175">
              <a:buFont typeface="Arial"/>
              <a:buChar char="•"/>
              <a:defRPr/>
            </a:pPr>
            <a:r>
              <a:rPr lang="fr-FR" sz="1500" b="1" dirty="0">
                <a:solidFill>
                  <a:schemeClr val="tx1">
                    <a:lumMod val="50000"/>
                    <a:lumOff val="50000"/>
                  </a:schemeClr>
                </a:solidFill>
              </a:rPr>
              <a:t>Exigences pour le seuil haut</a:t>
            </a:r>
            <a:br>
              <a:rPr lang="fr-FR" sz="1500" b="1" dirty="0">
                <a:solidFill>
                  <a:schemeClr val="tx1">
                    <a:lumMod val="50000"/>
                    <a:lumOff val="50000"/>
                  </a:schemeClr>
                </a:solidFill>
              </a:rPr>
            </a:br>
            <a:endParaRPr lang="fr-FR" sz="1500" b="1" dirty="0">
              <a:solidFill>
                <a:schemeClr val="tx1">
                  <a:lumMod val="50000"/>
                  <a:lumOff val="50000"/>
                </a:schemeClr>
              </a:solidFill>
            </a:endParaRPr>
          </a:p>
          <a:p>
            <a:pPr marL="942975" lvl="2" indent="-257175">
              <a:buFont typeface="Arial"/>
              <a:buChar char="•"/>
              <a:defRPr/>
            </a:pPr>
            <a:r>
              <a:rPr lang="fr-FR" sz="1500" b="1" dirty="0">
                <a:solidFill>
                  <a:schemeClr val="bg2">
                    <a:lumMod val="60000"/>
                    <a:lumOff val="40000"/>
                  </a:schemeClr>
                </a:solidFill>
              </a:rPr>
              <a:t>Enseignement</a:t>
            </a:r>
            <a:endParaRPr dirty="0">
              <a:solidFill>
                <a:schemeClr val="bg2">
                  <a:lumMod val="60000"/>
                  <a:lumOff val="40000"/>
                </a:schemeClr>
              </a:solidFill>
            </a:endParaRPr>
          </a:p>
          <a:p>
            <a:pPr marL="942975" lvl="2" indent="-257175">
              <a:buFont typeface="Arial"/>
              <a:buChar char="•"/>
              <a:defRPr/>
            </a:pPr>
            <a:endParaRPr lang="fr-FR" sz="1500" b="1" dirty="0">
              <a:solidFill>
                <a:schemeClr val="tx1">
                  <a:lumMod val="50000"/>
                  <a:lumOff val="50000"/>
                </a:schemeClr>
              </a:solidFill>
            </a:endParaRPr>
          </a:p>
          <a:p>
            <a:pPr marL="942975" lvl="2" indent="-257175">
              <a:buFont typeface="Arial"/>
              <a:buChar char="•"/>
              <a:defRPr/>
            </a:pPr>
            <a:endParaRPr lang="fr-FR" sz="1500" b="1" dirty="0">
              <a:solidFill>
                <a:schemeClr val="tx1">
                  <a:lumMod val="50000"/>
                  <a:lumOff val="50000"/>
                </a:schemeClr>
              </a:solidFill>
            </a:endParaRPr>
          </a:p>
          <a:p>
            <a:pPr marL="942975" lvl="2" indent="-257175">
              <a:buFont typeface="Arial"/>
              <a:buChar char="•"/>
              <a:defRPr/>
            </a:pPr>
            <a:endParaRPr lang="fr-FR" sz="1500" b="1" dirty="0">
              <a:solidFill>
                <a:schemeClr val="tx1">
                  <a:lumMod val="50000"/>
                  <a:lumOff val="50000"/>
                </a:schemeClr>
              </a:solidFill>
            </a:endParaRPr>
          </a:p>
          <a:p>
            <a:pPr lvl="2">
              <a:defRPr/>
            </a:pPr>
            <a:endParaRPr lang="fr-FR" sz="1500" b="1" dirty="0">
              <a:solidFill>
                <a:schemeClr val="tx1">
                  <a:lumMod val="50000"/>
                  <a:lumOff val="50000"/>
                </a:schemeClr>
              </a:solidFill>
            </a:endParaRPr>
          </a:p>
          <a:p>
            <a:pPr marL="942975" lvl="2" indent="-257175">
              <a:buFont typeface="Arial"/>
              <a:buChar char="•"/>
              <a:defRPr/>
            </a:pPr>
            <a:endParaRPr lang="fr-FR" sz="1500" b="1" dirty="0">
              <a:solidFill>
                <a:schemeClr val="tx1">
                  <a:lumMod val="50000"/>
                  <a:lumOff val="50000"/>
                </a:schemeClr>
              </a:solidFill>
            </a:endParaRPr>
          </a:p>
          <a:p>
            <a:pPr marL="942975" lvl="2" indent="-257175">
              <a:buFont typeface="Arial"/>
              <a:buChar char="•"/>
              <a:defRPr/>
            </a:pPr>
            <a:r>
              <a:rPr lang="fr-FR" sz="1500" b="1" dirty="0">
                <a:solidFill>
                  <a:schemeClr val="bg2">
                    <a:lumMod val="60000"/>
                    <a:lumOff val="40000"/>
                  </a:schemeClr>
                </a:solidFill>
              </a:rPr>
              <a:t>Bureaux</a:t>
            </a:r>
            <a:endParaRPr dirty="0">
              <a:solidFill>
                <a:schemeClr val="bg2">
                  <a:lumMod val="60000"/>
                  <a:lumOff val="40000"/>
                </a:schemeClr>
              </a:solidFill>
            </a:endParaRPr>
          </a:p>
          <a:p>
            <a:pPr lvl="1">
              <a:defRPr/>
            </a:pPr>
            <a:endParaRPr lang="fr-FR" sz="1050" b="1" i="1" dirty="0">
              <a:solidFill>
                <a:schemeClr val="tx1">
                  <a:lumMod val="50000"/>
                  <a:lumOff val="50000"/>
                </a:schemeClr>
              </a:solidFill>
            </a:endParaRPr>
          </a:p>
          <a:p>
            <a:pPr lvl="1">
              <a:defRPr/>
            </a:pPr>
            <a:r>
              <a:rPr lang="fr-FR" sz="1050" b="1" i="1" dirty="0">
                <a:solidFill>
                  <a:schemeClr val="tx1">
                    <a:lumMod val="50000"/>
                    <a:lumOff val="50000"/>
                  </a:schemeClr>
                </a:solidFill>
              </a:rPr>
              <a:t>	</a:t>
            </a:r>
            <a:endParaRPr dirty="0"/>
          </a:p>
          <a:p>
            <a:pPr lvl="1">
              <a:defRPr/>
            </a:pPr>
            <a:endParaRPr lang="fr-FR" sz="1050" b="1" i="1" dirty="0">
              <a:solidFill>
                <a:schemeClr val="tx1">
                  <a:lumMod val="50000"/>
                  <a:lumOff val="50000"/>
                </a:schemeClr>
              </a:solidFill>
            </a:endParaRPr>
          </a:p>
          <a:p>
            <a:pPr lvl="1">
              <a:defRPr/>
            </a:pPr>
            <a:endParaRPr lang="fr-FR" sz="1050" b="1" i="1" dirty="0">
              <a:solidFill>
                <a:schemeClr val="tx1">
                  <a:lumMod val="50000"/>
                  <a:lumOff val="50000"/>
                </a:schemeClr>
              </a:solidFill>
            </a:endParaRPr>
          </a:p>
          <a:p>
            <a:pPr lvl="1">
              <a:defRPr/>
            </a:pPr>
            <a:endParaRPr lang="fr-FR" sz="1050" b="1" i="1" dirty="0">
              <a:solidFill>
                <a:schemeClr val="tx1">
                  <a:lumMod val="50000"/>
                  <a:lumOff val="50000"/>
                </a:schemeClr>
              </a:solidFill>
            </a:endParaRPr>
          </a:p>
          <a:p>
            <a:pPr lvl="1">
              <a:defRPr/>
            </a:pPr>
            <a:endParaRPr lang="fr-FR" sz="1050" b="1" i="1" dirty="0">
              <a:solidFill>
                <a:schemeClr val="tx1">
                  <a:lumMod val="50000"/>
                  <a:lumOff val="50000"/>
                </a:schemeClr>
              </a:solidFill>
            </a:endParaRPr>
          </a:p>
          <a:p>
            <a:pPr lvl="1">
              <a:defRPr/>
            </a:pPr>
            <a:endParaRPr lang="fr-FR" sz="1050" b="1" i="1" dirty="0">
              <a:solidFill>
                <a:schemeClr val="tx1">
                  <a:lumMod val="50000"/>
                  <a:lumOff val="50000"/>
                </a:schemeClr>
              </a:solidFill>
            </a:endParaRPr>
          </a:p>
          <a:p>
            <a:pPr lvl="1">
              <a:defRPr/>
            </a:pPr>
            <a:endParaRPr lang="fr-FR" sz="1050" b="1" i="1" dirty="0">
              <a:solidFill>
                <a:schemeClr val="tx1">
                  <a:lumMod val="50000"/>
                  <a:lumOff val="50000"/>
                </a:schemeClr>
              </a:solidFill>
            </a:endParaRPr>
          </a:p>
          <a:p>
            <a:pPr lvl="2">
              <a:defRPr/>
            </a:pPr>
            <a:r>
              <a:rPr lang="fr-FR" sz="1200" b="1" dirty="0">
                <a:solidFill>
                  <a:schemeClr val="tx1">
                    <a:lumMod val="50000"/>
                    <a:lumOff val="50000"/>
                  </a:schemeClr>
                </a:solidFill>
              </a:rPr>
              <a:t>	</a:t>
            </a:r>
          </a:p>
        </p:txBody>
      </p:sp>
      <p:pic>
        <p:nvPicPr>
          <p:cNvPr id="17" name="Image 16"/>
          <p:cNvPicPr>
            <a:picLocks noChangeAspect="1"/>
          </p:cNvPicPr>
          <p:nvPr/>
        </p:nvPicPr>
        <p:blipFill>
          <a:blip r:embed="rId4"/>
          <a:stretch/>
        </p:blipFill>
        <p:spPr bwMode="auto">
          <a:xfrm>
            <a:off x="494733" y="3222312"/>
            <a:ext cx="7851392" cy="1315417"/>
          </a:xfrm>
          <a:prstGeom prst="rect">
            <a:avLst/>
          </a:prstGeom>
        </p:spPr>
      </p:pic>
      <p:pic>
        <p:nvPicPr>
          <p:cNvPr id="18" name="Image 17"/>
          <p:cNvPicPr>
            <a:picLocks noChangeAspect="1"/>
          </p:cNvPicPr>
          <p:nvPr/>
        </p:nvPicPr>
        <p:blipFill>
          <a:blip r:embed="rId5"/>
          <a:stretch/>
        </p:blipFill>
        <p:spPr bwMode="auto">
          <a:xfrm>
            <a:off x="394106" y="1963677"/>
            <a:ext cx="7589649" cy="928941"/>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Les niveaux d’Exigences pour le </a:t>
            </a:r>
            <a:r>
              <a:rPr lang="fr-FR" sz="2000" dirty="0">
                <a:solidFill>
                  <a:schemeClr val="tx2">
                    <a:lumMod val="20000"/>
                    <a:lumOff val="80000"/>
                  </a:schemeClr>
                </a:solidFill>
              </a:rPr>
              <a:t>confort d’été  (autres catégories)</a:t>
            </a:r>
            <a:endParaRPr dirty="0">
              <a:solidFill>
                <a:schemeClr val="tx2">
                  <a:lumMod val="20000"/>
                  <a:lumOff val="80000"/>
                </a:schemeClr>
              </a:solidFill>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88</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2">
              <a:lumMod val="20000"/>
              <a:lumOff val="80000"/>
            </a:schemeClr>
          </a:solidFill>
          <a:ln>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confort d’été</a:t>
            </a:r>
            <a:endParaRPr/>
          </a:p>
        </p:txBody>
      </p:sp>
      <p:graphicFrame>
        <p:nvGraphicFramePr>
          <p:cNvPr id="2" name="Tableau 1">
            <a:extLst>
              <a:ext uri="{FF2B5EF4-FFF2-40B4-BE49-F238E27FC236}">
                <a16:creationId xmlns:a16="http://schemas.microsoft.com/office/drawing/2014/main" id="{A7EBBC4E-B6C8-47F5-AA8E-667825FD80B1}"/>
              </a:ext>
            </a:extLst>
          </p:cNvPr>
          <p:cNvGraphicFramePr>
            <a:graphicFrameLocks noGrp="1"/>
          </p:cNvGraphicFramePr>
          <p:nvPr>
            <p:extLst>
              <p:ext uri="{D42A27DB-BD31-4B8C-83A1-F6EECF244321}">
                <p14:modId xmlns:p14="http://schemas.microsoft.com/office/powerpoint/2010/main" val="3833100426"/>
              </p:ext>
            </p:extLst>
          </p:nvPr>
        </p:nvGraphicFramePr>
        <p:xfrm>
          <a:off x="539552" y="1236650"/>
          <a:ext cx="8447608" cy="2932699"/>
        </p:xfrm>
        <a:graphic>
          <a:graphicData uri="http://schemas.openxmlformats.org/drawingml/2006/table">
            <a:tbl>
              <a:tblPr firstRow="1" firstCol="1" bandRow="1">
                <a:tableStyleId>{5C22544A-7EE6-4342-B048-85BDC9FD1C3A}</a:tableStyleId>
              </a:tblPr>
              <a:tblGrid>
                <a:gridCol w="3816424">
                  <a:extLst>
                    <a:ext uri="{9D8B030D-6E8A-4147-A177-3AD203B41FA5}">
                      <a16:colId xmlns:a16="http://schemas.microsoft.com/office/drawing/2014/main" val="27142751"/>
                    </a:ext>
                  </a:extLst>
                </a:gridCol>
                <a:gridCol w="1157796">
                  <a:extLst>
                    <a:ext uri="{9D8B030D-6E8A-4147-A177-3AD203B41FA5}">
                      <a16:colId xmlns:a16="http://schemas.microsoft.com/office/drawing/2014/main" val="4203064822"/>
                    </a:ext>
                  </a:extLst>
                </a:gridCol>
                <a:gridCol w="1157796">
                  <a:extLst>
                    <a:ext uri="{9D8B030D-6E8A-4147-A177-3AD203B41FA5}">
                      <a16:colId xmlns:a16="http://schemas.microsoft.com/office/drawing/2014/main" val="3049700697"/>
                    </a:ext>
                  </a:extLst>
                </a:gridCol>
                <a:gridCol w="1157796">
                  <a:extLst>
                    <a:ext uri="{9D8B030D-6E8A-4147-A177-3AD203B41FA5}">
                      <a16:colId xmlns:a16="http://schemas.microsoft.com/office/drawing/2014/main" val="768522031"/>
                    </a:ext>
                  </a:extLst>
                </a:gridCol>
                <a:gridCol w="1157796">
                  <a:extLst>
                    <a:ext uri="{9D8B030D-6E8A-4147-A177-3AD203B41FA5}">
                      <a16:colId xmlns:a16="http://schemas.microsoft.com/office/drawing/2014/main" val="4203319453"/>
                    </a:ext>
                  </a:extLst>
                </a:gridCol>
              </a:tblGrid>
              <a:tr h="679109">
                <a:tc>
                  <a:txBody>
                    <a:bodyPr/>
                    <a:lstStyle/>
                    <a:p>
                      <a:pPr algn="ctr">
                        <a:lnSpc>
                          <a:spcPct val="107000"/>
                        </a:lnSpc>
                        <a:spcAft>
                          <a:spcPts val="600"/>
                        </a:spcAft>
                      </a:pPr>
                      <a:r>
                        <a:rPr lang="fr-CA" sz="800" dirty="0">
                          <a:effectLst/>
                        </a:rPr>
                        <a:t>Usage</a:t>
                      </a:r>
                      <a:endParaRPr lang="fr-FR" sz="8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tc>
                  <a:txBody>
                    <a:bodyPr/>
                    <a:lstStyle/>
                    <a:p>
                      <a:pPr algn="ctr">
                        <a:lnSpc>
                          <a:spcPct val="107000"/>
                        </a:lnSpc>
                        <a:spcAft>
                          <a:spcPts val="600"/>
                        </a:spcAft>
                      </a:pPr>
                      <a:r>
                        <a:rPr lang="fr-CA" sz="800" dirty="0">
                          <a:effectLst/>
                        </a:rPr>
                        <a:t>Catégorie 1, sauf parties de bâtiments climatisées en zones H2d et H3</a:t>
                      </a:r>
                      <a:endParaRPr lang="fr-FR" sz="8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tc>
                  <a:txBody>
                    <a:bodyPr/>
                    <a:lstStyle/>
                    <a:p>
                      <a:pPr algn="ctr">
                        <a:lnSpc>
                          <a:spcPct val="107000"/>
                        </a:lnSpc>
                        <a:spcAft>
                          <a:spcPts val="600"/>
                        </a:spcAft>
                      </a:pPr>
                      <a:r>
                        <a:rPr lang="fr-CA" sz="800" dirty="0">
                          <a:effectLst/>
                        </a:rPr>
                        <a:t>Catégorie 1 climatisé, en zone H2d et H3</a:t>
                      </a:r>
                      <a:endParaRPr lang="fr-FR" sz="8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tc>
                  <a:txBody>
                    <a:bodyPr/>
                    <a:lstStyle/>
                    <a:p>
                      <a:pPr algn="ctr">
                        <a:lnSpc>
                          <a:spcPct val="107000"/>
                        </a:lnSpc>
                        <a:spcAft>
                          <a:spcPts val="600"/>
                        </a:spcAft>
                      </a:pPr>
                      <a:r>
                        <a:rPr lang="fr-CA" sz="800" dirty="0">
                          <a:effectLst/>
                        </a:rPr>
                        <a:t>Catégorie 2</a:t>
                      </a:r>
                      <a:endParaRPr lang="fr-FR" sz="8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tc>
                  <a:txBody>
                    <a:bodyPr/>
                    <a:lstStyle/>
                    <a:p>
                      <a:pPr algn="ctr">
                        <a:lnSpc>
                          <a:spcPct val="107000"/>
                        </a:lnSpc>
                        <a:spcAft>
                          <a:spcPts val="800"/>
                        </a:spcAft>
                      </a:pPr>
                      <a:r>
                        <a:rPr lang="fr-CA" sz="800" dirty="0">
                          <a:effectLst/>
                        </a:rPr>
                        <a:t>Catégorie 3</a:t>
                      </a:r>
                      <a:endParaRPr lang="fr-FR" sz="8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extLst>
                  <a:ext uri="{0D108BD9-81ED-4DB2-BD59-A6C34878D82A}">
                    <a16:rowId xmlns:a16="http://schemas.microsoft.com/office/drawing/2014/main" val="973563559"/>
                  </a:ext>
                </a:extLst>
              </a:tr>
              <a:tr h="450718">
                <a:tc>
                  <a:txBody>
                    <a:bodyPr/>
                    <a:lstStyle/>
                    <a:p>
                      <a:pPr algn="l">
                        <a:lnSpc>
                          <a:spcPct val="107000"/>
                        </a:lnSpc>
                        <a:spcAft>
                          <a:spcPts val="600"/>
                        </a:spcAft>
                      </a:pPr>
                      <a:r>
                        <a:rPr lang="fr-FR" sz="1000" dirty="0">
                          <a:effectLst/>
                        </a:rPr>
                        <a:t>Médiathèques et bibliothèques</a:t>
                      </a:r>
                      <a:endParaRPr lang="fr-FR" sz="10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tc>
                  <a:txBody>
                    <a:bodyPr/>
                    <a:lstStyle/>
                    <a:p>
                      <a:pPr algn="ctr">
                        <a:lnSpc>
                          <a:spcPct val="107000"/>
                        </a:lnSpc>
                        <a:spcAft>
                          <a:spcPts val="600"/>
                        </a:spcAft>
                      </a:pPr>
                      <a:r>
                        <a:rPr lang="fr-FR" sz="1000" dirty="0">
                          <a:solidFill>
                            <a:schemeClr val="tx1"/>
                          </a:solidFill>
                          <a:effectLst/>
                          <a:latin typeface="+mn-lt"/>
                          <a:ea typeface="Calibri" panose="020F0502020204030204" pitchFamily="34" charset="0"/>
                          <a:cs typeface="Arial" panose="020B0604020202020204" pitchFamily="34" charset="0"/>
                        </a:rPr>
                        <a:t>900</a:t>
                      </a:r>
                      <a:endParaRPr lang="fr-FR" sz="11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2200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2400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fr-FR" sz="1000">
                          <a:solidFill>
                            <a:schemeClr val="tx1"/>
                          </a:solidFill>
                          <a:effectLst/>
                          <a:latin typeface="+mn-lt"/>
                          <a:ea typeface="Calibri" panose="020F0502020204030204" pitchFamily="34" charset="0"/>
                          <a:cs typeface="Arial" panose="020B0604020202020204" pitchFamily="34" charset="0"/>
                        </a:rPr>
                        <a:t>Pas de seuil</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679868778"/>
                  </a:ext>
                </a:extLst>
              </a:tr>
              <a:tr h="450718">
                <a:tc>
                  <a:txBody>
                    <a:bodyPr/>
                    <a:lstStyle/>
                    <a:p>
                      <a:pPr algn="l">
                        <a:lnSpc>
                          <a:spcPct val="107000"/>
                        </a:lnSpc>
                        <a:spcAft>
                          <a:spcPts val="600"/>
                        </a:spcAft>
                      </a:pPr>
                      <a:r>
                        <a:rPr lang="fr-FR" sz="1000" dirty="0">
                          <a:effectLst/>
                        </a:rPr>
                        <a:t>Bâtiments universitaires d’enseignement et de recherche et bâtiments d’enseignements atypiques </a:t>
                      </a:r>
                      <a:endParaRPr lang="fr-FR" sz="10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900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2200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2400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fr-FR" sz="1000">
                          <a:solidFill>
                            <a:schemeClr val="tx1"/>
                          </a:solidFill>
                          <a:effectLst/>
                          <a:latin typeface="+mn-lt"/>
                          <a:ea typeface="Calibri" panose="020F0502020204030204" pitchFamily="34" charset="0"/>
                          <a:cs typeface="Arial" panose="020B0604020202020204" pitchFamily="34" charset="0"/>
                        </a:rPr>
                        <a:t>Pas de seuil</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459599299"/>
                  </a:ext>
                </a:extLst>
              </a:tr>
              <a:tr h="450718">
                <a:tc>
                  <a:txBody>
                    <a:bodyPr/>
                    <a:lstStyle/>
                    <a:p>
                      <a:pPr algn="l">
                        <a:lnSpc>
                          <a:spcPct val="107000"/>
                        </a:lnSpc>
                        <a:spcAft>
                          <a:spcPts val="600"/>
                        </a:spcAft>
                      </a:pPr>
                      <a:r>
                        <a:rPr lang="fr-FR" sz="1000" dirty="0">
                          <a:effectLst/>
                        </a:rPr>
                        <a:t>Hôtels 0, 1 et 2 étoiles (partie nuit) et hôtels 3, 4 et 5 étoiles (partie nuit)</a:t>
                      </a:r>
                      <a:endParaRPr lang="fr-FR" sz="10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300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700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1000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fr-FR" sz="1000">
                          <a:solidFill>
                            <a:schemeClr val="tx1"/>
                          </a:solidFill>
                          <a:effectLst/>
                          <a:latin typeface="+mn-lt"/>
                          <a:ea typeface="Calibri" panose="020F0502020204030204" pitchFamily="34" charset="0"/>
                          <a:cs typeface="Arial" panose="020B0604020202020204" pitchFamily="34" charset="0"/>
                        </a:rPr>
                        <a:t>Pas de seuil</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79758593"/>
                  </a:ext>
                </a:extLst>
              </a:tr>
              <a:tr h="450718">
                <a:tc>
                  <a:txBody>
                    <a:bodyPr/>
                    <a:lstStyle/>
                    <a:p>
                      <a:pPr algn="l">
                        <a:lnSpc>
                          <a:spcPct val="107000"/>
                        </a:lnSpc>
                        <a:spcAft>
                          <a:spcPts val="600"/>
                        </a:spcAft>
                      </a:pPr>
                      <a:r>
                        <a:rPr lang="fr-FR" sz="1000" dirty="0">
                          <a:effectLst/>
                        </a:rPr>
                        <a:t>Hôtels 0, 1 et 2 étoiles (partie jour) et hôtels 3, 4 et 5 étoiles (partie jour)</a:t>
                      </a:r>
                      <a:endParaRPr lang="fr-FR" sz="10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1300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3300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3400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fr-FR" sz="1000">
                          <a:solidFill>
                            <a:schemeClr val="tx1"/>
                          </a:solidFill>
                          <a:effectLst/>
                          <a:latin typeface="+mn-lt"/>
                          <a:ea typeface="Calibri" panose="020F0502020204030204" pitchFamily="34" charset="0"/>
                          <a:cs typeface="Arial" panose="020B0604020202020204" pitchFamily="34" charset="0"/>
                        </a:rPr>
                        <a:t>Pas de seuil</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253172186"/>
                  </a:ext>
                </a:extLst>
              </a:tr>
              <a:tr h="450718">
                <a:tc>
                  <a:txBody>
                    <a:bodyPr/>
                    <a:lstStyle/>
                    <a:p>
                      <a:pPr algn="l">
                        <a:lnSpc>
                          <a:spcPct val="107000"/>
                        </a:lnSpc>
                        <a:spcAft>
                          <a:spcPts val="600"/>
                        </a:spcAft>
                      </a:pPr>
                      <a:r>
                        <a:rPr lang="fr-FR" sz="1000" b="1" dirty="0">
                          <a:solidFill>
                            <a:schemeClr val="lt1"/>
                          </a:solidFill>
                          <a:effectLst/>
                          <a:latin typeface="+mn-lt"/>
                          <a:ea typeface="+mn-ea"/>
                          <a:cs typeface="+mn-cs"/>
                        </a:rPr>
                        <a:t>Etablissements d’accueil de la petite enfance</a:t>
                      </a:r>
                      <a:endParaRPr lang="fr-FR" sz="10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550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1600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1600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fr-FR" sz="1000" dirty="0">
                          <a:solidFill>
                            <a:schemeClr val="tx1"/>
                          </a:solidFill>
                          <a:effectLst/>
                          <a:latin typeface="+mn-lt"/>
                          <a:ea typeface="Calibri" panose="020F0502020204030204" pitchFamily="34" charset="0"/>
                          <a:cs typeface="Arial" panose="020B0604020202020204" pitchFamily="34" charset="0"/>
                        </a:rPr>
                        <a:t>Pas de seuil</a:t>
                      </a:r>
                      <a:endParaRPr lang="fr-FR" sz="11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374989656"/>
                  </a:ext>
                </a:extLst>
              </a:tr>
            </a:tbl>
          </a:graphicData>
        </a:graphic>
      </p:graphicFrame>
      <p:sp>
        <p:nvSpPr>
          <p:cNvPr id="8" name="ZoneTexte 7">
            <a:extLst>
              <a:ext uri="{FF2B5EF4-FFF2-40B4-BE49-F238E27FC236}">
                <a16:creationId xmlns:a16="http://schemas.microsoft.com/office/drawing/2014/main" id="{90F107AA-8D77-4A11-85B0-F26A8F0B5C1A}"/>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1100" dirty="0"/>
              <a:t>Nouvelle diapo version mai 2026</a:t>
            </a:r>
            <a:endParaRPr sz="1100" dirty="0"/>
          </a:p>
        </p:txBody>
      </p:sp>
    </p:spTree>
    <p:extLst>
      <p:ext uri="{BB962C8B-B14F-4D97-AF65-F5344CB8AC3E}">
        <p14:creationId xmlns:p14="http://schemas.microsoft.com/office/powerpoint/2010/main" val="9802997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Les niveaux d’Exigences pour le </a:t>
            </a:r>
            <a:r>
              <a:rPr lang="fr-FR" sz="2000" dirty="0">
                <a:solidFill>
                  <a:schemeClr val="tx2">
                    <a:lumMod val="20000"/>
                    <a:lumOff val="80000"/>
                  </a:schemeClr>
                </a:solidFill>
              </a:rPr>
              <a:t>confort d’été  (autres catégories)</a:t>
            </a:r>
            <a:endParaRPr dirty="0">
              <a:solidFill>
                <a:schemeClr val="tx2">
                  <a:lumMod val="20000"/>
                  <a:lumOff val="80000"/>
                </a:schemeClr>
              </a:solidFill>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89</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2">
              <a:lumMod val="20000"/>
              <a:lumOff val="80000"/>
            </a:schemeClr>
          </a:solidFill>
          <a:ln>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confort d’été</a:t>
            </a:r>
            <a:endParaRPr/>
          </a:p>
        </p:txBody>
      </p:sp>
      <p:graphicFrame>
        <p:nvGraphicFramePr>
          <p:cNvPr id="2" name="Tableau 1">
            <a:extLst>
              <a:ext uri="{FF2B5EF4-FFF2-40B4-BE49-F238E27FC236}">
                <a16:creationId xmlns:a16="http://schemas.microsoft.com/office/drawing/2014/main" id="{A7EBBC4E-B6C8-47F5-AA8E-667825FD80B1}"/>
              </a:ext>
            </a:extLst>
          </p:cNvPr>
          <p:cNvGraphicFramePr>
            <a:graphicFrameLocks noGrp="1"/>
          </p:cNvGraphicFramePr>
          <p:nvPr>
            <p:extLst>
              <p:ext uri="{D42A27DB-BD31-4B8C-83A1-F6EECF244321}">
                <p14:modId xmlns:p14="http://schemas.microsoft.com/office/powerpoint/2010/main" val="3202986312"/>
              </p:ext>
            </p:extLst>
          </p:nvPr>
        </p:nvGraphicFramePr>
        <p:xfrm>
          <a:off x="539552" y="1236650"/>
          <a:ext cx="8447608" cy="3383417"/>
        </p:xfrm>
        <a:graphic>
          <a:graphicData uri="http://schemas.openxmlformats.org/drawingml/2006/table">
            <a:tbl>
              <a:tblPr firstRow="1" firstCol="1" bandRow="1">
                <a:tableStyleId>{5C22544A-7EE6-4342-B048-85BDC9FD1C3A}</a:tableStyleId>
              </a:tblPr>
              <a:tblGrid>
                <a:gridCol w="3816424">
                  <a:extLst>
                    <a:ext uri="{9D8B030D-6E8A-4147-A177-3AD203B41FA5}">
                      <a16:colId xmlns:a16="http://schemas.microsoft.com/office/drawing/2014/main" val="27142751"/>
                    </a:ext>
                  </a:extLst>
                </a:gridCol>
                <a:gridCol w="1157796">
                  <a:extLst>
                    <a:ext uri="{9D8B030D-6E8A-4147-A177-3AD203B41FA5}">
                      <a16:colId xmlns:a16="http://schemas.microsoft.com/office/drawing/2014/main" val="4203064822"/>
                    </a:ext>
                  </a:extLst>
                </a:gridCol>
                <a:gridCol w="1157796">
                  <a:extLst>
                    <a:ext uri="{9D8B030D-6E8A-4147-A177-3AD203B41FA5}">
                      <a16:colId xmlns:a16="http://schemas.microsoft.com/office/drawing/2014/main" val="3049700697"/>
                    </a:ext>
                  </a:extLst>
                </a:gridCol>
                <a:gridCol w="1157796">
                  <a:extLst>
                    <a:ext uri="{9D8B030D-6E8A-4147-A177-3AD203B41FA5}">
                      <a16:colId xmlns:a16="http://schemas.microsoft.com/office/drawing/2014/main" val="768522031"/>
                    </a:ext>
                  </a:extLst>
                </a:gridCol>
                <a:gridCol w="1157796">
                  <a:extLst>
                    <a:ext uri="{9D8B030D-6E8A-4147-A177-3AD203B41FA5}">
                      <a16:colId xmlns:a16="http://schemas.microsoft.com/office/drawing/2014/main" val="4203319453"/>
                    </a:ext>
                  </a:extLst>
                </a:gridCol>
              </a:tblGrid>
              <a:tr h="679109">
                <a:tc>
                  <a:txBody>
                    <a:bodyPr/>
                    <a:lstStyle/>
                    <a:p>
                      <a:pPr algn="ctr">
                        <a:lnSpc>
                          <a:spcPct val="107000"/>
                        </a:lnSpc>
                        <a:spcAft>
                          <a:spcPts val="600"/>
                        </a:spcAft>
                      </a:pPr>
                      <a:r>
                        <a:rPr lang="fr-CA" sz="800" dirty="0">
                          <a:effectLst/>
                        </a:rPr>
                        <a:t>Usage</a:t>
                      </a:r>
                      <a:endParaRPr lang="fr-FR" sz="8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tc>
                  <a:txBody>
                    <a:bodyPr/>
                    <a:lstStyle/>
                    <a:p>
                      <a:pPr algn="ctr">
                        <a:lnSpc>
                          <a:spcPct val="107000"/>
                        </a:lnSpc>
                        <a:spcAft>
                          <a:spcPts val="600"/>
                        </a:spcAft>
                      </a:pPr>
                      <a:r>
                        <a:rPr lang="fr-CA" sz="800" dirty="0">
                          <a:effectLst/>
                        </a:rPr>
                        <a:t>Catégorie 1, sauf parties de bâtiments climatisées en zones H2d et H3</a:t>
                      </a:r>
                      <a:endParaRPr lang="fr-FR" sz="8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tc>
                  <a:txBody>
                    <a:bodyPr/>
                    <a:lstStyle/>
                    <a:p>
                      <a:pPr algn="ctr">
                        <a:lnSpc>
                          <a:spcPct val="107000"/>
                        </a:lnSpc>
                        <a:spcAft>
                          <a:spcPts val="600"/>
                        </a:spcAft>
                      </a:pPr>
                      <a:r>
                        <a:rPr lang="fr-CA" sz="800" dirty="0">
                          <a:effectLst/>
                        </a:rPr>
                        <a:t>Catégorie 1 climatisé, en zone H2d et H3</a:t>
                      </a:r>
                      <a:endParaRPr lang="fr-FR" sz="8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tc>
                  <a:txBody>
                    <a:bodyPr/>
                    <a:lstStyle/>
                    <a:p>
                      <a:pPr algn="ctr">
                        <a:lnSpc>
                          <a:spcPct val="107000"/>
                        </a:lnSpc>
                        <a:spcAft>
                          <a:spcPts val="600"/>
                        </a:spcAft>
                      </a:pPr>
                      <a:r>
                        <a:rPr lang="fr-CA" sz="800" dirty="0">
                          <a:effectLst/>
                        </a:rPr>
                        <a:t>Catégorie 2</a:t>
                      </a:r>
                      <a:endParaRPr lang="fr-FR" sz="8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tc>
                  <a:txBody>
                    <a:bodyPr/>
                    <a:lstStyle/>
                    <a:p>
                      <a:pPr algn="ctr">
                        <a:lnSpc>
                          <a:spcPct val="107000"/>
                        </a:lnSpc>
                        <a:spcAft>
                          <a:spcPts val="800"/>
                        </a:spcAft>
                      </a:pPr>
                      <a:r>
                        <a:rPr lang="fr-CA" sz="800" dirty="0">
                          <a:effectLst/>
                        </a:rPr>
                        <a:t>Catégorie 3</a:t>
                      </a:r>
                      <a:endParaRPr lang="fr-FR" sz="8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extLst>
                  <a:ext uri="{0D108BD9-81ED-4DB2-BD59-A6C34878D82A}">
                    <a16:rowId xmlns:a16="http://schemas.microsoft.com/office/drawing/2014/main" val="973563559"/>
                  </a:ext>
                </a:extLst>
              </a:tr>
              <a:tr h="450718">
                <a:tc>
                  <a:txBody>
                    <a:bodyPr/>
                    <a:lstStyle/>
                    <a:p>
                      <a:pPr algn="l">
                        <a:lnSpc>
                          <a:spcPct val="107000"/>
                        </a:lnSpc>
                        <a:spcAft>
                          <a:spcPts val="600"/>
                        </a:spcAft>
                      </a:pPr>
                      <a:r>
                        <a:rPr lang="fr-FR" sz="1000" dirty="0">
                          <a:solidFill>
                            <a:schemeClr val="bg1"/>
                          </a:solidFill>
                          <a:effectLst/>
                          <a:latin typeface="+mn-lt"/>
                          <a:ea typeface="Calibri" panose="020F0502020204030204" pitchFamily="34" charset="0"/>
                          <a:cs typeface="Arial" panose="020B0604020202020204" pitchFamily="34" charset="0"/>
                        </a:rPr>
                        <a:t>Restaurants - en continu, 18 heures par jour, 7 jours sur 7</a:t>
                      </a:r>
                    </a:p>
                  </a:txBody>
                  <a:tcPr marL="68580" marR="68580" marT="0" marB="0" anchor="ctr"/>
                </a:tc>
                <a:tc>
                  <a:txBody>
                    <a:bodyPr/>
                    <a:lstStyle/>
                    <a:p>
                      <a:pPr algn="ctr">
                        <a:lnSpc>
                          <a:spcPct val="107000"/>
                        </a:lnSpc>
                        <a:spcAft>
                          <a:spcPts val="600"/>
                        </a:spcAft>
                      </a:pPr>
                      <a:r>
                        <a:rPr lang="fr-FR" sz="1000" dirty="0">
                          <a:solidFill>
                            <a:schemeClr val="tx1"/>
                          </a:solidFill>
                          <a:effectLst/>
                          <a:latin typeface="+mn-lt"/>
                          <a:ea typeface="Calibri" panose="020F0502020204030204" pitchFamily="34" charset="0"/>
                          <a:cs typeface="Arial" panose="020B0604020202020204" pitchFamily="34" charset="0"/>
                        </a:rPr>
                        <a:t>2500</a:t>
                      </a:r>
                      <a:endParaRPr lang="fr-FR" sz="11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5000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5000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fr-FR" sz="1000">
                          <a:solidFill>
                            <a:schemeClr val="tx1"/>
                          </a:solidFill>
                          <a:effectLst/>
                          <a:latin typeface="+mn-lt"/>
                          <a:ea typeface="Calibri" panose="020F0502020204030204" pitchFamily="34" charset="0"/>
                          <a:cs typeface="Arial" panose="020B0604020202020204" pitchFamily="34" charset="0"/>
                        </a:rPr>
                        <a:t>Pas de seuil</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679868778"/>
                  </a:ext>
                </a:extLst>
              </a:tr>
              <a:tr h="450718">
                <a:tc>
                  <a:txBody>
                    <a:bodyPr/>
                    <a:lstStyle/>
                    <a:p>
                      <a:pPr algn="l">
                        <a:lnSpc>
                          <a:spcPct val="107000"/>
                        </a:lnSpc>
                        <a:spcAft>
                          <a:spcPts val="600"/>
                        </a:spcAft>
                      </a:pPr>
                      <a:r>
                        <a:rPr lang="fr-FR" sz="1000">
                          <a:solidFill>
                            <a:schemeClr val="bg1"/>
                          </a:solidFill>
                          <a:effectLst/>
                          <a:latin typeface="+mn-lt"/>
                          <a:ea typeface="Calibri" panose="020F0502020204030204" pitchFamily="34" charset="0"/>
                          <a:cs typeface="Arial" panose="020B0604020202020204" pitchFamily="34" charset="0"/>
                        </a:rPr>
                        <a:t>Restaurants - 1 repas par jour, 5 jours sur 7</a:t>
                      </a: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250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650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650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fr-FR" sz="1000">
                          <a:solidFill>
                            <a:schemeClr val="tx1"/>
                          </a:solidFill>
                          <a:effectLst/>
                          <a:latin typeface="+mn-lt"/>
                          <a:ea typeface="Calibri" panose="020F0502020204030204" pitchFamily="34" charset="0"/>
                          <a:cs typeface="Arial" panose="020B0604020202020204" pitchFamily="34" charset="0"/>
                        </a:rPr>
                        <a:t>Pas de seuil</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459599299"/>
                  </a:ext>
                </a:extLst>
              </a:tr>
              <a:tr h="450718">
                <a:tc>
                  <a:txBody>
                    <a:bodyPr/>
                    <a:lstStyle/>
                    <a:p>
                      <a:pPr algn="l">
                        <a:lnSpc>
                          <a:spcPct val="107000"/>
                        </a:lnSpc>
                        <a:spcAft>
                          <a:spcPts val="600"/>
                        </a:spcAft>
                      </a:pPr>
                      <a:r>
                        <a:rPr lang="fr-FR" sz="1000">
                          <a:solidFill>
                            <a:schemeClr val="bg1"/>
                          </a:solidFill>
                          <a:effectLst/>
                          <a:latin typeface="+mn-lt"/>
                          <a:ea typeface="Calibri" panose="020F0502020204030204" pitchFamily="34" charset="0"/>
                          <a:cs typeface="Arial" panose="020B0604020202020204" pitchFamily="34" charset="0"/>
                        </a:rPr>
                        <a:t>Restaurants - 2 repas par jour, 7 jours sur 7</a:t>
                      </a: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1600 </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3500 </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3500 </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fr-FR" sz="1000">
                          <a:solidFill>
                            <a:schemeClr val="tx1"/>
                          </a:solidFill>
                          <a:effectLst/>
                          <a:latin typeface="+mn-lt"/>
                          <a:ea typeface="Calibri" panose="020F0502020204030204" pitchFamily="34" charset="0"/>
                          <a:cs typeface="Arial" panose="020B0604020202020204" pitchFamily="34" charset="0"/>
                        </a:rPr>
                        <a:t>Pas de seuil</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79758593"/>
                  </a:ext>
                </a:extLst>
              </a:tr>
              <a:tr h="450718">
                <a:tc>
                  <a:txBody>
                    <a:bodyPr/>
                    <a:lstStyle/>
                    <a:p>
                      <a:pPr algn="l">
                        <a:lnSpc>
                          <a:spcPct val="107000"/>
                        </a:lnSpc>
                        <a:spcAft>
                          <a:spcPts val="600"/>
                        </a:spcAft>
                      </a:pPr>
                      <a:r>
                        <a:rPr lang="fr-FR" sz="1000">
                          <a:solidFill>
                            <a:schemeClr val="bg1"/>
                          </a:solidFill>
                          <a:effectLst/>
                          <a:latin typeface="+mn-lt"/>
                          <a:ea typeface="Calibri" panose="020F0502020204030204" pitchFamily="34" charset="0"/>
                          <a:cs typeface="Arial" panose="020B0604020202020204" pitchFamily="34" charset="0"/>
                        </a:rPr>
                        <a:t>Restaurants - 2 repas par jour, 6 jours sur 7</a:t>
                      </a: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1250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2500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2500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fr-FR" sz="1000">
                          <a:solidFill>
                            <a:schemeClr val="tx1"/>
                          </a:solidFill>
                          <a:effectLst/>
                          <a:latin typeface="+mn-lt"/>
                          <a:ea typeface="Calibri" panose="020F0502020204030204" pitchFamily="34" charset="0"/>
                          <a:cs typeface="Arial" panose="020B0604020202020204" pitchFamily="34" charset="0"/>
                        </a:rPr>
                        <a:t>Pas de seuil</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253172186"/>
                  </a:ext>
                </a:extLst>
              </a:tr>
              <a:tr h="450718">
                <a:tc>
                  <a:txBody>
                    <a:bodyPr/>
                    <a:lstStyle/>
                    <a:p>
                      <a:pPr algn="l">
                        <a:lnSpc>
                          <a:spcPct val="107000"/>
                        </a:lnSpc>
                        <a:spcAft>
                          <a:spcPts val="600"/>
                        </a:spcAft>
                      </a:pPr>
                      <a:r>
                        <a:rPr lang="fr-FR" sz="1000">
                          <a:solidFill>
                            <a:schemeClr val="bg1"/>
                          </a:solidFill>
                          <a:effectLst/>
                          <a:latin typeface="+mn-lt"/>
                          <a:ea typeface="Calibri" panose="020F0502020204030204" pitchFamily="34" charset="0"/>
                          <a:cs typeface="Arial" panose="020B0604020202020204" pitchFamily="34" charset="0"/>
                        </a:rPr>
                        <a:t>Commerces</a:t>
                      </a: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3300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8000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9500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fr-FR" sz="1000" dirty="0">
                          <a:solidFill>
                            <a:schemeClr val="tx1"/>
                          </a:solidFill>
                          <a:effectLst/>
                          <a:latin typeface="+mn-lt"/>
                          <a:ea typeface="Calibri" panose="020F0502020204030204" pitchFamily="34" charset="0"/>
                          <a:cs typeface="Arial" panose="020B0604020202020204" pitchFamily="34" charset="0"/>
                        </a:rPr>
                        <a:t>Pas de seuil</a:t>
                      </a:r>
                      <a:endParaRPr lang="fr-FR" sz="11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374989656"/>
                  </a:ext>
                </a:extLst>
              </a:tr>
              <a:tr h="450718">
                <a:tc>
                  <a:txBody>
                    <a:bodyPr/>
                    <a:lstStyle/>
                    <a:p>
                      <a:pPr algn="just">
                        <a:lnSpc>
                          <a:spcPct val="107000"/>
                        </a:lnSpc>
                        <a:spcAft>
                          <a:spcPts val="600"/>
                        </a:spcAft>
                      </a:pPr>
                      <a:r>
                        <a:rPr lang="fr-FR" sz="1000" dirty="0">
                          <a:solidFill>
                            <a:schemeClr val="bg1"/>
                          </a:solidFill>
                          <a:effectLst/>
                          <a:latin typeface="+mn-lt"/>
                          <a:ea typeface="Calibri" panose="020F0502020204030204" pitchFamily="34" charset="0"/>
                          <a:cs typeface="Arial" panose="020B0604020202020204" pitchFamily="34" charset="0"/>
                        </a:rPr>
                        <a:t>Vestiaires seuls</a:t>
                      </a: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1000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2200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dirty="0">
                          <a:solidFill>
                            <a:schemeClr val="tx1"/>
                          </a:solidFill>
                          <a:effectLst/>
                          <a:latin typeface="+mn-lt"/>
                          <a:ea typeface="Calibri" panose="020F0502020204030204" pitchFamily="34" charset="0"/>
                          <a:cs typeface="Arial" panose="020B0604020202020204" pitchFamily="34" charset="0"/>
                        </a:rPr>
                        <a:t>2200</a:t>
                      </a:r>
                      <a:endParaRPr lang="fr-FR" sz="11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fr-FR" sz="1000" dirty="0">
                          <a:solidFill>
                            <a:schemeClr val="tx1"/>
                          </a:solidFill>
                          <a:effectLst/>
                          <a:latin typeface="+mn-lt"/>
                          <a:ea typeface="Calibri" panose="020F0502020204030204" pitchFamily="34" charset="0"/>
                          <a:cs typeface="Arial" panose="020B0604020202020204" pitchFamily="34" charset="0"/>
                        </a:rPr>
                        <a:t> </a:t>
                      </a:r>
                      <a:endParaRPr lang="fr-FR" sz="11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noFill/>
                  </a:tcPr>
                </a:tc>
                <a:extLst>
                  <a:ext uri="{0D108BD9-81ED-4DB2-BD59-A6C34878D82A}">
                    <a16:rowId xmlns:a16="http://schemas.microsoft.com/office/drawing/2014/main" val="2902409972"/>
                  </a:ext>
                </a:extLst>
              </a:tr>
            </a:tbl>
          </a:graphicData>
        </a:graphic>
      </p:graphicFrame>
      <p:sp>
        <p:nvSpPr>
          <p:cNvPr id="8" name="ZoneTexte 7">
            <a:extLst>
              <a:ext uri="{FF2B5EF4-FFF2-40B4-BE49-F238E27FC236}">
                <a16:creationId xmlns:a16="http://schemas.microsoft.com/office/drawing/2014/main" id="{D5ACC1A2-DCD6-44A1-8098-292022F646B6}"/>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1100" dirty="0"/>
              <a:t>Nouvelle diapo version mai 2026</a:t>
            </a:r>
            <a:endParaRPr sz="1100" dirty="0"/>
          </a:p>
        </p:txBody>
      </p:sp>
    </p:spTree>
    <p:extLst>
      <p:ext uri="{BB962C8B-B14F-4D97-AF65-F5344CB8AC3E}">
        <p14:creationId xmlns:p14="http://schemas.microsoft.com/office/powerpoint/2010/main" val="77618076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Les niveaux d’Exigences pour le </a:t>
            </a:r>
            <a:r>
              <a:rPr lang="fr-FR" sz="2000" dirty="0">
                <a:solidFill>
                  <a:schemeClr val="tx2">
                    <a:lumMod val="20000"/>
                    <a:lumOff val="80000"/>
                  </a:schemeClr>
                </a:solidFill>
              </a:rPr>
              <a:t>confort d’été  (autres catégories)</a:t>
            </a:r>
            <a:endParaRPr dirty="0">
              <a:solidFill>
                <a:schemeClr val="tx2">
                  <a:lumMod val="20000"/>
                  <a:lumOff val="80000"/>
                </a:schemeClr>
              </a:solidFill>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90</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2">
              <a:lumMod val="20000"/>
              <a:lumOff val="80000"/>
            </a:schemeClr>
          </a:solidFill>
          <a:ln>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confort d’été</a:t>
            </a:r>
            <a:endParaRPr/>
          </a:p>
        </p:txBody>
      </p:sp>
      <p:graphicFrame>
        <p:nvGraphicFramePr>
          <p:cNvPr id="2" name="Tableau 1">
            <a:extLst>
              <a:ext uri="{FF2B5EF4-FFF2-40B4-BE49-F238E27FC236}">
                <a16:creationId xmlns:a16="http://schemas.microsoft.com/office/drawing/2014/main" id="{A7EBBC4E-B6C8-47F5-AA8E-667825FD80B1}"/>
              </a:ext>
            </a:extLst>
          </p:cNvPr>
          <p:cNvGraphicFramePr>
            <a:graphicFrameLocks noGrp="1"/>
          </p:cNvGraphicFramePr>
          <p:nvPr>
            <p:extLst>
              <p:ext uri="{D42A27DB-BD31-4B8C-83A1-F6EECF244321}">
                <p14:modId xmlns:p14="http://schemas.microsoft.com/office/powerpoint/2010/main" val="3147909"/>
              </p:ext>
            </p:extLst>
          </p:nvPr>
        </p:nvGraphicFramePr>
        <p:xfrm>
          <a:off x="539552" y="1236650"/>
          <a:ext cx="8447608" cy="3383417"/>
        </p:xfrm>
        <a:graphic>
          <a:graphicData uri="http://schemas.openxmlformats.org/drawingml/2006/table">
            <a:tbl>
              <a:tblPr firstRow="1" firstCol="1" bandRow="1">
                <a:tableStyleId>{5C22544A-7EE6-4342-B048-85BDC9FD1C3A}</a:tableStyleId>
              </a:tblPr>
              <a:tblGrid>
                <a:gridCol w="3816424">
                  <a:extLst>
                    <a:ext uri="{9D8B030D-6E8A-4147-A177-3AD203B41FA5}">
                      <a16:colId xmlns:a16="http://schemas.microsoft.com/office/drawing/2014/main" val="27142751"/>
                    </a:ext>
                  </a:extLst>
                </a:gridCol>
                <a:gridCol w="1157796">
                  <a:extLst>
                    <a:ext uri="{9D8B030D-6E8A-4147-A177-3AD203B41FA5}">
                      <a16:colId xmlns:a16="http://schemas.microsoft.com/office/drawing/2014/main" val="4203064822"/>
                    </a:ext>
                  </a:extLst>
                </a:gridCol>
                <a:gridCol w="1157796">
                  <a:extLst>
                    <a:ext uri="{9D8B030D-6E8A-4147-A177-3AD203B41FA5}">
                      <a16:colId xmlns:a16="http://schemas.microsoft.com/office/drawing/2014/main" val="3049700697"/>
                    </a:ext>
                  </a:extLst>
                </a:gridCol>
                <a:gridCol w="1157796">
                  <a:extLst>
                    <a:ext uri="{9D8B030D-6E8A-4147-A177-3AD203B41FA5}">
                      <a16:colId xmlns:a16="http://schemas.microsoft.com/office/drawing/2014/main" val="768522031"/>
                    </a:ext>
                  </a:extLst>
                </a:gridCol>
                <a:gridCol w="1157796">
                  <a:extLst>
                    <a:ext uri="{9D8B030D-6E8A-4147-A177-3AD203B41FA5}">
                      <a16:colId xmlns:a16="http://schemas.microsoft.com/office/drawing/2014/main" val="4203319453"/>
                    </a:ext>
                  </a:extLst>
                </a:gridCol>
              </a:tblGrid>
              <a:tr h="679109">
                <a:tc>
                  <a:txBody>
                    <a:bodyPr/>
                    <a:lstStyle/>
                    <a:p>
                      <a:pPr algn="ctr">
                        <a:lnSpc>
                          <a:spcPct val="107000"/>
                        </a:lnSpc>
                        <a:spcAft>
                          <a:spcPts val="600"/>
                        </a:spcAft>
                      </a:pPr>
                      <a:r>
                        <a:rPr lang="fr-CA" sz="800" dirty="0">
                          <a:effectLst/>
                        </a:rPr>
                        <a:t>Usage</a:t>
                      </a:r>
                      <a:endParaRPr lang="fr-FR" sz="8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tc>
                  <a:txBody>
                    <a:bodyPr/>
                    <a:lstStyle/>
                    <a:p>
                      <a:pPr algn="ctr">
                        <a:lnSpc>
                          <a:spcPct val="107000"/>
                        </a:lnSpc>
                        <a:spcAft>
                          <a:spcPts val="600"/>
                        </a:spcAft>
                      </a:pPr>
                      <a:r>
                        <a:rPr lang="fr-CA" sz="800" dirty="0">
                          <a:effectLst/>
                        </a:rPr>
                        <a:t>Catégorie 1, sauf parties de bâtiments climatisées en zones H2d et H3</a:t>
                      </a:r>
                      <a:endParaRPr lang="fr-FR" sz="8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tc>
                  <a:txBody>
                    <a:bodyPr/>
                    <a:lstStyle/>
                    <a:p>
                      <a:pPr algn="ctr">
                        <a:lnSpc>
                          <a:spcPct val="107000"/>
                        </a:lnSpc>
                        <a:spcAft>
                          <a:spcPts val="600"/>
                        </a:spcAft>
                      </a:pPr>
                      <a:r>
                        <a:rPr lang="fr-CA" sz="800" dirty="0">
                          <a:effectLst/>
                        </a:rPr>
                        <a:t>Catégorie 1 climatisé, en zone H2d et H3</a:t>
                      </a:r>
                      <a:endParaRPr lang="fr-FR" sz="8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tc>
                  <a:txBody>
                    <a:bodyPr/>
                    <a:lstStyle/>
                    <a:p>
                      <a:pPr algn="ctr">
                        <a:lnSpc>
                          <a:spcPct val="107000"/>
                        </a:lnSpc>
                        <a:spcAft>
                          <a:spcPts val="600"/>
                        </a:spcAft>
                      </a:pPr>
                      <a:r>
                        <a:rPr lang="fr-CA" sz="800" dirty="0">
                          <a:effectLst/>
                        </a:rPr>
                        <a:t>Catégorie 2</a:t>
                      </a:r>
                      <a:endParaRPr lang="fr-FR" sz="8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tc>
                  <a:txBody>
                    <a:bodyPr/>
                    <a:lstStyle/>
                    <a:p>
                      <a:pPr algn="ctr">
                        <a:lnSpc>
                          <a:spcPct val="107000"/>
                        </a:lnSpc>
                        <a:spcAft>
                          <a:spcPts val="800"/>
                        </a:spcAft>
                      </a:pPr>
                      <a:r>
                        <a:rPr lang="fr-CA" sz="800" dirty="0">
                          <a:effectLst/>
                        </a:rPr>
                        <a:t>Catégorie 3</a:t>
                      </a:r>
                      <a:endParaRPr lang="fr-FR" sz="8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extLst>
                  <a:ext uri="{0D108BD9-81ED-4DB2-BD59-A6C34878D82A}">
                    <a16:rowId xmlns:a16="http://schemas.microsoft.com/office/drawing/2014/main" val="973563559"/>
                  </a:ext>
                </a:extLst>
              </a:tr>
              <a:tr h="450718">
                <a:tc>
                  <a:txBody>
                    <a:bodyPr/>
                    <a:lstStyle/>
                    <a:p>
                      <a:pPr algn="just">
                        <a:lnSpc>
                          <a:spcPct val="107000"/>
                        </a:lnSpc>
                        <a:spcAft>
                          <a:spcPts val="600"/>
                        </a:spcAft>
                      </a:pPr>
                      <a:r>
                        <a:rPr lang="fr-FR" sz="1000">
                          <a:solidFill>
                            <a:schemeClr val="bg1"/>
                          </a:solidFill>
                          <a:effectLst/>
                          <a:latin typeface="+mn-lt"/>
                          <a:ea typeface="Calibri" panose="020F0502020204030204" pitchFamily="34" charset="0"/>
                          <a:cs typeface="Arial" panose="020B0604020202020204" pitchFamily="34" charset="0"/>
                        </a:rPr>
                        <a:t>Etablissements sanitaires avec hébergement</a:t>
                      </a:r>
                    </a:p>
                  </a:txBody>
                  <a:tcPr marL="68580" marR="68580" marT="0" marB="0" anchor="ctr"/>
                </a:tc>
                <a:tc>
                  <a:txBody>
                    <a:bodyPr/>
                    <a:lstStyle/>
                    <a:p>
                      <a:pPr algn="ctr">
                        <a:lnSpc>
                          <a:spcPct val="107000"/>
                        </a:lnSpc>
                        <a:spcAft>
                          <a:spcPts val="600"/>
                        </a:spcAft>
                      </a:pPr>
                      <a:r>
                        <a:rPr lang="fr-FR" sz="1000" dirty="0">
                          <a:solidFill>
                            <a:schemeClr val="tx1"/>
                          </a:solidFill>
                          <a:effectLst/>
                          <a:latin typeface="+mn-lt"/>
                          <a:ea typeface="Calibri" panose="020F0502020204030204" pitchFamily="34" charset="0"/>
                          <a:cs typeface="Arial" panose="020B0604020202020204" pitchFamily="34" charset="0"/>
                        </a:rPr>
                        <a:t>900</a:t>
                      </a: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2400</a:t>
                      </a: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2600</a:t>
                      </a:r>
                    </a:p>
                  </a:txBody>
                  <a:tcPr marL="68580" marR="68580" marT="0" marB="0" anchor="ctr"/>
                </a:tc>
                <a:tc>
                  <a:txBody>
                    <a:bodyPr/>
                    <a:lstStyle/>
                    <a:p>
                      <a:pPr algn="ctr">
                        <a:lnSpc>
                          <a:spcPct val="107000"/>
                        </a:lnSpc>
                        <a:spcAft>
                          <a:spcPts val="800"/>
                        </a:spcAft>
                      </a:pPr>
                      <a:r>
                        <a:rPr lang="fr-FR" sz="1000" dirty="0">
                          <a:solidFill>
                            <a:schemeClr val="tx1"/>
                          </a:solidFill>
                          <a:effectLst/>
                          <a:latin typeface="+mn-lt"/>
                          <a:ea typeface="Calibri" panose="020F0502020204030204" pitchFamily="34" charset="0"/>
                          <a:cs typeface="Arial" panose="020B0604020202020204" pitchFamily="34" charset="0"/>
                        </a:rPr>
                        <a:t> </a:t>
                      </a:r>
                    </a:p>
                  </a:txBody>
                  <a:tcPr marL="68580" marR="68580" marT="0" marB="0" anchor="ctr">
                    <a:noFill/>
                  </a:tcPr>
                </a:tc>
                <a:extLst>
                  <a:ext uri="{0D108BD9-81ED-4DB2-BD59-A6C34878D82A}">
                    <a16:rowId xmlns:a16="http://schemas.microsoft.com/office/drawing/2014/main" val="679868778"/>
                  </a:ext>
                </a:extLst>
              </a:tr>
              <a:tr h="450718">
                <a:tc>
                  <a:txBody>
                    <a:bodyPr/>
                    <a:lstStyle/>
                    <a:p>
                      <a:pPr algn="just">
                        <a:lnSpc>
                          <a:spcPct val="107000"/>
                        </a:lnSpc>
                        <a:spcAft>
                          <a:spcPts val="600"/>
                        </a:spcAft>
                      </a:pPr>
                      <a:r>
                        <a:rPr lang="fr-FR" sz="1000" dirty="0">
                          <a:solidFill>
                            <a:schemeClr val="bg1"/>
                          </a:solidFill>
                          <a:effectLst/>
                          <a:latin typeface="+mn-lt"/>
                          <a:ea typeface="Calibri" panose="020F0502020204030204" pitchFamily="34" charset="0"/>
                          <a:cs typeface="Arial" panose="020B0604020202020204" pitchFamily="34" charset="0"/>
                        </a:rPr>
                        <a:t>Etablissements de santé (partie nuit)</a:t>
                      </a:r>
                    </a:p>
                  </a:txBody>
                  <a:tcPr marL="68580" marR="68580" marT="0" marB="0" anchor="ctr"/>
                </a:tc>
                <a:tc>
                  <a:txBody>
                    <a:bodyPr/>
                    <a:lstStyle/>
                    <a:p>
                      <a:pPr algn="ctr">
                        <a:lnSpc>
                          <a:spcPct val="107000"/>
                        </a:lnSpc>
                        <a:spcAft>
                          <a:spcPts val="600"/>
                        </a:spcAft>
                      </a:pPr>
                      <a:r>
                        <a:rPr lang="fr-FR" sz="1000" dirty="0">
                          <a:solidFill>
                            <a:schemeClr val="tx1"/>
                          </a:solidFill>
                          <a:effectLst/>
                          <a:latin typeface="+mn-lt"/>
                          <a:ea typeface="Calibri" panose="020F0502020204030204" pitchFamily="34" charset="0"/>
                          <a:cs typeface="Arial" panose="020B0604020202020204" pitchFamily="34" charset="0"/>
                        </a:rPr>
                        <a:t>900</a:t>
                      </a: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2400</a:t>
                      </a: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2600</a:t>
                      </a:r>
                    </a:p>
                  </a:txBody>
                  <a:tcPr marL="68580" marR="68580" marT="0" marB="0" anchor="ctr"/>
                </a:tc>
                <a:tc>
                  <a:txBody>
                    <a:bodyPr/>
                    <a:lstStyle/>
                    <a:p>
                      <a:pPr algn="ctr">
                        <a:lnSpc>
                          <a:spcPct val="107000"/>
                        </a:lnSpc>
                        <a:spcAft>
                          <a:spcPts val="800"/>
                        </a:spcAft>
                      </a:pPr>
                      <a:r>
                        <a:rPr lang="fr-FR" sz="1000" dirty="0">
                          <a:solidFill>
                            <a:schemeClr val="tx1"/>
                          </a:solidFill>
                          <a:effectLst/>
                          <a:latin typeface="+mn-lt"/>
                          <a:ea typeface="Calibri" panose="020F0502020204030204" pitchFamily="34" charset="0"/>
                          <a:cs typeface="Arial" panose="020B0604020202020204" pitchFamily="34" charset="0"/>
                        </a:rPr>
                        <a:t> </a:t>
                      </a:r>
                    </a:p>
                  </a:txBody>
                  <a:tcPr marL="68580" marR="68580" marT="0" marB="0" anchor="ctr">
                    <a:noFill/>
                  </a:tcPr>
                </a:tc>
                <a:extLst>
                  <a:ext uri="{0D108BD9-81ED-4DB2-BD59-A6C34878D82A}">
                    <a16:rowId xmlns:a16="http://schemas.microsoft.com/office/drawing/2014/main" val="2459599299"/>
                  </a:ext>
                </a:extLst>
              </a:tr>
              <a:tr h="450718">
                <a:tc>
                  <a:txBody>
                    <a:bodyPr/>
                    <a:lstStyle/>
                    <a:p>
                      <a:pPr algn="just">
                        <a:lnSpc>
                          <a:spcPct val="107000"/>
                        </a:lnSpc>
                        <a:spcAft>
                          <a:spcPts val="600"/>
                        </a:spcAft>
                      </a:pPr>
                      <a:r>
                        <a:rPr lang="fr-FR" sz="1000">
                          <a:solidFill>
                            <a:schemeClr val="bg1"/>
                          </a:solidFill>
                          <a:effectLst/>
                          <a:latin typeface="+mn-lt"/>
                          <a:ea typeface="Calibri" panose="020F0502020204030204" pitchFamily="34" charset="0"/>
                          <a:cs typeface="Arial" panose="020B0604020202020204" pitchFamily="34" charset="0"/>
                        </a:rPr>
                        <a:t>Etablissements de santé (partie jour)</a:t>
                      </a: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1250</a:t>
                      </a: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3000</a:t>
                      </a: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3300</a:t>
                      </a:r>
                    </a:p>
                  </a:txBody>
                  <a:tcPr marL="68580" marR="68580" marT="0" marB="0" anchor="ctr"/>
                </a:tc>
                <a:tc>
                  <a:txBody>
                    <a:bodyPr/>
                    <a:lstStyle/>
                    <a:p>
                      <a:pPr algn="ctr">
                        <a:lnSpc>
                          <a:spcPct val="107000"/>
                        </a:lnSpc>
                        <a:spcAft>
                          <a:spcPts val="800"/>
                        </a:spcAft>
                      </a:pPr>
                      <a:r>
                        <a:rPr lang="fr-FR" sz="1000">
                          <a:solidFill>
                            <a:schemeClr val="tx1"/>
                          </a:solidFill>
                          <a:effectLst/>
                          <a:latin typeface="+mn-lt"/>
                          <a:ea typeface="Calibri" panose="020F0502020204030204" pitchFamily="34" charset="0"/>
                          <a:cs typeface="Arial" panose="020B0604020202020204" pitchFamily="34" charset="0"/>
                        </a:rPr>
                        <a:t>Pas de seuil</a:t>
                      </a:r>
                    </a:p>
                  </a:txBody>
                  <a:tcPr marL="68580" marR="68580" marT="0" marB="0" anchor="ctr"/>
                </a:tc>
                <a:extLst>
                  <a:ext uri="{0D108BD9-81ED-4DB2-BD59-A6C34878D82A}">
                    <a16:rowId xmlns:a16="http://schemas.microsoft.com/office/drawing/2014/main" val="2179758593"/>
                  </a:ext>
                </a:extLst>
              </a:tr>
              <a:tr h="450718">
                <a:tc>
                  <a:txBody>
                    <a:bodyPr/>
                    <a:lstStyle/>
                    <a:p>
                      <a:pPr algn="just">
                        <a:lnSpc>
                          <a:spcPct val="107000"/>
                        </a:lnSpc>
                        <a:spcAft>
                          <a:spcPts val="600"/>
                        </a:spcAft>
                      </a:pPr>
                      <a:r>
                        <a:rPr lang="fr-FR" sz="1000">
                          <a:solidFill>
                            <a:schemeClr val="bg1"/>
                          </a:solidFill>
                          <a:effectLst/>
                          <a:latin typeface="+mn-lt"/>
                          <a:ea typeface="Calibri" panose="020F0502020204030204" pitchFamily="34" charset="0"/>
                          <a:cs typeface="Arial" panose="020B0604020202020204" pitchFamily="34" charset="0"/>
                        </a:rPr>
                        <a:t>Aérogares</a:t>
                      </a: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12100</a:t>
                      </a: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21500</a:t>
                      </a:r>
                    </a:p>
                  </a:txBody>
                  <a:tcPr marL="68580" marR="68580" marT="0" marB="0" anchor="ctr"/>
                </a:tc>
                <a:tc>
                  <a:txBody>
                    <a:bodyPr/>
                    <a:lstStyle/>
                    <a:p>
                      <a:pPr algn="ctr">
                        <a:lnSpc>
                          <a:spcPct val="107000"/>
                        </a:lnSpc>
                        <a:spcAft>
                          <a:spcPts val="600"/>
                        </a:spcAft>
                      </a:pPr>
                      <a:r>
                        <a:rPr lang="fr-FR" sz="1000" dirty="0">
                          <a:solidFill>
                            <a:schemeClr val="tx1"/>
                          </a:solidFill>
                          <a:effectLst/>
                          <a:latin typeface="+mn-lt"/>
                          <a:ea typeface="Calibri" panose="020F0502020204030204" pitchFamily="34" charset="0"/>
                          <a:cs typeface="Arial" panose="020B0604020202020204" pitchFamily="34" charset="0"/>
                        </a:rPr>
                        <a:t>21500</a:t>
                      </a:r>
                    </a:p>
                  </a:txBody>
                  <a:tcPr marL="68580" marR="68580" marT="0" marB="0" anchor="ctr"/>
                </a:tc>
                <a:tc>
                  <a:txBody>
                    <a:bodyPr/>
                    <a:lstStyle/>
                    <a:p>
                      <a:pPr algn="ctr">
                        <a:lnSpc>
                          <a:spcPct val="107000"/>
                        </a:lnSpc>
                        <a:spcAft>
                          <a:spcPts val="800"/>
                        </a:spcAft>
                      </a:pPr>
                      <a:r>
                        <a:rPr lang="fr-FR" sz="1000">
                          <a:solidFill>
                            <a:schemeClr val="tx1"/>
                          </a:solidFill>
                          <a:effectLst/>
                          <a:latin typeface="+mn-lt"/>
                          <a:ea typeface="Calibri" panose="020F0502020204030204" pitchFamily="34" charset="0"/>
                          <a:cs typeface="Arial" panose="020B0604020202020204" pitchFamily="34" charset="0"/>
                        </a:rPr>
                        <a:t>Pas de seuil</a:t>
                      </a:r>
                    </a:p>
                  </a:txBody>
                  <a:tcPr marL="68580" marR="68580" marT="0" marB="0" anchor="ctr"/>
                </a:tc>
                <a:extLst>
                  <a:ext uri="{0D108BD9-81ED-4DB2-BD59-A6C34878D82A}">
                    <a16:rowId xmlns:a16="http://schemas.microsoft.com/office/drawing/2014/main" val="4253172186"/>
                  </a:ext>
                </a:extLst>
              </a:tr>
              <a:tr h="450718">
                <a:tc>
                  <a:txBody>
                    <a:bodyPr/>
                    <a:lstStyle/>
                    <a:p>
                      <a:pPr algn="just">
                        <a:lnSpc>
                          <a:spcPct val="107000"/>
                        </a:lnSpc>
                        <a:spcAft>
                          <a:spcPts val="600"/>
                        </a:spcAft>
                      </a:pPr>
                      <a:r>
                        <a:rPr lang="fr-FR" sz="1000" dirty="0">
                          <a:solidFill>
                            <a:schemeClr val="bg1"/>
                          </a:solidFill>
                          <a:effectLst/>
                          <a:latin typeface="+mn-lt"/>
                          <a:ea typeface="Calibri" panose="020F0502020204030204" pitchFamily="34" charset="0"/>
                          <a:cs typeface="Arial" panose="020B0604020202020204" pitchFamily="34" charset="0"/>
                        </a:rPr>
                        <a:t>Industries ou artisanats 3x8h</a:t>
                      </a: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3200</a:t>
                      </a: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8000</a:t>
                      </a: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8000</a:t>
                      </a:r>
                    </a:p>
                  </a:txBody>
                  <a:tcPr marL="68580" marR="68580" marT="0" marB="0" anchor="ctr"/>
                </a:tc>
                <a:tc>
                  <a:txBody>
                    <a:bodyPr/>
                    <a:lstStyle/>
                    <a:p>
                      <a:pPr algn="ctr">
                        <a:lnSpc>
                          <a:spcPct val="107000"/>
                        </a:lnSpc>
                        <a:spcAft>
                          <a:spcPts val="800"/>
                        </a:spcAft>
                      </a:pPr>
                      <a:r>
                        <a:rPr lang="fr-FR" sz="1000" dirty="0">
                          <a:solidFill>
                            <a:schemeClr val="tx1"/>
                          </a:solidFill>
                          <a:effectLst/>
                          <a:latin typeface="+mn-lt"/>
                          <a:ea typeface="Calibri" panose="020F0502020204030204" pitchFamily="34" charset="0"/>
                          <a:cs typeface="Arial" panose="020B0604020202020204" pitchFamily="34" charset="0"/>
                        </a:rPr>
                        <a:t> </a:t>
                      </a:r>
                    </a:p>
                  </a:txBody>
                  <a:tcPr marL="68580" marR="68580" marT="0" marB="0" anchor="ctr">
                    <a:noFill/>
                  </a:tcPr>
                </a:tc>
                <a:extLst>
                  <a:ext uri="{0D108BD9-81ED-4DB2-BD59-A6C34878D82A}">
                    <a16:rowId xmlns:a16="http://schemas.microsoft.com/office/drawing/2014/main" val="1374989656"/>
                  </a:ext>
                </a:extLst>
              </a:tr>
              <a:tr h="450718">
                <a:tc>
                  <a:txBody>
                    <a:bodyPr/>
                    <a:lstStyle/>
                    <a:p>
                      <a:pPr algn="just">
                        <a:lnSpc>
                          <a:spcPct val="107000"/>
                        </a:lnSpc>
                        <a:spcAft>
                          <a:spcPts val="600"/>
                        </a:spcAft>
                      </a:pPr>
                      <a:r>
                        <a:rPr lang="fr-FR" sz="1000" b="1" dirty="0">
                          <a:solidFill>
                            <a:schemeClr val="bg1"/>
                          </a:solidFill>
                          <a:effectLst/>
                          <a:latin typeface="+mn-lt"/>
                          <a:ea typeface="+mn-ea"/>
                          <a:cs typeface="+mn-cs"/>
                        </a:rPr>
                        <a:t>Industries ou artisanats 8 heures à 18 heures</a:t>
                      </a:r>
                      <a:endParaRPr lang="fr-FR" sz="100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dirty="0">
                          <a:solidFill>
                            <a:schemeClr val="tx1"/>
                          </a:solidFill>
                          <a:effectLst/>
                          <a:latin typeface="+mn-lt"/>
                          <a:ea typeface="Calibri" panose="020F0502020204030204" pitchFamily="34" charset="0"/>
                          <a:cs typeface="Arial" panose="020B0604020202020204" pitchFamily="34" charset="0"/>
                        </a:rPr>
                        <a:t>900</a:t>
                      </a: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2200</a:t>
                      </a:r>
                    </a:p>
                  </a:txBody>
                  <a:tcPr marL="68580" marR="68580" marT="0" marB="0" anchor="ctr"/>
                </a:tc>
                <a:tc>
                  <a:txBody>
                    <a:bodyPr/>
                    <a:lstStyle/>
                    <a:p>
                      <a:pPr algn="ctr">
                        <a:lnSpc>
                          <a:spcPct val="107000"/>
                        </a:lnSpc>
                        <a:spcAft>
                          <a:spcPts val="600"/>
                        </a:spcAft>
                      </a:pPr>
                      <a:r>
                        <a:rPr lang="fr-FR" sz="1000" dirty="0">
                          <a:solidFill>
                            <a:schemeClr val="tx1"/>
                          </a:solidFill>
                          <a:effectLst/>
                          <a:latin typeface="+mn-lt"/>
                          <a:ea typeface="Calibri" panose="020F0502020204030204" pitchFamily="34" charset="0"/>
                          <a:cs typeface="Arial" panose="020B0604020202020204" pitchFamily="34" charset="0"/>
                        </a:rPr>
                        <a:t>2200</a:t>
                      </a:r>
                    </a:p>
                  </a:txBody>
                  <a:tcPr marL="68580" marR="68580" marT="0" marB="0" anchor="ctr"/>
                </a:tc>
                <a:tc>
                  <a:txBody>
                    <a:bodyPr/>
                    <a:lstStyle/>
                    <a:p>
                      <a:pPr algn="ctr">
                        <a:lnSpc>
                          <a:spcPct val="107000"/>
                        </a:lnSpc>
                        <a:spcAft>
                          <a:spcPts val="800"/>
                        </a:spcAft>
                      </a:pPr>
                      <a:endParaRPr lang="fr-FR" sz="10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noFill/>
                  </a:tcPr>
                </a:tc>
                <a:extLst>
                  <a:ext uri="{0D108BD9-81ED-4DB2-BD59-A6C34878D82A}">
                    <a16:rowId xmlns:a16="http://schemas.microsoft.com/office/drawing/2014/main" val="2902409972"/>
                  </a:ext>
                </a:extLst>
              </a:tr>
            </a:tbl>
          </a:graphicData>
        </a:graphic>
      </p:graphicFrame>
      <p:sp>
        <p:nvSpPr>
          <p:cNvPr id="8" name="ZoneTexte 7">
            <a:extLst>
              <a:ext uri="{FF2B5EF4-FFF2-40B4-BE49-F238E27FC236}">
                <a16:creationId xmlns:a16="http://schemas.microsoft.com/office/drawing/2014/main" id="{CF5EF500-C674-4F5A-99B5-CA8798A5CF1B}"/>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1100" dirty="0"/>
              <a:t>Nouvelle diapo version mai 2026</a:t>
            </a:r>
            <a:endParaRPr sz="1100" dirty="0"/>
          </a:p>
        </p:txBody>
      </p:sp>
    </p:spTree>
    <p:extLst>
      <p:ext uri="{BB962C8B-B14F-4D97-AF65-F5344CB8AC3E}">
        <p14:creationId xmlns:p14="http://schemas.microsoft.com/office/powerpoint/2010/main" val="185562337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Les niveaux d’Exigences pour le </a:t>
            </a:r>
            <a:r>
              <a:rPr lang="fr-FR" sz="2000" dirty="0">
                <a:solidFill>
                  <a:schemeClr val="tx2">
                    <a:lumMod val="20000"/>
                    <a:lumOff val="80000"/>
                  </a:schemeClr>
                </a:solidFill>
              </a:rPr>
              <a:t>confort d’été  (autres catégories)</a:t>
            </a:r>
            <a:endParaRPr dirty="0">
              <a:solidFill>
                <a:schemeClr val="tx2">
                  <a:lumMod val="20000"/>
                  <a:lumOff val="80000"/>
                </a:schemeClr>
              </a:solidFill>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91</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2">
              <a:lumMod val="20000"/>
              <a:lumOff val="80000"/>
            </a:schemeClr>
          </a:solidFill>
          <a:ln>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confort d’été</a:t>
            </a:r>
            <a:endParaRPr/>
          </a:p>
        </p:txBody>
      </p:sp>
      <p:graphicFrame>
        <p:nvGraphicFramePr>
          <p:cNvPr id="2" name="Tableau 1">
            <a:extLst>
              <a:ext uri="{FF2B5EF4-FFF2-40B4-BE49-F238E27FC236}">
                <a16:creationId xmlns:a16="http://schemas.microsoft.com/office/drawing/2014/main" id="{A7EBBC4E-B6C8-47F5-AA8E-667825FD80B1}"/>
              </a:ext>
            </a:extLst>
          </p:cNvPr>
          <p:cNvGraphicFramePr>
            <a:graphicFrameLocks noGrp="1"/>
          </p:cNvGraphicFramePr>
          <p:nvPr>
            <p:extLst>
              <p:ext uri="{D42A27DB-BD31-4B8C-83A1-F6EECF244321}">
                <p14:modId xmlns:p14="http://schemas.microsoft.com/office/powerpoint/2010/main" val="4134544412"/>
              </p:ext>
            </p:extLst>
          </p:nvPr>
        </p:nvGraphicFramePr>
        <p:xfrm>
          <a:off x="539552" y="1236650"/>
          <a:ext cx="8447608" cy="2481981"/>
        </p:xfrm>
        <a:graphic>
          <a:graphicData uri="http://schemas.openxmlformats.org/drawingml/2006/table">
            <a:tbl>
              <a:tblPr firstRow="1" firstCol="1" bandRow="1">
                <a:tableStyleId>{5C22544A-7EE6-4342-B048-85BDC9FD1C3A}</a:tableStyleId>
              </a:tblPr>
              <a:tblGrid>
                <a:gridCol w="3816424">
                  <a:extLst>
                    <a:ext uri="{9D8B030D-6E8A-4147-A177-3AD203B41FA5}">
                      <a16:colId xmlns:a16="http://schemas.microsoft.com/office/drawing/2014/main" val="27142751"/>
                    </a:ext>
                  </a:extLst>
                </a:gridCol>
                <a:gridCol w="1157796">
                  <a:extLst>
                    <a:ext uri="{9D8B030D-6E8A-4147-A177-3AD203B41FA5}">
                      <a16:colId xmlns:a16="http://schemas.microsoft.com/office/drawing/2014/main" val="4203064822"/>
                    </a:ext>
                  </a:extLst>
                </a:gridCol>
                <a:gridCol w="1157796">
                  <a:extLst>
                    <a:ext uri="{9D8B030D-6E8A-4147-A177-3AD203B41FA5}">
                      <a16:colId xmlns:a16="http://schemas.microsoft.com/office/drawing/2014/main" val="3049700697"/>
                    </a:ext>
                  </a:extLst>
                </a:gridCol>
                <a:gridCol w="1157796">
                  <a:extLst>
                    <a:ext uri="{9D8B030D-6E8A-4147-A177-3AD203B41FA5}">
                      <a16:colId xmlns:a16="http://schemas.microsoft.com/office/drawing/2014/main" val="768522031"/>
                    </a:ext>
                  </a:extLst>
                </a:gridCol>
                <a:gridCol w="1157796">
                  <a:extLst>
                    <a:ext uri="{9D8B030D-6E8A-4147-A177-3AD203B41FA5}">
                      <a16:colId xmlns:a16="http://schemas.microsoft.com/office/drawing/2014/main" val="4203319453"/>
                    </a:ext>
                  </a:extLst>
                </a:gridCol>
              </a:tblGrid>
              <a:tr h="679109">
                <a:tc>
                  <a:txBody>
                    <a:bodyPr/>
                    <a:lstStyle/>
                    <a:p>
                      <a:pPr algn="ctr">
                        <a:lnSpc>
                          <a:spcPct val="107000"/>
                        </a:lnSpc>
                        <a:spcAft>
                          <a:spcPts val="600"/>
                        </a:spcAft>
                      </a:pPr>
                      <a:r>
                        <a:rPr lang="fr-CA" sz="800" dirty="0">
                          <a:effectLst/>
                        </a:rPr>
                        <a:t>Usage</a:t>
                      </a:r>
                      <a:endParaRPr lang="fr-FR" sz="8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tc>
                  <a:txBody>
                    <a:bodyPr/>
                    <a:lstStyle/>
                    <a:p>
                      <a:pPr algn="ctr">
                        <a:lnSpc>
                          <a:spcPct val="107000"/>
                        </a:lnSpc>
                        <a:spcAft>
                          <a:spcPts val="600"/>
                        </a:spcAft>
                      </a:pPr>
                      <a:r>
                        <a:rPr lang="fr-CA" sz="800" dirty="0">
                          <a:effectLst/>
                        </a:rPr>
                        <a:t>Catégorie 1, sauf parties de bâtiments climatisées en zones H2d et H3</a:t>
                      </a:r>
                      <a:endParaRPr lang="fr-FR" sz="8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tc>
                  <a:txBody>
                    <a:bodyPr/>
                    <a:lstStyle/>
                    <a:p>
                      <a:pPr algn="ctr">
                        <a:lnSpc>
                          <a:spcPct val="107000"/>
                        </a:lnSpc>
                        <a:spcAft>
                          <a:spcPts val="600"/>
                        </a:spcAft>
                      </a:pPr>
                      <a:r>
                        <a:rPr lang="fr-CA" sz="800" dirty="0">
                          <a:effectLst/>
                        </a:rPr>
                        <a:t>Catégorie 1 climatisé, en zone H2d et H3</a:t>
                      </a:r>
                      <a:endParaRPr lang="fr-FR" sz="8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tc>
                  <a:txBody>
                    <a:bodyPr/>
                    <a:lstStyle/>
                    <a:p>
                      <a:pPr algn="ctr">
                        <a:lnSpc>
                          <a:spcPct val="107000"/>
                        </a:lnSpc>
                        <a:spcAft>
                          <a:spcPts val="600"/>
                        </a:spcAft>
                      </a:pPr>
                      <a:r>
                        <a:rPr lang="fr-CA" sz="800" dirty="0">
                          <a:effectLst/>
                        </a:rPr>
                        <a:t>Catégorie 2</a:t>
                      </a:r>
                      <a:endParaRPr lang="fr-FR" sz="8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tc>
                  <a:txBody>
                    <a:bodyPr/>
                    <a:lstStyle/>
                    <a:p>
                      <a:pPr algn="ctr">
                        <a:lnSpc>
                          <a:spcPct val="107000"/>
                        </a:lnSpc>
                        <a:spcAft>
                          <a:spcPts val="800"/>
                        </a:spcAft>
                      </a:pPr>
                      <a:r>
                        <a:rPr lang="fr-CA" sz="800" dirty="0">
                          <a:effectLst/>
                        </a:rPr>
                        <a:t>Catégorie 3</a:t>
                      </a:r>
                      <a:endParaRPr lang="fr-FR" sz="800" dirty="0">
                        <a:effectLst/>
                        <a:latin typeface="Calibri" panose="020F0502020204030204" pitchFamily="34" charset="0"/>
                        <a:ea typeface="Calibri" panose="020F0502020204030204" pitchFamily="34" charset="0"/>
                        <a:cs typeface="Arial" panose="020B0604020202020204" pitchFamily="34" charset="0"/>
                      </a:endParaRPr>
                    </a:p>
                  </a:txBody>
                  <a:tcPr marL="52388" marR="52388" marT="0" marB="0" anchor="ctr"/>
                </a:tc>
                <a:extLst>
                  <a:ext uri="{0D108BD9-81ED-4DB2-BD59-A6C34878D82A}">
                    <a16:rowId xmlns:a16="http://schemas.microsoft.com/office/drawing/2014/main" val="973563559"/>
                  </a:ext>
                </a:extLst>
              </a:tr>
              <a:tr h="450718">
                <a:tc>
                  <a:txBody>
                    <a:bodyPr/>
                    <a:lstStyle/>
                    <a:p>
                      <a:pPr algn="just">
                        <a:lnSpc>
                          <a:spcPct val="107000"/>
                        </a:lnSpc>
                        <a:spcAft>
                          <a:spcPts val="600"/>
                        </a:spcAft>
                      </a:pPr>
                      <a:r>
                        <a:rPr lang="fr-FR" sz="1000" dirty="0">
                          <a:solidFill>
                            <a:schemeClr val="bg1"/>
                          </a:solidFill>
                          <a:effectLst/>
                          <a:latin typeface="+mn-lt"/>
                          <a:ea typeface="Calibri" panose="020F0502020204030204" pitchFamily="34" charset="0"/>
                          <a:cs typeface="Arial" panose="020B0604020202020204" pitchFamily="34" charset="0"/>
                        </a:rPr>
                        <a:t>Etablissements sportifs municipaux ou scolaires</a:t>
                      </a:r>
                    </a:p>
                  </a:txBody>
                  <a:tcPr marL="68580" marR="68580" marT="0" marB="0" anchor="ctr"/>
                </a:tc>
                <a:tc>
                  <a:txBody>
                    <a:bodyPr/>
                    <a:lstStyle/>
                    <a:p>
                      <a:pPr algn="ctr">
                        <a:lnSpc>
                          <a:spcPct val="107000"/>
                        </a:lnSpc>
                        <a:spcAft>
                          <a:spcPts val="600"/>
                        </a:spcAft>
                      </a:pPr>
                      <a:r>
                        <a:rPr lang="fr-FR" sz="1000" dirty="0">
                          <a:solidFill>
                            <a:schemeClr val="tx1"/>
                          </a:solidFill>
                          <a:effectLst/>
                          <a:latin typeface="+mn-lt"/>
                          <a:ea typeface="Calibri" panose="020F0502020204030204" pitchFamily="34" charset="0"/>
                          <a:cs typeface="Arial" panose="020B0604020202020204" pitchFamily="34" charset="0"/>
                        </a:rPr>
                        <a:t>2000</a:t>
                      </a:r>
                      <a:endParaRPr lang="fr-FR" sz="11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4600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5000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fr-FR" sz="1000">
                          <a:solidFill>
                            <a:schemeClr val="tx1"/>
                          </a:solidFill>
                          <a:effectLst/>
                          <a:latin typeface="+mn-lt"/>
                          <a:ea typeface="Calibri" panose="020F0502020204030204" pitchFamily="34" charset="0"/>
                          <a:cs typeface="Arial" panose="020B0604020202020204" pitchFamily="34" charset="0"/>
                        </a:rPr>
                        <a:t> </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noFill/>
                  </a:tcPr>
                </a:tc>
                <a:extLst>
                  <a:ext uri="{0D108BD9-81ED-4DB2-BD59-A6C34878D82A}">
                    <a16:rowId xmlns:a16="http://schemas.microsoft.com/office/drawing/2014/main" val="679868778"/>
                  </a:ext>
                </a:extLst>
              </a:tr>
              <a:tr h="450718">
                <a:tc>
                  <a:txBody>
                    <a:bodyPr/>
                    <a:lstStyle/>
                    <a:p>
                      <a:pPr algn="just">
                        <a:lnSpc>
                          <a:spcPct val="107000"/>
                        </a:lnSpc>
                        <a:spcAft>
                          <a:spcPts val="600"/>
                        </a:spcAft>
                      </a:pPr>
                      <a:r>
                        <a:rPr lang="fr-FR" sz="1000">
                          <a:solidFill>
                            <a:schemeClr val="bg1"/>
                          </a:solidFill>
                          <a:effectLst/>
                          <a:latin typeface="+mn-lt"/>
                          <a:ea typeface="Calibri" panose="020F0502020204030204" pitchFamily="34" charset="0"/>
                          <a:cs typeface="Arial" panose="020B0604020202020204" pitchFamily="34" charset="0"/>
                        </a:rPr>
                        <a:t>Restaurants scolaires - 1 repas par jour, 5 jours sur 7</a:t>
                      </a: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40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dirty="0">
                          <a:solidFill>
                            <a:schemeClr val="tx1"/>
                          </a:solidFill>
                          <a:effectLst/>
                          <a:latin typeface="+mn-lt"/>
                          <a:ea typeface="Calibri" panose="020F0502020204030204" pitchFamily="34" charset="0"/>
                          <a:cs typeface="Arial" panose="020B0604020202020204" pitchFamily="34" charset="0"/>
                        </a:rPr>
                        <a:t>170</a:t>
                      </a:r>
                      <a:endParaRPr lang="fr-FR" sz="11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marL="0" algn="ctr" defTabSz="914400">
                        <a:lnSpc>
                          <a:spcPct val="107000"/>
                        </a:lnSpc>
                        <a:spcAft>
                          <a:spcPts val="600"/>
                        </a:spcAft>
                      </a:pPr>
                      <a:r>
                        <a:rPr lang="fr-FR" sz="1000" dirty="0">
                          <a:solidFill>
                            <a:schemeClr val="tx1"/>
                          </a:solidFill>
                          <a:effectLst/>
                          <a:latin typeface="+mn-lt"/>
                          <a:ea typeface="Calibri" panose="020F0502020204030204" pitchFamily="34" charset="0"/>
                          <a:cs typeface="Arial" panose="020B0604020202020204" pitchFamily="34" charset="0"/>
                        </a:rPr>
                        <a:t>170</a:t>
                      </a:r>
                    </a:p>
                  </a:txBody>
                  <a:tcPr marL="68580" marR="68580" marT="0" marB="0" anchor="ctr">
                    <a:solidFill>
                      <a:schemeClr val="bg1">
                        <a:lumMod val="95000"/>
                      </a:schemeClr>
                    </a:solidFill>
                  </a:tcPr>
                </a:tc>
                <a:tc>
                  <a:txBody>
                    <a:bodyPr/>
                    <a:lstStyle/>
                    <a:p>
                      <a:pPr marL="0" algn="ctr" defTabSz="914400">
                        <a:lnSpc>
                          <a:spcPct val="107000"/>
                        </a:lnSpc>
                        <a:spcAft>
                          <a:spcPts val="600"/>
                        </a:spcAft>
                      </a:pPr>
                      <a:r>
                        <a:rPr lang="fr-FR" sz="1000" dirty="0">
                          <a:solidFill>
                            <a:schemeClr val="tx1"/>
                          </a:solidFill>
                          <a:effectLst/>
                          <a:latin typeface="+mn-lt"/>
                          <a:ea typeface="Calibri" panose="020F0502020204030204" pitchFamily="34" charset="0"/>
                          <a:cs typeface="Arial" panose="020B0604020202020204" pitchFamily="34" charset="0"/>
                        </a:rPr>
                        <a:t>Pas de seuil</a:t>
                      </a:r>
                    </a:p>
                  </a:txBody>
                  <a:tcPr marL="68580" marR="68580" marT="0" marB="0" anchor="ctr">
                    <a:solidFill>
                      <a:schemeClr val="bg1">
                        <a:lumMod val="95000"/>
                      </a:schemeClr>
                    </a:solidFill>
                  </a:tcPr>
                </a:tc>
                <a:extLst>
                  <a:ext uri="{0D108BD9-81ED-4DB2-BD59-A6C34878D82A}">
                    <a16:rowId xmlns:a16="http://schemas.microsoft.com/office/drawing/2014/main" val="2459599299"/>
                  </a:ext>
                </a:extLst>
              </a:tr>
              <a:tr h="450718">
                <a:tc>
                  <a:txBody>
                    <a:bodyPr/>
                    <a:lstStyle/>
                    <a:p>
                      <a:pPr algn="just">
                        <a:lnSpc>
                          <a:spcPct val="107000"/>
                        </a:lnSpc>
                        <a:spcAft>
                          <a:spcPts val="600"/>
                        </a:spcAft>
                      </a:pPr>
                      <a:r>
                        <a:rPr lang="fr-FR" sz="1000">
                          <a:solidFill>
                            <a:schemeClr val="bg1"/>
                          </a:solidFill>
                          <a:effectLst/>
                          <a:latin typeface="+mn-lt"/>
                          <a:ea typeface="Calibri" panose="020F0502020204030204" pitchFamily="34" charset="0"/>
                          <a:cs typeface="Arial" panose="020B0604020202020204" pitchFamily="34" charset="0"/>
                        </a:rPr>
                        <a:t>Restaurants scolaires - 3 repas par jour, 5 jours sur 7</a:t>
                      </a: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260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dirty="0">
                          <a:solidFill>
                            <a:schemeClr val="tx1"/>
                          </a:solidFill>
                          <a:effectLst/>
                          <a:latin typeface="+mn-lt"/>
                          <a:ea typeface="Calibri" panose="020F0502020204030204" pitchFamily="34" charset="0"/>
                          <a:cs typeface="Arial" panose="020B0604020202020204" pitchFamily="34" charset="0"/>
                        </a:rPr>
                        <a:t>650</a:t>
                      </a:r>
                      <a:endParaRPr lang="fr-FR" sz="11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dirty="0">
                          <a:solidFill>
                            <a:schemeClr val="tx1"/>
                          </a:solidFill>
                          <a:effectLst/>
                          <a:latin typeface="+mn-lt"/>
                          <a:ea typeface="Calibri" panose="020F0502020204030204" pitchFamily="34" charset="0"/>
                          <a:cs typeface="Arial" panose="020B0604020202020204" pitchFamily="34" charset="0"/>
                        </a:rPr>
                        <a:t>650</a:t>
                      </a:r>
                      <a:endParaRPr lang="fr-FR" sz="11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fr-FR" sz="1000" dirty="0">
                          <a:solidFill>
                            <a:schemeClr val="tx1"/>
                          </a:solidFill>
                          <a:effectLst/>
                          <a:latin typeface="+mn-lt"/>
                          <a:ea typeface="Calibri" panose="020F0502020204030204" pitchFamily="34" charset="0"/>
                          <a:cs typeface="Arial" panose="020B0604020202020204" pitchFamily="34" charset="0"/>
                        </a:rPr>
                        <a:t>Pas de seuil</a:t>
                      </a:r>
                      <a:endParaRPr lang="fr-FR" sz="11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79758593"/>
                  </a:ext>
                </a:extLst>
              </a:tr>
              <a:tr h="450718">
                <a:tc>
                  <a:txBody>
                    <a:bodyPr/>
                    <a:lstStyle/>
                    <a:p>
                      <a:pPr algn="just">
                        <a:lnSpc>
                          <a:spcPct val="107000"/>
                        </a:lnSpc>
                        <a:spcAft>
                          <a:spcPts val="600"/>
                        </a:spcAft>
                      </a:pPr>
                      <a:r>
                        <a:rPr lang="fr-FR" sz="1000" dirty="0">
                          <a:solidFill>
                            <a:schemeClr val="bg1"/>
                          </a:solidFill>
                          <a:effectLst/>
                          <a:latin typeface="+mn-lt"/>
                          <a:ea typeface="Calibri" panose="020F0502020204030204" pitchFamily="34" charset="0"/>
                          <a:cs typeface="Arial" panose="020B0604020202020204" pitchFamily="34" charset="0"/>
                        </a:rPr>
                        <a:t>Etablissements sportifs privés</a:t>
                      </a: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2000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4600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600"/>
                        </a:spcAft>
                      </a:pPr>
                      <a:r>
                        <a:rPr lang="fr-FR" sz="1000">
                          <a:solidFill>
                            <a:schemeClr val="tx1"/>
                          </a:solidFill>
                          <a:effectLst/>
                          <a:latin typeface="+mn-lt"/>
                          <a:ea typeface="Calibri" panose="020F0502020204030204" pitchFamily="34" charset="0"/>
                          <a:cs typeface="Arial" panose="020B0604020202020204" pitchFamily="34" charset="0"/>
                        </a:rPr>
                        <a:t>5000</a:t>
                      </a:r>
                      <a:endParaRPr lang="fr-FR" sz="110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fr-FR" sz="1000" dirty="0">
                          <a:solidFill>
                            <a:schemeClr val="tx1"/>
                          </a:solidFill>
                          <a:effectLst/>
                          <a:latin typeface="+mn-lt"/>
                          <a:ea typeface="Calibri" panose="020F0502020204030204" pitchFamily="34" charset="0"/>
                          <a:cs typeface="Arial" panose="020B0604020202020204" pitchFamily="34" charset="0"/>
                        </a:rPr>
                        <a:t> </a:t>
                      </a:r>
                      <a:endParaRPr lang="fr-FR" sz="11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253172186"/>
                  </a:ext>
                </a:extLst>
              </a:tr>
            </a:tbl>
          </a:graphicData>
        </a:graphic>
      </p:graphicFrame>
      <p:sp>
        <p:nvSpPr>
          <p:cNvPr id="8" name="ZoneTexte 7">
            <a:extLst>
              <a:ext uri="{FF2B5EF4-FFF2-40B4-BE49-F238E27FC236}">
                <a16:creationId xmlns:a16="http://schemas.microsoft.com/office/drawing/2014/main" id="{31298A92-0182-40A3-9E3A-374FE9F6843B}"/>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1100" dirty="0"/>
              <a:t>Nouvelle diapo version mai 2026</a:t>
            </a:r>
            <a:endParaRPr sz="1100" dirty="0"/>
          </a:p>
        </p:txBody>
      </p:sp>
    </p:spTree>
    <p:extLst>
      <p:ext uri="{BB962C8B-B14F-4D97-AF65-F5344CB8AC3E}">
        <p14:creationId xmlns:p14="http://schemas.microsoft.com/office/powerpoint/2010/main" val="1573466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2"/>
            <a:ext cx="8604489" cy="589781"/>
          </a:xfrm>
        </p:spPr>
        <p:txBody>
          <a:bodyPr/>
          <a:lstStyle/>
          <a:p>
            <a:pPr>
              <a:defRPr/>
            </a:pPr>
            <a:r>
              <a:rPr lang="fr-FR" sz="2000"/>
              <a:t>Exemples de leviers mobilisables pour le confort d’été (GT Modélisateur RE2020)</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92</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2">
              <a:lumMod val="20000"/>
              <a:lumOff val="80000"/>
            </a:schemeClr>
          </a:solidFill>
          <a:ln>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confort d’été</a:t>
            </a:r>
            <a:endParaRPr/>
          </a:p>
        </p:txBody>
      </p:sp>
      <p:pic>
        <p:nvPicPr>
          <p:cNvPr id="13" name="Image 12"/>
          <p:cNvPicPr>
            <a:picLocks noChangeAspect="1"/>
          </p:cNvPicPr>
          <p:nvPr/>
        </p:nvPicPr>
        <p:blipFill>
          <a:blip r:embed="rId4"/>
          <a:stretch/>
        </p:blipFill>
        <p:spPr bwMode="auto">
          <a:xfrm>
            <a:off x="533047" y="1321802"/>
            <a:ext cx="5794355" cy="3204728"/>
          </a:xfrm>
          <a:prstGeom prst="rect">
            <a:avLst/>
          </a:prstGeom>
        </p:spPr>
      </p:pic>
      <p:sp>
        <p:nvSpPr>
          <p:cNvPr id="14" name="ZoneTexte 13"/>
          <p:cNvSpPr txBox="1"/>
          <p:nvPr/>
        </p:nvSpPr>
        <p:spPr bwMode="auto">
          <a:xfrm>
            <a:off x="5498086" y="1888310"/>
            <a:ext cx="3538410" cy="830997"/>
          </a:xfrm>
          <a:prstGeom prst="rect">
            <a:avLst/>
          </a:prstGeom>
          <a:noFill/>
        </p:spPr>
        <p:txBody>
          <a:bodyPr wrap="square" rtlCol="0">
            <a:spAutoFit/>
          </a:bodyPr>
          <a:lstStyle/>
          <a:p>
            <a:pPr>
              <a:defRPr/>
            </a:pPr>
            <a:r>
              <a:rPr lang="fr-FR" sz="1200"/>
              <a:t>Ces résultats sont fournis à titre d’illustration. Les solutions mobilisables dépendent de chaque situation et diffèrent selon les bâtiments et leur réaction thermique.</a:t>
            </a:r>
            <a:endParaRPr/>
          </a:p>
        </p:txBody>
      </p:sp>
      <p:sp>
        <p:nvSpPr>
          <p:cNvPr id="15" name="ZoneTexte 14"/>
          <p:cNvSpPr txBox="1"/>
          <p:nvPr/>
        </p:nvSpPr>
        <p:spPr bwMode="auto">
          <a:xfrm>
            <a:off x="2928088" y="4850906"/>
            <a:ext cx="3422865" cy="253916"/>
          </a:xfrm>
          <a:prstGeom prst="rect">
            <a:avLst/>
          </a:prstGeom>
          <a:noFill/>
        </p:spPr>
        <p:txBody>
          <a:bodyPr wrap="square" rtlCol="0">
            <a:spAutoFit/>
          </a:bodyPr>
          <a:lstStyle/>
          <a:p>
            <a:pPr>
              <a:defRPr/>
            </a:pPr>
            <a:r>
              <a:rPr lang="fr-FR" sz="1000"/>
              <a:t>Source: Groupe de concertation Exigence 2020</a:t>
            </a:r>
            <a:endParaRPr/>
          </a:p>
        </p:txBody>
      </p:sp>
      <p:sp>
        <p:nvSpPr>
          <p:cNvPr id="11" name="ZoneTexte 10"/>
          <p:cNvSpPr txBox="1"/>
          <p:nvPr/>
        </p:nvSpPr>
        <p:spPr bwMode="auto">
          <a:xfrm>
            <a:off x="5580112" y="1411473"/>
            <a:ext cx="3398973" cy="461665"/>
          </a:xfrm>
          <a:prstGeom prst="rect">
            <a:avLst/>
          </a:prstGeom>
          <a:solidFill>
            <a:srgbClr val="169B62"/>
          </a:solidFill>
        </p:spPr>
        <p:txBody>
          <a:bodyPr wrap="square" rtlCol="0">
            <a:spAutoFit/>
          </a:bodyPr>
          <a:lstStyle/>
          <a:p>
            <a:pPr>
              <a:defRPr/>
            </a:pPr>
            <a:r>
              <a:rPr lang="fr-FR" sz="1200">
                <a:solidFill>
                  <a:schemeClr val="bg1"/>
                </a:solidFill>
              </a:rPr>
              <a:t>+ Autre levier important:</a:t>
            </a:r>
            <a:endParaRPr/>
          </a:p>
          <a:p>
            <a:pPr>
              <a:defRPr/>
            </a:pPr>
            <a:r>
              <a:rPr lang="fr-FR" sz="1200">
                <a:solidFill>
                  <a:schemeClr val="bg1"/>
                </a:solidFill>
              </a:rPr>
              <a:t>Concevoir des logements traversants</a:t>
            </a:r>
          </a:p>
        </p:txBody>
      </p:sp>
      <p:sp>
        <p:nvSpPr>
          <p:cNvPr id="16" name="Rectangle 15"/>
          <p:cNvSpPr/>
          <p:nvPr/>
        </p:nvSpPr>
        <p:spPr bwMode="auto">
          <a:xfrm>
            <a:off x="5498085" y="3313496"/>
            <a:ext cx="3509107" cy="1446550"/>
          </a:xfrm>
          <a:prstGeom prst="rect">
            <a:avLst/>
          </a:prstGeom>
          <a:solidFill>
            <a:schemeClr val="accent3">
              <a:lumMod val="40000"/>
              <a:lumOff val="60000"/>
            </a:schemeClr>
          </a:solidFill>
        </p:spPr>
        <p:txBody>
          <a:bodyPr wrap="square">
            <a:spAutoFit/>
          </a:bodyPr>
          <a:lstStyle/>
          <a:p>
            <a:pPr>
              <a:defRPr/>
            </a:pPr>
            <a:r>
              <a:rPr lang="fr-FR" sz="1100" dirty="0"/>
              <a:t>La nouvelle méthode de calcul RE2020 permet de modéliser:</a:t>
            </a:r>
            <a:endParaRPr dirty="0"/>
          </a:p>
          <a:p>
            <a:pPr lvl="1">
              <a:defRPr/>
            </a:pPr>
            <a:r>
              <a:rPr lang="fr-FR" sz="1100" dirty="0"/>
              <a:t>-Les brasseurs d’air,</a:t>
            </a:r>
            <a:endParaRPr dirty="0"/>
          </a:p>
          <a:p>
            <a:pPr lvl="1">
              <a:defRPr/>
            </a:pPr>
            <a:r>
              <a:rPr lang="fr-FR" sz="1100" dirty="0"/>
              <a:t>-Les puits climatiques,</a:t>
            </a:r>
            <a:endParaRPr dirty="0"/>
          </a:p>
          <a:p>
            <a:pPr lvl="1">
              <a:defRPr/>
            </a:pPr>
            <a:r>
              <a:rPr lang="fr-FR" sz="1100" dirty="0"/>
              <a:t>-La </a:t>
            </a:r>
            <a:r>
              <a:rPr lang="fr-FR" sz="1100" dirty="0" err="1"/>
              <a:t>surventilation</a:t>
            </a:r>
            <a:r>
              <a:rPr lang="fr-FR" sz="1100" dirty="0"/>
              <a:t> (naturelle ou forcée),</a:t>
            </a:r>
            <a:endParaRPr dirty="0"/>
          </a:p>
          <a:p>
            <a:pPr lvl="1">
              <a:defRPr/>
            </a:pPr>
            <a:r>
              <a:rPr lang="fr-FR" sz="1100" dirty="0"/>
              <a:t>-Le rafraichissement adiabatique,</a:t>
            </a:r>
            <a:endParaRPr dirty="0"/>
          </a:p>
          <a:p>
            <a:pPr lvl="1">
              <a:defRPr/>
            </a:pPr>
            <a:r>
              <a:rPr lang="fr-FR" sz="1100" dirty="0"/>
              <a:t>-Le </a:t>
            </a:r>
            <a:r>
              <a:rPr lang="fr-FR" sz="1100" dirty="0" err="1"/>
              <a:t>Géocooling</a:t>
            </a:r>
            <a:r>
              <a:rPr lang="fr-FR" sz="1100" dirty="0"/>
              <a:t>,</a:t>
            </a:r>
            <a:endParaRPr dirty="0"/>
          </a:p>
          <a:p>
            <a:pPr lvl="1">
              <a:defRPr/>
            </a:pPr>
            <a:r>
              <a:rPr lang="fr-FR" sz="1100" dirty="0"/>
              <a:t>-La gestion de ces systèmes.  </a:t>
            </a:r>
            <a:endParaRPr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Pénalisation du Cep: exemple en maison individuelle</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93</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2">
              <a:lumMod val="20000"/>
              <a:lumOff val="80000"/>
            </a:schemeClr>
          </a:solidFill>
          <a:ln>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confort d’été</a:t>
            </a:r>
            <a:endParaRPr/>
          </a:p>
        </p:txBody>
      </p:sp>
      <p:pic>
        <p:nvPicPr>
          <p:cNvPr id="3" name="Image 2"/>
          <p:cNvPicPr>
            <a:picLocks noChangeAspect="1"/>
          </p:cNvPicPr>
          <p:nvPr/>
        </p:nvPicPr>
        <p:blipFill>
          <a:blip r:embed="rId4"/>
          <a:stretch/>
        </p:blipFill>
        <p:spPr bwMode="auto">
          <a:xfrm>
            <a:off x="539552" y="1310661"/>
            <a:ext cx="5286365" cy="3379259"/>
          </a:xfrm>
          <a:prstGeom prst="rect">
            <a:avLst/>
          </a:prstGeom>
        </p:spPr>
      </p:pic>
      <p:sp>
        <p:nvSpPr>
          <p:cNvPr id="13" name="Rectangle 12"/>
          <p:cNvSpPr/>
          <p:nvPr/>
        </p:nvSpPr>
        <p:spPr bwMode="auto">
          <a:xfrm>
            <a:off x="6269310" y="1995686"/>
            <a:ext cx="2482235" cy="1384995"/>
          </a:xfrm>
          <a:prstGeom prst="rect">
            <a:avLst/>
          </a:prstGeom>
        </p:spPr>
        <p:txBody>
          <a:bodyPr wrap="square">
            <a:spAutoFit/>
          </a:bodyPr>
          <a:lstStyle/>
          <a:p>
            <a:pPr>
              <a:defRPr/>
            </a:pPr>
            <a:r>
              <a:rPr lang="fr-FR" sz="1200">
                <a:ln w="0"/>
              </a:rPr>
              <a:t>Varie en fonction de : </a:t>
            </a:r>
            <a:endParaRPr/>
          </a:p>
          <a:p>
            <a:pPr>
              <a:defRPr/>
            </a:pPr>
            <a:endParaRPr lang="fr-FR" sz="1200">
              <a:ln w="0"/>
            </a:endParaRPr>
          </a:p>
          <a:p>
            <a:pPr marL="214313" indent="-214313">
              <a:buClr>
                <a:schemeClr val="accent6"/>
              </a:buClr>
              <a:buFont typeface="Wingdings"/>
              <a:buChar char="Ø"/>
              <a:defRPr/>
            </a:pPr>
            <a:r>
              <a:rPr lang="fr-FR" sz="1200">
                <a:ln w="0"/>
              </a:rPr>
              <a:t>l’usage du bâtiment</a:t>
            </a:r>
            <a:endParaRPr/>
          </a:p>
          <a:p>
            <a:pPr marL="214313" indent="-214313">
              <a:buClr>
                <a:schemeClr val="accent6"/>
              </a:buClr>
              <a:buFont typeface="Wingdings"/>
              <a:buChar char="Ø"/>
              <a:defRPr/>
            </a:pPr>
            <a:endParaRPr lang="fr-FR" sz="1200">
              <a:ln w="0"/>
            </a:endParaRPr>
          </a:p>
          <a:p>
            <a:pPr marL="214313" indent="-214313">
              <a:buClr>
                <a:schemeClr val="accent6"/>
              </a:buClr>
              <a:buFont typeface="Wingdings"/>
              <a:buChar char="Ø"/>
              <a:defRPr/>
            </a:pPr>
            <a:r>
              <a:rPr lang="fr-FR" sz="1200">
                <a:ln w="0"/>
              </a:rPr>
              <a:t>la situation géographique (zone climatique et altitude)</a:t>
            </a:r>
            <a:endParaRPr/>
          </a:p>
          <a:p>
            <a:pPr marL="214313" indent="-214313">
              <a:buFont typeface="Arial"/>
              <a:buChar char="•"/>
              <a:defRPr/>
            </a:pPr>
            <a:endParaRPr lang="fr-FR" sz="1200">
              <a:ln w="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Pénalisation du Cep</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94</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2">
              <a:lumMod val="20000"/>
              <a:lumOff val="80000"/>
            </a:schemeClr>
          </a:solidFill>
          <a:ln>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600" b="1">
                <a:solidFill>
                  <a:schemeClr val="bg1">
                    <a:lumMod val="50000"/>
                  </a:schemeClr>
                </a:solidFill>
              </a:rPr>
              <a:t>Indicateurs et niveaux confort d’été</a:t>
            </a:r>
            <a:endParaRPr/>
          </a:p>
        </p:txBody>
      </p:sp>
      <p:sp>
        <p:nvSpPr>
          <p:cNvPr id="10" name="ZoneTexte 9"/>
          <p:cNvSpPr txBox="1"/>
          <p:nvPr/>
        </p:nvSpPr>
        <p:spPr bwMode="auto">
          <a:xfrm>
            <a:off x="279365" y="1204567"/>
            <a:ext cx="8369233" cy="2793072"/>
          </a:xfrm>
          <a:prstGeom prst="rect">
            <a:avLst/>
          </a:prstGeom>
          <a:noFill/>
        </p:spPr>
        <p:txBody>
          <a:bodyPr wrap="square" rtlCol="0">
            <a:spAutoFit/>
          </a:bodyPr>
          <a:lstStyle/>
          <a:p>
            <a:pPr marL="257175" indent="-257175" defTabSz="342900">
              <a:buFont typeface="Arial"/>
              <a:buChar char="•"/>
              <a:defRPr/>
            </a:pPr>
            <a:r>
              <a:rPr lang="fr-FR" sz="1500" b="1">
                <a:solidFill>
                  <a:prstClr val="black">
                    <a:lumMod val="50000"/>
                    <a:lumOff val="50000"/>
                  </a:prstClr>
                </a:solidFill>
                <a:latin typeface="Calibri"/>
              </a:rPr>
              <a:t>Quelques valeurs sur la pénalisation sur le Cep</a:t>
            </a:r>
            <a:endParaRPr/>
          </a:p>
          <a:p>
            <a:pPr marL="942975" lvl="2" indent="-257175" defTabSz="342900">
              <a:buFont typeface="Arial"/>
              <a:buChar char="•"/>
              <a:defRPr/>
            </a:pPr>
            <a:r>
              <a:rPr lang="fr-FR" sz="1350" b="1">
                <a:solidFill>
                  <a:prstClr val="black">
                    <a:lumMod val="50000"/>
                    <a:lumOff val="50000"/>
                  </a:prstClr>
                </a:solidFill>
                <a:latin typeface="Calibri"/>
              </a:rPr>
              <a:t>Pour un léger dépassement (</a:t>
            </a:r>
            <a:r>
              <a:rPr lang="fr-FR" sz="1350" b="1">
                <a:solidFill>
                  <a:srgbClr val="FF0000"/>
                </a:solidFill>
                <a:latin typeface="Calibri"/>
              </a:rPr>
              <a:t>DH=500</a:t>
            </a:r>
            <a:r>
              <a:rPr lang="fr-FR" sz="1350" b="1">
                <a:solidFill>
                  <a:prstClr val="black">
                    <a:lumMod val="50000"/>
                    <a:lumOff val="50000"/>
                  </a:prstClr>
                </a:solidFill>
                <a:latin typeface="Calibri"/>
              </a:rPr>
              <a:t>), majoration de 1 à 3 kW</a:t>
            </a:r>
            <a:r>
              <a:rPr lang="fr-FR" sz="1350" b="1">
                <a:solidFill>
                  <a:schemeClr val="bg1">
                    <a:lumMod val="50000"/>
                  </a:schemeClr>
                </a:solidFill>
                <a:latin typeface="Calibri"/>
              </a:rPr>
              <a:t>hep</a:t>
            </a:r>
            <a:r>
              <a:rPr lang="fr-FR" sz="1350" b="1">
                <a:solidFill>
                  <a:prstClr val="black">
                    <a:lumMod val="50000"/>
                    <a:lumOff val="50000"/>
                  </a:prstClr>
                </a:solidFill>
                <a:latin typeface="Calibri"/>
              </a:rPr>
              <a:t>/m².an</a:t>
            </a:r>
            <a:endParaRPr/>
          </a:p>
          <a:p>
            <a:pPr marL="942975" lvl="2" indent="-257175" defTabSz="342900">
              <a:buFont typeface="Arial"/>
              <a:buChar char="•"/>
              <a:defRPr/>
            </a:pPr>
            <a:endParaRPr lang="fr-FR" sz="1350" b="1">
              <a:solidFill>
                <a:prstClr val="black">
                  <a:lumMod val="50000"/>
                  <a:lumOff val="50000"/>
                </a:prstClr>
              </a:solidFill>
              <a:latin typeface="Calibri"/>
            </a:endParaRPr>
          </a:p>
          <a:p>
            <a:pPr marL="942975" lvl="2" indent="-257175" defTabSz="342900">
              <a:buFont typeface="Arial"/>
              <a:buChar char="•"/>
              <a:defRPr/>
            </a:pPr>
            <a:endParaRPr lang="fr-FR" sz="1350" b="1">
              <a:solidFill>
                <a:prstClr val="black">
                  <a:lumMod val="50000"/>
                  <a:lumOff val="50000"/>
                </a:prstClr>
              </a:solidFill>
              <a:latin typeface="Calibri"/>
            </a:endParaRPr>
          </a:p>
          <a:p>
            <a:pPr marL="942975" lvl="2" indent="-257175" defTabSz="342900">
              <a:buFont typeface="Arial"/>
              <a:buChar char="•"/>
              <a:defRPr/>
            </a:pPr>
            <a:endParaRPr lang="fr-FR" sz="1350" b="1">
              <a:solidFill>
                <a:prstClr val="black">
                  <a:lumMod val="50000"/>
                  <a:lumOff val="50000"/>
                </a:prstClr>
              </a:solidFill>
              <a:latin typeface="Calibri"/>
            </a:endParaRPr>
          </a:p>
          <a:p>
            <a:pPr marL="942975" lvl="2" indent="-257175" defTabSz="342900">
              <a:buFont typeface="Arial"/>
              <a:buChar char="•"/>
              <a:defRPr/>
            </a:pPr>
            <a:endParaRPr lang="fr-FR" sz="1350" b="1">
              <a:solidFill>
                <a:prstClr val="black">
                  <a:lumMod val="50000"/>
                  <a:lumOff val="50000"/>
                </a:prstClr>
              </a:solidFill>
              <a:latin typeface="Calibri"/>
            </a:endParaRPr>
          </a:p>
          <a:p>
            <a:pPr marL="942975" lvl="2" indent="-257175" defTabSz="342900">
              <a:buFont typeface="Arial"/>
              <a:buChar char="•"/>
              <a:defRPr/>
            </a:pPr>
            <a:r>
              <a:rPr lang="fr-FR" sz="1350" b="1">
                <a:solidFill>
                  <a:prstClr val="black">
                    <a:lumMod val="50000"/>
                    <a:lumOff val="50000"/>
                  </a:prstClr>
                </a:solidFill>
                <a:latin typeface="Calibri"/>
              </a:rPr>
              <a:t>Pour un dépassement moyen (</a:t>
            </a:r>
            <a:r>
              <a:rPr lang="fr-FR" sz="1350" b="1">
                <a:solidFill>
                  <a:srgbClr val="FF0000"/>
                </a:solidFill>
                <a:latin typeface="Calibri"/>
              </a:rPr>
              <a:t>DH=700</a:t>
            </a:r>
            <a:r>
              <a:rPr lang="fr-FR" sz="1350" b="1">
                <a:solidFill>
                  <a:prstClr val="black">
                    <a:lumMod val="50000"/>
                    <a:lumOff val="50000"/>
                  </a:prstClr>
                </a:solidFill>
                <a:latin typeface="Calibri"/>
              </a:rPr>
              <a:t>), majoration de 2 à 7 kW</a:t>
            </a:r>
            <a:r>
              <a:rPr lang="fr-FR" sz="1350" b="1">
                <a:solidFill>
                  <a:schemeClr val="bg1">
                    <a:lumMod val="50000"/>
                  </a:schemeClr>
                </a:solidFill>
                <a:latin typeface="Calibri"/>
              </a:rPr>
              <a:t>hep/</a:t>
            </a:r>
            <a:r>
              <a:rPr lang="fr-FR" sz="1350" b="1">
                <a:solidFill>
                  <a:prstClr val="black">
                    <a:lumMod val="50000"/>
                    <a:lumOff val="50000"/>
                  </a:prstClr>
                </a:solidFill>
                <a:latin typeface="Calibri"/>
              </a:rPr>
              <a:t>m².an</a:t>
            </a:r>
            <a:endParaRPr/>
          </a:p>
          <a:p>
            <a:pPr marL="942975" lvl="2" indent="-257175" defTabSz="342900">
              <a:buFont typeface="Arial"/>
              <a:buChar char="•"/>
              <a:defRPr/>
            </a:pPr>
            <a:endParaRPr lang="fr-FR" sz="1350" b="1">
              <a:solidFill>
                <a:prstClr val="black">
                  <a:lumMod val="50000"/>
                  <a:lumOff val="50000"/>
                </a:prstClr>
              </a:solidFill>
              <a:latin typeface="Calibri"/>
            </a:endParaRPr>
          </a:p>
          <a:p>
            <a:pPr marL="942975" lvl="2" indent="-257175" defTabSz="342900">
              <a:buFont typeface="Arial"/>
              <a:buChar char="•"/>
              <a:defRPr/>
            </a:pPr>
            <a:endParaRPr lang="fr-FR" sz="1350" b="1">
              <a:solidFill>
                <a:prstClr val="black">
                  <a:lumMod val="50000"/>
                  <a:lumOff val="50000"/>
                </a:prstClr>
              </a:solidFill>
              <a:latin typeface="Calibri"/>
            </a:endParaRPr>
          </a:p>
          <a:p>
            <a:pPr marL="942975" lvl="2" indent="-257175" defTabSz="342900">
              <a:buFont typeface="Arial"/>
              <a:buChar char="•"/>
              <a:defRPr/>
            </a:pPr>
            <a:endParaRPr lang="fr-FR" sz="1350" b="1">
              <a:solidFill>
                <a:prstClr val="black">
                  <a:lumMod val="50000"/>
                  <a:lumOff val="50000"/>
                </a:prstClr>
              </a:solidFill>
              <a:latin typeface="Calibri"/>
            </a:endParaRPr>
          </a:p>
          <a:p>
            <a:pPr marL="942975" lvl="2" indent="-257175" defTabSz="342900">
              <a:buFont typeface="Arial"/>
              <a:buChar char="•"/>
              <a:defRPr/>
            </a:pPr>
            <a:endParaRPr lang="fr-FR" sz="1350" b="1">
              <a:solidFill>
                <a:prstClr val="black">
                  <a:lumMod val="50000"/>
                  <a:lumOff val="50000"/>
                </a:prstClr>
              </a:solidFill>
              <a:latin typeface="Calibri"/>
            </a:endParaRPr>
          </a:p>
          <a:p>
            <a:pPr marL="942975" lvl="2" indent="-257175" defTabSz="342900">
              <a:buFont typeface="Arial"/>
              <a:buChar char="•"/>
              <a:defRPr/>
            </a:pPr>
            <a:r>
              <a:rPr lang="fr-FR" sz="1350" b="1">
                <a:solidFill>
                  <a:prstClr val="black">
                    <a:lumMod val="50000"/>
                    <a:lumOff val="50000"/>
                  </a:prstClr>
                </a:solidFill>
                <a:latin typeface="Calibri"/>
              </a:rPr>
              <a:t>Pour un dépassement important (</a:t>
            </a:r>
            <a:r>
              <a:rPr lang="fr-FR" sz="1350" b="1">
                <a:solidFill>
                  <a:srgbClr val="FF0000"/>
                </a:solidFill>
                <a:latin typeface="Calibri"/>
              </a:rPr>
              <a:t>DH=900</a:t>
            </a:r>
            <a:r>
              <a:rPr lang="fr-FR" sz="1350" b="1">
                <a:solidFill>
                  <a:prstClr val="black">
                    <a:lumMod val="50000"/>
                    <a:lumOff val="50000"/>
                  </a:prstClr>
                </a:solidFill>
                <a:latin typeface="Calibri"/>
              </a:rPr>
              <a:t>), majoration de 4 à 11 kW</a:t>
            </a:r>
            <a:r>
              <a:rPr lang="fr-FR" sz="1350" b="1">
                <a:solidFill>
                  <a:schemeClr val="bg1">
                    <a:lumMod val="50000"/>
                  </a:schemeClr>
                </a:solidFill>
                <a:latin typeface="Calibri"/>
              </a:rPr>
              <a:t>hep</a:t>
            </a:r>
            <a:r>
              <a:rPr lang="fr-FR" sz="1350" b="1">
                <a:solidFill>
                  <a:prstClr val="black">
                    <a:lumMod val="50000"/>
                    <a:lumOff val="50000"/>
                  </a:prstClr>
                </a:solidFill>
                <a:latin typeface="Calibri"/>
              </a:rPr>
              <a:t>/m².an</a:t>
            </a:r>
            <a:endParaRPr/>
          </a:p>
          <a:p>
            <a:pPr marL="685800" lvl="2" defTabSz="342900">
              <a:defRPr/>
            </a:pPr>
            <a:r>
              <a:rPr lang="fr-FR" sz="1200" b="1">
                <a:solidFill>
                  <a:prstClr val="black">
                    <a:lumMod val="50000"/>
                    <a:lumOff val="50000"/>
                  </a:prstClr>
                </a:solidFill>
                <a:latin typeface="Calibri"/>
              </a:rPr>
              <a:t>	</a:t>
            </a:r>
          </a:p>
        </p:txBody>
      </p:sp>
      <p:graphicFrame>
        <p:nvGraphicFramePr>
          <p:cNvPr id="11" name="Tableau 10"/>
          <p:cNvGraphicFramePr>
            <a:graphicFrameLocks noGrp="1"/>
          </p:cNvGraphicFramePr>
          <p:nvPr/>
        </p:nvGraphicFramePr>
        <p:xfrm>
          <a:off x="1354150" y="1784050"/>
          <a:ext cx="5619744" cy="699136"/>
        </p:xfrm>
        <a:graphic>
          <a:graphicData uri="http://schemas.openxmlformats.org/drawingml/2006/table">
            <a:tbl>
              <a:tblPr/>
              <a:tblGrid>
                <a:gridCol w="895350">
                  <a:extLst>
                    <a:ext uri="{9D8B030D-6E8A-4147-A177-3AD203B41FA5}">
                      <a16:colId xmlns:a16="http://schemas.microsoft.com/office/drawing/2014/main" val="20000"/>
                    </a:ext>
                  </a:extLst>
                </a:gridCol>
                <a:gridCol w="590549">
                  <a:extLst>
                    <a:ext uri="{9D8B030D-6E8A-4147-A177-3AD203B41FA5}">
                      <a16:colId xmlns:a16="http://schemas.microsoft.com/office/drawing/2014/main" val="20001"/>
                    </a:ext>
                  </a:extLst>
                </a:gridCol>
                <a:gridCol w="590549">
                  <a:extLst>
                    <a:ext uri="{9D8B030D-6E8A-4147-A177-3AD203B41FA5}">
                      <a16:colId xmlns:a16="http://schemas.microsoft.com/office/drawing/2014/main" val="20002"/>
                    </a:ext>
                  </a:extLst>
                </a:gridCol>
                <a:gridCol w="590549">
                  <a:extLst>
                    <a:ext uri="{9D8B030D-6E8A-4147-A177-3AD203B41FA5}">
                      <a16:colId xmlns:a16="http://schemas.microsoft.com/office/drawing/2014/main" val="20003"/>
                    </a:ext>
                  </a:extLst>
                </a:gridCol>
                <a:gridCol w="428625">
                  <a:extLst>
                    <a:ext uri="{9D8B030D-6E8A-4147-A177-3AD203B41FA5}">
                      <a16:colId xmlns:a16="http://schemas.microsoft.com/office/drawing/2014/main" val="20004"/>
                    </a:ext>
                  </a:extLst>
                </a:gridCol>
                <a:gridCol w="752475">
                  <a:extLst>
                    <a:ext uri="{9D8B030D-6E8A-4147-A177-3AD203B41FA5}">
                      <a16:colId xmlns:a16="http://schemas.microsoft.com/office/drawing/2014/main" val="20005"/>
                    </a:ext>
                  </a:extLst>
                </a:gridCol>
                <a:gridCol w="590549">
                  <a:extLst>
                    <a:ext uri="{9D8B030D-6E8A-4147-A177-3AD203B41FA5}">
                      <a16:colId xmlns:a16="http://schemas.microsoft.com/office/drawing/2014/main" val="20006"/>
                    </a:ext>
                  </a:extLst>
                </a:gridCol>
                <a:gridCol w="590549">
                  <a:extLst>
                    <a:ext uri="{9D8B030D-6E8A-4147-A177-3AD203B41FA5}">
                      <a16:colId xmlns:a16="http://schemas.microsoft.com/office/drawing/2014/main" val="20007"/>
                    </a:ext>
                  </a:extLst>
                </a:gridCol>
                <a:gridCol w="590549">
                  <a:extLst>
                    <a:ext uri="{9D8B030D-6E8A-4147-A177-3AD203B41FA5}">
                      <a16:colId xmlns:a16="http://schemas.microsoft.com/office/drawing/2014/main" val="20008"/>
                    </a:ext>
                  </a:extLst>
                </a:gridCol>
              </a:tblGrid>
              <a:tr h="167164">
                <a:tc>
                  <a:txBody>
                    <a:bodyPr/>
                    <a:lstStyle/>
                    <a:p>
                      <a:pPr algn="ctr">
                        <a:defRPr/>
                      </a:pPr>
                      <a:r>
                        <a:rPr lang="fr-FR" sz="800" b="1" i="0" u="none" strike="noStrike">
                          <a:solidFill>
                            <a:srgbClr val="000000"/>
                          </a:solidFill>
                          <a:latin typeface="Calibri"/>
                        </a:rPr>
                        <a:t>[0-400m[</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tcPr>
                </a:tc>
                <a:tc>
                  <a:txBody>
                    <a:bodyPr/>
                    <a:lstStyle/>
                    <a:p>
                      <a:pPr algn="ctr">
                        <a:defRPr/>
                      </a:pPr>
                      <a:r>
                        <a:rPr lang="fr-FR" sz="1100" b="1" i="0" u="none" strike="noStrike">
                          <a:solidFill>
                            <a:srgbClr val="000000"/>
                          </a:solidFill>
                          <a:latin typeface="Calibri"/>
                        </a:rPr>
                        <a:t>H1a</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tcPr>
                </a:tc>
                <a:tc>
                  <a:txBody>
                    <a:bodyPr/>
                    <a:lstStyle/>
                    <a:p>
                      <a:pPr algn="ctr">
                        <a:defRPr/>
                      </a:pPr>
                      <a:r>
                        <a:rPr lang="fr-FR" sz="1100" b="1" i="0" u="none" strike="noStrike">
                          <a:solidFill>
                            <a:srgbClr val="000000"/>
                          </a:solidFill>
                          <a:latin typeface="Calibri"/>
                        </a:rPr>
                        <a:t>H1b</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tcPr>
                </a:tc>
                <a:tc>
                  <a:txBody>
                    <a:bodyPr/>
                    <a:lstStyle/>
                    <a:p>
                      <a:pPr algn="ctr">
                        <a:defRPr/>
                      </a:pPr>
                      <a:r>
                        <a:rPr lang="fr-FR" sz="1100" b="1" i="0" u="none" strike="noStrike">
                          <a:solidFill>
                            <a:srgbClr val="000000"/>
                          </a:solidFill>
                          <a:latin typeface="Calibri"/>
                        </a:rPr>
                        <a:t>H1c</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tcPr>
                </a:tc>
                <a:tc>
                  <a:txBody>
                    <a:bodyPr/>
                    <a:lstStyle/>
                    <a:p>
                      <a:pPr algn="ctr">
                        <a:defRPr/>
                      </a:pPr>
                      <a:r>
                        <a:rPr lang="fr-FR" sz="1100" b="1" i="0" u="none" strike="noStrike">
                          <a:solidFill>
                            <a:srgbClr val="000000"/>
                          </a:solidFill>
                          <a:latin typeface="Calibri"/>
                        </a:rPr>
                        <a:t>H2a</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tcPr>
                </a:tc>
                <a:tc>
                  <a:txBody>
                    <a:bodyPr/>
                    <a:lstStyle/>
                    <a:p>
                      <a:pPr algn="ctr">
                        <a:defRPr/>
                      </a:pPr>
                      <a:r>
                        <a:rPr lang="fr-FR" sz="1100" b="1" i="0" u="none" strike="noStrike">
                          <a:solidFill>
                            <a:srgbClr val="000000"/>
                          </a:solidFill>
                          <a:latin typeface="Calibri"/>
                        </a:rPr>
                        <a:t>H2b</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tcPr>
                </a:tc>
                <a:tc>
                  <a:txBody>
                    <a:bodyPr/>
                    <a:lstStyle/>
                    <a:p>
                      <a:pPr algn="ctr">
                        <a:defRPr/>
                      </a:pPr>
                      <a:r>
                        <a:rPr lang="fr-FR" sz="1100" b="1" i="0" u="none" strike="noStrike">
                          <a:solidFill>
                            <a:srgbClr val="000000"/>
                          </a:solidFill>
                          <a:latin typeface="Calibri"/>
                        </a:rPr>
                        <a:t>H2c</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tcPr>
                </a:tc>
                <a:tc>
                  <a:txBody>
                    <a:bodyPr/>
                    <a:lstStyle/>
                    <a:p>
                      <a:pPr algn="ctr">
                        <a:defRPr/>
                      </a:pPr>
                      <a:r>
                        <a:rPr lang="fr-FR" sz="1100" b="1" i="0" u="none" strike="noStrike">
                          <a:solidFill>
                            <a:srgbClr val="000000"/>
                          </a:solidFill>
                          <a:latin typeface="Calibri"/>
                        </a:rPr>
                        <a:t>H2d</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tcPr>
                </a:tc>
                <a:tc>
                  <a:txBody>
                    <a:bodyPr/>
                    <a:lstStyle/>
                    <a:p>
                      <a:pPr algn="ctr">
                        <a:defRPr/>
                      </a:pPr>
                      <a:r>
                        <a:rPr lang="fr-FR" sz="1100" b="1" i="0" u="none" strike="noStrike">
                          <a:solidFill>
                            <a:srgbClr val="000000"/>
                          </a:solidFill>
                          <a:latin typeface="Calibri"/>
                        </a:rPr>
                        <a:t>H3</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tcPr>
                </a:tc>
                <a:extLst>
                  <a:ext uri="{0D108BD9-81ED-4DB2-BD59-A6C34878D82A}">
                    <a16:rowId xmlns:a16="http://schemas.microsoft.com/office/drawing/2014/main" val="10000"/>
                  </a:ext>
                </a:extLst>
              </a:tr>
              <a:tr h="167164">
                <a:tc>
                  <a:txBody>
                    <a:bodyPr/>
                    <a:lstStyle/>
                    <a:p>
                      <a:pPr algn="l">
                        <a:defRPr/>
                      </a:pPr>
                      <a:r>
                        <a:rPr lang="fr-FR" sz="1100" b="1" i="0" u="none" strike="noStrike">
                          <a:solidFill>
                            <a:srgbClr val="000000"/>
                          </a:solidFill>
                          <a:latin typeface="Calibri"/>
                        </a:rPr>
                        <a:t>Logements</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tcPr>
                </a:tc>
                <a:tc>
                  <a:txBody>
                    <a:bodyPr/>
                    <a:lstStyle/>
                    <a:p>
                      <a:pPr algn="ctr">
                        <a:defRPr/>
                      </a:pPr>
                      <a:r>
                        <a:rPr lang="fr-FR" sz="1100" b="0" i="0" u="none" strike="noStrike">
                          <a:solidFill>
                            <a:srgbClr val="000000"/>
                          </a:solidFill>
                          <a:latin typeface="Calibri"/>
                        </a:rPr>
                        <a:t>1,3</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1,7</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1,7</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1,2</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1,7</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1,8</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2,0</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2,0</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extLst>
                  <a:ext uri="{0D108BD9-81ED-4DB2-BD59-A6C34878D82A}">
                    <a16:rowId xmlns:a16="http://schemas.microsoft.com/office/drawing/2014/main" val="10001"/>
                  </a:ext>
                </a:extLst>
              </a:tr>
              <a:tr h="167164">
                <a:tc>
                  <a:txBody>
                    <a:bodyPr/>
                    <a:lstStyle/>
                    <a:p>
                      <a:pPr algn="l">
                        <a:defRPr/>
                      </a:pPr>
                      <a:r>
                        <a:rPr lang="fr-FR" sz="1100" b="1" i="0" u="none" strike="noStrike">
                          <a:solidFill>
                            <a:srgbClr val="000000"/>
                          </a:solidFill>
                          <a:latin typeface="Calibri"/>
                        </a:rPr>
                        <a:t>Enseignement</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tcPr>
                </a:tc>
                <a:tc>
                  <a:txBody>
                    <a:bodyPr/>
                    <a:lstStyle/>
                    <a:p>
                      <a:pPr algn="ctr">
                        <a:defRPr/>
                      </a:pPr>
                      <a:r>
                        <a:rPr lang="fr-FR" sz="1100" b="0" i="0" u="none" strike="noStrike">
                          <a:solidFill>
                            <a:srgbClr val="000000"/>
                          </a:solidFill>
                          <a:latin typeface="Calibri"/>
                        </a:rPr>
                        <a:t>1,9</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2,4</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2,4</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1,7</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2,4</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2,6</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2,9</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2,9</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extLst>
                  <a:ext uri="{0D108BD9-81ED-4DB2-BD59-A6C34878D82A}">
                    <a16:rowId xmlns:a16="http://schemas.microsoft.com/office/drawing/2014/main" val="10002"/>
                  </a:ext>
                </a:extLst>
              </a:tr>
              <a:tr h="167164">
                <a:tc>
                  <a:txBody>
                    <a:bodyPr/>
                    <a:lstStyle/>
                    <a:p>
                      <a:pPr algn="l">
                        <a:defRPr/>
                      </a:pPr>
                      <a:r>
                        <a:rPr lang="fr-FR" sz="1100" b="1" i="0" u="none" strike="noStrike">
                          <a:solidFill>
                            <a:srgbClr val="000000"/>
                          </a:solidFill>
                          <a:latin typeface="Calibri"/>
                        </a:rPr>
                        <a:t>Bureaux</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tcPr>
                </a:tc>
                <a:tc>
                  <a:txBody>
                    <a:bodyPr/>
                    <a:lstStyle/>
                    <a:p>
                      <a:pPr algn="ctr">
                        <a:defRPr/>
                      </a:pPr>
                      <a:r>
                        <a:rPr lang="fr-FR" sz="1100" b="0" i="0" u="none" strike="noStrike">
                          <a:solidFill>
                            <a:srgbClr val="000000"/>
                          </a:solidFill>
                          <a:latin typeface="Calibri"/>
                        </a:rPr>
                        <a:t>1,1</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1,4</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1,4</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0,9</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1,4</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1,5</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1,6</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1,6</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extLst>
                  <a:ext uri="{0D108BD9-81ED-4DB2-BD59-A6C34878D82A}">
                    <a16:rowId xmlns:a16="http://schemas.microsoft.com/office/drawing/2014/main" val="10003"/>
                  </a:ext>
                </a:extLst>
              </a:tr>
            </a:tbl>
          </a:graphicData>
        </a:graphic>
      </p:graphicFrame>
      <p:graphicFrame>
        <p:nvGraphicFramePr>
          <p:cNvPr id="14" name="Tableau 13"/>
          <p:cNvGraphicFramePr>
            <a:graphicFrameLocks noGrp="1"/>
          </p:cNvGraphicFramePr>
          <p:nvPr/>
        </p:nvGraphicFramePr>
        <p:xfrm>
          <a:off x="1354150" y="2841331"/>
          <a:ext cx="5619742" cy="699136"/>
        </p:xfrm>
        <a:graphic>
          <a:graphicData uri="http://schemas.openxmlformats.org/drawingml/2006/table">
            <a:tbl>
              <a:tblPr/>
              <a:tblGrid>
                <a:gridCol w="895350">
                  <a:extLst>
                    <a:ext uri="{9D8B030D-6E8A-4147-A177-3AD203B41FA5}">
                      <a16:colId xmlns:a16="http://schemas.microsoft.com/office/drawing/2014/main" val="20000"/>
                    </a:ext>
                  </a:extLst>
                </a:gridCol>
                <a:gridCol w="590549">
                  <a:extLst>
                    <a:ext uri="{9D8B030D-6E8A-4147-A177-3AD203B41FA5}">
                      <a16:colId xmlns:a16="http://schemas.microsoft.com/office/drawing/2014/main" val="20001"/>
                    </a:ext>
                  </a:extLst>
                </a:gridCol>
                <a:gridCol w="590549">
                  <a:extLst>
                    <a:ext uri="{9D8B030D-6E8A-4147-A177-3AD203B41FA5}">
                      <a16:colId xmlns:a16="http://schemas.microsoft.com/office/drawing/2014/main" val="20002"/>
                    </a:ext>
                  </a:extLst>
                </a:gridCol>
                <a:gridCol w="590549">
                  <a:extLst>
                    <a:ext uri="{9D8B030D-6E8A-4147-A177-3AD203B41FA5}">
                      <a16:colId xmlns:a16="http://schemas.microsoft.com/office/drawing/2014/main" val="20003"/>
                    </a:ext>
                  </a:extLst>
                </a:gridCol>
                <a:gridCol w="590549">
                  <a:extLst>
                    <a:ext uri="{9D8B030D-6E8A-4147-A177-3AD203B41FA5}">
                      <a16:colId xmlns:a16="http://schemas.microsoft.com/office/drawing/2014/main" val="20004"/>
                    </a:ext>
                  </a:extLst>
                </a:gridCol>
                <a:gridCol w="590549">
                  <a:extLst>
                    <a:ext uri="{9D8B030D-6E8A-4147-A177-3AD203B41FA5}">
                      <a16:colId xmlns:a16="http://schemas.microsoft.com/office/drawing/2014/main" val="20005"/>
                    </a:ext>
                  </a:extLst>
                </a:gridCol>
                <a:gridCol w="590549">
                  <a:extLst>
                    <a:ext uri="{9D8B030D-6E8A-4147-A177-3AD203B41FA5}">
                      <a16:colId xmlns:a16="http://schemas.microsoft.com/office/drawing/2014/main" val="20006"/>
                    </a:ext>
                  </a:extLst>
                </a:gridCol>
                <a:gridCol w="590549">
                  <a:extLst>
                    <a:ext uri="{9D8B030D-6E8A-4147-A177-3AD203B41FA5}">
                      <a16:colId xmlns:a16="http://schemas.microsoft.com/office/drawing/2014/main" val="20007"/>
                    </a:ext>
                  </a:extLst>
                </a:gridCol>
                <a:gridCol w="590549">
                  <a:extLst>
                    <a:ext uri="{9D8B030D-6E8A-4147-A177-3AD203B41FA5}">
                      <a16:colId xmlns:a16="http://schemas.microsoft.com/office/drawing/2014/main" val="20008"/>
                    </a:ext>
                  </a:extLst>
                </a:gridCol>
              </a:tblGrid>
              <a:tr h="167164">
                <a:tc>
                  <a:txBody>
                    <a:bodyPr/>
                    <a:lstStyle/>
                    <a:p>
                      <a:pPr algn="ctr">
                        <a:defRPr/>
                      </a:pPr>
                      <a:r>
                        <a:rPr lang="fr-FR" sz="800" b="1" i="0" u="none" strike="noStrike">
                          <a:solidFill>
                            <a:srgbClr val="000000"/>
                          </a:solidFill>
                          <a:latin typeface="Calibri"/>
                        </a:rPr>
                        <a:t>[0-400m[</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1" i="0" u="none" strike="noStrike">
                          <a:solidFill>
                            <a:srgbClr val="000000"/>
                          </a:solidFill>
                          <a:latin typeface="Calibri"/>
                        </a:rPr>
                        <a:t>H1a</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1" i="0" u="none" strike="noStrike">
                          <a:solidFill>
                            <a:srgbClr val="000000"/>
                          </a:solidFill>
                          <a:latin typeface="Calibri"/>
                        </a:rPr>
                        <a:t>H1b</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1" i="0" u="none" strike="noStrike">
                          <a:solidFill>
                            <a:srgbClr val="000000"/>
                          </a:solidFill>
                          <a:latin typeface="Calibri"/>
                        </a:rPr>
                        <a:t>H1c</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1" i="0" u="none" strike="noStrike">
                          <a:solidFill>
                            <a:srgbClr val="000000"/>
                          </a:solidFill>
                          <a:latin typeface="Calibri"/>
                        </a:rPr>
                        <a:t>H2a</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1" i="0" u="none" strike="noStrike">
                          <a:solidFill>
                            <a:srgbClr val="000000"/>
                          </a:solidFill>
                          <a:latin typeface="Calibri"/>
                        </a:rPr>
                        <a:t>H2b</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1" i="0" u="none" strike="noStrike">
                          <a:solidFill>
                            <a:srgbClr val="000000"/>
                          </a:solidFill>
                          <a:latin typeface="Calibri"/>
                        </a:rPr>
                        <a:t>H2c</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1" i="0" u="none" strike="noStrike">
                          <a:solidFill>
                            <a:srgbClr val="000000"/>
                          </a:solidFill>
                          <a:latin typeface="Calibri"/>
                        </a:rPr>
                        <a:t>H2d</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1" i="0" u="none" strike="noStrike">
                          <a:solidFill>
                            <a:srgbClr val="000000"/>
                          </a:solidFill>
                          <a:latin typeface="Calibri"/>
                        </a:rPr>
                        <a:t>H3</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extLst>
                  <a:ext uri="{0D108BD9-81ED-4DB2-BD59-A6C34878D82A}">
                    <a16:rowId xmlns:a16="http://schemas.microsoft.com/office/drawing/2014/main" val="10000"/>
                  </a:ext>
                </a:extLst>
              </a:tr>
              <a:tr h="167164">
                <a:tc>
                  <a:txBody>
                    <a:bodyPr/>
                    <a:lstStyle/>
                    <a:p>
                      <a:pPr marL="0" marR="0" lvl="0" indent="0" algn="l" defTabSz="914400">
                        <a:lnSpc>
                          <a:spcPct val="100000"/>
                        </a:lnSpc>
                        <a:spcBef>
                          <a:spcPts val="0"/>
                        </a:spcBef>
                        <a:spcAft>
                          <a:spcPts val="0"/>
                        </a:spcAft>
                        <a:buClrTx/>
                        <a:buSzTx/>
                        <a:buFontTx/>
                        <a:buNone/>
                        <a:defRPr/>
                      </a:pPr>
                      <a:r>
                        <a:rPr lang="fr-FR" sz="1100" b="1" i="0" u="none" strike="noStrike">
                          <a:solidFill>
                            <a:srgbClr val="000000"/>
                          </a:solidFill>
                          <a:latin typeface="Calibri"/>
                        </a:rPr>
                        <a:t>Logements</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3,1</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3,9</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3,9</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2,7</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3,9</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4,2</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4,6</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4,6</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extLst>
                  <a:ext uri="{0D108BD9-81ED-4DB2-BD59-A6C34878D82A}">
                    <a16:rowId xmlns:a16="http://schemas.microsoft.com/office/drawing/2014/main" val="10001"/>
                  </a:ext>
                </a:extLst>
              </a:tr>
              <a:tr h="167164">
                <a:tc>
                  <a:txBody>
                    <a:bodyPr/>
                    <a:lstStyle/>
                    <a:p>
                      <a:pPr algn="l">
                        <a:defRPr/>
                      </a:pPr>
                      <a:r>
                        <a:rPr lang="fr-FR" sz="1100" b="1" i="0" u="none" strike="noStrike">
                          <a:solidFill>
                            <a:srgbClr val="000000"/>
                          </a:solidFill>
                          <a:latin typeface="Calibri"/>
                        </a:rPr>
                        <a:t>Enseignement</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4,5</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5,6</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5,6</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3,9</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5,6</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6,2</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6,7</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6,7</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extLst>
                  <a:ext uri="{0D108BD9-81ED-4DB2-BD59-A6C34878D82A}">
                    <a16:rowId xmlns:a16="http://schemas.microsoft.com/office/drawing/2014/main" val="10002"/>
                  </a:ext>
                </a:extLst>
              </a:tr>
              <a:tr h="167164">
                <a:tc>
                  <a:txBody>
                    <a:bodyPr/>
                    <a:lstStyle/>
                    <a:p>
                      <a:pPr algn="l">
                        <a:defRPr/>
                      </a:pPr>
                      <a:r>
                        <a:rPr lang="fr-FR" sz="1100" b="1" i="0" u="none" strike="noStrike">
                          <a:solidFill>
                            <a:srgbClr val="000000"/>
                          </a:solidFill>
                          <a:latin typeface="Calibri"/>
                        </a:rPr>
                        <a:t>Bureaux</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2,5</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3,2</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3,2</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2,2</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3,2</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3,5</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3,8</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3,8</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extLst>
                  <a:ext uri="{0D108BD9-81ED-4DB2-BD59-A6C34878D82A}">
                    <a16:rowId xmlns:a16="http://schemas.microsoft.com/office/drawing/2014/main" val="10003"/>
                  </a:ext>
                </a:extLst>
              </a:tr>
            </a:tbl>
          </a:graphicData>
        </a:graphic>
      </p:graphicFrame>
      <p:graphicFrame>
        <p:nvGraphicFramePr>
          <p:cNvPr id="15" name="Tableau 14"/>
          <p:cNvGraphicFramePr>
            <a:graphicFrameLocks noGrp="1"/>
          </p:cNvGraphicFramePr>
          <p:nvPr/>
        </p:nvGraphicFramePr>
        <p:xfrm>
          <a:off x="1354150" y="3888838"/>
          <a:ext cx="5619742" cy="699136"/>
        </p:xfrm>
        <a:graphic>
          <a:graphicData uri="http://schemas.openxmlformats.org/drawingml/2006/table">
            <a:tbl>
              <a:tblPr/>
              <a:tblGrid>
                <a:gridCol w="895350">
                  <a:extLst>
                    <a:ext uri="{9D8B030D-6E8A-4147-A177-3AD203B41FA5}">
                      <a16:colId xmlns:a16="http://schemas.microsoft.com/office/drawing/2014/main" val="20000"/>
                    </a:ext>
                  </a:extLst>
                </a:gridCol>
                <a:gridCol w="590549">
                  <a:extLst>
                    <a:ext uri="{9D8B030D-6E8A-4147-A177-3AD203B41FA5}">
                      <a16:colId xmlns:a16="http://schemas.microsoft.com/office/drawing/2014/main" val="20001"/>
                    </a:ext>
                  </a:extLst>
                </a:gridCol>
                <a:gridCol w="590549">
                  <a:extLst>
                    <a:ext uri="{9D8B030D-6E8A-4147-A177-3AD203B41FA5}">
                      <a16:colId xmlns:a16="http://schemas.microsoft.com/office/drawing/2014/main" val="20002"/>
                    </a:ext>
                  </a:extLst>
                </a:gridCol>
                <a:gridCol w="590549">
                  <a:extLst>
                    <a:ext uri="{9D8B030D-6E8A-4147-A177-3AD203B41FA5}">
                      <a16:colId xmlns:a16="http://schemas.microsoft.com/office/drawing/2014/main" val="20003"/>
                    </a:ext>
                  </a:extLst>
                </a:gridCol>
                <a:gridCol w="590549">
                  <a:extLst>
                    <a:ext uri="{9D8B030D-6E8A-4147-A177-3AD203B41FA5}">
                      <a16:colId xmlns:a16="http://schemas.microsoft.com/office/drawing/2014/main" val="20004"/>
                    </a:ext>
                  </a:extLst>
                </a:gridCol>
                <a:gridCol w="590549">
                  <a:extLst>
                    <a:ext uri="{9D8B030D-6E8A-4147-A177-3AD203B41FA5}">
                      <a16:colId xmlns:a16="http://schemas.microsoft.com/office/drawing/2014/main" val="20005"/>
                    </a:ext>
                  </a:extLst>
                </a:gridCol>
                <a:gridCol w="590549">
                  <a:extLst>
                    <a:ext uri="{9D8B030D-6E8A-4147-A177-3AD203B41FA5}">
                      <a16:colId xmlns:a16="http://schemas.microsoft.com/office/drawing/2014/main" val="20006"/>
                    </a:ext>
                  </a:extLst>
                </a:gridCol>
                <a:gridCol w="590549">
                  <a:extLst>
                    <a:ext uri="{9D8B030D-6E8A-4147-A177-3AD203B41FA5}">
                      <a16:colId xmlns:a16="http://schemas.microsoft.com/office/drawing/2014/main" val="20007"/>
                    </a:ext>
                  </a:extLst>
                </a:gridCol>
                <a:gridCol w="590549">
                  <a:extLst>
                    <a:ext uri="{9D8B030D-6E8A-4147-A177-3AD203B41FA5}">
                      <a16:colId xmlns:a16="http://schemas.microsoft.com/office/drawing/2014/main" val="20008"/>
                    </a:ext>
                  </a:extLst>
                </a:gridCol>
              </a:tblGrid>
              <a:tr h="167164">
                <a:tc>
                  <a:txBody>
                    <a:bodyPr/>
                    <a:lstStyle/>
                    <a:p>
                      <a:pPr algn="ctr">
                        <a:defRPr/>
                      </a:pPr>
                      <a:r>
                        <a:rPr lang="fr-FR" sz="800" b="1" i="0" u="none" strike="noStrike">
                          <a:solidFill>
                            <a:srgbClr val="000000"/>
                          </a:solidFill>
                          <a:latin typeface="Calibri"/>
                        </a:rPr>
                        <a:t>[0-400m[</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1" i="0" u="none" strike="noStrike">
                          <a:solidFill>
                            <a:srgbClr val="000000"/>
                          </a:solidFill>
                          <a:latin typeface="Calibri"/>
                        </a:rPr>
                        <a:t>H1a</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1" i="0" u="none" strike="noStrike">
                          <a:solidFill>
                            <a:srgbClr val="000000"/>
                          </a:solidFill>
                          <a:latin typeface="Calibri"/>
                        </a:rPr>
                        <a:t>H1b</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1" i="0" u="none" strike="noStrike">
                          <a:solidFill>
                            <a:srgbClr val="000000"/>
                          </a:solidFill>
                          <a:latin typeface="Calibri"/>
                        </a:rPr>
                        <a:t>H1c</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1" i="0" u="none" strike="noStrike">
                          <a:solidFill>
                            <a:srgbClr val="000000"/>
                          </a:solidFill>
                          <a:latin typeface="Calibri"/>
                        </a:rPr>
                        <a:t>H2a</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1" i="0" u="none" strike="noStrike">
                          <a:solidFill>
                            <a:srgbClr val="000000"/>
                          </a:solidFill>
                          <a:latin typeface="Calibri"/>
                        </a:rPr>
                        <a:t>H2b</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1" i="0" u="none" strike="noStrike">
                          <a:solidFill>
                            <a:srgbClr val="000000"/>
                          </a:solidFill>
                          <a:latin typeface="Calibri"/>
                        </a:rPr>
                        <a:t>H2c</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1" i="0" u="none" strike="noStrike">
                          <a:solidFill>
                            <a:srgbClr val="000000"/>
                          </a:solidFill>
                          <a:latin typeface="Calibri"/>
                        </a:rPr>
                        <a:t>H2d</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1" i="0" u="none" strike="noStrike">
                          <a:solidFill>
                            <a:srgbClr val="000000"/>
                          </a:solidFill>
                          <a:latin typeface="Calibri"/>
                        </a:rPr>
                        <a:t>H3</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extLst>
                  <a:ext uri="{0D108BD9-81ED-4DB2-BD59-A6C34878D82A}">
                    <a16:rowId xmlns:a16="http://schemas.microsoft.com/office/drawing/2014/main" val="10000"/>
                  </a:ext>
                </a:extLst>
              </a:tr>
              <a:tr h="167164">
                <a:tc>
                  <a:txBody>
                    <a:bodyPr/>
                    <a:lstStyle/>
                    <a:p>
                      <a:pPr algn="l">
                        <a:defRPr/>
                      </a:pPr>
                      <a:r>
                        <a:rPr lang="fr-FR" sz="1100" b="1" i="0" u="none" strike="noStrike">
                          <a:solidFill>
                            <a:srgbClr val="000000"/>
                          </a:solidFill>
                          <a:latin typeface="Calibri"/>
                        </a:rPr>
                        <a:t>Logements</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4,8</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6,1</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6,1</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4,2</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6,1</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6,7</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7,3</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7,3</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extLst>
                  <a:ext uri="{0D108BD9-81ED-4DB2-BD59-A6C34878D82A}">
                    <a16:rowId xmlns:a16="http://schemas.microsoft.com/office/drawing/2014/main" val="10001"/>
                  </a:ext>
                </a:extLst>
              </a:tr>
              <a:tr h="167164">
                <a:tc>
                  <a:txBody>
                    <a:bodyPr/>
                    <a:lstStyle/>
                    <a:p>
                      <a:pPr algn="l">
                        <a:defRPr/>
                      </a:pPr>
                      <a:r>
                        <a:rPr lang="fr-FR" sz="1100" b="1" i="0" u="none" strike="noStrike">
                          <a:solidFill>
                            <a:srgbClr val="000000"/>
                          </a:solidFill>
                          <a:latin typeface="Calibri"/>
                        </a:rPr>
                        <a:t>Enseignement</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7,0</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8,8</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8,8</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6,2</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8,8</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9,7</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10,6</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10,6</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extLst>
                  <a:ext uri="{0D108BD9-81ED-4DB2-BD59-A6C34878D82A}">
                    <a16:rowId xmlns:a16="http://schemas.microsoft.com/office/drawing/2014/main" val="10002"/>
                  </a:ext>
                </a:extLst>
              </a:tr>
              <a:tr h="167164">
                <a:tc>
                  <a:txBody>
                    <a:bodyPr/>
                    <a:lstStyle/>
                    <a:p>
                      <a:pPr algn="l">
                        <a:defRPr/>
                      </a:pPr>
                      <a:r>
                        <a:rPr lang="fr-FR" sz="1100" b="1" i="0" u="none" strike="noStrike">
                          <a:solidFill>
                            <a:srgbClr val="000000"/>
                          </a:solidFill>
                          <a:latin typeface="Calibri"/>
                        </a:rPr>
                        <a:t>Bureaux</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4,0</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5,0</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5,0</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3,5</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5,0</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5,4</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5,9</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100" b="0" i="0" u="none" strike="noStrike">
                          <a:solidFill>
                            <a:srgbClr val="000000"/>
                          </a:solidFill>
                          <a:latin typeface="Calibri"/>
                        </a:rPr>
                        <a:t>5,9</a:t>
                      </a:r>
                      <a:endParaRPr/>
                    </a:p>
                  </a:txBody>
                  <a:tcPr marL="7144" marR="7144" marT="7144"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Espace réservé pour une image  2"/>
          <p:cNvSpPr>
            <a:spLocks noGrp="1"/>
          </p:cNvSpPr>
          <p:nvPr>
            <p:ph type="pic" sz="quarter" idx="4294967295"/>
          </p:nvPr>
        </p:nvSpPr>
        <p:spPr bwMode="auto">
          <a:xfrm>
            <a:off x="-1" y="743453"/>
            <a:ext cx="9144000" cy="4406400"/>
          </a:xfrm>
          <a:prstGeom prst="rect">
            <a:avLst/>
          </a:prstGeom>
          <a:solidFill>
            <a:srgbClr val="169B62"/>
          </a:solidFill>
        </p:spPr>
      </p:sp>
      <p:sp>
        <p:nvSpPr>
          <p:cNvPr id="6" name="Titre 5"/>
          <p:cNvSpPr>
            <a:spLocks noGrp="1"/>
          </p:cNvSpPr>
          <p:nvPr>
            <p:ph type="title"/>
          </p:nvPr>
        </p:nvSpPr>
        <p:spPr bwMode="auto"/>
        <p:txBody>
          <a:bodyPr/>
          <a:lstStyle/>
          <a:p>
            <a:pPr>
              <a:buFont typeface="+mj-lt"/>
              <a:buAutoNum type="arabicPeriod" startAt="5"/>
              <a:defRPr/>
            </a:pPr>
            <a:r>
              <a:rPr lang="fr-FR">
                <a:solidFill>
                  <a:schemeClr val="bg1"/>
                </a:solidFill>
              </a:rPr>
              <a:t>Indicateurs et niveaux de performance environnementale</a:t>
            </a:r>
            <a:endParaRPr/>
          </a:p>
        </p:txBody>
      </p:sp>
      <p:sp>
        <p:nvSpPr>
          <p:cNvPr id="4" name="Espace réservé de la date 3"/>
          <p:cNvSpPr>
            <a:spLocks noGrp="1"/>
          </p:cNvSpPr>
          <p:nvPr>
            <p:ph type="dt" sz="half" idx="10"/>
          </p:nvPr>
        </p:nvSpPr>
        <p:spPr bwMode="auto"/>
        <p:txBody>
          <a:bodyPr/>
          <a:lstStyle/>
          <a:p>
            <a:pPr algn="r">
              <a:defRPr/>
            </a:pPr>
            <a:r>
              <a:rPr lang="fr-FR" cap="all"/>
              <a:t>XX/XX/XXXX</a:t>
            </a:r>
          </a:p>
        </p:txBody>
      </p:sp>
      <p:sp>
        <p:nvSpPr>
          <p:cNvPr id="5" name="Espace réservé du pied de page 4"/>
          <p:cNvSpPr>
            <a:spLocks noGrp="1"/>
          </p:cNvSpPr>
          <p:nvPr>
            <p:ph type="ftr" sz="quarter" idx="11"/>
          </p:nvPr>
        </p:nvSpPr>
        <p:spPr bwMode="auto"/>
        <p:txBody>
          <a:bodyPr/>
          <a:lstStyle/>
          <a:p>
            <a:pPr>
              <a:defRPr/>
            </a:pPr>
            <a:r>
              <a:rPr lang="fr-FR"/>
              <a:t>Intitulé de la direction/service interministérielle</a:t>
            </a:r>
            <a:endParaRPr/>
          </a:p>
        </p:txBody>
      </p:sp>
      <p:sp>
        <p:nvSpPr>
          <p:cNvPr id="11" name="Espace réservé du numéro de diapositive 10"/>
          <p:cNvSpPr>
            <a:spLocks noGrp="1"/>
          </p:cNvSpPr>
          <p:nvPr>
            <p:ph type="sldNum" sz="quarter" idx="4294967295"/>
          </p:nvPr>
        </p:nvSpPr>
        <p:spPr bwMode="auto">
          <a:xfrm>
            <a:off x="6264000" y="4783500"/>
            <a:ext cx="1350000" cy="360000"/>
          </a:xfrm>
        </p:spPr>
        <p:txBody>
          <a:bodyPr/>
          <a:lstStyle/>
          <a:p>
            <a:pPr>
              <a:defRPr/>
            </a:pPr>
            <a:fld id="{733122C9-A0B9-462F-8757-0847AD287B63}" type="slidenum">
              <a:rPr lang="fr-FR"/>
              <a:t>95</a:t>
            </a:fld>
            <a:endParaRPr lang="fr-F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Contexte: répondre à la stratégie nationale bas carbone (SNBC)</a:t>
            </a:r>
            <a:endParaRPr/>
          </a:p>
        </p:txBody>
      </p:sp>
      <p:sp>
        <p:nvSpPr>
          <p:cNvPr id="2" name="Espace réservé de la date 1"/>
          <p:cNvSpPr>
            <a:spLocks noGrp="1"/>
          </p:cNvSpPr>
          <p:nvPr>
            <p:ph type="dt" sz="half" idx="10"/>
          </p:nvPr>
        </p:nvSpPr>
        <p:spPr bwMode="auto"/>
        <p:txBody>
          <a:bodyPr/>
          <a:lstStyle/>
          <a:p>
            <a:pPr algn="r">
              <a:defRPr/>
            </a:pPr>
            <a:r>
              <a:rPr lang="fr-FR" cap="all"/>
              <a:t>XX/XX/XXXX</a:t>
            </a: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96</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sp>
        <p:nvSpPr>
          <p:cNvPr id="10" name="Espace réservé du contenu 2"/>
          <p:cNvSpPr txBox="1"/>
          <p:nvPr/>
        </p:nvSpPr>
        <p:spPr bwMode="gray">
          <a:xfrm>
            <a:off x="680358" y="1137542"/>
            <a:ext cx="8103642" cy="384973"/>
          </a:xfrm>
          <a:prstGeom prst="rect">
            <a:avLst/>
          </a:prstGeom>
          <a:solidFill>
            <a:schemeClr val="accent6">
              <a:lumMod val="20000"/>
              <a:lumOff val="80000"/>
            </a:schemeClr>
          </a:solidFill>
        </p:spPr>
        <p:txBody>
          <a:bodyPr vert="horz" lIns="0" tIns="0" rIns="0" bIns="0" rtlCol="0" anchor="t" anchorCtr="0">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lgn="ctr">
              <a:defRPr sz="1800" b="0" i="0" u="none" strike="noStrike" cap="none" spc="0">
                <a:solidFill>
                  <a:srgbClr val="000000"/>
                </a:solidFill>
              </a:defRPr>
            </a:pPr>
            <a:r>
              <a:rPr lang="fr-FR" sz="1200" b="1" dirty="0">
                <a:ea typeface="Microsoft YaHei"/>
                <a:cs typeface="Mangal"/>
              </a:rPr>
              <a:t>La RE2020 permet de répondre à deux objectifs de la stratégie nationale bas carbone de la France: réduire les émissions de gaz à effet de serre et stocker du carbone.</a:t>
            </a:r>
            <a:endParaRPr dirty="0"/>
          </a:p>
        </p:txBody>
      </p:sp>
      <p:sp>
        <p:nvSpPr>
          <p:cNvPr id="11" name="Espace réservé du contenu 2"/>
          <p:cNvSpPr txBox="1"/>
          <p:nvPr/>
        </p:nvSpPr>
        <p:spPr bwMode="gray">
          <a:xfrm>
            <a:off x="762253" y="2664361"/>
            <a:ext cx="3956957" cy="1088459"/>
          </a:xfrm>
          <a:prstGeom prst="rect">
            <a:avLst/>
          </a:prstGeom>
        </p:spPr>
        <p:txBody>
          <a:bodyPr vert="horz" lIns="0" tIns="0" rIns="0" bIns="0" rtlCol="0" anchor="t" anchorCtr="0">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lgn="just">
              <a:defRPr sz="1800" b="0" i="0" u="none" strike="noStrike" cap="none" spc="0">
                <a:solidFill>
                  <a:srgbClr val="000000"/>
                </a:solidFill>
              </a:defRPr>
            </a:pPr>
            <a:r>
              <a:rPr lang="fr-FR" sz="1200" u="sng">
                <a:solidFill>
                  <a:srgbClr val="000000"/>
                </a:solidFill>
                <a:ea typeface="Microsoft YaHei"/>
                <a:cs typeface="Mangal"/>
              </a:rPr>
              <a:t>Objectifs fixés par la SNBC en 2030 (par rapport à 2015):</a:t>
            </a:r>
            <a:endParaRPr/>
          </a:p>
          <a:p>
            <a:pPr algn="just">
              <a:defRPr sz="1800" b="0" i="0" u="none" strike="noStrike" cap="none" spc="0">
                <a:solidFill>
                  <a:srgbClr val="000000"/>
                </a:solidFill>
              </a:defRPr>
            </a:pPr>
            <a:r>
              <a:rPr lang="fr-FR" sz="1200" b="1">
                <a:solidFill>
                  <a:srgbClr val="135565"/>
                </a:solidFill>
                <a:ea typeface="Microsoft YaHei"/>
                <a:cs typeface="Mangal"/>
              </a:rPr>
              <a:t>-35 % </a:t>
            </a:r>
            <a:r>
              <a:rPr lang="fr-FR" sz="1200">
                <a:solidFill>
                  <a:srgbClr val="135565"/>
                </a:solidFill>
                <a:ea typeface="Microsoft YaHei"/>
                <a:cs typeface="Mangal"/>
              </a:rPr>
              <a:t>d’émissions de GES dans le secteur de l’industrie</a:t>
            </a:r>
            <a:endParaRPr/>
          </a:p>
          <a:p>
            <a:pPr algn="just">
              <a:defRPr sz="1800" b="0" i="0" u="none" strike="noStrike" cap="none" spc="0">
                <a:solidFill>
                  <a:srgbClr val="000000"/>
                </a:solidFill>
              </a:defRPr>
            </a:pPr>
            <a:r>
              <a:rPr lang="fr-FR" sz="1200" b="1">
                <a:solidFill>
                  <a:srgbClr val="135565"/>
                </a:solidFill>
                <a:ea typeface="Microsoft YaHei"/>
                <a:cs typeface="Mangal"/>
              </a:rPr>
              <a:t>-49 % </a:t>
            </a:r>
            <a:r>
              <a:rPr lang="fr-FR" sz="1200">
                <a:solidFill>
                  <a:srgbClr val="135565"/>
                </a:solidFill>
                <a:ea typeface="Microsoft YaHei"/>
                <a:cs typeface="Mangal"/>
              </a:rPr>
              <a:t>d’émissions de GES liées aux consommations d’énergie des bâtiments</a:t>
            </a:r>
            <a:endParaRPr/>
          </a:p>
          <a:p>
            <a:pPr algn="just">
              <a:defRPr sz="1800" b="0" i="0" u="none" strike="noStrike" cap="none" spc="0">
                <a:solidFill>
                  <a:srgbClr val="000000"/>
                </a:solidFill>
              </a:defRPr>
            </a:pPr>
            <a:endParaRPr lang="fr-FR" sz="1200">
              <a:solidFill>
                <a:srgbClr val="000000"/>
              </a:solidFill>
              <a:ea typeface="Microsoft YaHei"/>
              <a:cs typeface="Mangal"/>
            </a:endParaRPr>
          </a:p>
          <a:p>
            <a:pPr algn="just">
              <a:defRPr sz="1800" b="0" i="0" u="none" strike="noStrike" cap="none" spc="0">
                <a:solidFill>
                  <a:srgbClr val="000000"/>
                </a:solidFill>
              </a:defRPr>
            </a:pPr>
            <a:endParaRPr lang="fr-FR" sz="1200">
              <a:solidFill>
                <a:srgbClr val="000000"/>
              </a:solidFill>
              <a:ea typeface="Microsoft YaHei"/>
              <a:cs typeface="Mangal"/>
            </a:endParaRPr>
          </a:p>
          <a:p>
            <a:pPr algn="just">
              <a:defRPr sz="1800" b="0" i="0" u="none" strike="noStrike" cap="none" spc="0">
                <a:solidFill>
                  <a:srgbClr val="000000"/>
                </a:solidFill>
              </a:defRPr>
            </a:pPr>
            <a:endParaRPr lang="fr-FR" sz="1200">
              <a:solidFill>
                <a:srgbClr val="000000"/>
              </a:solidFill>
              <a:ea typeface="Microsoft YaHei"/>
              <a:cs typeface="Mangal"/>
            </a:endParaRPr>
          </a:p>
        </p:txBody>
      </p:sp>
      <p:sp>
        <p:nvSpPr>
          <p:cNvPr id="14" name="Rectangle 13"/>
          <p:cNvSpPr/>
          <p:nvPr/>
        </p:nvSpPr>
        <p:spPr bwMode="auto">
          <a:xfrm>
            <a:off x="695039" y="3866685"/>
            <a:ext cx="4132363" cy="646331"/>
          </a:xfrm>
          <a:prstGeom prst="rect">
            <a:avLst/>
          </a:prstGeom>
        </p:spPr>
        <p:txBody>
          <a:bodyPr wrap="square">
            <a:spAutoFit/>
          </a:bodyPr>
          <a:lstStyle/>
          <a:p>
            <a:pPr algn="just">
              <a:defRPr sz="1800" b="0" i="0" u="none" strike="noStrike" cap="none" spc="0">
                <a:solidFill>
                  <a:srgbClr val="000000"/>
                </a:solidFill>
              </a:defRPr>
            </a:pPr>
            <a:r>
              <a:rPr lang="fr-FR" sz="1200">
                <a:solidFill>
                  <a:srgbClr val="000000"/>
                </a:solidFill>
                <a:ea typeface="Microsoft YaHei"/>
                <a:cs typeface="Mangal"/>
              </a:rPr>
              <a:t>Le recours à des solutions de stockage temporaire dans la construction permet d’augmenter le stock de carbone de manière pérenne.</a:t>
            </a:r>
            <a:endParaRPr/>
          </a:p>
        </p:txBody>
      </p:sp>
      <p:pic>
        <p:nvPicPr>
          <p:cNvPr id="15" name="Image 14"/>
          <p:cNvPicPr>
            <a:picLocks noChangeAspect="1"/>
          </p:cNvPicPr>
          <p:nvPr/>
        </p:nvPicPr>
        <p:blipFill>
          <a:blip r:embed="rId4"/>
          <a:stretch/>
        </p:blipFill>
        <p:spPr bwMode="auto">
          <a:xfrm>
            <a:off x="1445974" y="1585156"/>
            <a:ext cx="2555816" cy="869992"/>
          </a:xfrm>
          <a:prstGeom prst="rect">
            <a:avLst/>
          </a:prstGeom>
        </p:spPr>
      </p:pic>
      <p:sp>
        <p:nvSpPr>
          <p:cNvPr id="16" name="ZoneTexte 15"/>
          <p:cNvSpPr txBox="1"/>
          <p:nvPr/>
        </p:nvSpPr>
        <p:spPr bwMode="auto">
          <a:xfrm>
            <a:off x="4947436" y="1480698"/>
            <a:ext cx="3983115" cy="430887"/>
          </a:xfrm>
          <a:prstGeom prst="rect">
            <a:avLst/>
          </a:prstGeom>
          <a:noFill/>
        </p:spPr>
        <p:txBody>
          <a:bodyPr wrap="square" rtlCol="0">
            <a:spAutoFit/>
          </a:bodyPr>
          <a:lstStyle/>
          <a:p>
            <a:pPr algn="ctr">
              <a:defRPr/>
            </a:pPr>
            <a:r>
              <a:rPr lang="fr-FR" sz="1100"/>
              <a:t>Puits et émissions de gaz à effet de serre en France en 2050 selon le scénario de référence de la SNBC</a:t>
            </a:r>
            <a:endParaRPr/>
          </a:p>
        </p:txBody>
      </p:sp>
      <p:pic>
        <p:nvPicPr>
          <p:cNvPr id="17" name="Image 16"/>
          <p:cNvPicPr>
            <a:picLocks noChangeAspect="1"/>
          </p:cNvPicPr>
          <p:nvPr/>
        </p:nvPicPr>
        <p:blipFill>
          <a:blip r:embed="rId5"/>
          <a:srcRect b="11260"/>
          <a:stretch/>
        </p:blipFill>
        <p:spPr bwMode="auto">
          <a:xfrm>
            <a:off x="5965356" y="4189850"/>
            <a:ext cx="2818643" cy="877524"/>
          </a:xfrm>
          <a:prstGeom prst="rect">
            <a:avLst/>
          </a:prstGeom>
        </p:spPr>
      </p:pic>
      <p:pic>
        <p:nvPicPr>
          <p:cNvPr id="18" name="Image 17"/>
          <p:cNvPicPr>
            <a:picLocks noChangeAspect="1"/>
          </p:cNvPicPr>
          <p:nvPr/>
        </p:nvPicPr>
        <p:blipFill>
          <a:blip r:embed="rId6"/>
          <a:stretch/>
        </p:blipFill>
        <p:spPr bwMode="auto">
          <a:xfrm>
            <a:off x="5439583" y="1862256"/>
            <a:ext cx="2998823" cy="2377592"/>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Enjeux du volet carbone</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97</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sp>
        <p:nvSpPr>
          <p:cNvPr id="19" name="Espace réservé du contenu 1"/>
          <p:cNvSpPr txBox="1"/>
          <p:nvPr/>
        </p:nvSpPr>
        <p:spPr bwMode="auto">
          <a:xfrm>
            <a:off x="644260" y="1392615"/>
            <a:ext cx="6943776" cy="3277725"/>
          </a:xfrm>
          <a:prstGeom prst="rect">
            <a:avLst/>
          </a:prstGeom>
        </p:spPr>
        <p:txBody>
          <a:bodyPr>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defRPr/>
            </a:pPr>
            <a:r>
              <a:rPr lang="fr-FR" sz="1200"/>
              <a:t>Limiter les émissions de gaz à effet de serre pour les constructions neuves avec comme objectifs:</a:t>
            </a:r>
            <a:endParaRPr/>
          </a:p>
          <a:p>
            <a:pPr marL="257175" lvl="1" indent="-257175" algn="just">
              <a:defRPr/>
            </a:pPr>
            <a:r>
              <a:rPr lang="fr-FR" sz="1200"/>
              <a:t>S’inscrire dans la trajectoire de la Stratégie Nationale Bas Carbone (SNBC) pour 2030</a:t>
            </a:r>
            <a:endParaRPr/>
          </a:p>
          <a:p>
            <a:pPr lvl="3" algn="just">
              <a:buFont typeface="Wingdings"/>
              <a:buChar char="ü"/>
              <a:defRPr/>
            </a:pPr>
            <a:r>
              <a:rPr lang="fr-FR" sz="1200"/>
              <a:t>Phase d’appropriation sur la période 2022-2024</a:t>
            </a:r>
            <a:endParaRPr/>
          </a:p>
          <a:p>
            <a:pPr lvl="3" algn="just">
              <a:buFont typeface="Wingdings"/>
              <a:buChar char="ü"/>
              <a:defRPr/>
            </a:pPr>
            <a:r>
              <a:rPr lang="fr-FR" sz="1200"/>
              <a:t>Réduction progressive, par pas de trois ans (2022; 2025; 2028; 2031)</a:t>
            </a:r>
            <a:endParaRPr/>
          </a:p>
          <a:p>
            <a:pPr lvl="3" algn="just">
              <a:buFont typeface="Wingdings"/>
              <a:buChar char="ü"/>
              <a:defRPr/>
            </a:pPr>
            <a:r>
              <a:rPr lang="fr-FR" sz="1200"/>
              <a:t>En 2031: -35 % par rapport au niveau de référence actuel</a:t>
            </a:r>
            <a:endParaRPr/>
          </a:p>
          <a:p>
            <a:pPr marL="257175" lvl="1" indent="-257175" algn="just">
              <a:defRPr/>
            </a:pPr>
            <a:r>
              <a:rPr lang="fr-FR" sz="1200"/>
              <a:t>Décarboner la construction</a:t>
            </a:r>
            <a:endParaRPr/>
          </a:p>
          <a:p>
            <a:pPr lvl="3" algn="just">
              <a:buFont typeface="Wingdings"/>
              <a:buChar char="ü"/>
              <a:defRPr/>
            </a:pPr>
            <a:r>
              <a:rPr lang="fr-FR" sz="1200"/>
              <a:t>Encourager la décarbonation des matériaux</a:t>
            </a:r>
            <a:endParaRPr/>
          </a:p>
          <a:p>
            <a:pPr lvl="3" algn="just">
              <a:buFont typeface="Wingdings"/>
              <a:buChar char="ü"/>
              <a:defRPr/>
            </a:pPr>
            <a:r>
              <a:rPr lang="fr-FR" sz="1200"/>
              <a:t>Encourager le recours  à des matériaux stockant du carbone, recyclés, réemployés</a:t>
            </a:r>
            <a:endParaRPr/>
          </a:p>
          <a:p>
            <a:pPr lvl="3" algn="just">
              <a:buFont typeface="Wingdings"/>
              <a:buChar char="ü"/>
              <a:defRPr/>
            </a:pPr>
            <a:r>
              <a:rPr lang="fr-FR" sz="1200"/>
              <a:t>Encourager la mixité des matériaux</a:t>
            </a:r>
            <a:endParaRPr/>
          </a:p>
          <a:p>
            <a:pPr marL="257175" lvl="1" indent="-257175" algn="just">
              <a:defRPr/>
            </a:pPr>
            <a:r>
              <a:rPr lang="fr-FR" sz="1200"/>
              <a:t>Décarboner les énergies</a:t>
            </a:r>
            <a:endParaRPr/>
          </a:p>
          <a:p>
            <a:pPr marL="527175" lvl="2" indent="-257175" algn="just">
              <a:buFont typeface="Wingdings"/>
              <a:buChar char="ü"/>
              <a:defRPr/>
            </a:pPr>
            <a:r>
              <a:rPr lang="fr-FR" sz="1200"/>
              <a:t>Privilégier les énergies faiblement émettrices en gaz à effet de serre</a:t>
            </a:r>
            <a:endParaRPr/>
          </a:p>
        </p:txBody>
      </p:sp>
      <p:pic>
        <p:nvPicPr>
          <p:cNvPr id="20" name="Image 19"/>
          <p:cNvPicPr>
            <a:picLocks noChangeAspect="1"/>
          </p:cNvPicPr>
          <p:nvPr/>
        </p:nvPicPr>
        <p:blipFill>
          <a:blip r:embed="rId4"/>
          <a:srcRect l="2272" t="5009" r="3367" b="3739"/>
          <a:stretch/>
        </p:blipFill>
        <p:spPr bwMode="auto">
          <a:xfrm>
            <a:off x="7304191" y="1901425"/>
            <a:ext cx="1789616" cy="1343609"/>
          </a:xfrm>
          <a:prstGeom prst="rect">
            <a:avLst/>
          </a:prstGeom>
        </p:spPr>
      </p:pic>
      <p:pic>
        <p:nvPicPr>
          <p:cNvPr id="21" name="Image 20"/>
          <p:cNvPicPr>
            <a:picLocks noChangeAspect="1"/>
          </p:cNvPicPr>
          <p:nvPr/>
        </p:nvPicPr>
        <p:blipFill>
          <a:blip r:embed="rId5"/>
          <a:stretch/>
        </p:blipFill>
        <p:spPr bwMode="auto">
          <a:xfrm>
            <a:off x="6770881" y="3496692"/>
            <a:ext cx="1964531" cy="1307306"/>
          </a:xfrm>
          <a:prstGeom prst="ellipse">
            <a:avLst/>
          </a:prstGeom>
          <a:ln>
            <a:noFill/>
          </a:ln>
          <a:effectLst>
            <a:softEdge rad="112500"/>
          </a:effectLst>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L’analyse du cycle de vie</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98</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sp>
        <p:nvSpPr>
          <p:cNvPr id="11" name="Espace réservé du contenu 1"/>
          <p:cNvSpPr txBox="1"/>
          <p:nvPr/>
        </p:nvSpPr>
        <p:spPr bwMode="auto">
          <a:xfrm>
            <a:off x="633803" y="1360934"/>
            <a:ext cx="8187947" cy="1346866"/>
          </a:xfrm>
          <a:prstGeom prst="rect">
            <a:avLst/>
          </a:prstGeom>
        </p:spPr>
        <p:txBody>
          <a:bodyPr>
            <a:norm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spcAft>
                <a:spcPts val="0"/>
              </a:spcAft>
              <a:defRPr/>
            </a:pPr>
            <a:r>
              <a:rPr lang="fr-FR" sz="1200">
                <a:solidFill>
                  <a:srgbClr val="00B0F0"/>
                </a:solidFill>
              </a:rPr>
              <a:t>	Evolution réglementaire majeure, la RE2020 introduit la mesure de la performance</a:t>
            </a:r>
            <a:endParaRPr/>
          </a:p>
          <a:p>
            <a:pPr>
              <a:spcAft>
                <a:spcPts val="0"/>
              </a:spcAft>
              <a:defRPr/>
            </a:pPr>
            <a:r>
              <a:rPr lang="fr-FR" sz="1200">
                <a:solidFill>
                  <a:srgbClr val="00B0F0"/>
                </a:solidFill>
              </a:rPr>
              <a:t>	environnementale du bâtiment</a:t>
            </a:r>
            <a:endParaRPr/>
          </a:p>
          <a:p>
            <a:pPr marL="257175" indent="-257175">
              <a:spcAft>
                <a:spcPts val="450"/>
              </a:spcAft>
              <a:buFont typeface="Wingdings"/>
              <a:buChar char="Ø"/>
              <a:defRPr/>
            </a:pPr>
            <a:r>
              <a:rPr lang="fr-FR" sz="1200"/>
              <a:t>Cette évaluation se base sur le principe de l’Analyse de Cycle de Vie (ACV) qui mesure l’impact environnemental du bâtiment sur l’ensemble de sa vie (de l’extraction des matériaux à la fin de vie ).</a:t>
            </a:r>
            <a:endParaRPr/>
          </a:p>
        </p:txBody>
      </p:sp>
      <p:pic>
        <p:nvPicPr>
          <p:cNvPr id="13" name="Image4"/>
          <p:cNvPicPr/>
          <p:nvPr/>
        </p:nvPicPr>
        <p:blipFill>
          <a:blip r:embed="rId4"/>
          <a:srcRect l="14647" t="13041" r="19253" b="17220"/>
          <a:stretch/>
        </p:blipFill>
        <p:spPr bwMode="auto">
          <a:xfrm>
            <a:off x="1043608" y="1347614"/>
            <a:ext cx="388144" cy="374333"/>
          </a:xfrm>
          <a:prstGeom prst="rect">
            <a:avLst/>
          </a:prstGeom>
          <a:ln w="88900">
            <a:solidFill>
              <a:srgbClr val="FFFFFF"/>
            </a:solidFill>
          </a:ln>
        </p:spPr>
      </p:pic>
      <p:pic>
        <p:nvPicPr>
          <p:cNvPr id="14" name="Image 13"/>
          <p:cNvPicPr/>
          <p:nvPr/>
        </p:nvPicPr>
        <p:blipFill>
          <a:blip r:embed="rId5"/>
          <a:stretch/>
        </p:blipFill>
        <p:spPr bwMode="auto">
          <a:xfrm>
            <a:off x="1792344" y="2145553"/>
            <a:ext cx="5785147" cy="2030035"/>
          </a:xfrm>
          <a:prstGeom prst="rect">
            <a:avLst/>
          </a:prstGeom>
        </p:spPr>
      </p:pic>
      <p:sp>
        <p:nvSpPr>
          <p:cNvPr id="15" name="ZoneTexte 14"/>
          <p:cNvSpPr txBox="1"/>
          <p:nvPr/>
        </p:nvSpPr>
        <p:spPr bwMode="auto">
          <a:xfrm>
            <a:off x="1124493" y="4175588"/>
            <a:ext cx="7668384" cy="461665"/>
          </a:xfrm>
          <a:prstGeom prst="rect">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defRPr/>
            </a:pPr>
            <a:r>
              <a:rPr lang="fr-FR" sz="1200" b="1">
                <a:solidFill>
                  <a:srgbClr val="135565"/>
                </a:solidFill>
              </a:rPr>
              <a:t>Durée de vie du bâtiment = 50 ans (« période d’étude de référence ») incluant le renouvellement des produits à l’identique.    </a:t>
            </a:r>
            <a:endParaRPr/>
          </a:p>
        </p:txBody>
      </p:sp>
      <p:pic>
        <p:nvPicPr>
          <p:cNvPr id="16" name="Image 15"/>
          <p:cNvPicPr/>
          <p:nvPr/>
        </p:nvPicPr>
        <p:blipFill>
          <a:blip r:embed="rId6"/>
          <a:stretch/>
        </p:blipFill>
        <p:spPr bwMode="auto">
          <a:xfrm>
            <a:off x="633803" y="4187129"/>
            <a:ext cx="437618" cy="438581"/>
          </a:xfrm>
          <a:prstGeom prst="ellipse">
            <a:avLst/>
          </a:prstGeom>
          <a:ln w="63500" cap="rnd">
            <a:noFill/>
          </a:ln>
          <a:effec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L’analyse du cycle de vie</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99</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sp>
        <p:nvSpPr>
          <p:cNvPr id="17" name="Espace réservé du contenu 2"/>
          <p:cNvSpPr txBox="1"/>
          <p:nvPr/>
        </p:nvSpPr>
        <p:spPr bwMode="gray">
          <a:xfrm>
            <a:off x="642088" y="1760520"/>
            <a:ext cx="2948647" cy="1503485"/>
          </a:xfrm>
          <a:prstGeom prst="rect">
            <a:avLst/>
          </a:prstGeom>
        </p:spPr>
        <p:txBody>
          <a:bodyPr vert="horz" lIns="0" tIns="0" rIns="0" bIns="0" rtlCol="0" anchor="t" anchorCtr="0">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defRPr sz="1800" b="0" i="0" u="none" strike="noStrike" cap="none" spc="0">
                <a:solidFill>
                  <a:srgbClr val="000000"/>
                </a:solidFill>
              </a:defRPr>
            </a:pPr>
            <a:r>
              <a:rPr lang="fr-FR" sz="1200" b="1">
                <a:solidFill>
                  <a:srgbClr val="000000"/>
                </a:solidFill>
                <a:ea typeface="Microsoft YaHei"/>
                <a:cs typeface="Mangal"/>
              </a:rPr>
              <a:t>Indicateurs d’impact environnemental</a:t>
            </a:r>
            <a:endParaRPr/>
          </a:p>
          <a:p>
            <a:pPr marL="128587" indent="-128587">
              <a:buFont typeface="Wingdings"/>
              <a:buChar char="Ø"/>
              <a:defRPr sz="1800" b="0" i="0" u="none" strike="noStrike" cap="none" spc="0">
                <a:solidFill>
                  <a:srgbClr val="000000"/>
                </a:solidFill>
              </a:defRPr>
            </a:pPr>
            <a:r>
              <a:rPr lang="fr-FR" sz="1200" b="1">
                <a:solidFill>
                  <a:schemeClr val="accent1">
                    <a:lumMod val="90000"/>
                    <a:lumOff val="10000"/>
                  </a:schemeClr>
                </a:solidFill>
                <a:ea typeface="Microsoft YaHei"/>
                <a:cs typeface="Mangal"/>
              </a:rPr>
              <a:t>Impact sur le changement climatique</a:t>
            </a:r>
            <a:endParaRPr/>
          </a:p>
          <a:p>
            <a:pPr marL="128587" indent="-128587">
              <a:buFont typeface="Wingdings"/>
              <a:buChar char="Ø"/>
              <a:defRPr sz="1800" b="0" i="0" u="none" strike="noStrike" cap="none" spc="0">
                <a:solidFill>
                  <a:srgbClr val="000000"/>
                </a:solidFill>
              </a:defRPr>
            </a:pPr>
            <a:r>
              <a:rPr lang="fr-FR" sz="1200">
                <a:solidFill>
                  <a:srgbClr val="000000"/>
                </a:solidFill>
                <a:ea typeface="Microsoft YaHei"/>
                <a:cs typeface="Mangal"/>
              </a:rPr>
              <a:t>Destruction couche d’ozone</a:t>
            </a:r>
            <a:endParaRPr/>
          </a:p>
          <a:p>
            <a:pPr marL="128587" indent="-128587">
              <a:buFont typeface="Wingdings"/>
              <a:buChar char="Ø"/>
              <a:defRPr sz="1800" b="0" i="0" u="none" strike="noStrike" cap="none" spc="0">
                <a:solidFill>
                  <a:srgbClr val="000000"/>
                </a:solidFill>
              </a:defRPr>
            </a:pPr>
            <a:r>
              <a:rPr lang="fr-FR" sz="1200">
                <a:solidFill>
                  <a:srgbClr val="000000"/>
                </a:solidFill>
                <a:ea typeface="Microsoft YaHei"/>
                <a:cs typeface="Mangal"/>
              </a:rPr>
              <a:t>Acidification</a:t>
            </a:r>
            <a:endParaRPr/>
          </a:p>
          <a:p>
            <a:pPr marL="128587" indent="-128587">
              <a:buFont typeface="Wingdings"/>
              <a:buChar char="Ø"/>
              <a:defRPr sz="1800" b="0" i="0" u="none" strike="noStrike" cap="none" spc="0">
                <a:solidFill>
                  <a:srgbClr val="000000"/>
                </a:solidFill>
              </a:defRPr>
            </a:pPr>
            <a:r>
              <a:rPr lang="fr-FR" sz="1200">
                <a:solidFill>
                  <a:srgbClr val="000000"/>
                </a:solidFill>
                <a:ea typeface="Microsoft YaHei"/>
                <a:cs typeface="Mangal"/>
              </a:rPr>
              <a:t>Raréfaction des ressources</a:t>
            </a:r>
            <a:endParaRPr/>
          </a:p>
          <a:p>
            <a:pPr marL="128587" indent="-128587">
              <a:buFont typeface="Wingdings"/>
              <a:buChar char="Ø"/>
              <a:defRPr sz="1800" b="0" i="0" u="none" strike="noStrike" cap="none" spc="0">
                <a:solidFill>
                  <a:srgbClr val="000000"/>
                </a:solidFill>
              </a:defRPr>
            </a:pPr>
            <a:r>
              <a:rPr lang="fr-FR" sz="1200">
                <a:solidFill>
                  <a:srgbClr val="000000"/>
                </a:solidFill>
                <a:ea typeface="Microsoft YaHei"/>
                <a:cs typeface="Mangal"/>
              </a:rPr>
              <a:t>…</a:t>
            </a:r>
            <a:endParaRPr/>
          </a:p>
          <a:p>
            <a:pPr>
              <a:defRPr sz="1800" b="0" i="0" u="none" strike="noStrike" cap="none" spc="0">
                <a:solidFill>
                  <a:srgbClr val="000000"/>
                </a:solidFill>
              </a:defRPr>
            </a:pPr>
            <a:endParaRPr lang="fr-FR" sz="1200">
              <a:solidFill>
                <a:srgbClr val="000000"/>
              </a:solidFill>
              <a:ea typeface="Microsoft YaHei"/>
              <a:cs typeface="Mangal"/>
            </a:endParaRPr>
          </a:p>
        </p:txBody>
      </p:sp>
      <p:sp>
        <p:nvSpPr>
          <p:cNvPr id="18" name="Espace réservé du contenu 2"/>
          <p:cNvSpPr txBox="1"/>
          <p:nvPr/>
        </p:nvSpPr>
        <p:spPr bwMode="gray">
          <a:xfrm>
            <a:off x="3174006" y="2288015"/>
            <a:ext cx="3155461" cy="1503485"/>
          </a:xfrm>
          <a:prstGeom prst="rect">
            <a:avLst/>
          </a:prstGeom>
        </p:spPr>
        <p:txBody>
          <a:bodyPr vert="horz" lIns="0" tIns="0" rIns="0" bIns="0" rtlCol="0" anchor="t" anchorCtr="0">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lgn="just">
              <a:defRPr sz="1800" b="0" i="0" u="none" strike="noStrike" cap="none" spc="0">
                <a:solidFill>
                  <a:srgbClr val="000000"/>
                </a:solidFill>
              </a:defRPr>
            </a:pPr>
            <a:r>
              <a:rPr lang="fr-FR" sz="1200" b="1">
                <a:solidFill>
                  <a:srgbClr val="000000"/>
                </a:solidFill>
                <a:ea typeface="Microsoft YaHei"/>
                <a:cs typeface="Mangal"/>
              </a:rPr>
              <a:t>Indicateurs d’utilisation des ressources</a:t>
            </a:r>
            <a:endParaRPr/>
          </a:p>
          <a:p>
            <a:pPr marL="128587" indent="-128587" algn="just">
              <a:buFont typeface="Wingdings"/>
              <a:buChar char="Ø"/>
              <a:defRPr sz="1800" b="0" i="0" u="none" strike="noStrike" cap="none" spc="0">
                <a:solidFill>
                  <a:srgbClr val="000000"/>
                </a:solidFill>
              </a:defRPr>
            </a:pPr>
            <a:r>
              <a:rPr lang="fr-FR" sz="1200">
                <a:solidFill>
                  <a:srgbClr val="000000"/>
                </a:solidFill>
                <a:ea typeface="Microsoft YaHei"/>
                <a:cs typeface="Mangal"/>
              </a:rPr>
              <a:t>Utilisation ressources d’énergie primaire</a:t>
            </a:r>
            <a:endParaRPr/>
          </a:p>
          <a:p>
            <a:pPr marL="128587" indent="-128587" algn="just">
              <a:buFont typeface="Wingdings"/>
              <a:buChar char="Ø"/>
              <a:defRPr sz="1800" b="0" i="0" u="none" strike="noStrike" cap="none" spc="0">
                <a:solidFill>
                  <a:srgbClr val="000000"/>
                </a:solidFill>
              </a:defRPr>
            </a:pPr>
            <a:r>
              <a:rPr lang="fr-FR" sz="1200">
                <a:solidFill>
                  <a:srgbClr val="000000"/>
                </a:solidFill>
                <a:ea typeface="Microsoft YaHei"/>
                <a:cs typeface="Mangal"/>
              </a:rPr>
              <a:t>Utilisation eau douce</a:t>
            </a:r>
            <a:endParaRPr/>
          </a:p>
          <a:p>
            <a:pPr marL="128587" indent="-128587" algn="just">
              <a:buFont typeface="Wingdings"/>
              <a:buChar char="Ø"/>
              <a:defRPr sz="1800" b="0" i="0" u="none" strike="noStrike" cap="none" spc="0">
                <a:solidFill>
                  <a:srgbClr val="000000"/>
                </a:solidFill>
              </a:defRPr>
            </a:pPr>
            <a:r>
              <a:rPr lang="fr-FR" sz="1200">
                <a:solidFill>
                  <a:srgbClr val="000000"/>
                </a:solidFill>
                <a:ea typeface="Microsoft YaHei"/>
                <a:cs typeface="Mangal"/>
              </a:rPr>
              <a:t>Déchets dangereux</a:t>
            </a:r>
            <a:endParaRPr/>
          </a:p>
          <a:p>
            <a:pPr marL="128587" indent="-128587" algn="just">
              <a:buFont typeface="Wingdings"/>
              <a:buChar char="Ø"/>
              <a:defRPr sz="1800" b="0" i="0" u="none" strike="noStrike" cap="none" spc="0">
                <a:solidFill>
                  <a:srgbClr val="000000"/>
                </a:solidFill>
              </a:defRPr>
            </a:pPr>
            <a:r>
              <a:rPr lang="fr-FR" sz="1200">
                <a:solidFill>
                  <a:srgbClr val="000000"/>
                </a:solidFill>
                <a:ea typeface="Microsoft YaHei"/>
                <a:cs typeface="Mangal"/>
              </a:rPr>
              <a:t>Déchets non dangereux</a:t>
            </a:r>
            <a:endParaRPr/>
          </a:p>
          <a:p>
            <a:pPr marL="128587" indent="-128587" algn="just">
              <a:buFont typeface="Wingdings"/>
              <a:buChar char="Ø"/>
              <a:defRPr sz="1800" b="0" i="0" u="none" strike="noStrike" cap="none" spc="0">
                <a:solidFill>
                  <a:srgbClr val="000000"/>
                </a:solidFill>
              </a:defRPr>
            </a:pPr>
            <a:r>
              <a:rPr lang="fr-FR" sz="1200">
                <a:solidFill>
                  <a:srgbClr val="000000"/>
                </a:solidFill>
                <a:ea typeface="Microsoft YaHei"/>
                <a:cs typeface="Mangal"/>
              </a:rPr>
              <a:t>…</a:t>
            </a:r>
            <a:endParaRPr/>
          </a:p>
        </p:txBody>
      </p:sp>
      <p:sp>
        <p:nvSpPr>
          <p:cNvPr id="19" name="Espace réservé du contenu 2"/>
          <p:cNvSpPr txBox="1"/>
          <p:nvPr/>
        </p:nvSpPr>
        <p:spPr bwMode="gray">
          <a:xfrm>
            <a:off x="5912738" y="2862227"/>
            <a:ext cx="2949637" cy="1242138"/>
          </a:xfrm>
          <a:prstGeom prst="rect">
            <a:avLst/>
          </a:prstGeom>
        </p:spPr>
        <p:txBody>
          <a:bodyPr vert="horz" lIns="0" tIns="0" rIns="0" bIns="0" rtlCol="0" anchor="t" anchorCtr="0">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lgn="just">
              <a:defRPr sz="1800" b="0" i="0" u="none" strike="noStrike" cap="none" spc="0">
                <a:solidFill>
                  <a:srgbClr val="000000"/>
                </a:solidFill>
              </a:defRPr>
            </a:pPr>
            <a:r>
              <a:rPr lang="fr-FR" sz="1200" b="1">
                <a:solidFill>
                  <a:srgbClr val="000000"/>
                </a:solidFill>
                <a:ea typeface="Microsoft YaHei"/>
                <a:cs typeface="Mangal"/>
              </a:rPr>
              <a:t>Indicateurs relatifs aux déchets et flux</a:t>
            </a:r>
            <a:endParaRPr/>
          </a:p>
          <a:p>
            <a:pPr marL="128587" indent="-128587" algn="just">
              <a:buFont typeface="Wingdings"/>
              <a:buChar char="Ø"/>
              <a:defRPr sz="1800" b="0" i="0" u="none" strike="noStrike" cap="none" spc="0">
                <a:solidFill>
                  <a:srgbClr val="000000"/>
                </a:solidFill>
              </a:defRPr>
            </a:pPr>
            <a:r>
              <a:rPr lang="fr-FR" sz="1200">
                <a:solidFill>
                  <a:srgbClr val="000000"/>
                </a:solidFill>
                <a:ea typeface="Microsoft YaHei"/>
                <a:cs typeface="Mangal"/>
              </a:rPr>
              <a:t>Déchets dangereux</a:t>
            </a:r>
            <a:endParaRPr/>
          </a:p>
          <a:p>
            <a:pPr marL="128587" indent="-128587" algn="just">
              <a:buFont typeface="Wingdings"/>
              <a:buChar char="Ø"/>
              <a:defRPr sz="1800" b="0" i="0" u="none" strike="noStrike" cap="none" spc="0">
                <a:solidFill>
                  <a:srgbClr val="000000"/>
                </a:solidFill>
              </a:defRPr>
            </a:pPr>
            <a:r>
              <a:rPr lang="fr-FR" sz="1200">
                <a:solidFill>
                  <a:srgbClr val="000000"/>
                </a:solidFill>
                <a:ea typeface="Microsoft YaHei"/>
                <a:cs typeface="Mangal"/>
              </a:rPr>
              <a:t>Déchets non dangereux</a:t>
            </a:r>
            <a:endParaRPr/>
          </a:p>
          <a:p>
            <a:pPr marL="128587" indent="-128587" algn="just">
              <a:buFont typeface="Wingdings"/>
              <a:buChar char="Ø"/>
              <a:defRPr sz="1800" b="0" i="0" u="none" strike="noStrike" cap="none" spc="0">
                <a:solidFill>
                  <a:srgbClr val="000000"/>
                </a:solidFill>
              </a:defRPr>
            </a:pPr>
            <a:r>
              <a:rPr lang="fr-FR" sz="1200">
                <a:solidFill>
                  <a:srgbClr val="000000"/>
                </a:solidFill>
                <a:ea typeface="Microsoft YaHei"/>
                <a:cs typeface="Mangal"/>
              </a:rPr>
              <a:t>Composants destinés à la réutilisation</a:t>
            </a:r>
            <a:endParaRPr/>
          </a:p>
          <a:p>
            <a:pPr marL="128587" indent="-128587" algn="just">
              <a:buFont typeface="Wingdings"/>
              <a:buChar char="Ø"/>
              <a:defRPr sz="1800" b="0" i="0" u="none" strike="noStrike" cap="none" spc="0">
                <a:solidFill>
                  <a:srgbClr val="000000"/>
                </a:solidFill>
              </a:defRPr>
            </a:pPr>
            <a:r>
              <a:rPr lang="fr-FR" sz="1200">
                <a:solidFill>
                  <a:srgbClr val="000000"/>
                </a:solidFill>
                <a:ea typeface="Microsoft YaHei"/>
                <a:cs typeface="Mangal"/>
              </a:rPr>
              <a:t>…</a:t>
            </a:r>
            <a:endParaRPr/>
          </a:p>
        </p:txBody>
      </p:sp>
      <p:sp>
        <p:nvSpPr>
          <p:cNvPr id="20" name="ZoneTexte 19"/>
          <p:cNvSpPr txBox="1"/>
          <p:nvPr/>
        </p:nvSpPr>
        <p:spPr bwMode="auto">
          <a:xfrm>
            <a:off x="1143104" y="4175110"/>
            <a:ext cx="7640896" cy="461665"/>
          </a:xfrm>
          <a:prstGeom prst="rect">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defRPr/>
            </a:pPr>
            <a:r>
              <a:rPr lang="fr-FR" sz="1200" b="1">
                <a:solidFill>
                  <a:srgbClr val="135565"/>
                </a:solidFill>
              </a:rPr>
              <a:t>Un grand nombre d’indicateurs environnementaux sont calculés par le logiciel, mais seul l’indicateur « impact sur le changement climatique = émissions de gaz à effet de serre » fait l’objet d’exigences.</a:t>
            </a:r>
            <a:endParaRPr/>
          </a:p>
        </p:txBody>
      </p:sp>
      <p:pic>
        <p:nvPicPr>
          <p:cNvPr id="21" name="Image 20"/>
          <p:cNvPicPr/>
          <p:nvPr/>
        </p:nvPicPr>
        <p:blipFill>
          <a:blip r:embed="rId4"/>
          <a:stretch/>
        </p:blipFill>
        <p:spPr bwMode="auto">
          <a:xfrm>
            <a:off x="642088" y="4171126"/>
            <a:ext cx="437618" cy="438581"/>
          </a:xfrm>
          <a:prstGeom prst="ellipse">
            <a:avLst/>
          </a:prstGeom>
          <a:ln w="63500" cap="rnd">
            <a:noFill/>
          </a:ln>
          <a:effectLst/>
        </p:spPr>
      </p:pic>
      <p:sp>
        <p:nvSpPr>
          <p:cNvPr id="22" name="ZoneTexte 21"/>
          <p:cNvSpPr txBox="1"/>
          <p:nvPr/>
        </p:nvSpPr>
        <p:spPr bwMode="auto">
          <a:xfrm>
            <a:off x="495059" y="1406916"/>
            <a:ext cx="3356861" cy="276999"/>
          </a:xfrm>
          <a:prstGeom prst="rect">
            <a:avLst/>
          </a:prstGeom>
          <a:solidFill>
            <a:schemeClr val="accent1">
              <a:lumMod val="10000"/>
              <a:lumOff val="90000"/>
            </a:schemeClr>
          </a:solidFill>
        </p:spPr>
        <p:txBody>
          <a:bodyPr wrap="square" rtlCol="0">
            <a:spAutoFit/>
          </a:bodyPr>
          <a:lstStyle/>
          <a:p>
            <a:pPr>
              <a:defRPr/>
            </a:pPr>
            <a:r>
              <a:rPr lang="fr-FR" sz="1200"/>
              <a:t>Les indicateurs calculés par le logiciel ACV:</a:t>
            </a:r>
            <a:endParaRPr/>
          </a:p>
        </p:txBody>
      </p:sp>
      <p:pic>
        <p:nvPicPr>
          <p:cNvPr id="23" name="Image 22"/>
          <p:cNvPicPr/>
          <p:nvPr/>
        </p:nvPicPr>
        <p:blipFill>
          <a:blip r:embed="rId5"/>
          <a:stretch/>
        </p:blipFill>
        <p:spPr bwMode="auto">
          <a:xfrm>
            <a:off x="3951443" y="643420"/>
            <a:ext cx="5103764" cy="1539673"/>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507788" y="533027"/>
            <a:ext cx="8604489" cy="447614"/>
          </a:xfrm>
        </p:spPr>
        <p:txBody>
          <a:bodyPr/>
          <a:lstStyle/>
          <a:p>
            <a:pPr>
              <a:defRPr/>
            </a:pPr>
            <a:r>
              <a:rPr lang="fr-FR" sz="2000"/>
              <a:t>Les contributions aux émissions de gaz à effet de serre considérées</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100</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sp>
        <p:nvSpPr>
          <p:cNvPr id="16" name="ZoneTexte 15"/>
          <p:cNvSpPr txBox="1"/>
          <p:nvPr/>
        </p:nvSpPr>
        <p:spPr bwMode="auto">
          <a:xfrm>
            <a:off x="860943" y="4389730"/>
            <a:ext cx="8283057" cy="461665"/>
          </a:xfrm>
          <a:prstGeom prst="rect">
            <a:avLst/>
          </a:prstGeom>
          <a:solidFill>
            <a:schemeClr val="accent3">
              <a:lumMod val="40000"/>
              <a:lumOff val="6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ctr">
              <a:defRPr/>
            </a:pPr>
            <a:r>
              <a:rPr lang="fr-FR" sz="1200" b="1" dirty="0">
                <a:solidFill>
                  <a:srgbClr val="135565"/>
                </a:solidFill>
              </a:rPr>
              <a:t>La RE2020 évalue les impacts de toutes les </a:t>
            </a:r>
            <a:r>
              <a:rPr lang="fr-FR" sz="1200" b="1" dirty="0">
                <a:solidFill>
                  <a:schemeClr val="tx1"/>
                </a:solidFill>
              </a:rPr>
              <a:t>contributions</a:t>
            </a:r>
            <a:r>
              <a:rPr lang="fr-FR" sz="1200" b="1" dirty="0">
                <a:solidFill>
                  <a:srgbClr val="135565"/>
                </a:solidFill>
              </a:rPr>
              <a:t> mais seuls les contributions </a:t>
            </a:r>
            <a:r>
              <a:rPr lang="fr-FR" sz="1200" b="1" dirty="0">
                <a:solidFill>
                  <a:schemeClr val="tx1"/>
                </a:solidFill>
              </a:rPr>
              <a:t>«Construction= Composants + chantier » </a:t>
            </a:r>
            <a:r>
              <a:rPr lang="fr-FR" sz="1200" b="1" dirty="0">
                <a:solidFill>
                  <a:srgbClr val="135565"/>
                </a:solidFill>
              </a:rPr>
              <a:t>et </a:t>
            </a:r>
            <a:r>
              <a:rPr lang="fr-FR" sz="1200" b="1" dirty="0">
                <a:solidFill>
                  <a:schemeClr val="tx1"/>
                </a:solidFill>
              </a:rPr>
              <a:t>« Energie » </a:t>
            </a:r>
            <a:r>
              <a:rPr lang="fr-FR" sz="1200" b="1" dirty="0">
                <a:solidFill>
                  <a:srgbClr val="135565"/>
                </a:solidFill>
              </a:rPr>
              <a:t>sont réglementées (indicateurs) et soumises à seuils.</a:t>
            </a:r>
            <a:endParaRPr dirty="0"/>
          </a:p>
        </p:txBody>
      </p:sp>
      <p:pic>
        <p:nvPicPr>
          <p:cNvPr id="24" name="Image 23"/>
          <p:cNvPicPr/>
          <p:nvPr/>
        </p:nvPicPr>
        <p:blipFill>
          <a:blip r:embed="rId4"/>
          <a:stretch/>
        </p:blipFill>
        <p:spPr bwMode="auto">
          <a:xfrm>
            <a:off x="531844" y="4456707"/>
            <a:ext cx="437618" cy="438581"/>
          </a:xfrm>
          <a:prstGeom prst="ellipse">
            <a:avLst/>
          </a:prstGeom>
          <a:ln w="63500" cap="rnd">
            <a:noFill/>
          </a:ln>
          <a:effectLst/>
        </p:spPr>
      </p:pic>
      <p:sp>
        <p:nvSpPr>
          <p:cNvPr id="11" name="Rectangle 10"/>
          <p:cNvSpPr/>
          <p:nvPr/>
        </p:nvSpPr>
        <p:spPr bwMode="auto">
          <a:xfrm>
            <a:off x="414818" y="926591"/>
            <a:ext cx="4393917" cy="2431435"/>
          </a:xfrm>
          <a:prstGeom prst="rect">
            <a:avLst/>
          </a:prstGeom>
        </p:spPr>
        <p:txBody>
          <a:bodyPr wrap="square">
            <a:spAutoFit/>
          </a:bodyPr>
          <a:lstStyle/>
          <a:p>
            <a:pPr algn="just">
              <a:defRPr/>
            </a:pPr>
            <a:r>
              <a:rPr lang="fr-FR" sz="1600" b="1" dirty="0">
                <a:solidFill>
                  <a:srgbClr val="EF7D00"/>
                </a:solidFill>
              </a:rPr>
              <a:t>Contribution Composants</a:t>
            </a:r>
            <a:endParaRPr dirty="0"/>
          </a:p>
          <a:p>
            <a:pPr algn="just">
              <a:defRPr/>
            </a:pPr>
            <a:r>
              <a:rPr lang="fr-FR" sz="1400" dirty="0">
                <a:solidFill>
                  <a:srgbClr val="5C73B2"/>
                </a:solidFill>
              </a:rPr>
              <a:t>Ensemble des produits de construction et équipements qui compose le bâtiment y compris les réseaux et espaces de parkings du bâtiment</a:t>
            </a:r>
          </a:p>
          <a:p>
            <a:pPr algn="just">
              <a:defRPr/>
            </a:pPr>
            <a:endParaRPr lang="fr-FR" sz="600" b="1" dirty="0">
              <a:solidFill>
                <a:srgbClr val="5C73B2"/>
              </a:solidFill>
            </a:endParaRPr>
          </a:p>
          <a:p>
            <a:pPr lvl="0" algn="just">
              <a:defRPr/>
            </a:pPr>
            <a:r>
              <a:rPr lang="fr-FR" sz="1600" b="1" dirty="0">
                <a:solidFill>
                  <a:srgbClr val="EF7D00"/>
                </a:solidFill>
              </a:rPr>
              <a:t>Contribution Energie</a:t>
            </a:r>
            <a:endParaRPr dirty="0"/>
          </a:p>
          <a:p>
            <a:pPr lvl="0" algn="just">
              <a:defRPr/>
            </a:pPr>
            <a:r>
              <a:rPr lang="fr-FR" sz="1400" dirty="0">
                <a:solidFill>
                  <a:srgbClr val="5C73B2"/>
                </a:solidFill>
              </a:rPr>
              <a:t>Consommations d’énergie importées et consommées par le bâtiment pendant son exploitation pour les usages réglementaires (Cep)</a:t>
            </a:r>
            <a:endParaRPr dirty="0"/>
          </a:p>
        </p:txBody>
      </p:sp>
      <p:sp>
        <p:nvSpPr>
          <p:cNvPr id="13" name="Rectangle 12"/>
          <p:cNvSpPr/>
          <p:nvPr/>
        </p:nvSpPr>
        <p:spPr bwMode="auto">
          <a:xfrm>
            <a:off x="403701" y="3256378"/>
            <a:ext cx="8498374" cy="1200329"/>
          </a:xfrm>
          <a:prstGeom prst="rect">
            <a:avLst/>
          </a:prstGeom>
        </p:spPr>
        <p:txBody>
          <a:bodyPr wrap="square">
            <a:spAutoFit/>
          </a:bodyPr>
          <a:lstStyle/>
          <a:p>
            <a:pPr algn="just">
              <a:defRPr/>
            </a:pPr>
            <a:r>
              <a:rPr lang="fr-FR" sz="1600" b="1" dirty="0">
                <a:solidFill>
                  <a:srgbClr val="EF7D00"/>
                </a:solidFill>
              </a:rPr>
              <a:t>Contribution Parcelle</a:t>
            </a:r>
            <a:endParaRPr dirty="0"/>
          </a:p>
          <a:p>
            <a:pPr algn="just">
              <a:defRPr/>
            </a:pPr>
            <a:r>
              <a:rPr lang="fr-FR" sz="1400" dirty="0">
                <a:solidFill>
                  <a:srgbClr val="5C73B2"/>
                </a:solidFill>
              </a:rPr>
              <a:t>Composants nécessaires aux aménagements et l’usage de la parcelle hors bâtiment : clôture, voiries hors aires de stationnement, arrosage et autres usages particuliers de l’eau</a:t>
            </a:r>
            <a:r>
              <a:rPr lang="fr-FR" sz="1400" dirty="0">
                <a:solidFill>
                  <a:srgbClr val="5C73B2"/>
                </a:solidFill>
                <a:highlight>
                  <a:srgbClr val="FFFF00"/>
                </a:highlight>
              </a:rPr>
              <a:t>; composants des locaux hors volume chauffé ou de process des bâtiments à usage tertiaire, industriel ou d’artisanat.</a:t>
            </a:r>
            <a:endParaRPr dirty="0">
              <a:highlight>
                <a:srgbClr val="FFFF00"/>
              </a:highlight>
            </a:endParaRPr>
          </a:p>
        </p:txBody>
      </p:sp>
      <p:sp>
        <p:nvSpPr>
          <p:cNvPr id="14" name="Rectangle 13"/>
          <p:cNvSpPr/>
          <p:nvPr/>
        </p:nvSpPr>
        <p:spPr bwMode="auto">
          <a:xfrm>
            <a:off x="4889138" y="967605"/>
            <a:ext cx="4099724" cy="2215991"/>
          </a:xfrm>
          <a:prstGeom prst="rect">
            <a:avLst/>
          </a:prstGeom>
        </p:spPr>
        <p:txBody>
          <a:bodyPr wrap="square">
            <a:spAutoFit/>
          </a:bodyPr>
          <a:lstStyle/>
          <a:p>
            <a:pPr lvl="0" algn="just">
              <a:defRPr/>
            </a:pPr>
            <a:r>
              <a:rPr lang="fr-FR" sz="1600" b="1" dirty="0">
                <a:solidFill>
                  <a:srgbClr val="EF7D00"/>
                </a:solidFill>
              </a:rPr>
              <a:t>Contribution Eau</a:t>
            </a:r>
            <a:endParaRPr dirty="0"/>
          </a:p>
          <a:p>
            <a:pPr lvl="0" algn="just">
              <a:defRPr/>
            </a:pPr>
            <a:r>
              <a:rPr lang="fr-FR" sz="1400" dirty="0">
                <a:solidFill>
                  <a:srgbClr val="5C73B2"/>
                </a:solidFill>
              </a:rPr>
              <a:t>Consommations et rejets d’eau pendant l’exploitation du bâtiment et gestion des eaux pluviales captées par le bâtiment</a:t>
            </a:r>
          </a:p>
          <a:p>
            <a:pPr lvl="0" algn="just">
              <a:defRPr/>
            </a:pPr>
            <a:endParaRPr lang="fr-FR" sz="600" dirty="0">
              <a:solidFill>
                <a:srgbClr val="5C73B2"/>
              </a:solidFill>
            </a:endParaRPr>
          </a:p>
          <a:p>
            <a:pPr algn="just">
              <a:defRPr/>
            </a:pPr>
            <a:r>
              <a:rPr lang="fr-FR" sz="1600" b="1" dirty="0">
                <a:solidFill>
                  <a:srgbClr val="EF7D00"/>
                </a:solidFill>
              </a:rPr>
              <a:t>Contribution Chantier</a:t>
            </a:r>
            <a:endParaRPr dirty="0"/>
          </a:p>
          <a:p>
            <a:pPr algn="just">
              <a:defRPr/>
            </a:pPr>
            <a:r>
              <a:rPr lang="fr-FR" sz="1400" dirty="0">
                <a:solidFill>
                  <a:srgbClr val="5C73B2"/>
                </a:solidFill>
              </a:rPr>
              <a:t>Consommations d’énergie du chantier de construction, les consommations et rejets d’eau du chantier, l’évacuation et le traitement des déchets du terrassement</a:t>
            </a:r>
            <a:endParaRPr dirty="0"/>
          </a:p>
        </p:txBody>
      </p:sp>
      <p:sp>
        <p:nvSpPr>
          <p:cNvPr id="15" name="ZoneTexte 14">
            <a:extLst>
              <a:ext uri="{FF2B5EF4-FFF2-40B4-BE49-F238E27FC236}">
                <a16:creationId xmlns:a16="http://schemas.microsoft.com/office/drawing/2014/main" id="{5F7B800E-8F34-4EEC-A5B9-AEC4E42D423D}"/>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1100" dirty="0"/>
              <a:t>Diapo modifiée version mai 2026</a:t>
            </a:r>
            <a:endParaRPr sz="11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Les indicateurs de performance avec seuil</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101</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sp>
        <p:nvSpPr>
          <p:cNvPr id="11" name="Espace réservé du contenu 1"/>
          <p:cNvSpPr txBox="1"/>
          <p:nvPr/>
        </p:nvSpPr>
        <p:spPr bwMode="auto">
          <a:xfrm>
            <a:off x="1284463" y="1454954"/>
            <a:ext cx="6191699" cy="228309"/>
          </a:xfrm>
          <a:prstGeom prst="rect">
            <a:avLst/>
          </a:prstGeom>
        </p:spPr>
        <p:txBody>
          <a:bodyPr>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defRPr/>
            </a:pPr>
            <a:r>
              <a:rPr lang="fr-FR" sz="1200">
                <a:solidFill>
                  <a:srgbClr val="00B0F0"/>
                </a:solidFill>
              </a:rPr>
              <a:t>CARBONE: </a:t>
            </a:r>
            <a:r>
              <a:rPr lang="fr-FR" sz="1200"/>
              <a:t>Nouvelles exigences de performance</a:t>
            </a:r>
            <a:endParaRPr/>
          </a:p>
        </p:txBody>
      </p:sp>
      <p:pic>
        <p:nvPicPr>
          <p:cNvPr id="13" name="Image4"/>
          <p:cNvPicPr/>
          <p:nvPr/>
        </p:nvPicPr>
        <p:blipFill>
          <a:blip r:embed="rId4"/>
          <a:srcRect l="14647" t="13041" r="19253" b="17220"/>
          <a:stretch/>
        </p:blipFill>
        <p:spPr bwMode="auto">
          <a:xfrm>
            <a:off x="736715" y="1319554"/>
            <a:ext cx="517525" cy="499110"/>
          </a:xfrm>
          <a:prstGeom prst="rect">
            <a:avLst/>
          </a:prstGeom>
          <a:ln w="88900">
            <a:solidFill>
              <a:srgbClr val="FFFFFF"/>
            </a:solidFill>
          </a:ln>
        </p:spPr>
      </p:pic>
      <p:pic>
        <p:nvPicPr>
          <p:cNvPr id="3" name="Image 2"/>
          <p:cNvPicPr>
            <a:picLocks noChangeAspect="1"/>
          </p:cNvPicPr>
          <p:nvPr/>
        </p:nvPicPr>
        <p:blipFill>
          <a:blip r:embed="rId5"/>
          <a:stretch/>
        </p:blipFill>
        <p:spPr bwMode="auto">
          <a:xfrm>
            <a:off x="532711" y="1784189"/>
            <a:ext cx="8592020" cy="2822261"/>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Principe de La méthode de calcul ACV</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102</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sp>
        <p:nvSpPr>
          <p:cNvPr id="14" name="Espace réservé du contenu 1"/>
          <p:cNvSpPr txBox="1"/>
          <p:nvPr/>
        </p:nvSpPr>
        <p:spPr bwMode="auto">
          <a:xfrm>
            <a:off x="492007" y="1239171"/>
            <a:ext cx="8370481" cy="3606778"/>
          </a:xfrm>
          <a:prstGeom prst="rect">
            <a:avLst/>
          </a:prstGeom>
        </p:spPr>
        <p:txBody>
          <a:bodyPr vert="horz" lIns="68580" tIns="34290" rIns="68580" bIns="34290" rtlCol="0">
            <a:noAutofit/>
          </a:bodyPr>
          <a:lstStyle>
            <a:lvl1pPr marL="0" indent="0" algn="l" defTabSz="457200">
              <a:spcBef>
                <a:spcPts val="0"/>
              </a:spcBef>
              <a:spcAft>
                <a:spcPts val="1800"/>
              </a:spcAft>
              <a:buFontTx/>
              <a:buNone/>
              <a:defRPr sz="1800" b="1">
                <a:solidFill>
                  <a:srgbClr val="135565"/>
                </a:solidFill>
                <a:latin typeface="+mn-lt"/>
                <a:ea typeface="+mn-ea"/>
                <a:cs typeface="+mn-cs"/>
              </a:defRPr>
            </a:lvl1pPr>
            <a:lvl2pPr marL="0" indent="0" algn="l" defTabSz="457200">
              <a:spcBef>
                <a:spcPts val="0"/>
              </a:spcBef>
              <a:spcAft>
                <a:spcPts val="1200"/>
              </a:spcAft>
              <a:buFontTx/>
              <a:buNone/>
              <a:defRPr sz="1400">
                <a:solidFill>
                  <a:schemeClr val="tx1"/>
                </a:solidFill>
                <a:latin typeface="+mn-lt"/>
                <a:ea typeface="+mn-ea"/>
                <a:cs typeface="+mn-cs"/>
              </a:defRPr>
            </a:lvl2pPr>
            <a:lvl3pPr marL="360000" indent="-228600" algn="l" defTabSz="457200">
              <a:spcBef>
                <a:spcPts val="0"/>
              </a:spcBef>
              <a:spcAft>
                <a:spcPts val="0"/>
              </a:spcAft>
              <a:buClr>
                <a:srgbClr val="E57D00"/>
              </a:buClr>
              <a:buFont typeface="Arial"/>
              <a:buChar char="•"/>
              <a:defRPr sz="1400">
                <a:solidFill>
                  <a:schemeClr val="tx1"/>
                </a:solidFill>
                <a:latin typeface="+mn-lt"/>
                <a:ea typeface="+mn-ea"/>
                <a:cs typeface="+mn-cs"/>
              </a:defRPr>
            </a:lvl3pPr>
            <a:lvl4pPr marL="720000" indent="-228600" algn="l" defTabSz="457200">
              <a:spcBef>
                <a:spcPts val="0"/>
              </a:spcBef>
              <a:spcAft>
                <a:spcPts val="0"/>
              </a:spcAft>
              <a:buSzPct val="150000"/>
              <a:buFont typeface="Arial"/>
              <a:buChar char="–"/>
              <a:defRPr sz="1200">
                <a:solidFill>
                  <a:srgbClr val="E57D00"/>
                </a:solidFill>
                <a:latin typeface="+mn-lt"/>
                <a:ea typeface="+mn-ea"/>
                <a:cs typeface="+mn-cs"/>
              </a:defRPr>
            </a:lvl4pPr>
            <a:lvl5pPr marL="1080000" indent="-228600" algn="l" defTabSz="457200">
              <a:spcBef>
                <a:spcPts val="0"/>
              </a:spcBef>
              <a:spcAft>
                <a:spcPts val="0"/>
              </a:spcAft>
              <a:buSzPct val="75000"/>
              <a:buFont typeface="Arial"/>
              <a:buChar char="•"/>
              <a:defRPr sz="1200">
                <a:solidFill>
                  <a:schemeClr val="tx1"/>
                </a:solidFill>
                <a:latin typeface="+mn-lt"/>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a:lstStyle>
          <a:p>
            <a:pPr>
              <a:defRPr/>
            </a:pPr>
            <a:r>
              <a:rPr lang="fr-FR" sz="1200"/>
              <a:t>Le calcul des impacts environnementaux d’un élément est la multiplication de sa donnée environnementale par la quantité utilisée et le nombre de renouvellements</a:t>
            </a:r>
            <a:endParaRPr/>
          </a:p>
          <a:p>
            <a:pPr marL="257175" indent="-257175">
              <a:buFont typeface="+mj-lt"/>
              <a:buAutoNum type="arabicPeriod" startAt="2"/>
              <a:defRPr/>
            </a:pPr>
            <a:endParaRPr lang="fr-FR" sz="1200"/>
          </a:p>
          <a:p>
            <a:pPr marL="257175" indent="-257175">
              <a:buFont typeface="+mj-lt"/>
              <a:buAutoNum type="arabicPeriod" startAt="2"/>
              <a:defRPr/>
            </a:pPr>
            <a:endParaRPr lang="fr-FR" sz="1200"/>
          </a:p>
          <a:p>
            <a:pPr marL="270000" lvl="2" indent="0">
              <a:spcAft>
                <a:spcPts val="225"/>
              </a:spcAft>
              <a:buNone/>
              <a:defRPr/>
            </a:pPr>
            <a:endParaRPr lang="fr-FR" sz="1200" b="1"/>
          </a:p>
          <a:p>
            <a:pPr marL="484313" lvl="2" indent="-214313">
              <a:spcAft>
                <a:spcPts val="225"/>
              </a:spcAft>
              <a:buFont typeface="Wingdings"/>
              <a:buChar char="Ø"/>
              <a:defRPr/>
            </a:pPr>
            <a:r>
              <a:rPr lang="fr-FR" sz="1200" b="1"/>
              <a:t>Données environnementales</a:t>
            </a:r>
            <a:r>
              <a:rPr lang="fr-FR" sz="1200"/>
              <a:t>: disponibles sur la base nationale de référence: INIES (</a:t>
            </a:r>
            <a:r>
              <a:rPr lang="fr-FR" sz="1200" u="sng">
                <a:hlinkClick r:id="rId4" tooltip="http://www.inies.fr/"/>
              </a:rPr>
              <a:t>http://www.inies.fr</a:t>
            </a:r>
            <a:r>
              <a:rPr lang="fr-FR" sz="1200"/>
              <a:t>) - consultables gratuitement.</a:t>
            </a:r>
            <a:endParaRPr/>
          </a:p>
          <a:p>
            <a:pPr marL="484313" lvl="2" indent="-214313">
              <a:spcAft>
                <a:spcPts val="225"/>
              </a:spcAft>
              <a:buFont typeface="Wingdings"/>
              <a:buChar char="Ø"/>
              <a:defRPr/>
            </a:pPr>
            <a:r>
              <a:rPr lang="fr-FR" sz="1200" b="1"/>
              <a:t>Quantité</a:t>
            </a:r>
            <a:r>
              <a:rPr lang="fr-FR" sz="1200"/>
              <a:t>: quantités de composants (unités, m², ml, …), énergie (kWh d’énergie consommée) ou eau consommée (m</a:t>
            </a:r>
            <a:r>
              <a:rPr lang="fr-FR" sz="1200" baseline="30000"/>
              <a:t>3</a:t>
            </a:r>
            <a:r>
              <a:rPr lang="fr-FR" sz="1200"/>
              <a:t>)</a:t>
            </a:r>
            <a:endParaRPr/>
          </a:p>
          <a:p>
            <a:pPr marL="484313" lvl="2" indent="-214313">
              <a:spcAft>
                <a:spcPts val="900"/>
              </a:spcAft>
              <a:buFont typeface="Wingdings"/>
              <a:buChar char="Ø"/>
              <a:defRPr/>
            </a:pPr>
            <a:r>
              <a:rPr lang="fr-FR" sz="1200" b="1"/>
              <a:t>Facteur d’adaptation</a:t>
            </a:r>
            <a:r>
              <a:rPr lang="fr-FR" sz="1200"/>
              <a:t>: facteur de renouvellement lié à la durée de vie, de pondération dynamique, adaptation de la quantité à l’unité fonctionnelle utilisée dans la donnée environnementale unitaire (par exemple passage d’une masse à une surface grâce à une densité surfacique), taux d’affectation de la quantité dans le cas de parcelles multi bâtiment…</a:t>
            </a:r>
            <a:endParaRPr/>
          </a:p>
        </p:txBody>
      </p:sp>
      <p:grpSp>
        <p:nvGrpSpPr>
          <p:cNvPr id="15" name="Groupe 14"/>
          <p:cNvGrpSpPr/>
          <p:nvPr/>
        </p:nvGrpSpPr>
        <p:grpSpPr bwMode="auto">
          <a:xfrm>
            <a:off x="1691337" y="1625699"/>
            <a:ext cx="6337047" cy="1304244"/>
            <a:chOff x="2746692" y="2859087"/>
            <a:chExt cx="6698615" cy="1139825"/>
          </a:xfrm>
        </p:grpSpPr>
        <p:graphicFrame>
          <p:nvGraphicFramePr>
            <p:cNvPr id="16" name="Diagram3"/>
            <p:cNvGraphicFramePr>
              <a:graphicFrameLocks/>
            </p:cNvGraphicFramePr>
            <p:nvPr/>
          </p:nvGraphicFramePr>
          <p:xfrm>
            <a:off x="4725352" y="2859087"/>
            <a:ext cx="4719955" cy="113982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7" name="Rectangle : coins arrondis 19"/>
            <p:cNvSpPr/>
            <p:nvPr/>
          </p:nvSpPr>
          <p:spPr bwMode="auto">
            <a:xfrm>
              <a:off x="2746692" y="3019742"/>
              <a:ext cx="1494790" cy="838200"/>
            </a:xfrm>
            <a:prstGeom prst="roundRect">
              <a:avLst>
                <a:gd name="adj" fmla="val 16667"/>
              </a:avLst>
            </a:prstGeom>
            <a:solidFill>
              <a:sysClr val="window" lastClr="FFFFFF"/>
            </a:solidFill>
            <a:ln w="12700" cap="flat" cmpd="sng" algn="ctr">
              <a:solidFill>
                <a:srgbClr val="ED7D31"/>
              </a:solidFill>
              <a:prstDash val="solid"/>
              <a:miter lim="800000"/>
            </a:ln>
            <a:effectLst/>
          </p:spPr>
          <p:txBody>
            <a:bodyPr rot="0" spcFirstLastPara="0" vert="horz" wrap="square" lIns="68580" tIns="34290" rIns="68580" bIns="34290" numCol="1" spcCol="0" rtlCol="0" fromWordArt="0" anchor="ctr" anchorCtr="0" forceAA="0" compatLnSpc="1">
              <a:prstTxWarp prst="textNoShape">
                <a:avLst/>
              </a:prstTxWarp>
              <a:noAutofit/>
            </a:bodyPr>
            <a:lstStyle/>
            <a:p>
              <a:pPr algn="ctr" defTabSz="685800">
                <a:lnSpc>
                  <a:spcPct val="107000"/>
                </a:lnSpc>
                <a:spcAft>
                  <a:spcPts val="225"/>
                </a:spcAft>
                <a:defRPr/>
              </a:pPr>
              <a:r>
                <a:rPr lang="fr-FR" sz="850" b="1">
                  <a:solidFill>
                    <a:srgbClr val="000000"/>
                  </a:solidFill>
                  <a:latin typeface="Calibri"/>
                  <a:ea typeface="Times New Roman"/>
                  <a:cs typeface="Arial"/>
                </a:rPr>
                <a:t>Facteur d’adaptation du bâtiment</a:t>
              </a:r>
              <a:endParaRPr lang="fr-FR" sz="850">
                <a:solidFill>
                  <a:sysClr val="windowText" lastClr="000000"/>
                </a:solidFill>
                <a:latin typeface="Calibri"/>
                <a:ea typeface="Times New Roman"/>
                <a:cs typeface="Arial"/>
              </a:endParaRPr>
            </a:p>
            <a:p>
              <a:pPr algn="ctr" defTabSz="685800">
                <a:lnSpc>
                  <a:spcPct val="107000"/>
                </a:lnSpc>
                <a:spcAft>
                  <a:spcPts val="225"/>
                </a:spcAft>
                <a:defRPr/>
              </a:pPr>
              <a:r>
                <a:rPr lang="fr-FR" sz="600" i="1">
                  <a:solidFill>
                    <a:sysClr val="windowText" lastClr="000000"/>
                  </a:solidFill>
                  <a:latin typeface="Calibri"/>
                  <a:ea typeface="Times New Roman"/>
                  <a:cs typeface="Arial"/>
                </a:rPr>
                <a:t>(Renouvellements du composant, pondération, …)</a:t>
              </a:r>
              <a:endParaRPr lang="fr-FR" sz="850">
                <a:solidFill>
                  <a:sysClr val="windowText" lastClr="000000"/>
                </a:solidFill>
                <a:latin typeface="Calibri"/>
                <a:ea typeface="Times New Roman"/>
                <a:cs typeface="Arial"/>
              </a:endParaRPr>
            </a:p>
          </p:txBody>
        </p:sp>
        <p:sp>
          <p:nvSpPr>
            <p:cNvPr id="18" name="Signe de multiplication 20"/>
            <p:cNvSpPr/>
            <p:nvPr/>
          </p:nvSpPr>
          <p:spPr bwMode="auto">
            <a:xfrm>
              <a:off x="4322762" y="3242627"/>
              <a:ext cx="359410" cy="359410"/>
            </a:xfrm>
            <a:prstGeom prst="mathMultiply">
              <a:avLst>
                <a:gd name="adj1" fmla="val 23520"/>
              </a:avLst>
            </a:prstGeom>
            <a:noFill/>
            <a:ln w="12700" cap="flat" cmpd="sng" algn="ctr">
              <a:solidFill>
                <a:srgbClr val="ED7D31"/>
              </a:solidFill>
              <a:prstDash val="solid"/>
              <a:miter lim="800000"/>
            </a:ln>
            <a:effectLst/>
          </p:spPr>
          <p:txBody>
            <a:bodyPr rot="0" spcFirstLastPara="0" vert="horz" wrap="square" lIns="68580" tIns="34290" rIns="68580" bIns="34290" numCol="1" spcCol="0" rtlCol="0" fromWordArt="0" anchor="ctr" anchorCtr="0" forceAA="0" compatLnSpc="1">
              <a:prstTxWarp prst="textNoShape">
                <a:avLst/>
              </a:prstTxWarp>
              <a:noAutofit/>
            </a:bodyPr>
            <a:lstStyle/>
            <a:p>
              <a:pPr defTabSz="685800">
                <a:defRPr/>
              </a:pPr>
              <a:endParaRPr lang="fr-FR" sz="1350">
                <a:solidFill>
                  <a:sysClr val="window" lastClr="FFFFFF"/>
                </a:solidFill>
                <a:latin typeface="Calibri"/>
              </a:endParaRPr>
            </a:p>
          </p:txBody>
        </p:sp>
      </p:gr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Les données environnementales</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103</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sp>
        <p:nvSpPr>
          <p:cNvPr id="13" name="Espace réservé du contenu 1"/>
          <p:cNvSpPr txBox="1"/>
          <p:nvPr/>
        </p:nvSpPr>
        <p:spPr bwMode="auto">
          <a:xfrm>
            <a:off x="551519" y="1187040"/>
            <a:ext cx="8064896" cy="357844"/>
          </a:xfrm>
          <a:prstGeom prst="rect">
            <a:avLst/>
          </a:prstGeom>
        </p:spPr>
        <p:txBody>
          <a:bodyPr>
            <a:norm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spcAft>
                <a:spcPts val="0"/>
              </a:spcAft>
              <a:defRPr/>
            </a:pPr>
            <a:r>
              <a:rPr lang="fr-FR" sz="1200" dirty="0"/>
              <a:t>3 types de données environnementales sont utilisées pour réaliser l’ACV dans la RE2020 :</a:t>
            </a:r>
            <a:endParaRPr dirty="0"/>
          </a:p>
          <a:p>
            <a:pPr marL="484313" lvl="2" indent="-214313">
              <a:spcBef>
                <a:spcPts val="0"/>
              </a:spcBef>
              <a:buFont typeface="Wingdings"/>
              <a:buChar char="Ø"/>
              <a:defRPr/>
            </a:pPr>
            <a:endParaRPr lang="fr-FR" sz="1200" dirty="0">
              <a:solidFill>
                <a:srgbClr val="135565"/>
              </a:solidFill>
            </a:endParaRPr>
          </a:p>
          <a:p>
            <a:pPr marL="484313" lvl="2" indent="-214313">
              <a:spcBef>
                <a:spcPts val="0"/>
              </a:spcBef>
              <a:buFont typeface="Wingdings"/>
              <a:buChar char="Ø"/>
              <a:defRPr/>
            </a:pPr>
            <a:endParaRPr lang="fr-FR" sz="1200" dirty="0">
              <a:solidFill>
                <a:srgbClr val="135565"/>
              </a:solidFill>
            </a:endParaRPr>
          </a:p>
          <a:p>
            <a:pPr>
              <a:defRPr/>
            </a:pPr>
            <a:endParaRPr lang="fr-FR" sz="1200" dirty="0"/>
          </a:p>
          <a:p>
            <a:pPr>
              <a:defRPr/>
            </a:pPr>
            <a:endParaRPr lang="fr-FR" sz="1200" dirty="0"/>
          </a:p>
        </p:txBody>
      </p:sp>
      <p:pic>
        <p:nvPicPr>
          <p:cNvPr id="19" name="Image 18"/>
          <p:cNvPicPr>
            <a:picLocks noChangeAspect="1"/>
          </p:cNvPicPr>
          <p:nvPr/>
        </p:nvPicPr>
        <p:blipFill>
          <a:blip r:embed="rId4"/>
          <a:stretch/>
        </p:blipFill>
        <p:spPr bwMode="auto">
          <a:xfrm>
            <a:off x="7278349" y="351878"/>
            <a:ext cx="1841302" cy="940107"/>
          </a:xfrm>
          <a:prstGeom prst="rect">
            <a:avLst/>
          </a:prstGeom>
        </p:spPr>
      </p:pic>
      <p:graphicFrame>
        <p:nvGraphicFramePr>
          <p:cNvPr id="20" name="Tableau 19"/>
          <p:cNvGraphicFramePr>
            <a:graphicFrameLocks noGrp="1"/>
          </p:cNvGraphicFramePr>
          <p:nvPr>
            <p:extLst>
              <p:ext uri="{D42A27DB-BD31-4B8C-83A1-F6EECF244321}">
                <p14:modId xmlns:p14="http://schemas.microsoft.com/office/powerpoint/2010/main" val="1055637926"/>
              </p:ext>
            </p:extLst>
          </p:nvPr>
        </p:nvGraphicFramePr>
        <p:xfrm>
          <a:off x="551519" y="1497816"/>
          <a:ext cx="8447610" cy="3230880"/>
        </p:xfrm>
        <a:graphic>
          <a:graphicData uri="http://schemas.openxmlformats.org/drawingml/2006/table">
            <a:tbl>
              <a:tblPr firstRow="1" firstCol="1" bandRow="1"/>
              <a:tblGrid>
                <a:gridCol w="1707561">
                  <a:extLst>
                    <a:ext uri="{9D8B030D-6E8A-4147-A177-3AD203B41FA5}">
                      <a16:colId xmlns:a16="http://schemas.microsoft.com/office/drawing/2014/main" val="20000"/>
                    </a:ext>
                  </a:extLst>
                </a:gridCol>
                <a:gridCol w="6740049">
                  <a:extLst>
                    <a:ext uri="{9D8B030D-6E8A-4147-A177-3AD203B41FA5}">
                      <a16:colId xmlns:a16="http://schemas.microsoft.com/office/drawing/2014/main" val="20001"/>
                    </a:ext>
                  </a:extLst>
                </a:gridCol>
              </a:tblGrid>
              <a:tr h="36000">
                <a:tc>
                  <a:txBody>
                    <a:bodyPr/>
                    <a:lstStyle/>
                    <a:p>
                      <a:pPr algn="just">
                        <a:spcAft>
                          <a:spcPts val="0"/>
                        </a:spcAft>
                        <a:defRPr/>
                      </a:pPr>
                      <a:r>
                        <a:rPr lang="fr-FR" sz="1200" b="1" dirty="0">
                          <a:latin typeface="+mn-lt"/>
                          <a:ea typeface="Calibri Light"/>
                          <a:cs typeface="Tahoma"/>
                        </a:rPr>
                        <a:t>Données spécifiques</a:t>
                      </a:r>
                      <a:endParaRPr lang="fr-FR" sz="1200" b="1" dirty="0">
                        <a:latin typeface="+mn-lt"/>
                        <a:ea typeface="Calibri"/>
                        <a:cs typeface="Tahoma"/>
                      </a:endParaRPr>
                    </a:p>
                  </a:txBody>
                  <a:tcPr marL="50959" marR="51435" marT="0" marB="0" anchor="ctr">
                    <a:lnL w="12700" algn="ctr">
                      <a:solidFill>
                        <a:schemeClr val="accent6"/>
                      </a:solidFill>
                    </a:lnL>
                    <a:lnR w="12700" algn="ctr">
                      <a:solidFill>
                        <a:schemeClr val="accent6"/>
                      </a:solidFill>
                    </a:lnR>
                    <a:lnT w="12700" algn="ctr">
                      <a:solidFill>
                        <a:schemeClr val="accent6"/>
                      </a:solidFill>
                    </a:lnT>
                    <a:lnB w="12700" algn="ctr">
                      <a:solidFill>
                        <a:schemeClr val="accent6"/>
                      </a:solidFill>
                    </a:lnB>
                  </a:tcPr>
                </a:tc>
                <a:tc>
                  <a:txBody>
                    <a:bodyPr/>
                    <a:lstStyle/>
                    <a:p>
                      <a:pPr marL="0" algn="just" defTabSz="457200">
                        <a:spcAft>
                          <a:spcPts val="0"/>
                        </a:spcAft>
                        <a:defRPr/>
                      </a:pPr>
                      <a:r>
                        <a:rPr lang="fr-FR" sz="1200" b="1" i="1" u="sng" dirty="0">
                          <a:solidFill>
                            <a:srgbClr val="000000"/>
                          </a:solidFill>
                          <a:latin typeface="+mn-lt"/>
                          <a:ea typeface="Calibri Light"/>
                          <a:cs typeface="Tahoma"/>
                        </a:rPr>
                        <a:t>Pour les produits de construction et les équipements</a:t>
                      </a:r>
                      <a:endParaRPr lang="fr-FR" sz="1200" b="1" i="1" u="sng" dirty="0">
                        <a:solidFill>
                          <a:srgbClr val="000000"/>
                        </a:solidFill>
                        <a:latin typeface="+mn-lt"/>
                        <a:ea typeface="Calibri"/>
                        <a:cs typeface="Tahoma"/>
                      </a:endParaRPr>
                    </a:p>
                    <a:p>
                      <a:pPr marL="285750" indent="-285750" algn="just">
                        <a:spcAft>
                          <a:spcPts val="0"/>
                        </a:spcAft>
                        <a:buFont typeface="Arial"/>
                        <a:buChar char="•"/>
                        <a:defRPr/>
                      </a:pPr>
                      <a:r>
                        <a:rPr lang="fr-FR" sz="1200" b="1" dirty="0">
                          <a:solidFill>
                            <a:srgbClr val="135565"/>
                          </a:solidFill>
                          <a:latin typeface="+mn-lt"/>
                          <a:ea typeface="Calibri Light"/>
                          <a:cs typeface="Tahoma"/>
                        </a:rPr>
                        <a:t>FDES – Fiches de Déclaration Environnementale et Sanitaire : </a:t>
                      </a:r>
                      <a:r>
                        <a:rPr lang="fr-FR" sz="1200" dirty="0">
                          <a:latin typeface="+mn-lt"/>
                          <a:ea typeface="Calibri Light"/>
                          <a:cs typeface="Tahoma"/>
                        </a:rPr>
                        <a:t>individuelles ou collectives, concernent les produits de construction, revêtements…</a:t>
                      </a:r>
                      <a:endParaRPr lang="fr-FR" sz="1200" dirty="0">
                        <a:latin typeface="+mn-lt"/>
                        <a:ea typeface="Calibri"/>
                        <a:cs typeface="Tahoma"/>
                      </a:endParaRPr>
                    </a:p>
                    <a:p>
                      <a:pPr marL="285750" indent="-285750" algn="just">
                        <a:spcAft>
                          <a:spcPts val="0"/>
                        </a:spcAft>
                        <a:buFont typeface="Arial"/>
                        <a:buChar char="•"/>
                        <a:defRPr/>
                      </a:pPr>
                      <a:r>
                        <a:rPr lang="fr-FR" sz="1200" b="1" dirty="0">
                          <a:solidFill>
                            <a:srgbClr val="135565"/>
                          </a:solidFill>
                          <a:latin typeface="+mn-lt"/>
                          <a:ea typeface="Calibri Light"/>
                          <a:cs typeface="Tahoma"/>
                        </a:rPr>
                        <a:t>PEP – Profil Environnemental Produit : </a:t>
                      </a:r>
                      <a:r>
                        <a:rPr lang="fr-FR" sz="1200" dirty="0">
                          <a:latin typeface="+mn-lt"/>
                          <a:ea typeface="Calibri Light"/>
                          <a:cs typeface="Tahoma"/>
                        </a:rPr>
                        <a:t>individuels ou collectifs, pour les équipements techniques (CVC, courants forts, faibles, ascenseurs…)</a:t>
                      </a:r>
                      <a:endParaRPr lang="fr-FR" sz="1200" dirty="0">
                        <a:latin typeface="+mn-lt"/>
                        <a:ea typeface="Calibri"/>
                        <a:cs typeface="Tahoma"/>
                      </a:endParaRPr>
                    </a:p>
                    <a:p>
                      <a:pPr algn="just">
                        <a:spcAft>
                          <a:spcPts val="0"/>
                        </a:spcAft>
                        <a:defRPr/>
                      </a:pPr>
                      <a:r>
                        <a:rPr lang="fr-FR" sz="1200" dirty="0">
                          <a:latin typeface="+mn-lt"/>
                          <a:ea typeface="Calibri Light"/>
                          <a:cs typeface="Tahoma"/>
                        </a:rPr>
                        <a:t>Déclarations réalisées par un fabricant, syndicat, groupement (selon un cadre normatif précis) et vérifiées par une tierce partie indépendante.</a:t>
                      </a:r>
                      <a:endParaRPr dirty="0"/>
                    </a:p>
                    <a:p>
                      <a:pPr algn="just">
                        <a:spcAft>
                          <a:spcPts val="0"/>
                        </a:spcAft>
                        <a:defRPr/>
                      </a:pPr>
                      <a:endParaRPr lang="fr-FR" sz="800" dirty="0">
                        <a:latin typeface="+mn-lt"/>
                        <a:ea typeface="Calibri Light"/>
                        <a:cs typeface="Tahoma"/>
                      </a:endParaRPr>
                    </a:p>
                    <a:p>
                      <a:pPr algn="just">
                        <a:spcAft>
                          <a:spcPts val="0"/>
                        </a:spcAft>
                        <a:defRPr sz="1800" b="0" i="0" u="none" strike="noStrike" cap="none" spc="0">
                          <a:solidFill>
                            <a:srgbClr val="000000"/>
                          </a:solidFill>
                        </a:defRPr>
                      </a:pPr>
                      <a:r>
                        <a:rPr lang="fr-FR" sz="1200" dirty="0">
                          <a:latin typeface="+mn-lt"/>
                        </a:rPr>
                        <a:t>Si un produit ne dispose pas d’une FDES ou d’un PEP </a:t>
                      </a:r>
                      <a:r>
                        <a:rPr lang="fr-FR" sz="1200" dirty="0">
                          <a:latin typeface="+mn-lt"/>
                          <a:ea typeface="Calibri Light"/>
                          <a:cs typeface="Tahoma"/>
                        </a:rPr>
                        <a:t>→ U</a:t>
                      </a:r>
                      <a:r>
                        <a:rPr lang="fr-FR" sz="1200" dirty="0">
                          <a:latin typeface="+mn-lt"/>
                        </a:rPr>
                        <a:t>tilisation d’une donnée par défaut (DED)</a:t>
                      </a:r>
                      <a:endParaRPr lang="fr-FR" sz="1200" dirty="0">
                        <a:latin typeface="+mn-lt"/>
                        <a:ea typeface="Calibri Light"/>
                        <a:cs typeface="Tahoma"/>
                      </a:endParaRPr>
                    </a:p>
                  </a:txBody>
                  <a:tcPr marL="50959" marR="51435" marT="0" marB="0" anchor="ctr">
                    <a:lnL w="12700" algn="ctr">
                      <a:solidFill>
                        <a:schemeClr val="accent6"/>
                      </a:solidFill>
                    </a:lnL>
                    <a:lnR w="12700" algn="ctr">
                      <a:solidFill>
                        <a:schemeClr val="accent6"/>
                      </a:solidFill>
                    </a:lnR>
                    <a:lnT w="12700" algn="ctr">
                      <a:solidFill>
                        <a:schemeClr val="accent6"/>
                      </a:solidFill>
                    </a:lnT>
                    <a:lnB w="12700" algn="ctr">
                      <a:solidFill>
                        <a:schemeClr val="accent6"/>
                      </a:solidFill>
                    </a:lnB>
                  </a:tcPr>
                </a:tc>
                <a:extLst>
                  <a:ext uri="{0D108BD9-81ED-4DB2-BD59-A6C34878D82A}">
                    <a16:rowId xmlns:a16="http://schemas.microsoft.com/office/drawing/2014/main" val="10000"/>
                  </a:ext>
                </a:extLst>
              </a:tr>
              <a:tr h="36000">
                <a:tc>
                  <a:txBody>
                    <a:bodyPr/>
                    <a:lstStyle/>
                    <a:p>
                      <a:pPr algn="just">
                        <a:spcAft>
                          <a:spcPts val="0"/>
                        </a:spcAft>
                        <a:defRPr/>
                      </a:pPr>
                      <a:r>
                        <a:rPr lang="fr-FR" sz="1200" b="1">
                          <a:solidFill>
                            <a:srgbClr val="000000"/>
                          </a:solidFill>
                          <a:latin typeface="+mn-lt"/>
                          <a:ea typeface="Calibri Light"/>
                          <a:cs typeface="Tahoma"/>
                        </a:rPr>
                        <a:t>Données environnementales par défaut (DED)</a:t>
                      </a:r>
                      <a:endParaRPr lang="fr-FR" sz="1200" b="1">
                        <a:latin typeface="+mn-lt"/>
                        <a:ea typeface="Calibri"/>
                        <a:cs typeface="Tahoma"/>
                      </a:endParaRPr>
                    </a:p>
                  </a:txBody>
                  <a:tcPr marL="50959" marR="51435" marT="0" marB="0" anchor="ctr">
                    <a:lnL w="12700" algn="ctr">
                      <a:solidFill>
                        <a:schemeClr val="accent6"/>
                      </a:solidFill>
                    </a:lnL>
                    <a:lnR w="12700" algn="ctr">
                      <a:solidFill>
                        <a:schemeClr val="accent6"/>
                      </a:solidFill>
                    </a:lnR>
                    <a:lnT w="12700" algn="ctr">
                      <a:solidFill>
                        <a:schemeClr val="accent6"/>
                      </a:solidFill>
                    </a:lnT>
                    <a:lnB w="12700" algn="ctr">
                      <a:solidFill>
                        <a:schemeClr val="accent6"/>
                      </a:solidFill>
                    </a:lnB>
                    <a:solidFill>
                      <a:schemeClr val="accent6">
                        <a:lumMod val="20000"/>
                        <a:lumOff val="80000"/>
                      </a:schemeClr>
                    </a:solidFill>
                  </a:tcPr>
                </a:tc>
                <a:tc>
                  <a:txBody>
                    <a:bodyPr/>
                    <a:lstStyle/>
                    <a:p>
                      <a:pPr algn="just">
                        <a:spcAft>
                          <a:spcPts val="0"/>
                        </a:spcAft>
                        <a:defRPr/>
                      </a:pPr>
                      <a:r>
                        <a:rPr lang="fr-FR" sz="1200" b="1" i="1" u="sng">
                          <a:solidFill>
                            <a:srgbClr val="000000"/>
                          </a:solidFill>
                          <a:latin typeface="+mn-lt"/>
                          <a:ea typeface="Calibri"/>
                          <a:cs typeface="Tahoma"/>
                        </a:rPr>
                        <a:t>Pour les produits de construction et les équipements</a:t>
                      </a:r>
                      <a:endParaRPr lang="fr-FR" sz="1200">
                        <a:latin typeface="+mn-lt"/>
                        <a:ea typeface="Calibri"/>
                        <a:cs typeface="Tahoma"/>
                      </a:endParaRPr>
                    </a:p>
                    <a:p>
                      <a:pPr algn="just">
                        <a:spcAft>
                          <a:spcPts val="0"/>
                        </a:spcAft>
                        <a:defRPr/>
                      </a:pPr>
                      <a:r>
                        <a:rPr lang="fr-FR" sz="1200" b="1">
                          <a:solidFill>
                            <a:srgbClr val="135565"/>
                          </a:solidFill>
                          <a:latin typeface="+mn-lt"/>
                          <a:ea typeface="Calibri"/>
                          <a:cs typeface="Tahoma"/>
                        </a:rPr>
                        <a:t>les DED – Données Environnementales par Défaut </a:t>
                      </a:r>
                      <a:r>
                        <a:rPr lang="fr-FR" sz="1200">
                          <a:solidFill>
                            <a:srgbClr val="000000"/>
                          </a:solidFill>
                          <a:latin typeface="+mn-lt"/>
                          <a:ea typeface="Calibri"/>
                          <a:cs typeface="Tahoma"/>
                        </a:rPr>
                        <a:t>– sont des données mises à disposition par le ministère en charge de la construction, en l’absence de données déclarées par les fabricants. Elles sont volontairement pénalisantes pour inciter les fabricants à réaliser des fiches.</a:t>
                      </a:r>
                      <a:endParaRPr lang="fr-FR" sz="1200">
                        <a:latin typeface="+mn-lt"/>
                        <a:ea typeface="Calibri"/>
                        <a:cs typeface="Tahoma"/>
                      </a:endParaRPr>
                    </a:p>
                  </a:txBody>
                  <a:tcPr marL="50959" marR="51435" marT="0" marB="0" anchor="ctr">
                    <a:lnL w="12700" algn="ctr">
                      <a:solidFill>
                        <a:schemeClr val="accent6"/>
                      </a:solidFill>
                    </a:lnL>
                    <a:lnR w="12700" algn="ctr">
                      <a:solidFill>
                        <a:schemeClr val="accent6"/>
                      </a:solidFill>
                    </a:lnR>
                    <a:lnT w="12700" algn="ctr">
                      <a:solidFill>
                        <a:schemeClr val="accent6"/>
                      </a:solidFill>
                    </a:lnT>
                    <a:lnB w="12700" algn="ctr">
                      <a:solidFill>
                        <a:schemeClr val="accent6"/>
                      </a:solidFill>
                    </a:lnB>
                    <a:solidFill>
                      <a:schemeClr val="accent6">
                        <a:lumMod val="20000"/>
                        <a:lumOff val="80000"/>
                      </a:schemeClr>
                    </a:solidFill>
                  </a:tcPr>
                </a:tc>
                <a:extLst>
                  <a:ext uri="{0D108BD9-81ED-4DB2-BD59-A6C34878D82A}">
                    <a16:rowId xmlns:a16="http://schemas.microsoft.com/office/drawing/2014/main" val="10001"/>
                  </a:ext>
                </a:extLst>
              </a:tr>
              <a:tr h="36000">
                <a:tc>
                  <a:txBody>
                    <a:bodyPr/>
                    <a:lstStyle/>
                    <a:p>
                      <a:pPr algn="just">
                        <a:spcAft>
                          <a:spcPts val="0"/>
                        </a:spcAft>
                        <a:defRPr/>
                      </a:pPr>
                      <a:r>
                        <a:rPr lang="fr-FR" sz="1200" b="1">
                          <a:latin typeface="+mn-lt"/>
                          <a:ea typeface="Calibri Light"/>
                          <a:cs typeface="Tahoma"/>
                        </a:rPr>
                        <a:t>Données conventionnelles</a:t>
                      </a:r>
                      <a:endParaRPr lang="fr-FR" sz="1200" b="1">
                        <a:latin typeface="+mn-lt"/>
                        <a:ea typeface="Calibri"/>
                        <a:cs typeface="Tahoma"/>
                      </a:endParaRPr>
                    </a:p>
                  </a:txBody>
                  <a:tcPr marL="50959" marR="51435" marT="0" marB="0" anchor="ctr">
                    <a:lnL w="12700" algn="ctr">
                      <a:solidFill>
                        <a:schemeClr val="accent6"/>
                      </a:solidFill>
                    </a:lnL>
                    <a:lnR w="12700" algn="ctr">
                      <a:solidFill>
                        <a:schemeClr val="accent6"/>
                      </a:solidFill>
                    </a:lnR>
                    <a:lnT w="12700" algn="ctr">
                      <a:solidFill>
                        <a:schemeClr val="accent6"/>
                      </a:solidFill>
                    </a:lnT>
                    <a:lnB w="12700" algn="ctr">
                      <a:solidFill>
                        <a:schemeClr val="accent6"/>
                      </a:solidFill>
                    </a:lnB>
                  </a:tcPr>
                </a:tc>
                <a:tc>
                  <a:txBody>
                    <a:bodyPr/>
                    <a:lstStyle/>
                    <a:p>
                      <a:pPr algn="just">
                        <a:spcAft>
                          <a:spcPts val="0"/>
                        </a:spcAft>
                        <a:defRPr/>
                      </a:pPr>
                      <a:r>
                        <a:rPr lang="fr-FR" sz="1200" b="1" i="1" u="sng">
                          <a:latin typeface="+mn-lt"/>
                          <a:ea typeface="Calibri"/>
                          <a:cs typeface="Tahoma"/>
                        </a:rPr>
                        <a:t>Données environnementales des services, dont l’utilisation est obligatoire:</a:t>
                      </a:r>
                      <a:endParaRPr lang="fr-FR" sz="1200" i="1" u="sng">
                        <a:latin typeface="+mn-lt"/>
                        <a:ea typeface="Calibri"/>
                        <a:cs typeface="Tahoma"/>
                      </a:endParaRPr>
                    </a:p>
                    <a:p>
                      <a:pPr algn="just">
                        <a:spcAft>
                          <a:spcPts val="0"/>
                        </a:spcAft>
                        <a:defRPr/>
                      </a:pPr>
                      <a:r>
                        <a:rPr lang="fr-FR" sz="1200" b="0">
                          <a:latin typeface="+mn-lt"/>
                          <a:ea typeface="Calibri"/>
                          <a:cs typeface="Tahoma"/>
                        </a:rPr>
                        <a:t>Données sur les impacts des énergies.</a:t>
                      </a:r>
                      <a:endParaRPr/>
                    </a:p>
                    <a:p>
                      <a:pPr algn="just">
                        <a:spcAft>
                          <a:spcPts val="0"/>
                        </a:spcAft>
                        <a:defRPr/>
                      </a:pPr>
                      <a:r>
                        <a:rPr lang="fr-FR" sz="1200" b="0">
                          <a:latin typeface="+mn-lt"/>
                          <a:ea typeface="Calibri"/>
                          <a:cs typeface="Tahoma"/>
                        </a:rPr>
                        <a:t>Données sur les services (transport, eau potable, eaux usées, déchets, fluides frigorifiques)</a:t>
                      </a:r>
                      <a:endParaRPr/>
                    </a:p>
                  </a:txBody>
                  <a:tcPr marL="50959" marR="51435" marT="0" marB="0" anchor="ctr">
                    <a:lnL w="12700" algn="ctr">
                      <a:solidFill>
                        <a:schemeClr val="accent6"/>
                      </a:solidFill>
                    </a:lnL>
                    <a:lnR w="12700" algn="ctr">
                      <a:solidFill>
                        <a:schemeClr val="accent6"/>
                      </a:solidFill>
                    </a:lnR>
                    <a:lnT w="12700" algn="ctr">
                      <a:solidFill>
                        <a:schemeClr val="accent6"/>
                      </a:solidFill>
                    </a:lnT>
                    <a:lnB w="12700" algn="ctr">
                      <a:solidFill>
                        <a:schemeClr val="accent6"/>
                      </a:solidFill>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dirty="0"/>
              <a:t>La RE2020 utilise une ACV dynamique</a:t>
            </a:r>
            <a:endParaRPr dirty="0"/>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104</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sp>
        <p:nvSpPr>
          <p:cNvPr id="11" name="Espace réservé du contenu 2"/>
          <p:cNvSpPr txBox="1"/>
          <p:nvPr/>
        </p:nvSpPr>
        <p:spPr bwMode="gray">
          <a:xfrm>
            <a:off x="394106" y="1241343"/>
            <a:ext cx="8593057" cy="230155"/>
          </a:xfrm>
          <a:prstGeom prst="rect">
            <a:avLst/>
          </a:prstGeom>
          <a:solidFill>
            <a:schemeClr val="accent6">
              <a:lumMod val="20000"/>
              <a:lumOff val="80000"/>
            </a:schemeClr>
          </a:solidFill>
        </p:spPr>
        <p:txBody>
          <a:bodyPr vert="horz" lIns="0" tIns="0" rIns="0" bIns="0" rtlCol="0" anchor="t" anchorCtr="0">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lgn="ctr">
              <a:defRPr sz="1800" b="0" i="0" u="none" strike="noStrike" cap="none" spc="0">
                <a:solidFill>
                  <a:srgbClr val="000000"/>
                </a:solidFill>
              </a:defRPr>
            </a:pPr>
            <a:r>
              <a:rPr lang="fr-FR" sz="1200" b="1">
                <a:solidFill>
                  <a:srgbClr val="000000"/>
                </a:solidFill>
                <a:ea typeface="Microsoft YaHei"/>
                <a:cs typeface="Mangal"/>
              </a:rPr>
              <a:t>Elle remplace l’ACV telle qu’elle était utilisée dans E+C-, pour le calcul de l’impact sur le réchauffement climatique</a:t>
            </a:r>
            <a:endParaRPr/>
          </a:p>
          <a:p>
            <a:pPr marL="171446" indent="-171446" algn="ctr">
              <a:buFont typeface="Wingdings"/>
              <a:buChar char="Ø"/>
              <a:defRPr sz="1800" b="0" i="0" u="none" strike="noStrike" cap="none" spc="0">
                <a:solidFill>
                  <a:srgbClr val="000000"/>
                </a:solidFill>
              </a:defRPr>
            </a:pPr>
            <a:endParaRPr lang="fr-FR" sz="1200">
              <a:solidFill>
                <a:srgbClr val="000000"/>
              </a:solidFill>
              <a:ea typeface="Microsoft YaHei"/>
              <a:cs typeface="Mangal"/>
            </a:endParaRPr>
          </a:p>
        </p:txBody>
      </p:sp>
      <p:graphicFrame>
        <p:nvGraphicFramePr>
          <p:cNvPr id="14" name="Tableau 13"/>
          <p:cNvGraphicFramePr>
            <a:graphicFrameLocks noGrp="1"/>
          </p:cNvGraphicFramePr>
          <p:nvPr/>
        </p:nvGraphicFramePr>
        <p:xfrm>
          <a:off x="516808" y="1580312"/>
          <a:ext cx="5639368" cy="3146554"/>
        </p:xfrm>
        <a:graphic>
          <a:graphicData uri="http://schemas.openxmlformats.org/drawingml/2006/table">
            <a:tbl>
              <a:tblPr firstRow="1" firstCol="1" bandRow="1">
                <a:tableStyleId>{5A111915-BE36-4E01-A7E5-04B1672EAD32}</a:tableStyleId>
              </a:tblPr>
              <a:tblGrid>
                <a:gridCol w="2819684">
                  <a:extLst>
                    <a:ext uri="{9D8B030D-6E8A-4147-A177-3AD203B41FA5}">
                      <a16:colId xmlns:a16="http://schemas.microsoft.com/office/drawing/2014/main" val="20000"/>
                    </a:ext>
                  </a:extLst>
                </a:gridCol>
                <a:gridCol w="2819684">
                  <a:extLst>
                    <a:ext uri="{9D8B030D-6E8A-4147-A177-3AD203B41FA5}">
                      <a16:colId xmlns:a16="http://schemas.microsoft.com/office/drawing/2014/main" val="20001"/>
                    </a:ext>
                  </a:extLst>
                </a:gridCol>
              </a:tblGrid>
              <a:tr h="304166">
                <a:tc>
                  <a:txBody>
                    <a:bodyPr/>
                    <a:lstStyle/>
                    <a:p>
                      <a:pPr algn="ctr">
                        <a:lnSpc>
                          <a:spcPct val="107000"/>
                        </a:lnSpc>
                        <a:spcAft>
                          <a:spcPts val="0"/>
                        </a:spcAft>
                        <a:defRPr/>
                      </a:pPr>
                      <a:r>
                        <a:rPr lang="fr-FR" sz="1100">
                          <a:latin typeface="+mn-lt"/>
                          <a:ea typeface="Times New Roman"/>
                          <a:cs typeface="Arial"/>
                        </a:rPr>
                        <a:t>ACV utilisée dans E+C-</a:t>
                      </a:r>
                      <a:endParaRPr/>
                    </a:p>
                  </a:txBody>
                  <a:tcPr marL="51435" marR="51435"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accent2">
                        <a:lumMod val="20000"/>
                        <a:lumOff val="80000"/>
                      </a:schemeClr>
                    </a:solidFill>
                  </a:tcPr>
                </a:tc>
                <a:tc>
                  <a:txBody>
                    <a:bodyPr/>
                    <a:lstStyle/>
                    <a:p>
                      <a:pPr algn="ctr">
                        <a:lnSpc>
                          <a:spcPct val="107000"/>
                        </a:lnSpc>
                        <a:spcAft>
                          <a:spcPts val="0"/>
                        </a:spcAft>
                        <a:defRPr/>
                      </a:pPr>
                      <a:r>
                        <a:rPr lang="fr-FR" sz="1100">
                          <a:latin typeface="+mn-lt"/>
                          <a:ea typeface="Times New Roman"/>
                          <a:cs typeface="Arial"/>
                        </a:rPr>
                        <a:t>ACV « dynamique »</a:t>
                      </a:r>
                      <a:endParaRPr/>
                    </a:p>
                  </a:txBody>
                  <a:tcPr marL="51435" marR="51435"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accent2">
                        <a:lumMod val="40000"/>
                        <a:lumOff val="60000"/>
                      </a:schemeClr>
                    </a:solidFill>
                  </a:tcPr>
                </a:tc>
                <a:extLst>
                  <a:ext uri="{0D108BD9-81ED-4DB2-BD59-A6C34878D82A}">
                    <a16:rowId xmlns:a16="http://schemas.microsoft.com/office/drawing/2014/main" val="10000"/>
                  </a:ext>
                </a:extLst>
              </a:tr>
              <a:tr h="1712119">
                <a:tc>
                  <a:txBody>
                    <a:bodyPr/>
                    <a:lstStyle/>
                    <a:p>
                      <a:pPr marL="0" marR="0" lvl="0" indent="0" algn="l" defTabSz="457200">
                        <a:lnSpc>
                          <a:spcPct val="107000"/>
                        </a:lnSpc>
                        <a:spcBef>
                          <a:spcPts val="0"/>
                        </a:spcBef>
                        <a:spcAft>
                          <a:spcPts val="0"/>
                        </a:spcAft>
                        <a:buClrTx/>
                        <a:buSzTx/>
                        <a:buFontTx/>
                        <a:buNone/>
                        <a:defRPr/>
                      </a:pPr>
                      <a:r>
                        <a:rPr lang="fr-FR" sz="1100" b="1">
                          <a:solidFill>
                            <a:schemeClr val="tx1"/>
                          </a:solidFill>
                          <a:latin typeface="+mn-lt"/>
                          <a:ea typeface="Times New Roman"/>
                          <a:cs typeface="Arial"/>
                        </a:rPr>
                        <a:t>Le moment de l’émission des GES n’est pas pris en compte</a:t>
                      </a:r>
                      <a:r>
                        <a:rPr lang="fr-FR" sz="1100" b="0">
                          <a:solidFill>
                            <a:schemeClr val="tx1"/>
                          </a:solidFill>
                          <a:latin typeface="+mn-lt"/>
                          <a:ea typeface="Times New Roman"/>
                          <a:cs typeface="Arial"/>
                        </a:rPr>
                        <a:t>: on fait la somme des émissions et captations des différentes phases du cycle de vie du bâtiment en faisant comme si elles avaient lieu simultanément à la construction du bâtiment.</a:t>
                      </a:r>
                    </a:p>
                  </a:txBody>
                  <a:tcPr marL="51435" marR="51435"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marL="0" marR="0" lvl="0" indent="0" algn="l" defTabSz="457200">
                        <a:lnSpc>
                          <a:spcPct val="107000"/>
                        </a:lnSpc>
                        <a:spcBef>
                          <a:spcPts val="0"/>
                        </a:spcBef>
                        <a:spcAft>
                          <a:spcPts val="0"/>
                        </a:spcAft>
                        <a:buClrTx/>
                        <a:buSzTx/>
                        <a:buFontTx/>
                        <a:buNone/>
                        <a:defRPr/>
                      </a:pPr>
                      <a:r>
                        <a:rPr lang="fr-FR" sz="1100" b="1">
                          <a:solidFill>
                            <a:schemeClr val="tx1"/>
                          </a:solidFill>
                          <a:latin typeface="+mn-lt"/>
                          <a:ea typeface="Times New Roman"/>
                          <a:cs typeface="Arial"/>
                        </a:rPr>
                        <a:t>Le moment de l’émission des GES (ou de la captation) est pris en compte</a:t>
                      </a:r>
                      <a:r>
                        <a:rPr lang="fr-FR" sz="1100">
                          <a:solidFill>
                            <a:schemeClr val="tx1"/>
                          </a:solidFill>
                          <a:latin typeface="+mn-lt"/>
                          <a:ea typeface="Times New Roman"/>
                          <a:cs typeface="Arial"/>
                        </a:rPr>
                        <a:t>: plus une émission a lieu tôt plus on considère que son impact est dommageable (urgence climatique et augmentation de l’impact cumulé lié à la rémanence du CO2 dans l’atmosphère). </a:t>
                      </a:r>
                      <a:r>
                        <a:rPr lang="fr-FR" sz="1100" b="1">
                          <a:solidFill>
                            <a:schemeClr val="tx1"/>
                          </a:solidFill>
                          <a:latin typeface="+mn-lt"/>
                          <a:ea typeface="Times New Roman"/>
                          <a:cs typeface="Arial"/>
                        </a:rPr>
                        <a:t>En pratique: </a:t>
                      </a:r>
                      <a:r>
                        <a:rPr lang="fr-FR" sz="1100" b="1">
                          <a:solidFill>
                            <a:schemeClr val="tx1"/>
                          </a:solidFill>
                          <a:ea typeface="MS Gothic"/>
                        </a:rPr>
                        <a:t>émissions de GES pondérées en fonction de l’année d’émission.</a:t>
                      </a:r>
                      <a:endParaRPr lang="fr-FR" sz="1100" b="1">
                        <a:solidFill>
                          <a:schemeClr val="tx1"/>
                        </a:solidFill>
                        <a:latin typeface="+mn-lt"/>
                        <a:ea typeface="Times New Roman"/>
                        <a:cs typeface="Arial"/>
                      </a:endParaRPr>
                    </a:p>
                  </a:txBody>
                  <a:tcPr marL="51435" marR="51435"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tcPr>
                </a:tc>
                <a:extLst>
                  <a:ext uri="{0D108BD9-81ED-4DB2-BD59-A6C34878D82A}">
                    <a16:rowId xmlns:a16="http://schemas.microsoft.com/office/drawing/2014/main" val="10001"/>
                  </a:ext>
                </a:extLst>
              </a:tr>
              <a:tr h="1027271">
                <a:tc>
                  <a:txBody>
                    <a:bodyPr/>
                    <a:lstStyle/>
                    <a:p>
                      <a:pPr algn="l">
                        <a:lnSpc>
                          <a:spcPct val="107000"/>
                        </a:lnSpc>
                        <a:spcAft>
                          <a:spcPts val="0"/>
                        </a:spcAft>
                        <a:defRPr/>
                      </a:pPr>
                      <a:r>
                        <a:rPr lang="fr-FR" sz="1100" b="0">
                          <a:solidFill>
                            <a:schemeClr val="tx1"/>
                          </a:solidFill>
                          <a:latin typeface="+mn-lt"/>
                          <a:ea typeface="Times New Roman"/>
                          <a:cs typeface="Arial"/>
                        </a:rPr>
                        <a:t>Dans l’approche « E+C- », le stockage temporaire de carbone dans le bâtiment, pendant sa durée de vie n’a pas d’impact sur le résultat du calcul. Il en est de même pour une émission temporaire.</a:t>
                      </a:r>
                    </a:p>
                  </a:txBody>
                  <a:tcPr marL="51435" marR="51435"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lgn="l">
                        <a:lnSpc>
                          <a:spcPct val="107000"/>
                        </a:lnSpc>
                        <a:spcAft>
                          <a:spcPts val="0"/>
                        </a:spcAft>
                        <a:defRPr/>
                      </a:pPr>
                      <a:r>
                        <a:rPr lang="fr-FR" sz="1100">
                          <a:solidFill>
                            <a:schemeClr val="tx1"/>
                          </a:solidFill>
                        </a:rPr>
                        <a:t>Approche « dynamique », les émissions temporaires qui ont lieu après l’année 0 (fabrication) ont un impact moindre sur le résultat du calcul.</a:t>
                      </a:r>
                      <a:endParaRPr lang="fr-FR" sz="1100">
                        <a:solidFill>
                          <a:schemeClr val="tx1"/>
                        </a:solidFill>
                        <a:latin typeface="+mn-lt"/>
                        <a:ea typeface="Times New Roman"/>
                        <a:cs typeface="Arial"/>
                      </a:endParaRPr>
                    </a:p>
                  </a:txBody>
                  <a:tcPr marL="51435" marR="51435"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tcPr>
                </a:tc>
                <a:extLst>
                  <a:ext uri="{0D108BD9-81ED-4DB2-BD59-A6C34878D82A}">
                    <a16:rowId xmlns:a16="http://schemas.microsoft.com/office/drawing/2014/main" val="10002"/>
                  </a:ext>
                </a:extLst>
              </a:tr>
            </a:tbl>
          </a:graphicData>
        </a:graphic>
      </p:graphicFrame>
      <p:graphicFrame>
        <p:nvGraphicFramePr>
          <p:cNvPr id="15" name="Graphique 14"/>
          <p:cNvGraphicFramePr>
            <a:graphicFrameLocks/>
          </p:cNvGraphicFramePr>
          <p:nvPr/>
        </p:nvGraphicFramePr>
        <p:xfrm>
          <a:off x="6005130" y="1548907"/>
          <a:ext cx="3200694" cy="2985471"/>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Exemples de pondération par ACV « dynamique »</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105</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graphicFrame>
        <p:nvGraphicFramePr>
          <p:cNvPr id="13" name="Tableau 12"/>
          <p:cNvGraphicFramePr>
            <a:graphicFrameLocks noGrp="1"/>
          </p:cNvGraphicFramePr>
          <p:nvPr/>
        </p:nvGraphicFramePr>
        <p:xfrm>
          <a:off x="394106" y="1020912"/>
          <a:ext cx="8593057" cy="3752339"/>
        </p:xfrm>
        <a:graphic>
          <a:graphicData uri="http://schemas.openxmlformats.org/drawingml/2006/table">
            <a:tbl>
              <a:tblPr/>
              <a:tblGrid>
                <a:gridCol w="1200392">
                  <a:extLst>
                    <a:ext uri="{9D8B030D-6E8A-4147-A177-3AD203B41FA5}">
                      <a16:colId xmlns:a16="http://schemas.microsoft.com/office/drawing/2014/main" val="20000"/>
                    </a:ext>
                  </a:extLst>
                </a:gridCol>
                <a:gridCol w="2569134">
                  <a:extLst>
                    <a:ext uri="{9D8B030D-6E8A-4147-A177-3AD203B41FA5}">
                      <a16:colId xmlns:a16="http://schemas.microsoft.com/office/drawing/2014/main" val="20001"/>
                    </a:ext>
                  </a:extLst>
                </a:gridCol>
                <a:gridCol w="1493171">
                  <a:extLst>
                    <a:ext uri="{9D8B030D-6E8A-4147-A177-3AD203B41FA5}">
                      <a16:colId xmlns:a16="http://schemas.microsoft.com/office/drawing/2014/main" val="20002"/>
                    </a:ext>
                  </a:extLst>
                </a:gridCol>
                <a:gridCol w="2203161">
                  <a:extLst>
                    <a:ext uri="{9D8B030D-6E8A-4147-A177-3AD203B41FA5}">
                      <a16:colId xmlns:a16="http://schemas.microsoft.com/office/drawing/2014/main" val="20003"/>
                    </a:ext>
                  </a:extLst>
                </a:gridCol>
                <a:gridCol w="1127199">
                  <a:extLst>
                    <a:ext uri="{9D8B030D-6E8A-4147-A177-3AD203B41FA5}">
                      <a16:colId xmlns:a16="http://schemas.microsoft.com/office/drawing/2014/main" val="20004"/>
                    </a:ext>
                  </a:extLst>
                </a:gridCol>
              </a:tblGrid>
              <a:tr h="552211">
                <a:tc rowSpan="7">
                  <a:txBody>
                    <a:bodyPr/>
                    <a:lstStyle/>
                    <a:p>
                      <a:pPr algn="ctr">
                        <a:defRPr/>
                      </a:pPr>
                      <a:r>
                        <a:rPr lang="fr-FR" sz="1200" b="1" i="0" u="none" strike="noStrike">
                          <a:solidFill>
                            <a:srgbClr val="000000"/>
                          </a:solidFill>
                          <a:latin typeface="Calibri"/>
                        </a:rPr>
                        <a:t>1 ml de Poutre en bois lamellé taillée fabriquée en France (h=360 mm * b=170 mm)</a:t>
                      </a:r>
                      <a:endParaRPr/>
                    </a:p>
                  </a:txBody>
                  <a:tcPr marL="3571" marR="3571" marT="3571" marB="0" anchor="ctr">
                    <a:lnL w="12700" algn="ctr">
                      <a:noFill/>
                    </a:lnL>
                    <a:lnR w="6350" algn="ctr">
                      <a:solidFill>
                        <a:srgbClr val="000000"/>
                      </a:solidFill>
                    </a:lnR>
                    <a:lnT w="12700" algn="ctr">
                      <a:noFill/>
                    </a:lnT>
                    <a:lnB w="12700" algn="ctr">
                      <a:noFill/>
                    </a:lnB>
                    <a:solidFill>
                      <a:srgbClr val="FFD966"/>
                    </a:solidFill>
                  </a:tcPr>
                </a:tc>
                <a:tc>
                  <a:txBody>
                    <a:bodyPr/>
                    <a:lstStyle/>
                    <a:p>
                      <a:pPr algn="l">
                        <a:defRPr/>
                      </a:pPr>
                      <a:r>
                        <a:rPr lang="fr-FR" sz="1200" b="1" i="0" u="none" strike="noStrike">
                          <a:solidFill>
                            <a:srgbClr val="000000"/>
                          </a:solidFill>
                          <a:latin typeface="Calibri"/>
                        </a:rPr>
                        <a:t>Etapes ACV</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l">
                        <a:defRPr/>
                      </a:pPr>
                      <a:r>
                        <a:rPr lang="fr-FR" sz="1200" b="1" i="0" u="none" strike="noStrike">
                          <a:solidFill>
                            <a:srgbClr val="000000"/>
                          </a:solidFill>
                          <a:latin typeface="Calibri"/>
                        </a:rPr>
                        <a:t>déclaration environnementale de départ (kgeqCO2)</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l">
                        <a:defRPr/>
                      </a:pPr>
                      <a:r>
                        <a:rPr lang="fr-FR" sz="1200" b="1" i="0" u="none" strike="noStrike">
                          <a:solidFill>
                            <a:srgbClr val="000000"/>
                          </a:solidFill>
                          <a:latin typeface="Calibri"/>
                        </a:rPr>
                        <a:t>coefficient de modulation dynamique f appliqué</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l">
                        <a:defRPr/>
                      </a:pPr>
                      <a:r>
                        <a:rPr lang="fr-FR" sz="1200" b="1" i="0" u="none" strike="noStrike">
                          <a:solidFill>
                            <a:srgbClr val="000000"/>
                          </a:solidFill>
                          <a:latin typeface="Calibri"/>
                        </a:rPr>
                        <a:t>résultat de l'ACV dynamique (kgeqCO2)</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extLst>
                  <a:ext uri="{0D108BD9-81ED-4DB2-BD59-A6C34878D82A}">
                    <a16:rowId xmlns:a16="http://schemas.microsoft.com/office/drawing/2014/main" val="10000"/>
                  </a:ext>
                </a:extLst>
              </a:tr>
              <a:tr h="186451">
                <a:tc vMerge="1">
                  <a:txBody>
                    <a:bodyPr/>
                    <a:lstStyle/>
                    <a:p>
                      <a:pPr>
                        <a:defRPr/>
                      </a:pPr>
                      <a:endParaRPr lang="fr-FR"/>
                    </a:p>
                  </a:txBody>
                  <a:tcPr/>
                </a:tc>
                <a:tc>
                  <a:txBody>
                    <a:bodyPr/>
                    <a:lstStyle/>
                    <a:p>
                      <a:pPr algn="l">
                        <a:defRPr/>
                      </a:pPr>
                      <a:r>
                        <a:rPr lang="fr-FR" sz="1200" b="0" i="0" u="none" strike="noStrike">
                          <a:solidFill>
                            <a:srgbClr val="000000"/>
                          </a:solidFill>
                          <a:latin typeface="Calibri"/>
                        </a:rPr>
                        <a:t>Production</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0" i="0" u="none" strike="noStrike">
                          <a:solidFill>
                            <a:srgbClr val="000000"/>
                          </a:solidFill>
                          <a:latin typeface="Calibri"/>
                        </a:rPr>
                        <a:t>-34,1</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l">
                        <a:defRPr/>
                      </a:pPr>
                      <a:r>
                        <a:rPr lang="fr-FR" sz="1200" b="0" i="0" u="none" strike="noStrike">
                          <a:solidFill>
                            <a:srgbClr val="000000"/>
                          </a:solidFill>
                          <a:latin typeface="Calibri"/>
                        </a:rPr>
                        <a:t>année 0: f= 1; -34,1*1 </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0" i="0" u="none" strike="noStrike">
                          <a:solidFill>
                            <a:srgbClr val="000000"/>
                          </a:solidFill>
                          <a:latin typeface="Calibri"/>
                        </a:rPr>
                        <a:t>-34,1</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extLst>
                  <a:ext uri="{0D108BD9-81ED-4DB2-BD59-A6C34878D82A}">
                    <a16:rowId xmlns:a16="http://schemas.microsoft.com/office/drawing/2014/main" val="10001"/>
                  </a:ext>
                </a:extLst>
              </a:tr>
              <a:tr h="186451">
                <a:tc vMerge="1">
                  <a:txBody>
                    <a:bodyPr/>
                    <a:lstStyle/>
                    <a:p>
                      <a:pPr>
                        <a:defRPr/>
                      </a:pPr>
                      <a:endParaRPr lang="fr-FR"/>
                    </a:p>
                  </a:txBody>
                  <a:tcPr/>
                </a:tc>
                <a:tc>
                  <a:txBody>
                    <a:bodyPr/>
                    <a:lstStyle/>
                    <a:p>
                      <a:pPr algn="l">
                        <a:defRPr/>
                      </a:pPr>
                      <a:r>
                        <a:rPr lang="fr-FR" sz="1200" b="0" i="0" u="none" strike="noStrike">
                          <a:solidFill>
                            <a:srgbClr val="000000"/>
                          </a:solidFill>
                          <a:latin typeface="Calibri"/>
                        </a:rPr>
                        <a:t>Processus de production</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0" i="0" u="none" strike="noStrike">
                          <a:solidFill>
                            <a:srgbClr val="000000"/>
                          </a:solidFill>
                          <a:latin typeface="Calibri"/>
                        </a:rPr>
                        <a:t>1,5</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l">
                        <a:defRPr/>
                      </a:pPr>
                      <a:r>
                        <a:rPr lang="fr-FR" sz="1200" b="0" i="0" u="none" strike="noStrike">
                          <a:solidFill>
                            <a:srgbClr val="000000"/>
                          </a:solidFill>
                          <a:latin typeface="Calibri"/>
                        </a:rPr>
                        <a:t>année 0: f= 1; 1,5*1</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0" i="0" u="none" strike="noStrike">
                          <a:solidFill>
                            <a:srgbClr val="000000"/>
                          </a:solidFill>
                          <a:latin typeface="Calibri"/>
                        </a:rPr>
                        <a:t>1,5</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extLst>
                  <a:ext uri="{0D108BD9-81ED-4DB2-BD59-A6C34878D82A}">
                    <a16:rowId xmlns:a16="http://schemas.microsoft.com/office/drawing/2014/main" val="10002"/>
                  </a:ext>
                </a:extLst>
              </a:tr>
              <a:tr h="268552">
                <a:tc vMerge="1">
                  <a:txBody>
                    <a:bodyPr/>
                    <a:lstStyle/>
                    <a:p>
                      <a:pPr>
                        <a:defRPr/>
                      </a:pPr>
                      <a:endParaRPr lang="fr-FR"/>
                    </a:p>
                  </a:txBody>
                  <a:tcPr/>
                </a:tc>
                <a:tc>
                  <a:txBody>
                    <a:bodyPr/>
                    <a:lstStyle/>
                    <a:p>
                      <a:pPr algn="l">
                        <a:defRPr/>
                      </a:pPr>
                      <a:r>
                        <a:rPr lang="fr-FR" sz="1200" b="0" i="0" u="none" strike="noStrike">
                          <a:solidFill>
                            <a:srgbClr val="000000"/>
                          </a:solidFill>
                          <a:latin typeface="Calibri"/>
                        </a:rPr>
                        <a:t>Utilisation</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0" i="0" u="none" strike="noStrike">
                          <a:solidFill>
                            <a:srgbClr val="000000"/>
                          </a:solidFill>
                          <a:latin typeface="Calibri"/>
                        </a:rPr>
                        <a:t>0</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l">
                        <a:defRPr/>
                      </a:pPr>
                      <a:r>
                        <a:rPr lang="fr-FR" sz="1200" b="0" i="0" u="none" strike="noStrike">
                          <a:solidFill>
                            <a:srgbClr val="000000"/>
                          </a:solidFill>
                          <a:latin typeface="Calibri"/>
                        </a:rPr>
                        <a:t>années 1 à 49: f=0,992 à 0,578; 0</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0" i="0" u="none" strike="noStrike">
                          <a:solidFill>
                            <a:srgbClr val="000000"/>
                          </a:solidFill>
                          <a:latin typeface="Calibri"/>
                        </a:rPr>
                        <a:t>0</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extLst>
                  <a:ext uri="{0D108BD9-81ED-4DB2-BD59-A6C34878D82A}">
                    <a16:rowId xmlns:a16="http://schemas.microsoft.com/office/drawing/2014/main" val="10003"/>
                  </a:ext>
                </a:extLst>
              </a:tr>
              <a:tr h="268552">
                <a:tc vMerge="1">
                  <a:txBody>
                    <a:bodyPr/>
                    <a:lstStyle/>
                    <a:p>
                      <a:pPr>
                        <a:defRPr/>
                      </a:pPr>
                      <a:endParaRPr lang="fr-FR"/>
                    </a:p>
                  </a:txBody>
                  <a:tcPr/>
                </a:tc>
                <a:tc>
                  <a:txBody>
                    <a:bodyPr/>
                    <a:lstStyle/>
                    <a:p>
                      <a:pPr algn="l">
                        <a:defRPr/>
                      </a:pPr>
                      <a:r>
                        <a:rPr lang="fr-FR" sz="1200" b="0" i="0" u="none" strike="noStrike">
                          <a:solidFill>
                            <a:srgbClr val="000000"/>
                          </a:solidFill>
                          <a:latin typeface="Calibri"/>
                        </a:rPr>
                        <a:t>Fin de vie</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0" i="0" u="none" strike="noStrike">
                          <a:solidFill>
                            <a:srgbClr val="000000"/>
                          </a:solidFill>
                          <a:latin typeface="Calibri"/>
                        </a:rPr>
                        <a:t>38,9</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l">
                        <a:defRPr/>
                      </a:pPr>
                      <a:r>
                        <a:rPr lang="fr-FR" sz="1200" b="0" i="0" u="none" strike="noStrike">
                          <a:solidFill>
                            <a:srgbClr val="000000"/>
                          </a:solidFill>
                          <a:latin typeface="Calibri"/>
                        </a:rPr>
                        <a:t>année 50: f=0,578 ; 38,9*0,578</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0" i="0" u="none" strike="noStrike">
                          <a:solidFill>
                            <a:srgbClr val="000000"/>
                          </a:solidFill>
                          <a:latin typeface="Calibri"/>
                        </a:rPr>
                        <a:t>22,5</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rgbClr val="00B050"/>
                    </a:solidFill>
                  </a:tcPr>
                </a:tc>
                <a:extLst>
                  <a:ext uri="{0D108BD9-81ED-4DB2-BD59-A6C34878D82A}">
                    <a16:rowId xmlns:a16="http://schemas.microsoft.com/office/drawing/2014/main" val="10004"/>
                  </a:ext>
                </a:extLst>
              </a:tr>
              <a:tr h="369331">
                <a:tc vMerge="1">
                  <a:txBody>
                    <a:bodyPr/>
                    <a:lstStyle/>
                    <a:p>
                      <a:pPr>
                        <a:defRPr/>
                      </a:pPr>
                      <a:endParaRPr lang="fr-FR"/>
                    </a:p>
                  </a:txBody>
                  <a:tcPr/>
                </a:tc>
                <a:tc>
                  <a:txBody>
                    <a:bodyPr/>
                    <a:lstStyle/>
                    <a:p>
                      <a:pPr algn="l">
                        <a:defRPr/>
                      </a:pPr>
                      <a:r>
                        <a:rPr lang="fr-FR" sz="1200" b="0" i="0" u="none" strike="noStrike">
                          <a:solidFill>
                            <a:srgbClr val="000000"/>
                          </a:solidFill>
                          <a:latin typeface="Calibri"/>
                        </a:rPr>
                        <a:t>Module D  Bénéfices et charges liés à la valorisation en fin de vie</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0" i="0" u="none" strike="noStrike">
                          <a:solidFill>
                            <a:srgbClr val="000000"/>
                          </a:solidFill>
                          <a:latin typeface="Calibri"/>
                        </a:rPr>
                        <a:t>-7,8</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l">
                        <a:defRPr/>
                      </a:pPr>
                      <a:r>
                        <a:rPr lang="fr-FR" sz="1200" b="0" i="0" u="none" strike="noStrike">
                          <a:solidFill>
                            <a:srgbClr val="000000"/>
                          </a:solidFill>
                          <a:latin typeface="Calibri"/>
                        </a:rPr>
                        <a:t>année 50: f=0,578 ; -7,8*0,578</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0" i="0" u="none" strike="noStrike">
                          <a:solidFill>
                            <a:srgbClr val="000000"/>
                          </a:solidFill>
                          <a:latin typeface="Calibri"/>
                        </a:rPr>
                        <a:t>-4,5</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rgbClr val="FFC000"/>
                    </a:solidFill>
                  </a:tcPr>
                </a:tc>
                <a:extLst>
                  <a:ext uri="{0D108BD9-81ED-4DB2-BD59-A6C34878D82A}">
                    <a16:rowId xmlns:a16="http://schemas.microsoft.com/office/drawing/2014/main" val="10005"/>
                  </a:ext>
                </a:extLst>
              </a:tr>
              <a:tr h="268552">
                <a:tc vMerge="1">
                  <a:txBody>
                    <a:bodyPr/>
                    <a:lstStyle/>
                    <a:p>
                      <a:pPr>
                        <a:defRPr/>
                      </a:pPr>
                      <a:endParaRPr lang="fr-FR"/>
                    </a:p>
                  </a:txBody>
                  <a:tcPr/>
                </a:tc>
                <a:tc>
                  <a:txBody>
                    <a:bodyPr/>
                    <a:lstStyle/>
                    <a:p>
                      <a:pPr algn="l">
                        <a:defRPr/>
                      </a:pPr>
                      <a:r>
                        <a:rPr lang="fr-FR" sz="1200" b="1" i="0" u="none" strike="noStrike">
                          <a:solidFill>
                            <a:srgbClr val="000000"/>
                          </a:solidFill>
                          <a:latin typeface="Calibri"/>
                        </a:rPr>
                        <a:t>Total cycle de vie (incluant module D)</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1" i="0" u="none" strike="noStrike">
                          <a:solidFill>
                            <a:srgbClr val="000000"/>
                          </a:solidFill>
                          <a:latin typeface="Calibri"/>
                        </a:rPr>
                        <a:t>-1,5</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l">
                        <a:defRPr/>
                      </a:pPr>
                      <a:r>
                        <a:rPr lang="fr-FR" sz="1200" b="1" i="0" u="none" strike="noStrike">
                          <a:solidFill>
                            <a:srgbClr val="000000"/>
                          </a:solidFill>
                          <a:latin typeface="Calibri"/>
                        </a:rPr>
                        <a:t> </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1" i="0" u="none" strike="noStrike">
                          <a:solidFill>
                            <a:srgbClr val="000000"/>
                          </a:solidFill>
                          <a:latin typeface="Calibri"/>
                        </a:rPr>
                        <a:t>-14,6</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rgbClr val="00B050"/>
                    </a:solidFill>
                  </a:tcPr>
                </a:tc>
                <a:extLst>
                  <a:ext uri="{0D108BD9-81ED-4DB2-BD59-A6C34878D82A}">
                    <a16:rowId xmlns:a16="http://schemas.microsoft.com/office/drawing/2014/main" val="10006"/>
                  </a:ext>
                </a:extLst>
              </a:tr>
              <a:tr h="186451">
                <a:tc>
                  <a:txBody>
                    <a:bodyPr/>
                    <a:lstStyle/>
                    <a:p>
                      <a:pPr algn="l">
                        <a:defRPr/>
                      </a:pPr>
                      <a:endParaRPr lang="fr-FR" sz="1200" b="0" i="0" u="none" strike="noStrike">
                        <a:solidFill>
                          <a:srgbClr val="000000"/>
                        </a:solidFill>
                        <a:latin typeface="Calibri"/>
                      </a:endParaRPr>
                    </a:p>
                  </a:txBody>
                  <a:tcPr marL="3571" marR="3571" marT="3571" marB="0" anchor="b">
                    <a:lnL w="12700" algn="ctr">
                      <a:noFill/>
                    </a:lnL>
                    <a:lnR w="12700" algn="ctr">
                      <a:noFill/>
                    </a:lnR>
                    <a:lnT w="12700" algn="ctr">
                      <a:noFill/>
                    </a:lnT>
                    <a:lnB w="12700" algn="ctr">
                      <a:noFill/>
                    </a:lnB>
                  </a:tcPr>
                </a:tc>
                <a:tc>
                  <a:txBody>
                    <a:bodyPr/>
                    <a:lstStyle/>
                    <a:p>
                      <a:pPr algn="l">
                        <a:defRPr/>
                      </a:pPr>
                      <a:endParaRPr lang="fr-FR" sz="1200" b="0" i="0" u="none" strike="noStrike">
                        <a:solidFill>
                          <a:srgbClr val="000000"/>
                        </a:solidFill>
                        <a:latin typeface="Calibri"/>
                      </a:endParaRPr>
                    </a:p>
                  </a:txBody>
                  <a:tcPr marL="3571" marR="3571" marT="3571" marB="0" anchor="b">
                    <a:lnL w="12700" algn="ctr">
                      <a:noFill/>
                    </a:lnL>
                    <a:lnR w="12700" algn="ctr">
                      <a:noFill/>
                    </a:lnR>
                    <a:lnT w="6350" algn="ctr">
                      <a:solidFill>
                        <a:srgbClr val="000000"/>
                      </a:solidFill>
                    </a:lnT>
                    <a:lnB w="6350" algn="ctr">
                      <a:solidFill>
                        <a:srgbClr val="000000"/>
                      </a:solidFill>
                    </a:lnB>
                    <a:solidFill>
                      <a:schemeClr val="bg1"/>
                    </a:solidFill>
                  </a:tcPr>
                </a:tc>
                <a:tc>
                  <a:txBody>
                    <a:bodyPr/>
                    <a:lstStyle/>
                    <a:p>
                      <a:pPr algn="ctr">
                        <a:defRPr/>
                      </a:pPr>
                      <a:endParaRPr lang="fr-FR" sz="1200" b="0" i="0" u="none" strike="noStrike">
                        <a:solidFill>
                          <a:srgbClr val="000000"/>
                        </a:solidFill>
                        <a:latin typeface="Calibri"/>
                      </a:endParaRPr>
                    </a:p>
                  </a:txBody>
                  <a:tcPr marL="3571" marR="3571" marT="3571" marB="0" anchor="b">
                    <a:lnL w="12700" algn="ctr">
                      <a:noFill/>
                    </a:lnL>
                    <a:lnR w="12700" algn="ctr">
                      <a:noFill/>
                    </a:lnR>
                    <a:lnT w="6350" algn="ctr">
                      <a:solidFill>
                        <a:srgbClr val="000000"/>
                      </a:solidFill>
                    </a:lnT>
                    <a:lnB w="6350" algn="ctr">
                      <a:solidFill>
                        <a:srgbClr val="000000"/>
                      </a:solidFill>
                    </a:lnB>
                    <a:solidFill>
                      <a:schemeClr val="bg1"/>
                    </a:solidFill>
                  </a:tcPr>
                </a:tc>
                <a:tc>
                  <a:txBody>
                    <a:bodyPr/>
                    <a:lstStyle/>
                    <a:p>
                      <a:pPr algn="l">
                        <a:defRPr/>
                      </a:pPr>
                      <a:endParaRPr lang="fr-FR" sz="1200" b="0" i="0" u="none" strike="noStrike">
                        <a:solidFill>
                          <a:srgbClr val="000000"/>
                        </a:solidFill>
                        <a:latin typeface="Calibri"/>
                      </a:endParaRPr>
                    </a:p>
                  </a:txBody>
                  <a:tcPr marL="3571" marR="3571" marT="3571" marB="0" anchor="b">
                    <a:lnL w="12700" algn="ctr">
                      <a:noFill/>
                    </a:lnL>
                    <a:lnR w="12700" algn="ctr">
                      <a:noFill/>
                    </a:lnR>
                    <a:lnT w="6350" algn="ctr">
                      <a:solidFill>
                        <a:srgbClr val="000000"/>
                      </a:solidFill>
                    </a:lnT>
                    <a:lnB w="6350" algn="ctr">
                      <a:solidFill>
                        <a:srgbClr val="000000"/>
                      </a:solidFill>
                    </a:lnB>
                    <a:solidFill>
                      <a:schemeClr val="bg1"/>
                    </a:solidFill>
                  </a:tcPr>
                </a:tc>
                <a:tc>
                  <a:txBody>
                    <a:bodyPr/>
                    <a:lstStyle/>
                    <a:p>
                      <a:pPr algn="ctr">
                        <a:defRPr/>
                      </a:pPr>
                      <a:endParaRPr lang="fr-FR" sz="1200" b="0" i="0" u="none" strike="noStrike">
                        <a:solidFill>
                          <a:srgbClr val="000000"/>
                        </a:solidFill>
                        <a:latin typeface="Calibri"/>
                      </a:endParaRPr>
                    </a:p>
                  </a:txBody>
                  <a:tcPr marL="3571" marR="3571" marT="3571" marB="0" anchor="b">
                    <a:lnL w="12700" algn="ctr">
                      <a:noFill/>
                    </a:lnL>
                    <a:lnR w="12700" algn="ctr">
                      <a:noFill/>
                    </a:lnR>
                    <a:lnT w="6350" algn="ctr">
                      <a:solidFill>
                        <a:srgbClr val="000000"/>
                      </a:solidFill>
                    </a:lnT>
                    <a:lnB w="6350" algn="ctr">
                      <a:solidFill>
                        <a:srgbClr val="000000"/>
                      </a:solidFill>
                    </a:lnB>
                  </a:tcPr>
                </a:tc>
                <a:extLst>
                  <a:ext uri="{0D108BD9-81ED-4DB2-BD59-A6C34878D82A}">
                    <a16:rowId xmlns:a16="http://schemas.microsoft.com/office/drawing/2014/main" val="10007"/>
                  </a:ext>
                </a:extLst>
              </a:tr>
              <a:tr h="186451">
                <a:tc rowSpan="6">
                  <a:txBody>
                    <a:bodyPr/>
                    <a:lstStyle/>
                    <a:p>
                      <a:pPr algn="ctr">
                        <a:defRPr/>
                      </a:pPr>
                      <a:r>
                        <a:rPr lang="fr-FR" sz="1200" b="1" i="0" u="none" strike="noStrike">
                          <a:solidFill>
                            <a:srgbClr val="000000"/>
                          </a:solidFill>
                          <a:latin typeface="Calibri"/>
                        </a:rPr>
                        <a:t>1 ml de Poutre en acier (360 mm * 170 mm)</a:t>
                      </a:r>
                      <a:endParaRPr/>
                    </a:p>
                  </a:txBody>
                  <a:tcPr marL="3571" marR="3571" marT="3571" marB="0" anchor="ctr">
                    <a:lnL w="12700" algn="ctr">
                      <a:noFill/>
                    </a:lnL>
                    <a:lnR w="6350" algn="ctr">
                      <a:solidFill>
                        <a:srgbClr val="000000"/>
                      </a:solidFill>
                    </a:lnR>
                    <a:lnT w="12700" algn="ctr">
                      <a:noFill/>
                    </a:lnT>
                    <a:lnB w="12700" algn="ctr">
                      <a:noFill/>
                    </a:lnB>
                    <a:solidFill>
                      <a:srgbClr val="9BC2E6"/>
                    </a:solidFill>
                  </a:tcPr>
                </a:tc>
                <a:tc>
                  <a:txBody>
                    <a:bodyPr/>
                    <a:lstStyle/>
                    <a:p>
                      <a:pPr algn="l">
                        <a:defRPr/>
                      </a:pPr>
                      <a:r>
                        <a:rPr lang="fr-FR" sz="1200" b="0" i="0" u="none" strike="noStrike">
                          <a:solidFill>
                            <a:srgbClr val="000000"/>
                          </a:solidFill>
                          <a:latin typeface="Calibri"/>
                        </a:rPr>
                        <a:t>Production</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0" i="0" u="none" strike="noStrike">
                          <a:solidFill>
                            <a:srgbClr val="000000"/>
                          </a:solidFill>
                          <a:latin typeface="Calibri"/>
                        </a:rPr>
                        <a:t>80,5</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l">
                        <a:defRPr/>
                      </a:pPr>
                      <a:r>
                        <a:rPr lang="fr-FR" sz="1200" b="0" i="0" u="none" strike="noStrike">
                          <a:solidFill>
                            <a:srgbClr val="000000"/>
                          </a:solidFill>
                          <a:latin typeface="Calibri"/>
                        </a:rPr>
                        <a:t>année 0: f= 1; 80,5*1 </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0" i="0" u="none" strike="noStrike">
                          <a:solidFill>
                            <a:srgbClr val="000000"/>
                          </a:solidFill>
                          <a:latin typeface="Calibri"/>
                        </a:rPr>
                        <a:t>80,5</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tcPr>
                </a:tc>
                <a:extLst>
                  <a:ext uri="{0D108BD9-81ED-4DB2-BD59-A6C34878D82A}">
                    <a16:rowId xmlns:a16="http://schemas.microsoft.com/office/drawing/2014/main" val="10008"/>
                  </a:ext>
                </a:extLst>
              </a:tr>
              <a:tr h="186451">
                <a:tc vMerge="1">
                  <a:txBody>
                    <a:bodyPr/>
                    <a:lstStyle/>
                    <a:p>
                      <a:pPr>
                        <a:defRPr/>
                      </a:pPr>
                      <a:endParaRPr lang="fr-FR"/>
                    </a:p>
                  </a:txBody>
                  <a:tcPr/>
                </a:tc>
                <a:tc>
                  <a:txBody>
                    <a:bodyPr/>
                    <a:lstStyle/>
                    <a:p>
                      <a:pPr algn="l">
                        <a:defRPr/>
                      </a:pPr>
                      <a:r>
                        <a:rPr lang="fr-FR" sz="1200" b="0" i="0" u="none" strike="noStrike">
                          <a:solidFill>
                            <a:srgbClr val="000000"/>
                          </a:solidFill>
                          <a:latin typeface="Calibri"/>
                        </a:rPr>
                        <a:t>Processus de production</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0" i="0" u="none" strike="noStrike">
                          <a:solidFill>
                            <a:srgbClr val="000000"/>
                          </a:solidFill>
                          <a:latin typeface="Calibri"/>
                        </a:rPr>
                        <a:t>9,1</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l">
                        <a:defRPr/>
                      </a:pPr>
                      <a:r>
                        <a:rPr lang="fr-FR" sz="1200" b="0" i="0" u="none" strike="noStrike">
                          <a:solidFill>
                            <a:srgbClr val="000000"/>
                          </a:solidFill>
                          <a:latin typeface="Calibri"/>
                        </a:rPr>
                        <a:t>année 0: f= 1; 9,1*1</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0" i="0" u="none" strike="noStrike">
                          <a:solidFill>
                            <a:srgbClr val="000000"/>
                          </a:solidFill>
                          <a:latin typeface="Calibri"/>
                        </a:rPr>
                        <a:t>9,1</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tcPr>
                </a:tc>
                <a:extLst>
                  <a:ext uri="{0D108BD9-81ED-4DB2-BD59-A6C34878D82A}">
                    <a16:rowId xmlns:a16="http://schemas.microsoft.com/office/drawing/2014/main" val="10009"/>
                  </a:ext>
                </a:extLst>
              </a:tr>
              <a:tr h="268552">
                <a:tc vMerge="1">
                  <a:txBody>
                    <a:bodyPr/>
                    <a:lstStyle/>
                    <a:p>
                      <a:pPr>
                        <a:defRPr/>
                      </a:pPr>
                      <a:endParaRPr lang="fr-FR"/>
                    </a:p>
                  </a:txBody>
                  <a:tcPr/>
                </a:tc>
                <a:tc>
                  <a:txBody>
                    <a:bodyPr/>
                    <a:lstStyle/>
                    <a:p>
                      <a:pPr algn="l">
                        <a:defRPr/>
                      </a:pPr>
                      <a:r>
                        <a:rPr lang="fr-FR" sz="1200" b="0" i="0" u="none" strike="noStrike">
                          <a:solidFill>
                            <a:srgbClr val="000000"/>
                          </a:solidFill>
                          <a:latin typeface="Calibri"/>
                        </a:rPr>
                        <a:t>Utilisation</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0" i="0" u="none" strike="noStrike">
                          <a:solidFill>
                            <a:srgbClr val="000000"/>
                          </a:solidFill>
                          <a:latin typeface="Calibri"/>
                        </a:rPr>
                        <a:t>0</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l">
                        <a:defRPr/>
                      </a:pPr>
                      <a:r>
                        <a:rPr lang="fr-FR" sz="1200" b="0" i="0" u="none" strike="noStrike">
                          <a:solidFill>
                            <a:srgbClr val="000000"/>
                          </a:solidFill>
                          <a:latin typeface="Calibri"/>
                        </a:rPr>
                        <a:t>années 1 à 49: f=0,992 à 0,578; 0</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0" i="0" u="none" strike="noStrike">
                          <a:solidFill>
                            <a:srgbClr val="000000"/>
                          </a:solidFill>
                          <a:latin typeface="Calibri"/>
                        </a:rPr>
                        <a:t>0</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tcPr>
                </a:tc>
                <a:extLst>
                  <a:ext uri="{0D108BD9-81ED-4DB2-BD59-A6C34878D82A}">
                    <a16:rowId xmlns:a16="http://schemas.microsoft.com/office/drawing/2014/main" val="10010"/>
                  </a:ext>
                </a:extLst>
              </a:tr>
              <a:tr h="186451">
                <a:tc vMerge="1">
                  <a:txBody>
                    <a:bodyPr/>
                    <a:lstStyle/>
                    <a:p>
                      <a:pPr>
                        <a:defRPr/>
                      </a:pPr>
                      <a:endParaRPr lang="fr-FR"/>
                    </a:p>
                  </a:txBody>
                  <a:tcPr/>
                </a:tc>
                <a:tc>
                  <a:txBody>
                    <a:bodyPr/>
                    <a:lstStyle/>
                    <a:p>
                      <a:pPr algn="l">
                        <a:defRPr/>
                      </a:pPr>
                      <a:r>
                        <a:rPr lang="fr-FR" sz="1200" b="0" i="0" u="none" strike="noStrike">
                          <a:solidFill>
                            <a:srgbClr val="000000"/>
                          </a:solidFill>
                          <a:latin typeface="Calibri"/>
                        </a:rPr>
                        <a:t>Fin de vie</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0" i="0" u="none" strike="noStrike">
                          <a:solidFill>
                            <a:srgbClr val="000000"/>
                          </a:solidFill>
                          <a:latin typeface="Calibri"/>
                        </a:rPr>
                        <a:t>2,5</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l">
                        <a:defRPr/>
                      </a:pPr>
                      <a:r>
                        <a:rPr lang="fr-FR" sz="1200" b="0" i="0" u="none" strike="noStrike">
                          <a:solidFill>
                            <a:srgbClr val="000000"/>
                          </a:solidFill>
                          <a:latin typeface="Calibri"/>
                        </a:rPr>
                        <a:t>année 50: f=0,578 ; 2,5*0,578</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0" i="0" u="none" strike="noStrike">
                          <a:solidFill>
                            <a:srgbClr val="000000"/>
                          </a:solidFill>
                          <a:latin typeface="Calibri"/>
                        </a:rPr>
                        <a:t>1,4</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rgbClr val="00B050"/>
                    </a:solidFill>
                  </a:tcPr>
                </a:tc>
                <a:extLst>
                  <a:ext uri="{0D108BD9-81ED-4DB2-BD59-A6C34878D82A}">
                    <a16:rowId xmlns:a16="http://schemas.microsoft.com/office/drawing/2014/main" val="10011"/>
                  </a:ext>
                </a:extLst>
              </a:tr>
              <a:tr h="369331">
                <a:tc vMerge="1">
                  <a:txBody>
                    <a:bodyPr/>
                    <a:lstStyle/>
                    <a:p>
                      <a:pPr>
                        <a:defRPr/>
                      </a:pPr>
                      <a:endParaRPr lang="fr-FR"/>
                    </a:p>
                  </a:txBody>
                  <a:tcPr/>
                </a:tc>
                <a:tc>
                  <a:txBody>
                    <a:bodyPr/>
                    <a:lstStyle/>
                    <a:p>
                      <a:pPr algn="l">
                        <a:defRPr/>
                      </a:pPr>
                      <a:r>
                        <a:rPr lang="fr-FR" sz="1200" b="0" i="0" u="none" strike="noStrike">
                          <a:solidFill>
                            <a:srgbClr val="000000"/>
                          </a:solidFill>
                          <a:latin typeface="Calibri"/>
                        </a:rPr>
                        <a:t>Module D  Bénéfices et charges liés à la valorisation en fin de vie</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0" i="0" u="none" strike="noStrike">
                          <a:solidFill>
                            <a:srgbClr val="000000"/>
                          </a:solidFill>
                          <a:latin typeface="Calibri"/>
                        </a:rPr>
                        <a:t>-21,1</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l">
                        <a:defRPr/>
                      </a:pPr>
                      <a:r>
                        <a:rPr lang="fr-FR" sz="1200" b="0" i="0" u="none" strike="noStrike">
                          <a:solidFill>
                            <a:srgbClr val="000000"/>
                          </a:solidFill>
                          <a:latin typeface="Calibri"/>
                        </a:rPr>
                        <a:t>année 50: f=0,578 ; -21,1*0,578</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0" i="0" u="none" strike="noStrike">
                          <a:solidFill>
                            <a:srgbClr val="000000"/>
                          </a:solidFill>
                          <a:latin typeface="Calibri"/>
                        </a:rPr>
                        <a:t>-12,2</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rgbClr val="FFC000"/>
                    </a:solidFill>
                  </a:tcPr>
                </a:tc>
                <a:extLst>
                  <a:ext uri="{0D108BD9-81ED-4DB2-BD59-A6C34878D82A}">
                    <a16:rowId xmlns:a16="http://schemas.microsoft.com/office/drawing/2014/main" val="10012"/>
                  </a:ext>
                </a:extLst>
              </a:tr>
              <a:tr h="268552">
                <a:tc vMerge="1">
                  <a:txBody>
                    <a:bodyPr/>
                    <a:lstStyle/>
                    <a:p>
                      <a:pPr>
                        <a:defRPr/>
                      </a:pPr>
                      <a:endParaRPr lang="fr-FR"/>
                    </a:p>
                  </a:txBody>
                  <a:tcPr/>
                </a:tc>
                <a:tc>
                  <a:txBody>
                    <a:bodyPr/>
                    <a:lstStyle/>
                    <a:p>
                      <a:pPr algn="l">
                        <a:defRPr/>
                      </a:pPr>
                      <a:r>
                        <a:rPr lang="fr-FR" sz="1200" b="1" i="0" u="none" strike="noStrike">
                          <a:solidFill>
                            <a:srgbClr val="000000"/>
                          </a:solidFill>
                          <a:latin typeface="Calibri"/>
                        </a:rPr>
                        <a:t>Total cycle de vie (incluant module D)</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1" i="0" u="none" strike="noStrike">
                          <a:solidFill>
                            <a:srgbClr val="000000"/>
                          </a:solidFill>
                          <a:latin typeface="Calibri"/>
                        </a:rPr>
                        <a:t>71</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l">
                        <a:defRPr/>
                      </a:pPr>
                      <a:r>
                        <a:rPr lang="fr-FR" sz="1200" b="1" i="0" u="none" strike="noStrike">
                          <a:solidFill>
                            <a:srgbClr val="000000"/>
                          </a:solidFill>
                          <a:latin typeface="Calibri"/>
                        </a:rPr>
                        <a:t> </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chemeClr val="bg1"/>
                    </a:solidFill>
                  </a:tcPr>
                </a:tc>
                <a:tc>
                  <a:txBody>
                    <a:bodyPr/>
                    <a:lstStyle/>
                    <a:p>
                      <a:pPr algn="ctr">
                        <a:defRPr/>
                      </a:pPr>
                      <a:r>
                        <a:rPr lang="fr-FR" sz="1200" b="1" i="0" u="none" strike="noStrike">
                          <a:solidFill>
                            <a:srgbClr val="000000"/>
                          </a:solidFill>
                          <a:latin typeface="Calibri"/>
                        </a:rPr>
                        <a:t>78,8</a:t>
                      </a:r>
                      <a:endParaRPr/>
                    </a:p>
                  </a:txBody>
                  <a:tcPr marL="3571" marR="3571" marT="3571" marB="0" anchor="b">
                    <a:lnL w="6350" algn="ctr">
                      <a:solidFill>
                        <a:srgbClr val="000000"/>
                      </a:solidFill>
                    </a:lnL>
                    <a:lnR w="6350" algn="ctr">
                      <a:solidFill>
                        <a:srgbClr val="000000"/>
                      </a:solidFill>
                    </a:lnR>
                    <a:lnT w="6350" algn="ctr">
                      <a:solidFill>
                        <a:srgbClr val="000000"/>
                      </a:solidFill>
                    </a:lnT>
                    <a:lnB w="6350" algn="ctr">
                      <a:solidFill>
                        <a:srgbClr val="000000"/>
                      </a:solidFill>
                    </a:lnB>
                    <a:solidFill>
                      <a:srgbClr val="FFC000"/>
                    </a:solidFill>
                  </a:tcPr>
                </a:tc>
                <a:extLst>
                  <a:ext uri="{0D108BD9-81ED-4DB2-BD59-A6C34878D82A}">
                    <a16:rowId xmlns:a16="http://schemas.microsoft.com/office/drawing/2014/main" val="10013"/>
                  </a:ext>
                </a:extLst>
              </a:tr>
            </a:tbl>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Quelle valeur max pour Ic construction?</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106</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pic>
        <p:nvPicPr>
          <p:cNvPr id="3" name="Image 2"/>
          <p:cNvPicPr>
            <a:picLocks noChangeAspect="1"/>
          </p:cNvPicPr>
          <p:nvPr/>
        </p:nvPicPr>
        <p:blipFill>
          <a:blip r:embed="rId4"/>
          <a:stretch/>
        </p:blipFill>
        <p:spPr bwMode="auto">
          <a:xfrm>
            <a:off x="539552" y="1563638"/>
            <a:ext cx="9012194" cy="3157317"/>
          </a:xfrm>
          <a:prstGeom prst="rect">
            <a:avLst/>
          </a:prstGeom>
        </p:spPr>
      </p:pic>
      <p:sp>
        <p:nvSpPr>
          <p:cNvPr id="10" name="Espace réservé du contenu 1"/>
          <p:cNvSpPr txBox="1"/>
          <p:nvPr/>
        </p:nvSpPr>
        <p:spPr bwMode="auto">
          <a:xfrm>
            <a:off x="1007165" y="1296038"/>
            <a:ext cx="4643774" cy="337368"/>
          </a:xfrm>
          <a:prstGeom prst="rect">
            <a:avLst/>
          </a:prstGeom>
        </p:spPr>
        <p:txBody>
          <a:bodyPr>
            <a:norm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defRPr/>
            </a:pPr>
            <a:r>
              <a:rPr lang="fr-FR" sz="1200">
                <a:solidFill>
                  <a:srgbClr val="00B0F0"/>
                </a:solidFill>
              </a:rPr>
              <a:t>CARBONE: </a:t>
            </a:r>
            <a:r>
              <a:rPr lang="fr-FR" sz="1200"/>
              <a:t>Nouvelles exigences performancielles</a:t>
            </a:r>
          </a:p>
        </p:txBody>
      </p:sp>
      <p:pic>
        <p:nvPicPr>
          <p:cNvPr id="11" name="Image4"/>
          <p:cNvPicPr/>
          <p:nvPr/>
        </p:nvPicPr>
        <p:blipFill>
          <a:blip r:embed="rId5"/>
          <a:srcRect l="14647" t="13041" r="19253" b="17220"/>
          <a:stretch/>
        </p:blipFill>
        <p:spPr bwMode="auto">
          <a:xfrm>
            <a:off x="587784" y="1255878"/>
            <a:ext cx="388144" cy="374333"/>
          </a:xfrm>
          <a:prstGeom prst="rect">
            <a:avLst/>
          </a:prstGeom>
          <a:ln w="88900">
            <a:solidFill>
              <a:srgbClr val="FFFFFF"/>
            </a:solidFill>
          </a:ln>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Quelle valeur max pour Ic construction (logements)?</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107</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sp>
        <p:nvSpPr>
          <p:cNvPr id="13" name="Espace réservé du contenu 1"/>
          <p:cNvSpPr txBox="1"/>
          <p:nvPr/>
        </p:nvSpPr>
        <p:spPr bwMode="auto">
          <a:xfrm>
            <a:off x="992559" y="1283970"/>
            <a:ext cx="7994603" cy="692481"/>
          </a:xfrm>
          <a:prstGeom prst="rect">
            <a:avLst/>
          </a:prstGeom>
        </p:spPr>
        <p:txBody>
          <a:bodyPr>
            <a:norm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defRPr/>
            </a:pPr>
            <a:r>
              <a:rPr lang="fr-FR" sz="1200">
                <a:solidFill>
                  <a:srgbClr val="00B0F0"/>
                </a:solidFill>
              </a:rPr>
              <a:t>Le seuil maximal à ne pas dépasser pour les composants et le chantier: Ic</a:t>
            </a:r>
            <a:r>
              <a:rPr lang="fr-FR" sz="1200" baseline="-25000">
                <a:solidFill>
                  <a:srgbClr val="00B0F0"/>
                </a:solidFill>
              </a:rPr>
              <a:t>construction</a:t>
            </a:r>
            <a:r>
              <a:rPr lang="fr-FR" sz="1200">
                <a:solidFill>
                  <a:srgbClr val="00B0F0"/>
                </a:solidFill>
              </a:rPr>
              <a:t>_max </a:t>
            </a:r>
            <a:r>
              <a:rPr lang="fr-FR" sz="1200"/>
              <a:t>se calcule sur la base d’une valeur moyenne pivot (</a:t>
            </a:r>
            <a:r>
              <a:rPr lang="fr-FR" sz="1200">
                <a:solidFill>
                  <a:srgbClr val="00B0F0"/>
                </a:solidFill>
              </a:rPr>
              <a:t>Ic</a:t>
            </a:r>
            <a:r>
              <a:rPr lang="fr-FR" sz="1200" baseline="-25000">
                <a:solidFill>
                  <a:srgbClr val="00B0F0"/>
                </a:solidFill>
              </a:rPr>
              <a:t>construction</a:t>
            </a:r>
            <a:r>
              <a:rPr lang="fr-FR" sz="1200">
                <a:solidFill>
                  <a:srgbClr val="00B0F0"/>
                </a:solidFill>
              </a:rPr>
              <a:t>_max</a:t>
            </a:r>
            <a:r>
              <a:rPr lang="fr-FR" sz="1200"/>
              <a:t> </a:t>
            </a:r>
            <a:r>
              <a:rPr lang="fr-FR" sz="1200">
                <a:solidFill>
                  <a:srgbClr val="00B0F0"/>
                </a:solidFill>
              </a:rPr>
              <a:t>moyen</a:t>
            </a:r>
            <a:r>
              <a:rPr lang="fr-FR" sz="1200"/>
              <a:t>) modulée en fonction des caractéristiques du projet:</a:t>
            </a:r>
            <a:endParaRPr/>
          </a:p>
        </p:txBody>
      </p:sp>
      <p:pic>
        <p:nvPicPr>
          <p:cNvPr id="15" name="Image4"/>
          <p:cNvPicPr/>
          <p:nvPr/>
        </p:nvPicPr>
        <p:blipFill>
          <a:blip r:embed="rId4"/>
          <a:srcRect l="14647" t="13041" r="19253" b="17220"/>
          <a:stretch/>
        </p:blipFill>
        <p:spPr bwMode="auto">
          <a:xfrm>
            <a:off x="587784" y="1255878"/>
            <a:ext cx="388144" cy="374333"/>
          </a:xfrm>
          <a:prstGeom prst="rect">
            <a:avLst/>
          </a:prstGeom>
          <a:ln w="88900">
            <a:solidFill>
              <a:srgbClr val="FFFFFF"/>
            </a:solidFill>
          </a:ln>
        </p:spPr>
      </p:pic>
      <p:pic>
        <p:nvPicPr>
          <p:cNvPr id="5" name="Image 4"/>
          <p:cNvPicPr>
            <a:picLocks noChangeAspect="1"/>
          </p:cNvPicPr>
          <p:nvPr/>
        </p:nvPicPr>
        <p:blipFill>
          <a:blip r:embed="rId5"/>
          <a:stretch/>
        </p:blipFill>
        <p:spPr bwMode="auto">
          <a:xfrm>
            <a:off x="975928" y="2503971"/>
            <a:ext cx="7028041" cy="2000475"/>
          </a:xfrm>
          <a:prstGeom prst="rect">
            <a:avLst/>
          </a:prstGeom>
        </p:spPr>
      </p:pic>
      <p:sp>
        <p:nvSpPr>
          <p:cNvPr id="14" name="Rectangle 13">
            <a:extLst>
              <a:ext uri="{FF2B5EF4-FFF2-40B4-BE49-F238E27FC236}">
                <a16:creationId xmlns:a16="http://schemas.microsoft.com/office/drawing/2014/main" id="{FC899839-A26C-4EEC-92D4-B495495DD941}"/>
              </a:ext>
            </a:extLst>
          </p:cNvPr>
          <p:cNvSpPr/>
          <p:nvPr/>
        </p:nvSpPr>
        <p:spPr bwMode="auto">
          <a:xfrm>
            <a:off x="543186" y="1958583"/>
            <a:ext cx="8283463" cy="461665"/>
          </a:xfrm>
          <a:prstGeom prst="rect">
            <a:avLst/>
          </a:prstGeom>
          <a:ln w="12700">
            <a:solidFill>
              <a:schemeClr val="accent6">
                <a:lumMod val="75000"/>
              </a:schemeClr>
            </a:solidFill>
          </a:ln>
        </p:spPr>
        <p:txBody>
          <a:bodyPr wrap="square">
            <a:spAutoFit/>
          </a:bodyPr>
          <a:lstStyle/>
          <a:p>
            <a:pPr algn="ctr">
              <a:defRPr sz="1800" b="0" i="0" u="none" strike="noStrike" cap="none" spc="0">
                <a:solidFill>
                  <a:srgbClr val="000000"/>
                </a:solidFill>
              </a:defRPr>
            </a:pPr>
            <a:r>
              <a:rPr lang="fr-FR" sz="1200" dirty="0">
                <a:latin typeface="Calibri" panose="020F0502020204030204" pitchFamily="34" charset="0"/>
                <a:cs typeface="Calibri" panose="020F0502020204030204" pitchFamily="34" charset="0"/>
              </a:rPr>
              <a:t>Ic</a:t>
            </a:r>
            <a:r>
              <a:rPr lang="fr-FR" sz="1200" baseline="-25000" dirty="0">
                <a:latin typeface="Calibri" panose="020F0502020204030204" pitchFamily="34" charset="0"/>
                <a:cs typeface="Calibri" panose="020F0502020204030204" pitchFamily="34" charset="0"/>
              </a:rPr>
              <a:t>construction</a:t>
            </a:r>
            <a:r>
              <a:rPr lang="fr-FR" sz="1200" dirty="0">
                <a:latin typeface="Calibri" panose="020F0502020204030204" pitchFamily="34" charset="0"/>
                <a:cs typeface="Calibri" panose="020F0502020204030204" pitchFamily="34" charset="0"/>
              </a:rPr>
              <a:t>_max = Ic</a:t>
            </a:r>
            <a:r>
              <a:rPr lang="fr-FR" sz="1200" baseline="-25000" dirty="0">
                <a:latin typeface="Calibri" panose="020F0502020204030204" pitchFamily="34" charset="0"/>
                <a:cs typeface="Calibri" panose="020F0502020204030204" pitchFamily="34" charset="0"/>
              </a:rPr>
              <a:t>construction</a:t>
            </a:r>
            <a:r>
              <a:rPr lang="fr-FR" sz="1200" dirty="0">
                <a:latin typeface="Calibri" panose="020F0502020204030204" pitchFamily="34" charset="0"/>
                <a:cs typeface="Calibri" panose="020F0502020204030204" pitchFamily="34" charset="0"/>
              </a:rPr>
              <a:t>_maxmoyen × (1 + Micombles + </a:t>
            </a:r>
            <a:r>
              <a:rPr lang="fr-FR" sz="1200" b="1" dirty="0">
                <a:solidFill>
                  <a:srgbClr val="7030A0"/>
                </a:solidFill>
                <a:latin typeface="Calibri" panose="020F0502020204030204" pitchFamily="34" charset="0"/>
                <a:cs typeface="Calibri" panose="020F0502020204030204" pitchFamily="34" charset="0"/>
              </a:rPr>
              <a:t>Misurf_moy+ Misurf_tot</a:t>
            </a:r>
            <a:r>
              <a:rPr lang="fr-FR" sz="1200" dirty="0">
                <a:latin typeface="Calibri" panose="020F0502020204030204" pitchFamily="34" charset="0"/>
                <a:cs typeface="Calibri" panose="020F0502020204030204" pitchFamily="34" charset="0"/>
              </a:rPr>
              <a:t>) + Migéo + Miinfra + Mivrd + Mided </a:t>
            </a:r>
            <a:r>
              <a:rPr lang="fr-FR" sz="1200" b="1" dirty="0">
                <a:solidFill>
                  <a:srgbClr val="7030A0"/>
                </a:solidFill>
                <a:latin typeface="Calibri" panose="020F0502020204030204" pitchFamily="34" charset="0"/>
                <a:cs typeface="Calibri" panose="020F0502020204030204" pitchFamily="34" charset="0"/>
              </a:rPr>
              <a:t>+ </a:t>
            </a:r>
            <a:r>
              <a:rPr lang="fr-FR" sz="1200" b="1" dirty="0" err="1">
                <a:solidFill>
                  <a:srgbClr val="7030A0"/>
                </a:solidFill>
                <a:latin typeface="Calibri" panose="020F0502020204030204" pitchFamily="34" charset="0"/>
                <a:cs typeface="Calibri" panose="020F0502020204030204" pitchFamily="34" charset="0"/>
              </a:rPr>
              <a:t>Mipv</a:t>
            </a:r>
            <a:r>
              <a:rPr lang="fr-FR" sz="1200" b="1" dirty="0">
                <a:solidFill>
                  <a:srgbClr val="7030A0"/>
                </a:solidFill>
                <a:latin typeface="Calibri" panose="020F0502020204030204" pitchFamily="34" charset="0"/>
                <a:cs typeface="Calibri" panose="020F0502020204030204" pitchFamily="34" charset="0"/>
              </a:rPr>
              <a:t> </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Miagrément_ext</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Mi_HSP</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Miclim_RCU</a:t>
            </a:r>
            <a:r>
              <a:rPr lang="fr-FR"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p>
        </p:txBody>
      </p:sp>
      <p:sp>
        <p:nvSpPr>
          <p:cNvPr id="17" name="ZoneTexte 16">
            <a:extLst>
              <a:ext uri="{FF2B5EF4-FFF2-40B4-BE49-F238E27FC236}">
                <a16:creationId xmlns:a16="http://schemas.microsoft.com/office/drawing/2014/main" id="{ED2C20D9-B5E3-4BA2-A84C-0D75BE3F041E}"/>
              </a:ext>
            </a:extLst>
          </p:cNvPr>
          <p:cNvSpPr txBox="1"/>
          <p:nvPr/>
        </p:nvSpPr>
        <p:spPr bwMode="auto">
          <a:xfrm>
            <a:off x="3219460" y="215776"/>
            <a:ext cx="2540976" cy="287964"/>
          </a:xfrm>
          <a:prstGeom prst="rect">
            <a:avLst/>
          </a:prstGeom>
          <a:solidFill>
            <a:schemeClr val="accent1">
              <a:lumMod val="25000"/>
              <a:lumOff val="75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juillet 2026</a:t>
            </a:r>
            <a:endParaRPr sz="1100" dirty="0"/>
          </a:p>
        </p:txBody>
      </p:sp>
      <p:sp>
        <p:nvSpPr>
          <p:cNvPr id="2" name="ZoneTexte 1">
            <a:extLst>
              <a:ext uri="{FF2B5EF4-FFF2-40B4-BE49-F238E27FC236}">
                <a16:creationId xmlns:a16="http://schemas.microsoft.com/office/drawing/2014/main" id="{FD9B994A-618D-48A6-BBB3-86FA9A336011}"/>
              </a:ext>
            </a:extLst>
          </p:cNvPr>
          <p:cNvSpPr txBox="1"/>
          <p:nvPr/>
        </p:nvSpPr>
        <p:spPr>
          <a:xfrm>
            <a:off x="1615344" y="4480044"/>
            <a:ext cx="6552728" cy="369332"/>
          </a:xfrm>
          <a:prstGeom prst="rect">
            <a:avLst/>
          </a:prstGeom>
          <a:noFill/>
        </p:spPr>
        <p:txBody>
          <a:bodyPr wrap="square" rtlCol="0">
            <a:spAutoFit/>
          </a:bodyPr>
          <a:lstStyle/>
          <a:p>
            <a:pPr marL="285750" indent="-285750">
              <a:buFont typeface="Wingdings" panose="05000000000000000000" pitchFamily="2" charset="2"/>
              <a:buChar char="Ø"/>
            </a:pPr>
            <a:r>
              <a:rPr lang="fr-FR" sz="900" dirty="0">
                <a:solidFill>
                  <a:srgbClr val="7030A0"/>
                </a:solidFill>
                <a:ea typeface="Microsoft YaHei"/>
              </a:rPr>
              <a:t>Modifications suite au décret du 30 décembre 2024</a:t>
            </a:r>
          </a:p>
          <a:p>
            <a:pPr marL="285750" indent="-285750">
              <a:buFont typeface="Wingdings" panose="05000000000000000000" pitchFamily="2" charset="2"/>
              <a:buChar char="Ø"/>
            </a:pPr>
            <a:r>
              <a:rPr lang="fr-FR" sz="900" dirty="0">
                <a:solidFill>
                  <a:srgbClr val="C00000"/>
                </a:solidFill>
                <a:ea typeface="Microsoft YaHei"/>
              </a:rPr>
              <a:t>Ajustement suite au rapport RIVATON pour garantir le confort des habitants (hauteur sous plafond)</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Quelle valeur max pour Ic construction (logements)?</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108</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sp>
        <p:nvSpPr>
          <p:cNvPr id="13" name="Espace réservé du contenu 1"/>
          <p:cNvSpPr txBox="1"/>
          <p:nvPr/>
        </p:nvSpPr>
        <p:spPr bwMode="auto">
          <a:xfrm>
            <a:off x="992559" y="1283970"/>
            <a:ext cx="7994603" cy="692481"/>
          </a:xfrm>
          <a:prstGeom prst="rect">
            <a:avLst/>
          </a:prstGeom>
        </p:spPr>
        <p:txBody>
          <a:bodyPr>
            <a:norm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defRPr/>
            </a:pPr>
            <a:r>
              <a:rPr lang="fr-FR" sz="1200">
                <a:solidFill>
                  <a:srgbClr val="00B0F0"/>
                </a:solidFill>
              </a:rPr>
              <a:t>Le seuil maximal à ne pas dépasser pour les composants et le chantier: Ic</a:t>
            </a:r>
            <a:r>
              <a:rPr lang="fr-FR" sz="1200" baseline="-25000">
                <a:solidFill>
                  <a:srgbClr val="00B0F0"/>
                </a:solidFill>
              </a:rPr>
              <a:t>construction</a:t>
            </a:r>
            <a:r>
              <a:rPr lang="fr-FR" sz="1200">
                <a:solidFill>
                  <a:srgbClr val="00B0F0"/>
                </a:solidFill>
              </a:rPr>
              <a:t>_max </a:t>
            </a:r>
            <a:r>
              <a:rPr lang="fr-FR" sz="1200"/>
              <a:t>se calcule sur la base d’une valeur moyenne pivot (</a:t>
            </a:r>
            <a:r>
              <a:rPr lang="fr-FR" sz="1200">
                <a:solidFill>
                  <a:srgbClr val="00B0F0"/>
                </a:solidFill>
              </a:rPr>
              <a:t>Ic</a:t>
            </a:r>
            <a:r>
              <a:rPr lang="fr-FR" sz="1200" baseline="-25000">
                <a:solidFill>
                  <a:srgbClr val="00B0F0"/>
                </a:solidFill>
              </a:rPr>
              <a:t>construction</a:t>
            </a:r>
            <a:r>
              <a:rPr lang="fr-FR" sz="1200">
                <a:solidFill>
                  <a:srgbClr val="00B0F0"/>
                </a:solidFill>
              </a:rPr>
              <a:t>_max</a:t>
            </a:r>
            <a:r>
              <a:rPr lang="fr-FR" sz="1200"/>
              <a:t> </a:t>
            </a:r>
            <a:r>
              <a:rPr lang="fr-FR" sz="1200">
                <a:solidFill>
                  <a:srgbClr val="00B0F0"/>
                </a:solidFill>
              </a:rPr>
              <a:t>moyen</a:t>
            </a:r>
            <a:r>
              <a:rPr lang="fr-FR" sz="1200"/>
              <a:t>) modulée en fonction des caractéristiques du projet:</a:t>
            </a:r>
            <a:endParaRPr/>
          </a:p>
        </p:txBody>
      </p:sp>
      <p:pic>
        <p:nvPicPr>
          <p:cNvPr id="15" name="Image4"/>
          <p:cNvPicPr/>
          <p:nvPr/>
        </p:nvPicPr>
        <p:blipFill>
          <a:blip r:embed="rId4"/>
          <a:srcRect l="14647" t="13041" r="19253" b="17220"/>
          <a:stretch/>
        </p:blipFill>
        <p:spPr bwMode="auto">
          <a:xfrm>
            <a:off x="587784" y="1255878"/>
            <a:ext cx="388144" cy="374333"/>
          </a:xfrm>
          <a:prstGeom prst="rect">
            <a:avLst/>
          </a:prstGeom>
          <a:ln w="88900">
            <a:solidFill>
              <a:srgbClr val="FFFFFF"/>
            </a:solidFill>
          </a:ln>
        </p:spPr>
      </p:pic>
      <p:pic>
        <p:nvPicPr>
          <p:cNvPr id="5" name="Image 4"/>
          <p:cNvPicPr>
            <a:picLocks noChangeAspect="1"/>
          </p:cNvPicPr>
          <p:nvPr/>
        </p:nvPicPr>
        <p:blipFill>
          <a:blip r:embed="rId5"/>
          <a:stretch/>
        </p:blipFill>
        <p:spPr bwMode="auto">
          <a:xfrm>
            <a:off x="975928" y="2566549"/>
            <a:ext cx="7028041" cy="2000475"/>
          </a:xfrm>
          <a:prstGeom prst="rect">
            <a:avLst/>
          </a:prstGeom>
        </p:spPr>
      </p:pic>
      <p:pic>
        <p:nvPicPr>
          <p:cNvPr id="3" name="Image 2"/>
          <p:cNvPicPr>
            <a:picLocks noChangeAspect="1"/>
          </p:cNvPicPr>
          <p:nvPr/>
        </p:nvPicPr>
        <p:blipFill>
          <a:blip r:embed="rId6"/>
          <a:stretch/>
        </p:blipFill>
        <p:spPr bwMode="auto">
          <a:xfrm>
            <a:off x="2833345" y="2976056"/>
            <a:ext cx="4122288" cy="1553087"/>
          </a:xfrm>
          <a:prstGeom prst="rect">
            <a:avLst/>
          </a:prstGeom>
        </p:spPr>
      </p:pic>
      <p:sp>
        <p:nvSpPr>
          <p:cNvPr id="17" name="ZoneTexte 16">
            <a:extLst>
              <a:ext uri="{FF2B5EF4-FFF2-40B4-BE49-F238E27FC236}">
                <a16:creationId xmlns:a16="http://schemas.microsoft.com/office/drawing/2014/main" id="{ED2C20D9-B5E3-4BA2-A84C-0D75BE3F041E}"/>
              </a:ext>
            </a:extLst>
          </p:cNvPr>
          <p:cNvSpPr txBox="1"/>
          <p:nvPr/>
        </p:nvSpPr>
        <p:spPr bwMode="auto">
          <a:xfrm>
            <a:off x="3219460" y="215776"/>
            <a:ext cx="2540976" cy="287964"/>
          </a:xfrm>
          <a:prstGeom prst="rect">
            <a:avLst/>
          </a:prstGeom>
          <a:solidFill>
            <a:schemeClr val="accent1">
              <a:lumMod val="25000"/>
              <a:lumOff val="75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juillet 2026</a:t>
            </a:r>
            <a:endParaRPr sz="1100" dirty="0"/>
          </a:p>
        </p:txBody>
      </p:sp>
      <p:sp>
        <p:nvSpPr>
          <p:cNvPr id="18" name="Rectangle 17">
            <a:extLst>
              <a:ext uri="{FF2B5EF4-FFF2-40B4-BE49-F238E27FC236}">
                <a16:creationId xmlns:a16="http://schemas.microsoft.com/office/drawing/2014/main" id="{FC899839-A26C-4EEC-92D4-B495495DD941}"/>
              </a:ext>
            </a:extLst>
          </p:cNvPr>
          <p:cNvSpPr/>
          <p:nvPr/>
        </p:nvSpPr>
        <p:spPr bwMode="auto">
          <a:xfrm>
            <a:off x="534824" y="2067694"/>
            <a:ext cx="8283463" cy="461665"/>
          </a:xfrm>
          <a:prstGeom prst="rect">
            <a:avLst/>
          </a:prstGeom>
          <a:ln w="12700">
            <a:solidFill>
              <a:schemeClr val="accent6">
                <a:lumMod val="75000"/>
              </a:schemeClr>
            </a:solidFill>
          </a:ln>
        </p:spPr>
        <p:txBody>
          <a:bodyPr wrap="square">
            <a:spAutoFit/>
          </a:bodyPr>
          <a:lstStyle/>
          <a:p>
            <a:pPr algn="ctr">
              <a:defRPr sz="1800" b="0" i="0" u="none" strike="noStrike" cap="none" spc="0">
                <a:solidFill>
                  <a:srgbClr val="000000"/>
                </a:solidFill>
              </a:defRPr>
            </a:pPr>
            <a:r>
              <a:rPr lang="fr-FR" sz="1200" dirty="0">
                <a:latin typeface="Calibri" panose="020F0502020204030204" pitchFamily="34" charset="0"/>
                <a:cs typeface="Calibri" panose="020F0502020204030204" pitchFamily="34" charset="0"/>
              </a:rPr>
              <a:t>Ic</a:t>
            </a:r>
            <a:r>
              <a:rPr lang="fr-FR" sz="1200" baseline="-25000" dirty="0">
                <a:latin typeface="Calibri" panose="020F0502020204030204" pitchFamily="34" charset="0"/>
                <a:cs typeface="Calibri" panose="020F0502020204030204" pitchFamily="34" charset="0"/>
              </a:rPr>
              <a:t>construction</a:t>
            </a:r>
            <a:r>
              <a:rPr lang="fr-FR" sz="1200" dirty="0">
                <a:latin typeface="Calibri" panose="020F0502020204030204" pitchFamily="34" charset="0"/>
                <a:cs typeface="Calibri" panose="020F0502020204030204" pitchFamily="34" charset="0"/>
              </a:rPr>
              <a:t>_max = Ic</a:t>
            </a:r>
            <a:r>
              <a:rPr lang="fr-FR" sz="1200" baseline="-25000" dirty="0">
                <a:latin typeface="Calibri" panose="020F0502020204030204" pitchFamily="34" charset="0"/>
                <a:cs typeface="Calibri" panose="020F0502020204030204" pitchFamily="34" charset="0"/>
              </a:rPr>
              <a:t>construction</a:t>
            </a:r>
            <a:r>
              <a:rPr lang="fr-FR" sz="1200" dirty="0">
                <a:latin typeface="Calibri" panose="020F0502020204030204" pitchFamily="34" charset="0"/>
                <a:cs typeface="Calibri" panose="020F0502020204030204" pitchFamily="34" charset="0"/>
              </a:rPr>
              <a:t>_maxmoyen × (1 + Micombles + </a:t>
            </a:r>
            <a:r>
              <a:rPr lang="fr-FR" sz="1200" b="1" dirty="0">
                <a:solidFill>
                  <a:srgbClr val="7030A0"/>
                </a:solidFill>
                <a:latin typeface="Calibri" panose="020F0502020204030204" pitchFamily="34" charset="0"/>
                <a:cs typeface="Calibri" panose="020F0502020204030204" pitchFamily="34" charset="0"/>
              </a:rPr>
              <a:t>Misurf_moy+ Misurf_tot</a:t>
            </a:r>
            <a:r>
              <a:rPr lang="fr-FR" sz="1200" dirty="0">
                <a:latin typeface="Calibri" panose="020F0502020204030204" pitchFamily="34" charset="0"/>
                <a:cs typeface="Calibri" panose="020F0502020204030204" pitchFamily="34" charset="0"/>
              </a:rPr>
              <a:t>) + Migéo + Miinfra + Mivrd + Mided </a:t>
            </a:r>
            <a:r>
              <a:rPr lang="fr-FR" sz="1200" b="1" dirty="0">
                <a:solidFill>
                  <a:srgbClr val="7030A0"/>
                </a:solidFill>
                <a:latin typeface="Calibri" panose="020F0502020204030204" pitchFamily="34" charset="0"/>
                <a:cs typeface="Calibri" panose="020F0502020204030204" pitchFamily="34" charset="0"/>
              </a:rPr>
              <a:t>+ </a:t>
            </a:r>
            <a:r>
              <a:rPr lang="fr-FR" sz="1200" b="1" dirty="0" err="1">
                <a:solidFill>
                  <a:srgbClr val="7030A0"/>
                </a:solidFill>
                <a:latin typeface="Calibri" panose="020F0502020204030204" pitchFamily="34" charset="0"/>
                <a:cs typeface="Calibri" panose="020F0502020204030204" pitchFamily="34" charset="0"/>
              </a:rPr>
              <a:t>Mipv</a:t>
            </a:r>
            <a:r>
              <a:rPr lang="fr-FR" sz="1200" b="1" dirty="0">
                <a:solidFill>
                  <a:srgbClr val="7030A0"/>
                </a:solidFill>
                <a:latin typeface="Calibri" panose="020F0502020204030204" pitchFamily="34" charset="0"/>
                <a:cs typeface="Calibri" panose="020F0502020204030204" pitchFamily="34" charset="0"/>
              </a:rPr>
              <a:t> </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Miagrément_ext</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Mi_HSP</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Miclim_RCU</a:t>
            </a:r>
            <a:r>
              <a:rPr lang="fr-FR"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Quelle valeur max pour Ic construction (logements)?</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109</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sp>
        <p:nvSpPr>
          <p:cNvPr id="13" name="Espace réservé du contenu 1"/>
          <p:cNvSpPr txBox="1"/>
          <p:nvPr/>
        </p:nvSpPr>
        <p:spPr bwMode="auto">
          <a:xfrm>
            <a:off x="992559" y="1283970"/>
            <a:ext cx="7994603" cy="692481"/>
          </a:xfrm>
          <a:prstGeom prst="rect">
            <a:avLst/>
          </a:prstGeom>
        </p:spPr>
        <p:txBody>
          <a:bodyPr>
            <a:norm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defRPr/>
            </a:pPr>
            <a:r>
              <a:rPr lang="fr-FR" sz="1200" dirty="0">
                <a:solidFill>
                  <a:srgbClr val="00B0F0"/>
                </a:solidFill>
              </a:rPr>
              <a:t>Le seuil maximal à ne pas dépasser pour les composants et le chantier: Ic</a:t>
            </a:r>
            <a:r>
              <a:rPr lang="fr-FR" sz="1200" baseline="-25000" dirty="0">
                <a:solidFill>
                  <a:srgbClr val="00B0F0"/>
                </a:solidFill>
              </a:rPr>
              <a:t>construction</a:t>
            </a:r>
            <a:r>
              <a:rPr lang="fr-FR" sz="1200" dirty="0">
                <a:solidFill>
                  <a:srgbClr val="00B0F0"/>
                </a:solidFill>
              </a:rPr>
              <a:t>_max </a:t>
            </a:r>
            <a:r>
              <a:rPr lang="fr-FR" sz="1200" dirty="0"/>
              <a:t>se calcule sur la base d’une valeur moyenne pivot (</a:t>
            </a:r>
            <a:r>
              <a:rPr lang="fr-FR" sz="1200" dirty="0">
                <a:solidFill>
                  <a:srgbClr val="00B0F0"/>
                </a:solidFill>
              </a:rPr>
              <a:t>Ic</a:t>
            </a:r>
            <a:r>
              <a:rPr lang="fr-FR" sz="1200" baseline="-25000" dirty="0">
                <a:solidFill>
                  <a:srgbClr val="00B0F0"/>
                </a:solidFill>
              </a:rPr>
              <a:t>construction</a:t>
            </a:r>
            <a:r>
              <a:rPr lang="fr-FR" sz="1200" dirty="0">
                <a:solidFill>
                  <a:srgbClr val="00B0F0"/>
                </a:solidFill>
              </a:rPr>
              <a:t>_max</a:t>
            </a:r>
            <a:r>
              <a:rPr lang="fr-FR" sz="1200" dirty="0"/>
              <a:t> </a:t>
            </a:r>
            <a:r>
              <a:rPr lang="fr-FR" sz="1200" dirty="0">
                <a:solidFill>
                  <a:srgbClr val="00B0F0"/>
                </a:solidFill>
              </a:rPr>
              <a:t>moyen</a:t>
            </a:r>
            <a:r>
              <a:rPr lang="fr-FR" sz="1200" dirty="0"/>
              <a:t>) modulée en fonction des caractéristiques du projet:</a:t>
            </a:r>
            <a:endParaRPr dirty="0"/>
          </a:p>
        </p:txBody>
      </p:sp>
      <p:pic>
        <p:nvPicPr>
          <p:cNvPr id="15" name="Image4"/>
          <p:cNvPicPr/>
          <p:nvPr/>
        </p:nvPicPr>
        <p:blipFill>
          <a:blip r:embed="rId4"/>
          <a:srcRect l="14647" t="13041" r="19253" b="17220"/>
          <a:stretch/>
        </p:blipFill>
        <p:spPr bwMode="auto">
          <a:xfrm>
            <a:off x="587784" y="1255878"/>
            <a:ext cx="388144" cy="374333"/>
          </a:xfrm>
          <a:prstGeom prst="rect">
            <a:avLst/>
          </a:prstGeom>
          <a:ln w="88900">
            <a:solidFill>
              <a:srgbClr val="FFFFFF"/>
            </a:solidFill>
          </a:ln>
        </p:spPr>
      </p:pic>
      <p:pic>
        <p:nvPicPr>
          <p:cNvPr id="5" name="Image 4"/>
          <p:cNvPicPr>
            <a:picLocks noChangeAspect="1"/>
          </p:cNvPicPr>
          <p:nvPr/>
        </p:nvPicPr>
        <p:blipFill>
          <a:blip r:embed="rId5"/>
          <a:stretch/>
        </p:blipFill>
        <p:spPr bwMode="auto">
          <a:xfrm>
            <a:off x="975928" y="2566549"/>
            <a:ext cx="7028041" cy="2000475"/>
          </a:xfrm>
          <a:prstGeom prst="rect">
            <a:avLst/>
          </a:prstGeom>
        </p:spPr>
      </p:pic>
      <p:pic>
        <p:nvPicPr>
          <p:cNvPr id="3" name="Image 2"/>
          <p:cNvPicPr>
            <a:picLocks noChangeAspect="1"/>
          </p:cNvPicPr>
          <p:nvPr/>
        </p:nvPicPr>
        <p:blipFill>
          <a:blip r:embed="rId6"/>
          <a:stretch/>
        </p:blipFill>
        <p:spPr bwMode="auto">
          <a:xfrm>
            <a:off x="2736082" y="2976013"/>
            <a:ext cx="5364310" cy="1626188"/>
          </a:xfrm>
          <a:prstGeom prst="rect">
            <a:avLst/>
          </a:prstGeom>
        </p:spPr>
      </p:pic>
      <p:sp>
        <p:nvSpPr>
          <p:cNvPr id="17" name="ZoneTexte 16">
            <a:extLst>
              <a:ext uri="{FF2B5EF4-FFF2-40B4-BE49-F238E27FC236}">
                <a16:creationId xmlns:a16="http://schemas.microsoft.com/office/drawing/2014/main" id="{ED2C20D9-B5E3-4BA2-A84C-0D75BE3F041E}"/>
              </a:ext>
            </a:extLst>
          </p:cNvPr>
          <p:cNvSpPr txBox="1"/>
          <p:nvPr/>
        </p:nvSpPr>
        <p:spPr bwMode="auto">
          <a:xfrm>
            <a:off x="3219460" y="215776"/>
            <a:ext cx="2540976" cy="287964"/>
          </a:xfrm>
          <a:prstGeom prst="rect">
            <a:avLst/>
          </a:prstGeom>
          <a:solidFill>
            <a:schemeClr val="accent1">
              <a:lumMod val="25000"/>
              <a:lumOff val="75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juillet 2026</a:t>
            </a:r>
            <a:endParaRPr sz="1100" dirty="0"/>
          </a:p>
        </p:txBody>
      </p:sp>
      <p:sp>
        <p:nvSpPr>
          <p:cNvPr id="18" name="Rectangle 17">
            <a:extLst>
              <a:ext uri="{FF2B5EF4-FFF2-40B4-BE49-F238E27FC236}">
                <a16:creationId xmlns:a16="http://schemas.microsoft.com/office/drawing/2014/main" id="{FC899839-A26C-4EEC-92D4-B495495DD941}"/>
              </a:ext>
            </a:extLst>
          </p:cNvPr>
          <p:cNvSpPr/>
          <p:nvPr/>
        </p:nvSpPr>
        <p:spPr bwMode="auto">
          <a:xfrm>
            <a:off x="534824" y="2067694"/>
            <a:ext cx="8283463" cy="461665"/>
          </a:xfrm>
          <a:prstGeom prst="rect">
            <a:avLst/>
          </a:prstGeom>
          <a:ln w="12700">
            <a:solidFill>
              <a:schemeClr val="accent6">
                <a:lumMod val="75000"/>
              </a:schemeClr>
            </a:solidFill>
          </a:ln>
        </p:spPr>
        <p:txBody>
          <a:bodyPr wrap="square">
            <a:spAutoFit/>
          </a:bodyPr>
          <a:lstStyle/>
          <a:p>
            <a:pPr algn="ctr">
              <a:defRPr sz="1800" b="0" i="0" u="none" strike="noStrike" cap="none" spc="0">
                <a:solidFill>
                  <a:srgbClr val="000000"/>
                </a:solidFill>
              </a:defRPr>
            </a:pPr>
            <a:r>
              <a:rPr lang="fr-FR" sz="1200" dirty="0">
                <a:latin typeface="Calibri" panose="020F0502020204030204" pitchFamily="34" charset="0"/>
                <a:cs typeface="Calibri" panose="020F0502020204030204" pitchFamily="34" charset="0"/>
              </a:rPr>
              <a:t>Ic</a:t>
            </a:r>
            <a:r>
              <a:rPr lang="fr-FR" sz="1200" baseline="-25000" dirty="0">
                <a:latin typeface="Calibri" panose="020F0502020204030204" pitchFamily="34" charset="0"/>
                <a:cs typeface="Calibri" panose="020F0502020204030204" pitchFamily="34" charset="0"/>
              </a:rPr>
              <a:t>construction</a:t>
            </a:r>
            <a:r>
              <a:rPr lang="fr-FR" sz="1200" dirty="0">
                <a:latin typeface="Calibri" panose="020F0502020204030204" pitchFamily="34" charset="0"/>
                <a:cs typeface="Calibri" panose="020F0502020204030204" pitchFamily="34" charset="0"/>
              </a:rPr>
              <a:t>_max = Ic</a:t>
            </a:r>
            <a:r>
              <a:rPr lang="fr-FR" sz="1200" baseline="-25000" dirty="0">
                <a:latin typeface="Calibri" panose="020F0502020204030204" pitchFamily="34" charset="0"/>
                <a:cs typeface="Calibri" panose="020F0502020204030204" pitchFamily="34" charset="0"/>
              </a:rPr>
              <a:t>construction</a:t>
            </a:r>
            <a:r>
              <a:rPr lang="fr-FR" sz="1200" dirty="0">
                <a:latin typeface="Calibri" panose="020F0502020204030204" pitchFamily="34" charset="0"/>
                <a:cs typeface="Calibri" panose="020F0502020204030204" pitchFamily="34" charset="0"/>
              </a:rPr>
              <a:t>_maxmoyen × (1 + Micombles + </a:t>
            </a:r>
            <a:r>
              <a:rPr lang="fr-FR" sz="1200" b="1" dirty="0">
                <a:solidFill>
                  <a:srgbClr val="7030A0"/>
                </a:solidFill>
                <a:latin typeface="Calibri" panose="020F0502020204030204" pitchFamily="34" charset="0"/>
                <a:cs typeface="Calibri" panose="020F0502020204030204" pitchFamily="34" charset="0"/>
              </a:rPr>
              <a:t>Misurf_moy+ Misurf_tot</a:t>
            </a:r>
            <a:r>
              <a:rPr lang="fr-FR" sz="1200" dirty="0">
                <a:latin typeface="Calibri" panose="020F0502020204030204" pitchFamily="34" charset="0"/>
                <a:cs typeface="Calibri" panose="020F0502020204030204" pitchFamily="34" charset="0"/>
              </a:rPr>
              <a:t>) + Migéo + Miinfra + Mivrd + Mided </a:t>
            </a:r>
            <a:r>
              <a:rPr lang="fr-FR" sz="1200" b="1" dirty="0">
                <a:solidFill>
                  <a:srgbClr val="7030A0"/>
                </a:solidFill>
                <a:latin typeface="Calibri" panose="020F0502020204030204" pitchFamily="34" charset="0"/>
                <a:cs typeface="Calibri" panose="020F0502020204030204" pitchFamily="34" charset="0"/>
              </a:rPr>
              <a:t>+ </a:t>
            </a:r>
            <a:r>
              <a:rPr lang="fr-FR" sz="1200" b="1" dirty="0" err="1">
                <a:solidFill>
                  <a:srgbClr val="7030A0"/>
                </a:solidFill>
                <a:latin typeface="Calibri" panose="020F0502020204030204" pitchFamily="34" charset="0"/>
                <a:cs typeface="Calibri" panose="020F0502020204030204" pitchFamily="34" charset="0"/>
              </a:rPr>
              <a:t>Mipv</a:t>
            </a:r>
            <a:r>
              <a:rPr lang="fr-FR" sz="1200" b="1" dirty="0">
                <a:solidFill>
                  <a:srgbClr val="7030A0"/>
                </a:solidFill>
                <a:latin typeface="Calibri" panose="020F0502020204030204" pitchFamily="34" charset="0"/>
                <a:cs typeface="Calibri" panose="020F0502020204030204" pitchFamily="34" charset="0"/>
              </a:rPr>
              <a:t> </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Miagrément_ext</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Mi_HSP</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Miclim_RCU</a:t>
            </a:r>
            <a:r>
              <a:rPr lang="fr-FR"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3" name="Espace réservé du numéro de diapositive 5"/>
          <p:cNvSpPr txBox="1">
            <a:spLocks noGrp="1"/>
          </p:cNvSpPr>
          <p:nvPr>
            <p:ph type="sldNum" sz="quarter" idx="12"/>
          </p:nvPr>
        </p:nvSpPr>
        <p:spPr bwMode="auto">
          <a:prstGeom prst="rect">
            <a:avLst/>
          </a:prstGeom>
        </p:spPr>
        <p:txBody>
          <a:bodyPr/>
          <a:lstStyle/>
          <a:p>
            <a:pPr defTabSz="342900">
              <a:defRPr/>
            </a:pPr>
            <a:fld id="{86CB4B4D-7CA3-9044-876B-883B54F8677D}" type="slidenum">
              <a:rPr>
                <a:solidFill>
                  <a:prstClr val="white"/>
                </a:solidFill>
              </a:rPr>
              <a:t>110</a:t>
            </a:fld>
            <a:endParaRPr>
              <a:solidFill>
                <a:prstClr val="white"/>
              </a:solidFill>
            </a:endParaRPr>
          </a:p>
        </p:txBody>
      </p:sp>
      <p:graphicFrame>
        <p:nvGraphicFramePr>
          <p:cNvPr id="13" name="Tableau 12"/>
          <p:cNvGraphicFramePr>
            <a:graphicFrameLocks noGrp="1"/>
          </p:cNvGraphicFramePr>
          <p:nvPr/>
        </p:nvGraphicFramePr>
        <p:xfrm>
          <a:off x="755447" y="1889903"/>
          <a:ext cx="7892825" cy="2220004"/>
        </p:xfrm>
        <a:graphic>
          <a:graphicData uri="http://schemas.openxmlformats.org/drawingml/2006/table">
            <a:tbl>
              <a:tblPr firstRow="1" firstCol="1" bandRow="1">
                <a:tableStyleId>{5C22544A-7EE6-4342-B048-85BDC9FD1C3A}</a:tableStyleId>
              </a:tblPr>
              <a:tblGrid>
                <a:gridCol w="2156464">
                  <a:extLst>
                    <a:ext uri="{9D8B030D-6E8A-4147-A177-3AD203B41FA5}">
                      <a16:colId xmlns:a16="http://schemas.microsoft.com/office/drawing/2014/main" val="20000"/>
                    </a:ext>
                  </a:extLst>
                </a:gridCol>
                <a:gridCol w="1298953">
                  <a:extLst>
                    <a:ext uri="{9D8B030D-6E8A-4147-A177-3AD203B41FA5}">
                      <a16:colId xmlns:a16="http://schemas.microsoft.com/office/drawing/2014/main" val="20001"/>
                    </a:ext>
                  </a:extLst>
                </a:gridCol>
                <a:gridCol w="1399939">
                  <a:extLst>
                    <a:ext uri="{9D8B030D-6E8A-4147-A177-3AD203B41FA5}">
                      <a16:colId xmlns:a16="http://schemas.microsoft.com/office/drawing/2014/main" val="20002"/>
                    </a:ext>
                  </a:extLst>
                </a:gridCol>
                <a:gridCol w="1560315">
                  <a:extLst>
                    <a:ext uri="{9D8B030D-6E8A-4147-A177-3AD203B41FA5}">
                      <a16:colId xmlns:a16="http://schemas.microsoft.com/office/drawing/2014/main" val="20003"/>
                    </a:ext>
                  </a:extLst>
                </a:gridCol>
                <a:gridCol w="1477154">
                  <a:extLst>
                    <a:ext uri="{9D8B030D-6E8A-4147-A177-3AD203B41FA5}">
                      <a16:colId xmlns:a16="http://schemas.microsoft.com/office/drawing/2014/main" val="20004"/>
                    </a:ext>
                  </a:extLst>
                </a:gridCol>
              </a:tblGrid>
              <a:tr h="474007">
                <a:tc>
                  <a:txBody>
                    <a:bodyPr/>
                    <a:lstStyle/>
                    <a:p>
                      <a:pPr algn="ctr">
                        <a:lnSpc>
                          <a:spcPct val="107000"/>
                        </a:lnSpc>
                        <a:spcAft>
                          <a:spcPts val="0"/>
                        </a:spcAft>
                        <a:defRPr/>
                      </a:pPr>
                      <a:endParaRPr lang="fr-FR" sz="1200">
                        <a:latin typeface="Calibri"/>
                        <a:ea typeface="Calibri"/>
                        <a:cs typeface="Times New Roman"/>
                      </a:endParaRPr>
                    </a:p>
                  </a:txBody>
                  <a:tcPr marL="51435" marR="51435" marT="0" marB="0" anchor="ctr">
                    <a:solidFill>
                      <a:schemeClr val="bg1"/>
                    </a:solidFill>
                  </a:tcPr>
                </a:tc>
                <a:tc gridSpan="4">
                  <a:txBody>
                    <a:bodyPr/>
                    <a:lstStyle/>
                    <a:p>
                      <a:pPr marL="0" marR="0" lvl="0" indent="0" algn="ctr" defTabSz="457200">
                        <a:lnSpc>
                          <a:spcPct val="107000"/>
                        </a:lnSpc>
                        <a:spcBef>
                          <a:spcPts val="0"/>
                        </a:spcBef>
                        <a:spcAft>
                          <a:spcPts val="0"/>
                        </a:spcAft>
                        <a:buClrTx/>
                        <a:buSzTx/>
                        <a:buFontTx/>
                        <a:buNone/>
                        <a:defRPr/>
                      </a:pPr>
                      <a:r>
                        <a:rPr lang="fr-FR" sz="1200">
                          <a:solidFill>
                            <a:schemeClr val="tx1"/>
                          </a:solidFill>
                          <a:latin typeface="Calibri"/>
                          <a:ea typeface="Calibri"/>
                          <a:cs typeface="Times New Roman"/>
                        </a:rPr>
                        <a:t>Valeur de </a:t>
                      </a:r>
                      <a:r>
                        <a:rPr lang="fr-FR" sz="1800" b="1">
                          <a:solidFill>
                            <a:schemeClr val="tx1"/>
                          </a:solidFill>
                        </a:rPr>
                        <a:t>Ic</a:t>
                      </a:r>
                      <a:r>
                        <a:rPr lang="fr-FR" sz="1800" b="1" baseline="-25000">
                          <a:solidFill>
                            <a:schemeClr val="tx1"/>
                          </a:solidFill>
                        </a:rPr>
                        <a:t>construction</a:t>
                      </a:r>
                      <a:r>
                        <a:rPr lang="fr-FR" sz="1800" b="1">
                          <a:solidFill>
                            <a:schemeClr val="tx1"/>
                          </a:solidFill>
                        </a:rPr>
                        <a:t>_max</a:t>
                      </a:r>
                      <a:r>
                        <a:rPr lang="fr-FR" sz="2100" b="1">
                          <a:solidFill>
                            <a:schemeClr val="tx1"/>
                          </a:solidFill>
                        </a:rPr>
                        <a:t> </a:t>
                      </a:r>
                      <a:r>
                        <a:rPr lang="fr-FR" sz="1800" b="1">
                          <a:solidFill>
                            <a:schemeClr val="tx1"/>
                          </a:solidFill>
                        </a:rPr>
                        <a:t>moyen </a:t>
                      </a:r>
                      <a:r>
                        <a:rPr lang="fr-FR" sz="1800" b="0">
                          <a:solidFill>
                            <a:schemeClr val="tx1"/>
                          </a:solidFill>
                        </a:rPr>
                        <a:t>(</a:t>
                      </a:r>
                      <a:r>
                        <a:rPr lang="fr-FR" sz="1800" b="0">
                          <a:solidFill>
                            <a:srgbClr val="000000"/>
                          </a:solidFill>
                          <a:ea typeface="Microsoft YaHei"/>
                          <a:cs typeface="Mangal"/>
                        </a:rPr>
                        <a:t>kg éq. CO</a:t>
                      </a:r>
                      <a:r>
                        <a:rPr lang="fr-FR" sz="1800" b="0" baseline="-25000">
                          <a:solidFill>
                            <a:srgbClr val="000000"/>
                          </a:solidFill>
                          <a:ea typeface="Microsoft YaHei"/>
                          <a:cs typeface="Mangal"/>
                        </a:rPr>
                        <a:t>2</a:t>
                      </a:r>
                      <a:r>
                        <a:rPr lang="fr-FR" sz="1800" b="0">
                          <a:solidFill>
                            <a:srgbClr val="000000"/>
                          </a:solidFill>
                          <a:ea typeface="Microsoft YaHei"/>
                          <a:cs typeface="Mangal"/>
                        </a:rPr>
                        <a:t>/m²)</a:t>
                      </a:r>
                      <a:endParaRPr lang="fr-FR" sz="1800" b="0">
                        <a:solidFill>
                          <a:schemeClr val="tx1"/>
                        </a:solidFill>
                        <a:latin typeface="Calibri"/>
                        <a:ea typeface="Calibri"/>
                        <a:cs typeface="Times New Roman"/>
                      </a:endParaRPr>
                    </a:p>
                  </a:txBody>
                  <a:tcPr marL="51435" marR="51435" marT="0" marB="0" anchor="ctr">
                    <a:solidFill>
                      <a:schemeClr val="accent5">
                        <a:lumMod val="40000"/>
                        <a:lumOff val="60000"/>
                      </a:schemeClr>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00"/>
                  </a:ext>
                </a:extLst>
              </a:tr>
              <a:tr h="474007">
                <a:tc>
                  <a:txBody>
                    <a:bodyPr/>
                    <a:lstStyle/>
                    <a:p>
                      <a:pPr algn="l">
                        <a:lnSpc>
                          <a:spcPct val="107000"/>
                        </a:lnSpc>
                        <a:spcAft>
                          <a:spcPts val="0"/>
                        </a:spcAft>
                        <a:defRPr/>
                      </a:pPr>
                      <a:r>
                        <a:rPr lang="fr-FR" sz="1200">
                          <a:solidFill>
                            <a:schemeClr val="tx1"/>
                          </a:solidFill>
                          <a:latin typeface="Calibri"/>
                          <a:ea typeface="Calibri"/>
                          <a:cs typeface="Times New Roman"/>
                        </a:rPr>
                        <a:t>Type de bâtiment/période</a:t>
                      </a:r>
                      <a:endParaRPr/>
                    </a:p>
                  </a:txBody>
                  <a:tcPr marL="51435" marR="51435" marT="0" marB="0" anchor="ctr">
                    <a:solidFill>
                      <a:schemeClr val="accent5">
                        <a:lumMod val="40000"/>
                        <a:lumOff val="60000"/>
                      </a:schemeClr>
                    </a:solidFill>
                  </a:tcPr>
                </a:tc>
                <a:tc>
                  <a:txBody>
                    <a:bodyPr/>
                    <a:lstStyle/>
                    <a:p>
                      <a:pPr algn="ctr">
                        <a:lnSpc>
                          <a:spcPct val="107000"/>
                        </a:lnSpc>
                        <a:spcAft>
                          <a:spcPts val="0"/>
                        </a:spcAft>
                        <a:defRPr/>
                      </a:pPr>
                      <a:r>
                        <a:rPr lang="fr-FR" sz="1800"/>
                        <a:t>2022 à 2024</a:t>
                      </a:r>
                      <a:endParaRPr lang="fr-FR" sz="1800">
                        <a:latin typeface="Calibri"/>
                        <a:ea typeface="Calibri"/>
                        <a:cs typeface="Times New Roman"/>
                      </a:endParaRPr>
                    </a:p>
                  </a:txBody>
                  <a:tcPr marL="51435" marR="51435" marT="0" marB="0" anchor="ctr">
                    <a:solidFill>
                      <a:schemeClr val="accent5">
                        <a:lumMod val="40000"/>
                        <a:lumOff val="60000"/>
                      </a:schemeClr>
                    </a:solidFill>
                  </a:tcPr>
                </a:tc>
                <a:tc>
                  <a:txBody>
                    <a:bodyPr/>
                    <a:lstStyle/>
                    <a:p>
                      <a:pPr algn="ctr">
                        <a:lnSpc>
                          <a:spcPct val="107000"/>
                        </a:lnSpc>
                        <a:spcAft>
                          <a:spcPts val="0"/>
                        </a:spcAft>
                        <a:defRPr/>
                      </a:pPr>
                      <a:r>
                        <a:rPr lang="fr-FR" sz="1800"/>
                        <a:t>2025 à 2027</a:t>
                      </a:r>
                      <a:endParaRPr lang="fr-FR" sz="1800">
                        <a:latin typeface="Calibri"/>
                        <a:ea typeface="Calibri"/>
                        <a:cs typeface="Times New Roman"/>
                      </a:endParaRPr>
                    </a:p>
                  </a:txBody>
                  <a:tcPr marL="51435" marR="51435" marT="0" marB="0" anchor="ctr">
                    <a:solidFill>
                      <a:schemeClr val="accent5">
                        <a:lumMod val="40000"/>
                        <a:lumOff val="60000"/>
                      </a:schemeClr>
                    </a:solidFill>
                  </a:tcPr>
                </a:tc>
                <a:tc>
                  <a:txBody>
                    <a:bodyPr/>
                    <a:lstStyle/>
                    <a:p>
                      <a:pPr algn="ctr">
                        <a:lnSpc>
                          <a:spcPct val="107000"/>
                        </a:lnSpc>
                        <a:spcAft>
                          <a:spcPts val="0"/>
                        </a:spcAft>
                        <a:defRPr/>
                      </a:pPr>
                      <a:r>
                        <a:rPr lang="fr-FR" sz="1800"/>
                        <a:t>2028 à 2030</a:t>
                      </a:r>
                      <a:endParaRPr lang="fr-FR" sz="1800">
                        <a:latin typeface="Calibri"/>
                        <a:ea typeface="Calibri"/>
                        <a:cs typeface="Times New Roman"/>
                      </a:endParaRPr>
                    </a:p>
                  </a:txBody>
                  <a:tcPr marL="51435" marR="51435" marT="0" marB="0" anchor="ctr">
                    <a:solidFill>
                      <a:schemeClr val="accent5">
                        <a:lumMod val="40000"/>
                        <a:lumOff val="60000"/>
                      </a:schemeClr>
                    </a:solidFill>
                  </a:tcPr>
                </a:tc>
                <a:tc>
                  <a:txBody>
                    <a:bodyPr/>
                    <a:lstStyle/>
                    <a:p>
                      <a:pPr algn="ctr">
                        <a:lnSpc>
                          <a:spcPct val="107000"/>
                        </a:lnSpc>
                        <a:spcAft>
                          <a:spcPts val="0"/>
                        </a:spcAft>
                        <a:defRPr/>
                      </a:pPr>
                      <a:r>
                        <a:rPr lang="fr-FR" sz="1800"/>
                        <a:t>2031</a:t>
                      </a:r>
                      <a:endParaRPr lang="fr-FR" sz="1800">
                        <a:latin typeface="Calibri"/>
                        <a:ea typeface="Calibri"/>
                        <a:cs typeface="Times New Roman"/>
                      </a:endParaRPr>
                    </a:p>
                  </a:txBody>
                  <a:tcPr marL="51435" marR="51435" marT="0" marB="0" anchor="ctr">
                    <a:solidFill>
                      <a:schemeClr val="accent5">
                        <a:lumMod val="40000"/>
                        <a:lumOff val="60000"/>
                      </a:schemeClr>
                    </a:solidFill>
                  </a:tcPr>
                </a:tc>
                <a:extLst>
                  <a:ext uri="{0D108BD9-81ED-4DB2-BD59-A6C34878D82A}">
                    <a16:rowId xmlns:a16="http://schemas.microsoft.com/office/drawing/2014/main" val="10001"/>
                  </a:ext>
                </a:extLst>
              </a:tr>
              <a:tr h="293513">
                <a:tc>
                  <a:txBody>
                    <a:bodyPr/>
                    <a:lstStyle/>
                    <a:p>
                      <a:pPr algn="l">
                        <a:lnSpc>
                          <a:spcPct val="107000"/>
                        </a:lnSpc>
                        <a:spcAft>
                          <a:spcPts val="0"/>
                        </a:spcAft>
                        <a:defRPr/>
                      </a:pPr>
                      <a:r>
                        <a:rPr lang="fr-FR" sz="1500">
                          <a:solidFill>
                            <a:schemeClr val="tx2"/>
                          </a:solidFill>
                        </a:rPr>
                        <a:t>Bureaux</a:t>
                      </a:r>
                      <a:endParaRPr lang="fr-FR" sz="1500">
                        <a:solidFill>
                          <a:schemeClr val="tx2"/>
                        </a:solidFill>
                        <a:latin typeface="Calibri"/>
                        <a:ea typeface="Calibri"/>
                        <a:cs typeface="Times New Roman"/>
                      </a:endParaRP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r>
                        <a:rPr lang="fr-FR" sz="1800"/>
                        <a:t>980</a:t>
                      </a:r>
                      <a:endParaRPr lang="fr-FR" sz="1800">
                        <a:latin typeface="Calibri"/>
                        <a:ea typeface="Calibri"/>
                        <a:cs typeface="Times New Roman"/>
                      </a:endParaRP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r>
                        <a:rPr lang="fr-FR" sz="1800"/>
                        <a:t>810</a:t>
                      </a:r>
                      <a:endParaRPr lang="fr-FR" sz="1800">
                        <a:latin typeface="Calibri"/>
                        <a:ea typeface="Calibri"/>
                        <a:cs typeface="Times New Roman"/>
                      </a:endParaRP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r>
                        <a:rPr lang="fr-FR" sz="1800"/>
                        <a:t>710</a:t>
                      </a:r>
                      <a:endParaRPr lang="fr-FR" sz="1800">
                        <a:latin typeface="Calibri"/>
                        <a:ea typeface="Calibri"/>
                        <a:cs typeface="Times New Roman"/>
                      </a:endParaRP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r>
                        <a:rPr lang="fr-FR" sz="1800"/>
                        <a:t>600</a:t>
                      </a:r>
                      <a:endParaRPr lang="fr-FR" sz="1800">
                        <a:latin typeface="Calibri"/>
                        <a:ea typeface="Calibri"/>
                        <a:cs typeface="Times New Roman"/>
                      </a:endParaRPr>
                    </a:p>
                  </a:txBody>
                  <a:tcPr marL="51435" marR="51435" marT="0" marB="0" anchor="ctr">
                    <a:solidFill>
                      <a:schemeClr val="accent6">
                        <a:lumMod val="60000"/>
                        <a:lumOff val="40000"/>
                      </a:schemeClr>
                    </a:solidFill>
                  </a:tcPr>
                </a:tc>
                <a:extLst>
                  <a:ext uri="{0D108BD9-81ED-4DB2-BD59-A6C34878D82A}">
                    <a16:rowId xmlns:a16="http://schemas.microsoft.com/office/drawing/2014/main" val="10002"/>
                  </a:ext>
                </a:extLst>
              </a:tr>
              <a:tr h="293513">
                <a:tc>
                  <a:txBody>
                    <a:bodyPr/>
                    <a:lstStyle/>
                    <a:p>
                      <a:pPr algn="l">
                        <a:lnSpc>
                          <a:spcPct val="107000"/>
                        </a:lnSpc>
                        <a:spcAft>
                          <a:spcPts val="0"/>
                        </a:spcAft>
                        <a:defRPr/>
                      </a:pPr>
                      <a:r>
                        <a:rPr lang="fr-FR" sz="1200">
                          <a:solidFill>
                            <a:schemeClr val="tx1"/>
                          </a:solidFill>
                          <a:latin typeface="Calibri"/>
                          <a:ea typeface="Calibri"/>
                          <a:cs typeface="Times New Roman"/>
                        </a:rPr>
                        <a:t>Évolution / 2022</a:t>
                      </a:r>
                      <a:endParaRP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endParaRPr lang="fr-FR" sz="1800">
                        <a:latin typeface="Calibri"/>
                        <a:ea typeface="Calibri"/>
                        <a:cs typeface="Times New Roman"/>
                      </a:endParaRP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r>
                        <a:rPr lang="fr-FR" sz="1800" i="1">
                          <a:latin typeface="+mn-lt"/>
                          <a:ea typeface="Calibri"/>
                          <a:cs typeface="Times New Roman"/>
                        </a:rPr>
                        <a:t>-17 % / -170</a:t>
                      </a: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r>
                        <a:rPr lang="fr-FR" sz="1800" i="1">
                          <a:latin typeface="+mn-lt"/>
                          <a:ea typeface="Calibri"/>
                          <a:cs typeface="Times New Roman"/>
                        </a:rPr>
                        <a:t>-27% / -270</a:t>
                      </a:r>
                      <a:endParaRP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r>
                        <a:rPr lang="fr-FR" sz="1800" i="1">
                          <a:latin typeface="+mn-lt"/>
                          <a:ea typeface="Calibri"/>
                          <a:cs typeface="Times New Roman"/>
                        </a:rPr>
                        <a:t>- 39 % / -380</a:t>
                      </a:r>
                      <a:endParaRPr/>
                    </a:p>
                  </a:txBody>
                  <a:tcPr marL="51435" marR="51435" marT="0" marB="0" anchor="ctr">
                    <a:solidFill>
                      <a:schemeClr val="accent6">
                        <a:lumMod val="60000"/>
                        <a:lumOff val="40000"/>
                      </a:schemeClr>
                    </a:solidFill>
                  </a:tcPr>
                </a:tc>
                <a:extLst>
                  <a:ext uri="{0D108BD9-81ED-4DB2-BD59-A6C34878D82A}">
                    <a16:rowId xmlns:a16="http://schemas.microsoft.com/office/drawing/2014/main" val="10003"/>
                  </a:ext>
                </a:extLst>
              </a:tr>
              <a:tr h="293513">
                <a:tc>
                  <a:txBody>
                    <a:bodyPr/>
                    <a:lstStyle/>
                    <a:p>
                      <a:pPr algn="l">
                        <a:lnSpc>
                          <a:spcPct val="107000"/>
                        </a:lnSpc>
                        <a:spcAft>
                          <a:spcPts val="0"/>
                        </a:spcAft>
                        <a:defRPr/>
                      </a:pPr>
                      <a:r>
                        <a:rPr lang="fr-FR" sz="1500">
                          <a:solidFill>
                            <a:schemeClr val="tx2"/>
                          </a:solidFill>
                        </a:rPr>
                        <a:t>Enseignement</a:t>
                      </a:r>
                      <a:endParaRPr lang="fr-FR" sz="1500">
                        <a:solidFill>
                          <a:schemeClr val="tx2"/>
                        </a:solidFill>
                        <a:latin typeface="Calibri"/>
                        <a:ea typeface="Calibri"/>
                        <a:cs typeface="Times New Roman"/>
                      </a:endParaRPr>
                    </a:p>
                  </a:txBody>
                  <a:tcPr marL="51435" marR="51435" marT="0" marB="0" anchor="ctr">
                    <a:solidFill>
                      <a:srgbClr val="92D050"/>
                    </a:solidFill>
                  </a:tcPr>
                </a:tc>
                <a:tc>
                  <a:txBody>
                    <a:bodyPr/>
                    <a:lstStyle/>
                    <a:p>
                      <a:pPr algn="ctr">
                        <a:lnSpc>
                          <a:spcPct val="107000"/>
                        </a:lnSpc>
                        <a:spcAft>
                          <a:spcPts val="0"/>
                        </a:spcAft>
                        <a:defRPr/>
                      </a:pPr>
                      <a:r>
                        <a:rPr lang="fr-FR" sz="1800"/>
                        <a:t>900</a:t>
                      </a:r>
                      <a:endParaRPr lang="fr-FR" sz="1800">
                        <a:latin typeface="Calibri"/>
                        <a:ea typeface="Calibri"/>
                        <a:cs typeface="Times New Roman"/>
                      </a:endParaRPr>
                    </a:p>
                  </a:txBody>
                  <a:tcPr marL="51435" marR="51435" marT="0" marB="0" anchor="ctr">
                    <a:solidFill>
                      <a:srgbClr val="92D050"/>
                    </a:solidFill>
                  </a:tcPr>
                </a:tc>
                <a:tc>
                  <a:txBody>
                    <a:bodyPr/>
                    <a:lstStyle/>
                    <a:p>
                      <a:pPr algn="ctr">
                        <a:lnSpc>
                          <a:spcPct val="107000"/>
                        </a:lnSpc>
                        <a:spcAft>
                          <a:spcPts val="0"/>
                        </a:spcAft>
                        <a:defRPr/>
                      </a:pPr>
                      <a:r>
                        <a:rPr lang="fr-FR" sz="1800"/>
                        <a:t>770</a:t>
                      </a:r>
                      <a:endParaRPr lang="fr-FR" sz="1800">
                        <a:latin typeface="Calibri"/>
                        <a:ea typeface="Calibri"/>
                        <a:cs typeface="Times New Roman"/>
                      </a:endParaRPr>
                    </a:p>
                  </a:txBody>
                  <a:tcPr marL="51435" marR="51435" marT="0" marB="0" anchor="ctr">
                    <a:solidFill>
                      <a:srgbClr val="92D050"/>
                    </a:solidFill>
                  </a:tcPr>
                </a:tc>
                <a:tc>
                  <a:txBody>
                    <a:bodyPr/>
                    <a:lstStyle/>
                    <a:p>
                      <a:pPr algn="ctr">
                        <a:lnSpc>
                          <a:spcPct val="107000"/>
                        </a:lnSpc>
                        <a:spcAft>
                          <a:spcPts val="0"/>
                        </a:spcAft>
                        <a:defRPr/>
                      </a:pPr>
                      <a:r>
                        <a:rPr lang="fr-FR" sz="1800"/>
                        <a:t>680</a:t>
                      </a:r>
                      <a:endParaRPr lang="fr-FR" sz="1800">
                        <a:latin typeface="Calibri"/>
                        <a:ea typeface="Calibri"/>
                        <a:cs typeface="Times New Roman"/>
                      </a:endParaRPr>
                    </a:p>
                  </a:txBody>
                  <a:tcPr marL="51435" marR="51435" marT="0" marB="0" anchor="ctr">
                    <a:solidFill>
                      <a:srgbClr val="92D050"/>
                    </a:solidFill>
                  </a:tcPr>
                </a:tc>
                <a:tc>
                  <a:txBody>
                    <a:bodyPr/>
                    <a:lstStyle/>
                    <a:p>
                      <a:pPr algn="ctr">
                        <a:lnSpc>
                          <a:spcPct val="107000"/>
                        </a:lnSpc>
                        <a:spcAft>
                          <a:spcPts val="0"/>
                        </a:spcAft>
                        <a:defRPr/>
                      </a:pPr>
                      <a:r>
                        <a:rPr lang="fr-FR" sz="1800"/>
                        <a:t>590</a:t>
                      </a:r>
                      <a:endParaRPr lang="fr-FR" sz="1800">
                        <a:latin typeface="Calibri"/>
                        <a:ea typeface="Calibri"/>
                        <a:cs typeface="Times New Roman"/>
                      </a:endParaRPr>
                    </a:p>
                  </a:txBody>
                  <a:tcPr marL="51435" marR="51435" marT="0" marB="0" anchor="ctr">
                    <a:solidFill>
                      <a:srgbClr val="92D050"/>
                    </a:solidFill>
                  </a:tcPr>
                </a:tc>
                <a:extLst>
                  <a:ext uri="{0D108BD9-81ED-4DB2-BD59-A6C34878D82A}">
                    <a16:rowId xmlns:a16="http://schemas.microsoft.com/office/drawing/2014/main" val="10004"/>
                  </a:ext>
                </a:extLst>
              </a:tr>
              <a:tr h="293513">
                <a:tc>
                  <a:txBody>
                    <a:bodyPr/>
                    <a:lstStyle/>
                    <a:p>
                      <a:pPr marL="0" marR="0" lvl="0" indent="0" algn="l" defTabSz="457200">
                        <a:lnSpc>
                          <a:spcPct val="107000"/>
                        </a:lnSpc>
                        <a:spcBef>
                          <a:spcPts val="0"/>
                        </a:spcBef>
                        <a:spcAft>
                          <a:spcPts val="0"/>
                        </a:spcAft>
                        <a:buClrTx/>
                        <a:buSzTx/>
                        <a:buFontTx/>
                        <a:buNone/>
                        <a:defRPr/>
                      </a:pPr>
                      <a:r>
                        <a:rPr lang="fr-FR" sz="1200">
                          <a:solidFill>
                            <a:schemeClr val="tx1"/>
                          </a:solidFill>
                          <a:latin typeface="Calibri"/>
                          <a:ea typeface="Calibri"/>
                          <a:cs typeface="Times New Roman"/>
                        </a:rPr>
                        <a:t>Évolution / 2022</a:t>
                      </a:r>
                      <a:endParaRPr/>
                    </a:p>
                  </a:txBody>
                  <a:tcPr marL="51435" marR="51435" marT="0" marB="0" anchor="ctr">
                    <a:solidFill>
                      <a:srgbClr val="92D050"/>
                    </a:solidFill>
                  </a:tcPr>
                </a:tc>
                <a:tc>
                  <a:txBody>
                    <a:bodyPr/>
                    <a:lstStyle/>
                    <a:p>
                      <a:pPr algn="ctr">
                        <a:lnSpc>
                          <a:spcPct val="107000"/>
                        </a:lnSpc>
                        <a:spcAft>
                          <a:spcPts val="0"/>
                        </a:spcAft>
                        <a:defRPr/>
                      </a:pPr>
                      <a:endParaRPr lang="fr-FR" sz="1800">
                        <a:latin typeface="Calibri"/>
                        <a:ea typeface="Calibri"/>
                        <a:cs typeface="Times New Roman"/>
                      </a:endParaRPr>
                    </a:p>
                  </a:txBody>
                  <a:tcPr marL="51435" marR="51435" marT="0" marB="0" anchor="ctr">
                    <a:solidFill>
                      <a:srgbClr val="92D050"/>
                    </a:solidFill>
                  </a:tcPr>
                </a:tc>
                <a:tc>
                  <a:txBody>
                    <a:bodyPr/>
                    <a:lstStyle/>
                    <a:p>
                      <a:pPr algn="ctr">
                        <a:lnSpc>
                          <a:spcPct val="107000"/>
                        </a:lnSpc>
                        <a:spcAft>
                          <a:spcPts val="0"/>
                        </a:spcAft>
                        <a:defRPr/>
                      </a:pPr>
                      <a:r>
                        <a:rPr lang="fr-FR" sz="1800" i="1">
                          <a:latin typeface="+mn-lt"/>
                          <a:ea typeface="Calibri"/>
                          <a:cs typeface="Times New Roman"/>
                        </a:rPr>
                        <a:t>- 14 % / -130</a:t>
                      </a:r>
                      <a:endParaRPr/>
                    </a:p>
                  </a:txBody>
                  <a:tcPr marL="51435" marR="51435" marT="0" marB="0" anchor="ctr">
                    <a:solidFill>
                      <a:srgbClr val="92D050"/>
                    </a:solidFill>
                  </a:tcPr>
                </a:tc>
                <a:tc>
                  <a:txBody>
                    <a:bodyPr/>
                    <a:lstStyle/>
                    <a:p>
                      <a:pPr algn="ctr">
                        <a:lnSpc>
                          <a:spcPct val="107000"/>
                        </a:lnSpc>
                        <a:spcAft>
                          <a:spcPts val="0"/>
                        </a:spcAft>
                        <a:defRPr/>
                      </a:pPr>
                      <a:r>
                        <a:rPr lang="fr-FR" sz="1800" i="1">
                          <a:latin typeface="+mn-lt"/>
                          <a:ea typeface="Calibri"/>
                          <a:cs typeface="Times New Roman"/>
                        </a:rPr>
                        <a:t>- 24 % / -220</a:t>
                      </a:r>
                      <a:endParaRPr/>
                    </a:p>
                  </a:txBody>
                  <a:tcPr marL="51435" marR="51435" marT="0" marB="0" anchor="ctr">
                    <a:solidFill>
                      <a:srgbClr val="92D050"/>
                    </a:solidFill>
                  </a:tcPr>
                </a:tc>
                <a:tc>
                  <a:txBody>
                    <a:bodyPr/>
                    <a:lstStyle/>
                    <a:p>
                      <a:pPr algn="ctr">
                        <a:lnSpc>
                          <a:spcPct val="107000"/>
                        </a:lnSpc>
                        <a:spcAft>
                          <a:spcPts val="0"/>
                        </a:spcAft>
                        <a:defRPr/>
                      </a:pPr>
                      <a:r>
                        <a:rPr lang="fr-FR" sz="1800" i="1">
                          <a:latin typeface="+mn-lt"/>
                          <a:ea typeface="Calibri"/>
                          <a:cs typeface="Times New Roman"/>
                        </a:rPr>
                        <a:t>- 34 % / - 310</a:t>
                      </a:r>
                      <a:endParaRPr/>
                    </a:p>
                  </a:txBody>
                  <a:tcPr marL="51435" marR="51435" marT="0" marB="0" anchor="ctr">
                    <a:solidFill>
                      <a:srgbClr val="92D050"/>
                    </a:solidFill>
                  </a:tcPr>
                </a:tc>
                <a:extLst>
                  <a:ext uri="{0D108BD9-81ED-4DB2-BD59-A6C34878D82A}">
                    <a16:rowId xmlns:a16="http://schemas.microsoft.com/office/drawing/2014/main" val="10005"/>
                  </a:ext>
                </a:extLst>
              </a:tr>
            </a:tbl>
          </a:graphicData>
        </a:graphic>
      </p:graphicFrame>
      <p:sp>
        <p:nvSpPr>
          <p:cNvPr id="15" name="Titre 6"/>
          <p:cNvSpPr txBox="1"/>
          <p:nvPr/>
        </p:nvSpPr>
        <p:spPr bwMode="gray">
          <a:xfrm>
            <a:off x="267663" y="629470"/>
            <a:ext cx="8604489" cy="447614"/>
          </a:xfrm>
          <a:prstGeom prst="rect">
            <a:avLst/>
          </a:prstGeom>
          <a:solidFill>
            <a:srgbClr val="169B62"/>
          </a:solidFill>
        </p:spPr>
        <p:txBody>
          <a:bodyPr vert="horz" lIns="72000" tIns="54000" rIns="36000" bIns="36000" rtlCol="0" anchor="t" anchorCtr="0">
            <a:noAutofit/>
          </a:bodyPr>
          <a:lstStyle>
            <a:lvl1pPr algn="l" defTabSz="914400">
              <a:lnSpc>
                <a:spcPct val="90000"/>
              </a:lnSpc>
              <a:spcBef>
                <a:spcPts val="0"/>
              </a:spcBef>
              <a:buNone/>
              <a:defRPr sz="2550" b="1">
                <a:solidFill>
                  <a:schemeClr val="bg1"/>
                </a:solidFill>
                <a:latin typeface="+mj-lt"/>
                <a:ea typeface="+mj-ea"/>
                <a:cs typeface="+mj-cs"/>
              </a:defRPr>
            </a:lvl1pPr>
          </a:lstStyle>
          <a:p>
            <a:pPr marL="0" marR="0" lvl="0" indent="0" algn="l" defTabSz="914400">
              <a:lnSpc>
                <a:spcPct val="90000"/>
              </a:lnSpc>
              <a:spcBef>
                <a:spcPts val="0"/>
              </a:spcBef>
              <a:spcAft>
                <a:spcPts val="0"/>
              </a:spcAft>
              <a:buClrTx/>
              <a:buSzTx/>
              <a:buFontTx/>
              <a:buNone/>
              <a:defRPr/>
            </a:pPr>
            <a:r>
              <a:rPr lang="fr-FR" sz="2000" b="1" i="0" u="none" strike="noStrike" cap="none" spc="0">
                <a:ln>
                  <a:noFill/>
                </a:ln>
                <a:solidFill>
                  <a:srgbClr val="FFFFFF"/>
                </a:solidFill>
                <a:latin typeface="Marianne"/>
                <a:ea typeface="+mj-ea"/>
                <a:cs typeface="+mj-cs"/>
              </a:rPr>
              <a:t>Quelle valeur max pour Ic construction (bureaux enseignement)?</a:t>
            </a:r>
            <a:endParaRPr/>
          </a:p>
        </p:txBody>
      </p:sp>
      <p:sp>
        <p:nvSpPr>
          <p:cNvPr id="16" name="Rectangle 15"/>
          <p:cNvSpPr/>
          <p:nvPr/>
        </p:nvSpPr>
        <p:spPr bwMode="auto">
          <a:xfrm>
            <a:off x="0" y="1126387"/>
            <a:ext cx="394106" cy="3657113"/>
          </a:xfrm>
          <a:prstGeom prst="rect">
            <a:avLst/>
          </a:prstGeom>
          <a:solidFill>
            <a:srgbClr val="005841">
              <a:lumMod val="10000"/>
              <a:lumOff val="90000"/>
            </a:srgbClr>
          </a:solidFill>
          <a:ln w="25400" cap="flat" cmpd="sng" algn="ctr">
            <a:solidFill>
              <a:srgbClr val="005841"/>
            </a:solidFill>
            <a:prstDash val="solid"/>
          </a:ln>
          <a:effectLst/>
        </p:spPr>
        <p:txBody>
          <a:bodyPr vert="vert270" rtlCol="0" anchor="ctr"/>
          <a:lstStyle/>
          <a:p>
            <a:pPr marL="0" marR="0" lvl="0" indent="0" algn="ctr" defTabSz="914400">
              <a:lnSpc>
                <a:spcPct val="100000"/>
              </a:lnSpc>
              <a:spcBef>
                <a:spcPts val="0"/>
              </a:spcBef>
              <a:spcAft>
                <a:spcPts val="0"/>
              </a:spcAft>
              <a:buClrTx/>
              <a:buSzTx/>
              <a:buFontTx/>
              <a:buNone/>
              <a:defRPr/>
            </a:pPr>
            <a:r>
              <a:rPr lang="fr-FR" sz="1200" b="1" i="0" u="none" strike="noStrike" cap="none" spc="0">
                <a:ln>
                  <a:noFill/>
                </a:ln>
                <a:solidFill>
                  <a:srgbClr val="FFFFFF">
                    <a:lumMod val="50000"/>
                  </a:srgbClr>
                </a:solidFill>
                <a:latin typeface="Marianne"/>
                <a:ea typeface="+mn-ea"/>
                <a:cs typeface="+mn-cs"/>
              </a:rPr>
              <a:t>Indicateurs de performance environnementale</a:t>
            </a:r>
            <a:endParaRPr/>
          </a:p>
        </p:txBody>
      </p:sp>
      <p:sp>
        <p:nvSpPr>
          <p:cNvPr id="20" name="Espace réservé du numéro de diapositive 3"/>
          <p:cNvSpPr txBox="1"/>
          <p:nvPr/>
        </p:nvSpPr>
        <p:spPr bwMode="gray">
          <a:xfrm>
            <a:off x="6264000" y="4783500"/>
            <a:ext cx="1350000" cy="360000"/>
          </a:xfrm>
          <a:prstGeom prst="rect">
            <a:avLst/>
          </a:prstGeom>
        </p:spPr>
        <p:txBody>
          <a:bodyPr vert="horz" lIns="0" tIns="0" rIns="0" bIns="0" rtlCol="0" anchor="ctr" anchorCtr="0">
            <a:noAutofit/>
          </a:bodyPr>
          <a:lstStyle>
            <a:defPPr>
              <a:defRPr lang="fr-FR"/>
            </a:defPPr>
            <a:lvl1pPr marL="0" algn="r" defTabSz="914400">
              <a:defRPr sz="750" b="1">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fld id="{733122C9-A0B9-462F-8757-0847AD287B63}" type="slidenum">
              <a:rPr lang="fr-FR">
                <a:solidFill>
                  <a:srgbClr val="000000"/>
                </a:solidFill>
                <a:latin typeface="Marianne"/>
              </a:rPr>
              <a:t>110</a:t>
            </a:fld>
            <a:endParaRPr lang="fr-FR">
              <a:solidFill>
                <a:srgbClr val="000000"/>
              </a:solidFill>
              <a:latin typeface="Marianne"/>
            </a:endParaRPr>
          </a:p>
        </p:txBody>
      </p:sp>
      <p:pic>
        <p:nvPicPr>
          <p:cNvPr id="21" name="Image 20"/>
          <p:cNvPicPr>
            <a:picLocks noChangeAspect="1"/>
          </p:cNvPicPr>
          <p:nvPr/>
        </p:nvPicPr>
        <p:blipFill>
          <a:blip r:embed="rId3"/>
          <a:stretch/>
        </p:blipFill>
        <p:spPr bwMode="auto">
          <a:xfrm>
            <a:off x="6327402" y="4803998"/>
            <a:ext cx="1043196" cy="347732"/>
          </a:xfrm>
          <a:prstGeom prst="rect">
            <a:avLst/>
          </a:prstGeom>
        </p:spPr>
      </p:pic>
      <p:sp>
        <p:nvSpPr>
          <p:cNvPr id="22" name="Rectangle 21"/>
          <p:cNvSpPr/>
          <p:nvPr/>
        </p:nvSpPr>
        <p:spPr bwMode="auto">
          <a:xfrm>
            <a:off x="642088" y="4859625"/>
            <a:ext cx="4572000" cy="207749"/>
          </a:xfrm>
          <a:prstGeom prst="rect">
            <a:avLst/>
          </a:prstGeom>
        </p:spPr>
        <p:txBody>
          <a:bodyPr>
            <a:spAutoFit/>
          </a:bodyPr>
          <a:lstStyle/>
          <a:p>
            <a:pPr>
              <a:defRPr/>
            </a:pPr>
            <a:r>
              <a:rPr lang="fr-FR" sz="750">
                <a:solidFill>
                  <a:srgbClr val="169B62"/>
                </a:solidFill>
                <a:latin typeface="Marianne"/>
              </a:rPr>
              <a:t>RE2020 ⎮ Présentation de la RE2020</a:t>
            </a:r>
            <a:endParaRPr/>
          </a:p>
        </p:txBody>
      </p:sp>
      <p:pic>
        <p:nvPicPr>
          <p:cNvPr id="23" name="Image 22"/>
          <p:cNvPicPr>
            <a:picLocks noChangeAspect="1"/>
          </p:cNvPicPr>
          <p:nvPr/>
        </p:nvPicPr>
        <p:blipFill>
          <a:blip r:embed="rId4"/>
          <a:stretch/>
        </p:blipFill>
        <p:spPr bwMode="auto">
          <a:xfrm>
            <a:off x="306000" y="108088"/>
            <a:ext cx="724888" cy="519446"/>
          </a:xfrm>
          <a:prstGeom prst="rect">
            <a:avLst/>
          </a:prstGeom>
        </p:spPr>
      </p:pic>
      <p:pic>
        <p:nvPicPr>
          <p:cNvPr id="24" name="Image 23"/>
          <p:cNvPicPr>
            <a:picLocks noChangeAspect="1"/>
          </p:cNvPicPr>
          <p:nvPr/>
        </p:nvPicPr>
        <p:blipFill>
          <a:blip r:embed="rId5"/>
          <a:stretch/>
        </p:blipFill>
        <p:spPr bwMode="auto">
          <a:xfrm>
            <a:off x="251520" y="4733647"/>
            <a:ext cx="372559" cy="398914"/>
          </a:xfrm>
          <a:prstGeom prst="rect">
            <a:avLst/>
          </a:prstGeom>
        </p:spPr>
      </p:pic>
      <p:sp>
        <p:nvSpPr>
          <p:cNvPr id="14" name="ZoneTexte 13">
            <a:extLst>
              <a:ext uri="{FF2B5EF4-FFF2-40B4-BE49-F238E27FC236}">
                <a16:creationId xmlns:a16="http://schemas.microsoft.com/office/drawing/2014/main" id="{ED2C20D9-B5E3-4BA2-A84C-0D75BE3F041E}"/>
              </a:ext>
            </a:extLst>
          </p:cNvPr>
          <p:cNvSpPr txBox="1"/>
          <p:nvPr/>
        </p:nvSpPr>
        <p:spPr bwMode="auto">
          <a:xfrm>
            <a:off x="3219460" y="215776"/>
            <a:ext cx="2540976" cy="287964"/>
          </a:xfrm>
          <a:prstGeom prst="rect">
            <a:avLst/>
          </a:prstGeom>
          <a:solidFill>
            <a:schemeClr val="accent1">
              <a:lumMod val="25000"/>
              <a:lumOff val="75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juillet 2026</a:t>
            </a:r>
            <a:endParaRPr sz="1100" dirty="0"/>
          </a:p>
        </p:txBody>
      </p:sp>
      <p:sp>
        <p:nvSpPr>
          <p:cNvPr id="18" name="Rectangle 17">
            <a:extLst>
              <a:ext uri="{FF2B5EF4-FFF2-40B4-BE49-F238E27FC236}">
                <a16:creationId xmlns:a16="http://schemas.microsoft.com/office/drawing/2014/main" id="{FC899839-A26C-4EEC-92D4-B495495DD941}"/>
              </a:ext>
            </a:extLst>
          </p:cNvPr>
          <p:cNvSpPr/>
          <p:nvPr/>
        </p:nvSpPr>
        <p:spPr bwMode="auto">
          <a:xfrm>
            <a:off x="588689" y="1269512"/>
            <a:ext cx="8283463" cy="461665"/>
          </a:xfrm>
          <a:prstGeom prst="rect">
            <a:avLst/>
          </a:prstGeom>
          <a:ln w="12700">
            <a:solidFill>
              <a:schemeClr val="accent6">
                <a:lumMod val="75000"/>
              </a:schemeClr>
            </a:solidFill>
          </a:ln>
        </p:spPr>
        <p:txBody>
          <a:bodyPr wrap="square">
            <a:spAutoFit/>
          </a:bodyPr>
          <a:lstStyle/>
          <a:p>
            <a:pPr algn="ctr">
              <a:defRPr sz="1800" b="0" i="0" u="none" strike="noStrike" cap="none" spc="0">
                <a:solidFill>
                  <a:srgbClr val="000000"/>
                </a:solidFill>
              </a:defRPr>
            </a:pPr>
            <a:r>
              <a:rPr lang="fr-FR" sz="1200" dirty="0">
                <a:latin typeface="Calibri" panose="020F0502020204030204" pitchFamily="34" charset="0"/>
                <a:cs typeface="Calibri" panose="020F0502020204030204" pitchFamily="34" charset="0"/>
              </a:rPr>
              <a:t>Ic</a:t>
            </a:r>
            <a:r>
              <a:rPr lang="fr-FR" sz="1200" baseline="-25000" dirty="0">
                <a:latin typeface="Calibri" panose="020F0502020204030204" pitchFamily="34" charset="0"/>
                <a:cs typeface="Calibri" panose="020F0502020204030204" pitchFamily="34" charset="0"/>
              </a:rPr>
              <a:t>construction</a:t>
            </a:r>
            <a:r>
              <a:rPr lang="fr-FR" sz="1200" dirty="0">
                <a:latin typeface="Calibri" panose="020F0502020204030204" pitchFamily="34" charset="0"/>
                <a:cs typeface="Calibri" panose="020F0502020204030204" pitchFamily="34" charset="0"/>
              </a:rPr>
              <a:t>_max = Ic</a:t>
            </a:r>
            <a:r>
              <a:rPr lang="fr-FR" sz="1200" baseline="-25000" dirty="0">
                <a:latin typeface="Calibri" panose="020F0502020204030204" pitchFamily="34" charset="0"/>
                <a:cs typeface="Calibri" panose="020F0502020204030204" pitchFamily="34" charset="0"/>
              </a:rPr>
              <a:t>construction</a:t>
            </a:r>
            <a:r>
              <a:rPr lang="fr-FR" sz="1200" dirty="0">
                <a:latin typeface="Calibri" panose="020F0502020204030204" pitchFamily="34" charset="0"/>
                <a:cs typeface="Calibri" panose="020F0502020204030204" pitchFamily="34" charset="0"/>
              </a:rPr>
              <a:t>_maxmoyen × (1 + Micombles + </a:t>
            </a:r>
            <a:r>
              <a:rPr lang="fr-FR" sz="1200" b="1" dirty="0">
                <a:solidFill>
                  <a:srgbClr val="7030A0"/>
                </a:solidFill>
                <a:latin typeface="Calibri" panose="020F0502020204030204" pitchFamily="34" charset="0"/>
                <a:cs typeface="Calibri" panose="020F0502020204030204" pitchFamily="34" charset="0"/>
              </a:rPr>
              <a:t>Misurf_moy+ Misurf_tot</a:t>
            </a:r>
            <a:r>
              <a:rPr lang="fr-FR" sz="1200" dirty="0">
                <a:latin typeface="Calibri" panose="020F0502020204030204" pitchFamily="34" charset="0"/>
                <a:cs typeface="Calibri" panose="020F0502020204030204" pitchFamily="34" charset="0"/>
              </a:rPr>
              <a:t>) + Migéo + Miinfra + Mivrd + Mided </a:t>
            </a:r>
            <a:r>
              <a:rPr lang="fr-FR" sz="1200" b="1" dirty="0">
                <a:solidFill>
                  <a:srgbClr val="7030A0"/>
                </a:solidFill>
                <a:latin typeface="Calibri" panose="020F0502020204030204" pitchFamily="34" charset="0"/>
                <a:cs typeface="Calibri" panose="020F0502020204030204" pitchFamily="34" charset="0"/>
              </a:rPr>
              <a:t>+ </a:t>
            </a:r>
            <a:r>
              <a:rPr lang="fr-FR" sz="1200" b="1" dirty="0" err="1">
                <a:solidFill>
                  <a:srgbClr val="7030A0"/>
                </a:solidFill>
                <a:latin typeface="Calibri" panose="020F0502020204030204" pitchFamily="34" charset="0"/>
                <a:cs typeface="Calibri" panose="020F0502020204030204" pitchFamily="34" charset="0"/>
              </a:rPr>
              <a:t>Mipv</a:t>
            </a:r>
            <a:r>
              <a:rPr lang="fr-FR" sz="1200" b="1" dirty="0">
                <a:solidFill>
                  <a:srgbClr val="7030A0"/>
                </a:solidFill>
                <a:latin typeface="Calibri" panose="020F0502020204030204" pitchFamily="34" charset="0"/>
                <a:cs typeface="Calibri" panose="020F0502020204030204" pitchFamily="34" charset="0"/>
              </a:rPr>
              <a:t> </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Miagrément_ext</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Mi_HSP</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Miclim_RCU</a:t>
            </a:r>
            <a:r>
              <a:rPr lang="fr-FR"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3" name="Espace réservé du numéro de diapositive 5"/>
          <p:cNvSpPr txBox="1">
            <a:spLocks noGrp="1"/>
          </p:cNvSpPr>
          <p:nvPr>
            <p:ph type="sldNum" sz="quarter" idx="12"/>
          </p:nvPr>
        </p:nvSpPr>
        <p:spPr bwMode="auto">
          <a:prstGeom prst="rect">
            <a:avLst/>
          </a:prstGeom>
        </p:spPr>
        <p:txBody>
          <a:bodyPr/>
          <a:lstStyle/>
          <a:p>
            <a:pPr defTabSz="342900">
              <a:defRPr/>
            </a:pPr>
            <a:fld id="{86CB4B4D-7CA3-9044-876B-883B54F8677D}" type="slidenum">
              <a:rPr>
                <a:solidFill>
                  <a:prstClr val="white"/>
                </a:solidFill>
              </a:rPr>
              <a:t>111</a:t>
            </a:fld>
            <a:endParaRPr>
              <a:solidFill>
                <a:prstClr val="white"/>
              </a:solidFill>
            </a:endParaRPr>
          </a:p>
        </p:txBody>
      </p:sp>
      <p:graphicFrame>
        <p:nvGraphicFramePr>
          <p:cNvPr id="13" name="Tableau 12"/>
          <p:cNvGraphicFramePr>
            <a:graphicFrameLocks noGrp="1"/>
          </p:cNvGraphicFramePr>
          <p:nvPr/>
        </p:nvGraphicFramePr>
        <p:xfrm>
          <a:off x="755447" y="1889903"/>
          <a:ext cx="7892825" cy="2220004"/>
        </p:xfrm>
        <a:graphic>
          <a:graphicData uri="http://schemas.openxmlformats.org/drawingml/2006/table">
            <a:tbl>
              <a:tblPr firstRow="1" firstCol="1" bandRow="1">
                <a:tableStyleId>{5C22544A-7EE6-4342-B048-85BDC9FD1C3A}</a:tableStyleId>
              </a:tblPr>
              <a:tblGrid>
                <a:gridCol w="2156464">
                  <a:extLst>
                    <a:ext uri="{9D8B030D-6E8A-4147-A177-3AD203B41FA5}">
                      <a16:colId xmlns:a16="http://schemas.microsoft.com/office/drawing/2014/main" val="20000"/>
                    </a:ext>
                  </a:extLst>
                </a:gridCol>
                <a:gridCol w="1298953">
                  <a:extLst>
                    <a:ext uri="{9D8B030D-6E8A-4147-A177-3AD203B41FA5}">
                      <a16:colId xmlns:a16="http://schemas.microsoft.com/office/drawing/2014/main" val="20001"/>
                    </a:ext>
                  </a:extLst>
                </a:gridCol>
                <a:gridCol w="1399939">
                  <a:extLst>
                    <a:ext uri="{9D8B030D-6E8A-4147-A177-3AD203B41FA5}">
                      <a16:colId xmlns:a16="http://schemas.microsoft.com/office/drawing/2014/main" val="20002"/>
                    </a:ext>
                  </a:extLst>
                </a:gridCol>
                <a:gridCol w="1560315">
                  <a:extLst>
                    <a:ext uri="{9D8B030D-6E8A-4147-A177-3AD203B41FA5}">
                      <a16:colId xmlns:a16="http://schemas.microsoft.com/office/drawing/2014/main" val="20003"/>
                    </a:ext>
                  </a:extLst>
                </a:gridCol>
                <a:gridCol w="1477154">
                  <a:extLst>
                    <a:ext uri="{9D8B030D-6E8A-4147-A177-3AD203B41FA5}">
                      <a16:colId xmlns:a16="http://schemas.microsoft.com/office/drawing/2014/main" val="20004"/>
                    </a:ext>
                  </a:extLst>
                </a:gridCol>
              </a:tblGrid>
              <a:tr h="474007">
                <a:tc>
                  <a:txBody>
                    <a:bodyPr/>
                    <a:lstStyle/>
                    <a:p>
                      <a:pPr algn="ctr">
                        <a:lnSpc>
                          <a:spcPct val="107000"/>
                        </a:lnSpc>
                        <a:spcAft>
                          <a:spcPts val="0"/>
                        </a:spcAft>
                        <a:defRPr/>
                      </a:pPr>
                      <a:endParaRPr lang="fr-FR" sz="1200">
                        <a:latin typeface="Calibri"/>
                        <a:ea typeface="Calibri"/>
                        <a:cs typeface="Times New Roman"/>
                      </a:endParaRPr>
                    </a:p>
                  </a:txBody>
                  <a:tcPr marL="51435" marR="51435" marT="0" marB="0" anchor="ctr">
                    <a:solidFill>
                      <a:schemeClr val="bg1"/>
                    </a:solidFill>
                  </a:tcPr>
                </a:tc>
                <a:tc gridSpan="4">
                  <a:txBody>
                    <a:bodyPr/>
                    <a:lstStyle/>
                    <a:p>
                      <a:pPr marL="0" marR="0" lvl="0" indent="0" algn="ctr" defTabSz="457200">
                        <a:lnSpc>
                          <a:spcPct val="107000"/>
                        </a:lnSpc>
                        <a:spcBef>
                          <a:spcPts val="0"/>
                        </a:spcBef>
                        <a:spcAft>
                          <a:spcPts val="0"/>
                        </a:spcAft>
                        <a:buClrTx/>
                        <a:buSzTx/>
                        <a:buFontTx/>
                        <a:buNone/>
                        <a:defRPr/>
                      </a:pPr>
                      <a:r>
                        <a:rPr lang="fr-FR" sz="1200">
                          <a:solidFill>
                            <a:schemeClr val="tx1"/>
                          </a:solidFill>
                          <a:latin typeface="Calibri"/>
                          <a:ea typeface="Calibri"/>
                          <a:cs typeface="Times New Roman"/>
                        </a:rPr>
                        <a:t>Valeur de </a:t>
                      </a:r>
                      <a:r>
                        <a:rPr lang="fr-FR" sz="1800" b="1">
                          <a:solidFill>
                            <a:schemeClr val="tx1"/>
                          </a:solidFill>
                        </a:rPr>
                        <a:t>Ic</a:t>
                      </a:r>
                      <a:r>
                        <a:rPr lang="fr-FR" sz="1800" b="1" baseline="-25000">
                          <a:solidFill>
                            <a:schemeClr val="tx1"/>
                          </a:solidFill>
                        </a:rPr>
                        <a:t>construction</a:t>
                      </a:r>
                      <a:r>
                        <a:rPr lang="fr-FR" sz="1800" b="1">
                          <a:solidFill>
                            <a:schemeClr val="tx1"/>
                          </a:solidFill>
                        </a:rPr>
                        <a:t>_max</a:t>
                      </a:r>
                      <a:r>
                        <a:rPr lang="fr-FR" sz="2100" b="1">
                          <a:solidFill>
                            <a:schemeClr val="tx1"/>
                          </a:solidFill>
                        </a:rPr>
                        <a:t> </a:t>
                      </a:r>
                      <a:r>
                        <a:rPr lang="fr-FR" sz="1800" b="1">
                          <a:solidFill>
                            <a:schemeClr val="tx1"/>
                          </a:solidFill>
                        </a:rPr>
                        <a:t>moyen </a:t>
                      </a:r>
                      <a:r>
                        <a:rPr lang="fr-FR" sz="1800" b="0">
                          <a:solidFill>
                            <a:schemeClr val="tx1"/>
                          </a:solidFill>
                        </a:rPr>
                        <a:t>(</a:t>
                      </a:r>
                      <a:r>
                        <a:rPr lang="fr-FR" sz="1800" b="0">
                          <a:solidFill>
                            <a:srgbClr val="000000"/>
                          </a:solidFill>
                          <a:ea typeface="Microsoft YaHei"/>
                          <a:cs typeface="Mangal"/>
                        </a:rPr>
                        <a:t>kg éq. CO</a:t>
                      </a:r>
                      <a:r>
                        <a:rPr lang="fr-FR" sz="1800" b="0" baseline="-25000">
                          <a:solidFill>
                            <a:srgbClr val="000000"/>
                          </a:solidFill>
                          <a:ea typeface="Microsoft YaHei"/>
                          <a:cs typeface="Mangal"/>
                        </a:rPr>
                        <a:t>2</a:t>
                      </a:r>
                      <a:r>
                        <a:rPr lang="fr-FR" sz="1800" b="0">
                          <a:solidFill>
                            <a:srgbClr val="000000"/>
                          </a:solidFill>
                          <a:ea typeface="Microsoft YaHei"/>
                          <a:cs typeface="Mangal"/>
                        </a:rPr>
                        <a:t>/m²)</a:t>
                      </a:r>
                      <a:endParaRPr lang="fr-FR" sz="1800" b="0">
                        <a:solidFill>
                          <a:schemeClr val="tx1"/>
                        </a:solidFill>
                        <a:latin typeface="Calibri"/>
                        <a:ea typeface="Calibri"/>
                        <a:cs typeface="Times New Roman"/>
                      </a:endParaRPr>
                    </a:p>
                  </a:txBody>
                  <a:tcPr marL="51435" marR="51435" marT="0" marB="0" anchor="ctr">
                    <a:solidFill>
                      <a:schemeClr val="accent5">
                        <a:lumMod val="40000"/>
                        <a:lumOff val="60000"/>
                      </a:schemeClr>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00"/>
                  </a:ext>
                </a:extLst>
              </a:tr>
              <a:tr h="474007">
                <a:tc>
                  <a:txBody>
                    <a:bodyPr/>
                    <a:lstStyle/>
                    <a:p>
                      <a:pPr algn="l">
                        <a:lnSpc>
                          <a:spcPct val="107000"/>
                        </a:lnSpc>
                        <a:spcAft>
                          <a:spcPts val="0"/>
                        </a:spcAft>
                        <a:defRPr/>
                      </a:pPr>
                      <a:r>
                        <a:rPr lang="fr-FR" sz="1200">
                          <a:solidFill>
                            <a:schemeClr val="tx1"/>
                          </a:solidFill>
                          <a:latin typeface="Calibri"/>
                          <a:ea typeface="Calibri"/>
                          <a:cs typeface="Times New Roman"/>
                        </a:rPr>
                        <a:t>Type de bâtiment/période</a:t>
                      </a:r>
                      <a:endParaRPr/>
                    </a:p>
                  </a:txBody>
                  <a:tcPr marL="51435" marR="51435" marT="0" marB="0" anchor="ctr">
                    <a:solidFill>
                      <a:schemeClr val="accent5">
                        <a:lumMod val="40000"/>
                        <a:lumOff val="60000"/>
                      </a:schemeClr>
                    </a:solidFill>
                  </a:tcPr>
                </a:tc>
                <a:tc>
                  <a:txBody>
                    <a:bodyPr/>
                    <a:lstStyle/>
                    <a:p>
                      <a:pPr algn="ctr">
                        <a:lnSpc>
                          <a:spcPct val="107000"/>
                        </a:lnSpc>
                        <a:spcAft>
                          <a:spcPts val="0"/>
                        </a:spcAft>
                        <a:defRPr/>
                      </a:pPr>
                      <a:r>
                        <a:rPr lang="fr-FR" sz="1800"/>
                        <a:t>2022 à 2024</a:t>
                      </a:r>
                      <a:endParaRPr lang="fr-FR" sz="1800">
                        <a:latin typeface="Calibri"/>
                        <a:ea typeface="Calibri"/>
                        <a:cs typeface="Times New Roman"/>
                      </a:endParaRPr>
                    </a:p>
                  </a:txBody>
                  <a:tcPr marL="51435" marR="51435" marT="0" marB="0" anchor="ctr">
                    <a:solidFill>
                      <a:schemeClr val="accent5">
                        <a:lumMod val="40000"/>
                        <a:lumOff val="60000"/>
                      </a:schemeClr>
                    </a:solidFill>
                  </a:tcPr>
                </a:tc>
                <a:tc>
                  <a:txBody>
                    <a:bodyPr/>
                    <a:lstStyle/>
                    <a:p>
                      <a:pPr algn="ctr">
                        <a:lnSpc>
                          <a:spcPct val="107000"/>
                        </a:lnSpc>
                        <a:spcAft>
                          <a:spcPts val="0"/>
                        </a:spcAft>
                        <a:defRPr/>
                      </a:pPr>
                      <a:r>
                        <a:rPr lang="fr-FR" sz="1800"/>
                        <a:t>2025 à 2027</a:t>
                      </a:r>
                      <a:endParaRPr lang="fr-FR" sz="1800">
                        <a:latin typeface="Calibri"/>
                        <a:ea typeface="Calibri"/>
                        <a:cs typeface="Times New Roman"/>
                      </a:endParaRPr>
                    </a:p>
                  </a:txBody>
                  <a:tcPr marL="51435" marR="51435" marT="0" marB="0" anchor="ctr">
                    <a:solidFill>
                      <a:schemeClr val="accent5">
                        <a:lumMod val="40000"/>
                        <a:lumOff val="60000"/>
                      </a:schemeClr>
                    </a:solidFill>
                  </a:tcPr>
                </a:tc>
                <a:tc>
                  <a:txBody>
                    <a:bodyPr/>
                    <a:lstStyle/>
                    <a:p>
                      <a:pPr algn="ctr">
                        <a:lnSpc>
                          <a:spcPct val="107000"/>
                        </a:lnSpc>
                        <a:spcAft>
                          <a:spcPts val="0"/>
                        </a:spcAft>
                        <a:defRPr/>
                      </a:pPr>
                      <a:r>
                        <a:rPr lang="fr-FR" sz="1800"/>
                        <a:t>2028 à 2030</a:t>
                      </a:r>
                      <a:endParaRPr lang="fr-FR" sz="1800">
                        <a:latin typeface="Calibri"/>
                        <a:ea typeface="Calibri"/>
                        <a:cs typeface="Times New Roman"/>
                      </a:endParaRPr>
                    </a:p>
                  </a:txBody>
                  <a:tcPr marL="51435" marR="51435" marT="0" marB="0" anchor="ctr">
                    <a:solidFill>
                      <a:schemeClr val="accent5">
                        <a:lumMod val="40000"/>
                        <a:lumOff val="60000"/>
                      </a:schemeClr>
                    </a:solidFill>
                  </a:tcPr>
                </a:tc>
                <a:tc>
                  <a:txBody>
                    <a:bodyPr/>
                    <a:lstStyle/>
                    <a:p>
                      <a:pPr algn="ctr">
                        <a:lnSpc>
                          <a:spcPct val="107000"/>
                        </a:lnSpc>
                        <a:spcAft>
                          <a:spcPts val="0"/>
                        </a:spcAft>
                        <a:defRPr/>
                      </a:pPr>
                      <a:r>
                        <a:rPr lang="fr-FR" sz="1800"/>
                        <a:t>2031</a:t>
                      </a:r>
                      <a:endParaRPr lang="fr-FR" sz="1800">
                        <a:latin typeface="Calibri"/>
                        <a:ea typeface="Calibri"/>
                        <a:cs typeface="Times New Roman"/>
                      </a:endParaRPr>
                    </a:p>
                  </a:txBody>
                  <a:tcPr marL="51435" marR="51435" marT="0" marB="0" anchor="ctr">
                    <a:solidFill>
                      <a:schemeClr val="accent5">
                        <a:lumMod val="40000"/>
                        <a:lumOff val="60000"/>
                      </a:schemeClr>
                    </a:solidFill>
                  </a:tcPr>
                </a:tc>
                <a:extLst>
                  <a:ext uri="{0D108BD9-81ED-4DB2-BD59-A6C34878D82A}">
                    <a16:rowId xmlns:a16="http://schemas.microsoft.com/office/drawing/2014/main" val="10001"/>
                  </a:ext>
                </a:extLst>
              </a:tr>
              <a:tr h="293513">
                <a:tc>
                  <a:txBody>
                    <a:bodyPr/>
                    <a:lstStyle/>
                    <a:p>
                      <a:pPr algn="l">
                        <a:lnSpc>
                          <a:spcPct val="107000"/>
                        </a:lnSpc>
                        <a:spcAft>
                          <a:spcPts val="0"/>
                        </a:spcAft>
                        <a:defRPr/>
                      </a:pPr>
                      <a:r>
                        <a:rPr lang="fr-FR" sz="1500">
                          <a:solidFill>
                            <a:schemeClr val="tx2"/>
                          </a:solidFill>
                        </a:rPr>
                        <a:t>Bureaux</a:t>
                      </a:r>
                      <a:endParaRPr lang="fr-FR" sz="1500">
                        <a:solidFill>
                          <a:schemeClr val="tx2"/>
                        </a:solidFill>
                        <a:latin typeface="Calibri"/>
                        <a:ea typeface="Calibri"/>
                        <a:cs typeface="Times New Roman"/>
                      </a:endParaRP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r>
                        <a:rPr lang="fr-FR" sz="1800"/>
                        <a:t>980</a:t>
                      </a:r>
                      <a:endParaRPr lang="fr-FR" sz="1800">
                        <a:latin typeface="Calibri"/>
                        <a:ea typeface="Calibri"/>
                        <a:cs typeface="Times New Roman"/>
                      </a:endParaRP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r>
                        <a:rPr lang="fr-FR" sz="1800"/>
                        <a:t>810</a:t>
                      </a:r>
                      <a:endParaRPr lang="fr-FR" sz="1800">
                        <a:latin typeface="Calibri"/>
                        <a:ea typeface="Calibri"/>
                        <a:cs typeface="Times New Roman"/>
                      </a:endParaRP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r>
                        <a:rPr lang="fr-FR" sz="1800"/>
                        <a:t>710</a:t>
                      </a:r>
                      <a:endParaRPr lang="fr-FR" sz="1800">
                        <a:latin typeface="Calibri"/>
                        <a:ea typeface="Calibri"/>
                        <a:cs typeface="Times New Roman"/>
                      </a:endParaRP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r>
                        <a:rPr lang="fr-FR" sz="1800"/>
                        <a:t>600</a:t>
                      </a:r>
                      <a:endParaRPr lang="fr-FR" sz="1800">
                        <a:latin typeface="Calibri"/>
                        <a:ea typeface="Calibri"/>
                        <a:cs typeface="Times New Roman"/>
                      </a:endParaRPr>
                    </a:p>
                  </a:txBody>
                  <a:tcPr marL="51435" marR="51435" marT="0" marB="0" anchor="ctr">
                    <a:solidFill>
                      <a:schemeClr val="accent6">
                        <a:lumMod val="60000"/>
                        <a:lumOff val="40000"/>
                      </a:schemeClr>
                    </a:solidFill>
                  </a:tcPr>
                </a:tc>
                <a:extLst>
                  <a:ext uri="{0D108BD9-81ED-4DB2-BD59-A6C34878D82A}">
                    <a16:rowId xmlns:a16="http://schemas.microsoft.com/office/drawing/2014/main" val="10002"/>
                  </a:ext>
                </a:extLst>
              </a:tr>
              <a:tr h="293513">
                <a:tc>
                  <a:txBody>
                    <a:bodyPr/>
                    <a:lstStyle/>
                    <a:p>
                      <a:pPr algn="l">
                        <a:lnSpc>
                          <a:spcPct val="107000"/>
                        </a:lnSpc>
                        <a:spcAft>
                          <a:spcPts val="0"/>
                        </a:spcAft>
                        <a:defRPr/>
                      </a:pPr>
                      <a:r>
                        <a:rPr lang="fr-FR" sz="1200">
                          <a:solidFill>
                            <a:schemeClr val="tx1"/>
                          </a:solidFill>
                          <a:latin typeface="Calibri"/>
                          <a:ea typeface="Calibri"/>
                          <a:cs typeface="Times New Roman"/>
                        </a:rPr>
                        <a:t>Évolution / 2022</a:t>
                      </a:r>
                      <a:endParaRP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endParaRPr lang="fr-FR" sz="1800">
                        <a:latin typeface="Calibri"/>
                        <a:ea typeface="Calibri"/>
                        <a:cs typeface="Times New Roman"/>
                      </a:endParaRP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r>
                        <a:rPr lang="fr-FR" sz="1800" i="1">
                          <a:latin typeface="+mn-lt"/>
                          <a:ea typeface="Calibri"/>
                          <a:cs typeface="Times New Roman"/>
                        </a:rPr>
                        <a:t>-17 % / -170</a:t>
                      </a: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r>
                        <a:rPr lang="fr-FR" sz="1800" i="1">
                          <a:latin typeface="+mn-lt"/>
                          <a:ea typeface="Calibri"/>
                          <a:cs typeface="Times New Roman"/>
                        </a:rPr>
                        <a:t>-27% / -270</a:t>
                      </a:r>
                      <a:endParaRP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r>
                        <a:rPr lang="fr-FR" sz="1800" i="1">
                          <a:latin typeface="+mn-lt"/>
                          <a:ea typeface="Calibri"/>
                          <a:cs typeface="Times New Roman"/>
                        </a:rPr>
                        <a:t>- 39 % / -380</a:t>
                      </a:r>
                      <a:endParaRPr/>
                    </a:p>
                  </a:txBody>
                  <a:tcPr marL="51435" marR="51435" marT="0" marB="0" anchor="ctr">
                    <a:solidFill>
                      <a:schemeClr val="accent6">
                        <a:lumMod val="60000"/>
                        <a:lumOff val="40000"/>
                      </a:schemeClr>
                    </a:solidFill>
                  </a:tcPr>
                </a:tc>
                <a:extLst>
                  <a:ext uri="{0D108BD9-81ED-4DB2-BD59-A6C34878D82A}">
                    <a16:rowId xmlns:a16="http://schemas.microsoft.com/office/drawing/2014/main" val="10003"/>
                  </a:ext>
                </a:extLst>
              </a:tr>
              <a:tr h="293513">
                <a:tc>
                  <a:txBody>
                    <a:bodyPr/>
                    <a:lstStyle/>
                    <a:p>
                      <a:pPr algn="l">
                        <a:lnSpc>
                          <a:spcPct val="107000"/>
                        </a:lnSpc>
                        <a:spcAft>
                          <a:spcPts val="0"/>
                        </a:spcAft>
                        <a:defRPr/>
                      </a:pPr>
                      <a:r>
                        <a:rPr lang="fr-FR" sz="1500">
                          <a:solidFill>
                            <a:schemeClr val="tx2"/>
                          </a:solidFill>
                        </a:rPr>
                        <a:t>Enseignement</a:t>
                      </a:r>
                      <a:endParaRPr lang="fr-FR" sz="1500">
                        <a:solidFill>
                          <a:schemeClr val="tx2"/>
                        </a:solidFill>
                        <a:latin typeface="Calibri"/>
                        <a:ea typeface="Calibri"/>
                        <a:cs typeface="Times New Roman"/>
                      </a:endParaRPr>
                    </a:p>
                  </a:txBody>
                  <a:tcPr marL="51435" marR="51435" marT="0" marB="0" anchor="ctr">
                    <a:solidFill>
                      <a:srgbClr val="92D050"/>
                    </a:solidFill>
                  </a:tcPr>
                </a:tc>
                <a:tc>
                  <a:txBody>
                    <a:bodyPr/>
                    <a:lstStyle/>
                    <a:p>
                      <a:pPr algn="ctr">
                        <a:lnSpc>
                          <a:spcPct val="107000"/>
                        </a:lnSpc>
                        <a:spcAft>
                          <a:spcPts val="0"/>
                        </a:spcAft>
                        <a:defRPr/>
                      </a:pPr>
                      <a:r>
                        <a:rPr lang="fr-FR" sz="1800"/>
                        <a:t>900</a:t>
                      </a:r>
                      <a:endParaRPr lang="fr-FR" sz="1800">
                        <a:latin typeface="Calibri"/>
                        <a:ea typeface="Calibri"/>
                        <a:cs typeface="Times New Roman"/>
                      </a:endParaRPr>
                    </a:p>
                  </a:txBody>
                  <a:tcPr marL="51435" marR="51435" marT="0" marB="0" anchor="ctr">
                    <a:solidFill>
                      <a:srgbClr val="92D050"/>
                    </a:solidFill>
                  </a:tcPr>
                </a:tc>
                <a:tc>
                  <a:txBody>
                    <a:bodyPr/>
                    <a:lstStyle/>
                    <a:p>
                      <a:pPr algn="ctr">
                        <a:lnSpc>
                          <a:spcPct val="107000"/>
                        </a:lnSpc>
                        <a:spcAft>
                          <a:spcPts val="0"/>
                        </a:spcAft>
                        <a:defRPr/>
                      </a:pPr>
                      <a:r>
                        <a:rPr lang="fr-FR" sz="1800"/>
                        <a:t>770</a:t>
                      </a:r>
                      <a:endParaRPr lang="fr-FR" sz="1800">
                        <a:latin typeface="Calibri"/>
                        <a:ea typeface="Calibri"/>
                        <a:cs typeface="Times New Roman"/>
                      </a:endParaRPr>
                    </a:p>
                  </a:txBody>
                  <a:tcPr marL="51435" marR="51435" marT="0" marB="0" anchor="ctr">
                    <a:solidFill>
                      <a:srgbClr val="92D050"/>
                    </a:solidFill>
                  </a:tcPr>
                </a:tc>
                <a:tc>
                  <a:txBody>
                    <a:bodyPr/>
                    <a:lstStyle/>
                    <a:p>
                      <a:pPr algn="ctr">
                        <a:lnSpc>
                          <a:spcPct val="107000"/>
                        </a:lnSpc>
                        <a:spcAft>
                          <a:spcPts val="0"/>
                        </a:spcAft>
                        <a:defRPr/>
                      </a:pPr>
                      <a:r>
                        <a:rPr lang="fr-FR" sz="1800"/>
                        <a:t>680</a:t>
                      </a:r>
                      <a:endParaRPr lang="fr-FR" sz="1800">
                        <a:latin typeface="Calibri"/>
                        <a:ea typeface="Calibri"/>
                        <a:cs typeface="Times New Roman"/>
                      </a:endParaRPr>
                    </a:p>
                  </a:txBody>
                  <a:tcPr marL="51435" marR="51435" marT="0" marB="0" anchor="ctr">
                    <a:solidFill>
                      <a:srgbClr val="92D050"/>
                    </a:solidFill>
                  </a:tcPr>
                </a:tc>
                <a:tc>
                  <a:txBody>
                    <a:bodyPr/>
                    <a:lstStyle/>
                    <a:p>
                      <a:pPr algn="ctr">
                        <a:lnSpc>
                          <a:spcPct val="107000"/>
                        </a:lnSpc>
                        <a:spcAft>
                          <a:spcPts val="0"/>
                        </a:spcAft>
                        <a:defRPr/>
                      </a:pPr>
                      <a:r>
                        <a:rPr lang="fr-FR" sz="1800"/>
                        <a:t>590</a:t>
                      </a:r>
                      <a:endParaRPr lang="fr-FR" sz="1800">
                        <a:latin typeface="Calibri"/>
                        <a:ea typeface="Calibri"/>
                        <a:cs typeface="Times New Roman"/>
                      </a:endParaRPr>
                    </a:p>
                  </a:txBody>
                  <a:tcPr marL="51435" marR="51435" marT="0" marB="0" anchor="ctr">
                    <a:solidFill>
                      <a:srgbClr val="92D050"/>
                    </a:solidFill>
                  </a:tcPr>
                </a:tc>
                <a:extLst>
                  <a:ext uri="{0D108BD9-81ED-4DB2-BD59-A6C34878D82A}">
                    <a16:rowId xmlns:a16="http://schemas.microsoft.com/office/drawing/2014/main" val="10004"/>
                  </a:ext>
                </a:extLst>
              </a:tr>
              <a:tr h="293513">
                <a:tc>
                  <a:txBody>
                    <a:bodyPr/>
                    <a:lstStyle/>
                    <a:p>
                      <a:pPr marL="0" marR="0" lvl="0" indent="0" algn="l" defTabSz="457200">
                        <a:lnSpc>
                          <a:spcPct val="107000"/>
                        </a:lnSpc>
                        <a:spcBef>
                          <a:spcPts val="0"/>
                        </a:spcBef>
                        <a:spcAft>
                          <a:spcPts val="0"/>
                        </a:spcAft>
                        <a:buClrTx/>
                        <a:buSzTx/>
                        <a:buFontTx/>
                        <a:buNone/>
                        <a:defRPr/>
                      </a:pPr>
                      <a:r>
                        <a:rPr lang="fr-FR" sz="1200">
                          <a:solidFill>
                            <a:schemeClr val="tx1"/>
                          </a:solidFill>
                          <a:latin typeface="Calibri"/>
                          <a:ea typeface="Calibri"/>
                          <a:cs typeface="Times New Roman"/>
                        </a:rPr>
                        <a:t>Évolution / 2022</a:t>
                      </a:r>
                      <a:endParaRPr/>
                    </a:p>
                  </a:txBody>
                  <a:tcPr marL="51435" marR="51435" marT="0" marB="0" anchor="ctr">
                    <a:solidFill>
                      <a:srgbClr val="92D050"/>
                    </a:solidFill>
                  </a:tcPr>
                </a:tc>
                <a:tc>
                  <a:txBody>
                    <a:bodyPr/>
                    <a:lstStyle/>
                    <a:p>
                      <a:pPr algn="ctr">
                        <a:lnSpc>
                          <a:spcPct val="107000"/>
                        </a:lnSpc>
                        <a:spcAft>
                          <a:spcPts val="0"/>
                        </a:spcAft>
                        <a:defRPr/>
                      </a:pPr>
                      <a:endParaRPr lang="fr-FR" sz="1800">
                        <a:latin typeface="Calibri"/>
                        <a:ea typeface="Calibri"/>
                        <a:cs typeface="Times New Roman"/>
                      </a:endParaRPr>
                    </a:p>
                  </a:txBody>
                  <a:tcPr marL="51435" marR="51435" marT="0" marB="0" anchor="ctr">
                    <a:solidFill>
                      <a:srgbClr val="92D050"/>
                    </a:solidFill>
                  </a:tcPr>
                </a:tc>
                <a:tc>
                  <a:txBody>
                    <a:bodyPr/>
                    <a:lstStyle/>
                    <a:p>
                      <a:pPr algn="ctr">
                        <a:lnSpc>
                          <a:spcPct val="107000"/>
                        </a:lnSpc>
                        <a:spcAft>
                          <a:spcPts val="0"/>
                        </a:spcAft>
                        <a:defRPr/>
                      </a:pPr>
                      <a:r>
                        <a:rPr lang="fr-FR" sz="1800" i="1">
                          <a:latin typeface="+mn-lt"/>
                          <a:ea typeface="Calibri"/>
                          <a:cs typeface="Times New Roman"/>
                        </a:rPr>
                        <a:t>- 14 % / -130</a:t>
                      </a:r>
                      <a:endParaRPr/>
                    </a:p>
                  </a:txBody>
                  <a:tcPr marL="51435" marR="51435" marT="0" marB="0" anchor="ctr">
                    <a:solidFill>
                      <a:srgbClr val="92D050"/>
                    </a:solidFill>
                  </a:tcPr>
                </a:tc>
                <a:tc>
                  <a:txBody>
                    <a:bodyPr/>
                    <a:lstStyle/>
                    <a:p>
                      <a:pPr algn="ctr">
                        <a:lnSpc>
                          <a:spcPct val="107000"/>
                        </a:lnSpc>
                        <a:spcAft>
                          <a:spcPts val="0"/>
                        </a:spcAft>
                        <a:defRPr/>
                      </a:pPr>
                      <a:r>
                        <a:rPr lang="fr-FR" sz="1800" i="1">
                          <a:latin typeface="+mn-lt"/>
                          <a:ea typeface="Calibri"/>
                          <a:cs typeface="Times New Roman"/>
                        </a:rPr>
                        <a:t>- 24 % / -220</a:t>
                      </a:r>
                      <a:endParaRPr/>
                    </a:p>
                  </a:txBody>
                  <a:tcPr marL="51435" marR="51435" marT="0" marB="0" anchor="ctr">
                    <a:solidFill>
                      <a:srgbClr val="92D050"/>
                    </a:solidFill>
                  </a:tcPr>
                </a:tc>
                <a:tc>
                  <a:txBody>
                    <a:bodyPr/>
                    <a:lstStyle/>
                    <a:p>
                      <a:pPr algn="ctr">
                        <a:lnSpc>
                          <a:spcPct val="107000"/>
                        </a:lnSpc>
                        <a:spcAft>
                          <a:spcPts val="0"/>
                        </a:spcAft>
                        <a:defRPr/>
                      </a:pPr>
                      <a:r>
                        <a:rPr lang="fr-FR" sz="1800" i="1">
                          <a:latin typeface="+mn-lt"/>
                          <a:ea typeface="Calibri"/>
                          <a:cs typeface="Times New Roman"/>
                        </a:rPr>
                        <a:t>- 34 % / - 310</a:t>
                      </a:r>
                      <a:endParaRPr/>
                    </a:p>
                  </a:txBody>
                  <a:tcPr marL="51435" marR="51435" marT="0" marB="0" anchor="ctr">
                    <a:solidFill>
                      <a:srgbClr val="92D050"/>
                    </a:solidFill>
                  </a:tcPr>
                </a:tc>
                <a:extLst>
                  <a:ext uri="{0D108BD9-81ED-4DB2-BD59-A6C34878D82A}">
                    <a16:rowId xmlns:a16="http://schemas.microsoft.com/office/drawing/2014/main" val="10005"/>
                  </a:ext>
                </a:extLst>
              </a:tr>
            </a:tbl>
          </a:graphicData>
        </a:graphic>
      </p:graphicFrame>
      <p:sp>
        <p:nvSpPr>
          <p:cNvPr id="15" name="Titre 6"/>
          <p:cNvSpPr txBox="1"/>
          <p:nvPr/>
        </p:nvSpPr>
        <p:spPr bwMode="gray">
          <a:xfrm>
            <a:off x="267663" y="629470"/>
            <a:ext cx="8604489" cy="447614"/>
          </a:xfrm>
          <a:prstGeom prst="rect">
            <a:avLst/>
          </a:prstGeom>
          <a:solidFill>
            <a:srgbClr val="169B62"/>
          </a:solidFill>
        </p:spPr>
        <p:txBody>
          <a:bodyPr vert="horz" lIns="72000" tIns="54000" rIns="36000" bIns="36000" rtlCol="0" anchor="t" anchorCtr="0">
            <a:noAutofit/>
          </a:bodyPr>
          <a:lstStyle>
            <a:lvl1pPr algn="l" defTabSz="914400">
              <a:lnSpc>
                <a:spcPct val="90000"/>
              </a:lnSpc>
              <a:spcBef>
                <a:spcPts val="0"/>
              </a:spcBef>
              <a:buNone/>
              <a:defRPr sz="2550" b="1">
                <a:solidFill>
                  <a:schemeClr val="bg1"/>
                </a:solidFill>
                <a:latin typeface="+mj-lt"/>
                <a:ea typeface="+mj-ea"/>
                <a:cs typeface="+mj-cs"/>
              </a:defRPr>
            </a:lvl1pPr>
          </a:lstStyle>
          <a:p>
            <a:pPr marL="0" marR="0" lvl="0" indent="0" algn="l" defTabSz="914400">
              <a:lnSpc>
                <a:spcPct val="90000"/>
              </a:lnSpc>
              <a:spcBef>
                <a:spcPts val="0"/>
              </a:spcBef>
              <a:spcAft>
                <a:spcPts val="0"/>
              </a:spcAft>
              <a:buClrTx/>
              <a:buSzTx/>
              <a:buFontTx/>
              <a:buNone/>
              <a:defRPr/>
            </a:pPr>
            <a:r>
              <a:rPr lang="fr-FR" sz="2000" b="1" i="0" u="none" strike="noStrike" cap="none" spc="0">
                <a:ln>
                  <a:noFill/>
                </a:ln>
                <a:solidFill>
                  <a:srgbClr val="FFFFFF"/>
                </a:solidFill>
                <a:latin typeface="Marianne"/>
                <a:ea typeface="+mj-ea"/>
                <a:cs typeface="+mj-cs"/>
              </a:rPr>
              <a:t>Quelle valeur max pour Ic construction (bureaux enseignement)?</a:t>
            </a:r>
            <a:endParaRPr/>
          </a:p>
        </p:txBody>
      </p:sp>
      <p:sp>
        <p:nvSpPr>
          <p:cNvPr id="16" name="Rectangle 15"/>
          <p:cNvSpPr/>
          <p:nvPr/>
        </p:nvSpPr>
        <p:spPr bwMode="auto">
          <a:xfrm>
            <a:off x="0" y="1126387"/>
            <a:ext cx="394106" cy="3657113"/>
          </a:xfrm>
          <a:prstGeom prst="rect">
            <a:avLst/>
          </a:prstGeom>
          <a:solidFill>
            <a:srgbClr val="005841">
              <a:lumMod val="10000"/>
              <a:lumOff val="90000"/>
            </a:srgbClr>
          </a:solidFill>
          <a:ln w="25400" cap="flat" cmpd="sng" algn="ctr">
            <a:solidFill>
              <a:srgbClr val="005841"/>
            </a:solidFill>
            <a:prstDash val="solid"/>
          </a:ln>
          <a:effectLst/>
        </p:spPr>
        <p:txBody>
          <a:bodyPr vert="vert270" rtlCol="0" anchor="ctr"/>
          <a:lstStyle/>
          <a:p>
            <a:pPr marL="0" marR="0" lvl="0" indent="0" algn="ctr" defTabSz="914400">
              <a:lnSpc>
                <a:spcPct val="100000"/>
              </a:lnSpc>
              <a:spcBef>
                <a:spcPts val="0"/>
              </a:spcBef>
              <a:spcAft>
                <a:spcPts val="0"/>
              </a:spcAft>
              <a:buClrTx/>
              <a:buSzTx/>
              <a:buFontTx/>
              <a:buNone/>
              <a:defRPr/>
            </a:pPr>
            <a:r>
              <a:rPr lang="fr-FR" sz="1200" b="1" i="0" u="none" strike="noStrike" cap="none" spc="0">
                <a:ln>
                  <a:noFill/>
                </a:ln>
                <a:solidFill>
                  <a:srgbClr val="FFFFFF">
                    <a:lumMod val="50000"/>
                  </a:srgbClr>
                </a:solidFill>
                <a:latin typeface="Marianne"/>
                <a:ea typeface="+mn-ea"/>
                <a:cs typeface="+mn-cs"/>
              </a:rPr>
              <a:t>Indicateurs de performance environnementale</a:t>
            </a:r>
            <a:endParaRPr/>
          </a:p>
        </p:txBody>
      </p:sp>
      <p:sp>
        <p:nvSpPr>
          <p:cNvPr id="20" name="Espace réservé du numéro de diapositive 3"/>
          <p:cNvSpPr txBox="1"/>
          <p:nvPr/>
        </p:nvSpPr>
        <p:spPr bwMode="gray">
          <a:xfrm>
            <a:off x="6264000" y="4783500"/>
            <a:ext cx="1350000" cy="360000"/>
          </a:xfrm>
          <a:prstGeom prst="rect">
            <a:avLst/>
          </a:prstGeom>
        </p:spPr>
        <p:txBody>
          <a:bodyPr vert="horz" lIns="0" tIns="0" rIns="0" bIns="0" rtlCol="0" anchor="ctr" anchorCtr="0">
            <a:noAutofit/>
          </a:bodyPr>
          <a:lstStyle>
            <a:defPPr>
              <a:defRPr lang="fr-FR"/>
            </a:defPPr>
            <a:lvl1pPr marL="0" algn="r" defTabSz="914400">
              <a:defRPr sz="750" b="1">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fld id="{733122C9-A0B9-462F-8757-0847AD287B63}" type="slidenum">
              <a:rPr lang="fr-FR">
                <a:solidFill>
                  <a:srgbClr val="000000"/>
                </a:solidFill>
                <a:latin typeface="Marianne"/>
              </a:rPr>
              <a:t>111</a:t>
            </a:fld>
            <a:endParaRPr lang="fr-FR">
              <a:solidFill>
                <a:srgbClr val="000000"/>
              </a:solidFill>
              <a:latin typeface="Marianne"/>
            </a:endParaRPr>
          </a:p>
        </p:txBody>
      </p:sp>
      <p:pic>
        <p:nvPicPr>
          <p:cNvPr id="21" name="Image 20"/>
          <p:cNvPicPr>
            <a:picLocks noChangeAspect="1"/>
          </p:cNvPicPr>
          <p:nvPr/>
        </p:nvPicPr>
        <p:blipFill>
          <a:blip r:embed="rId3"/>
          <a:stretch/>
        </p:blipFill>
        <p:spPr bwMode="auto">
          <a:xfrm>
            <a:off x="6327402" y="4803998"/>
            <a:ext cx="1043196" cy="347732"/>
          </a:xfrm>
          <a:prstGeom prst="rect">
            <a:avLst/>
          </a:prstGeom>
        </p:spPr>
      </p:pic>
      <p:sp>
        <p:nvSpPr>
          <p:cNvPr id="22" name="Rectangle 21"/>
          <p:cNvSpPr/>
          <p:nvPr/>
        </p:nvSpPr>
        <p:spPr bwMode="auto">
          <a:xfrm>
            <a:off x="642088" y="4859625"/>
            <a:ext cx="4572000" cy="207749"/>
          </a:xfrm>
          <a:prstGeom prst="rect">
            <a:avLst/>
          </a:prstGeom>
        </p:spPr>
        <p:txBody>
          <a:bodyPr>
            <a:spAutoFit/>
          </a:bodyPr>
          <a:lstStyle/>
          <a:p>
            <a:pPr>
              <a:defRPr/>
            </a:pPr>
            <a:r>
              <a:rPr lang="fr-FR" sz="750">
                <a:solidFill>
                  <a:srgbClr val="169B62"/>
                </a:solidFill>
                <a:latin typeface="Marianne"/>
              </a:rPr>
              <a:t>RE2020 ⎮ Présentation de la RE2020</a:t>
            </a:r>
            <a:endParaRPr/>
          </a:p>
        </p:txBody>
      </p:sp>
      <p:pic>
        <p:nvPicPr>
          <p:cNvPr id="23" name="Image 22"/>
          <p:cNvPicPr>
            <a:picLocks noChangeAspect="1"/>
          </p:cNvPicPr>
          <p:nvPr/>
        </p:nvPicPr>
        <p:blipFill>
          <a:blip r:embed="rId4"/>
          <a:stretch/>
        </p:blipFill>
        <p:spPr bwMode="auto">
          <a:xfrm>
            <a:off x="306000" y="108088"/>
            <a:ext cx="724888" cy="519446"/>
          </a:xfrm>
          <a:prstGeom prst="rect">
            <a:avLst/>
          </a:prstGeom>
        </p:spPr>
      </p:pic>
      <p:pic>
        <p:nvPicPr>
          <p:cNvPr id="24" name="Image 23"/>
          <p:cNvPicPr>
            <a:picLocks noChangeAspect="1"/>
          </p:cNvPicPr>
          <p:nvPr/>
        </p:nvPicPr>
        <p:blipFill>
          <a:blip r:embed="rId5"/>
          <a:stretch/>
        </p:blipFill>
        <p:spPr bwMode="auto">
          <a:xfrm>
            <a:off x="251520" y="4733647"/>
            <a:ext cx="372559" cy="398914"/>
          </a:xfrm>
          <a:prstGeom prst="rect">
            <a:avLst/>
          </a:prstGeom>
        </p:spPr>
      </p:pic>
      <p:sp>
        <p:nvSpPr>
          <p:cNvPr id="17" name="Rectangle 16"/>
          <p:cNvSpPr/>
          <p:nvPr/>
        </p:nvSpPr>
        <p:spPr bwMode="auto">
          <a:xfrm>
            <a:off x="4236486" y="2475235"/>
            <a:ext cx="3170577" cy="1393821"/>
          </a:xfrm>
          <a:prstGeom prst="rect">
            <a:avLst/>
          </a:prstGeom>
          <a:solidFill>
            <a:schemeClr val="accent2">
              <a:lumMod val="20000"/>
              <a:lumOff val="80000"/>
            </a:schemeClr>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marL="214313" indent="-214313" defTabSz="342900">
              <a:buFont typeface="Arial"/>
              <a:buChar char="•"/>
              <a:defRPr/>
            </a:pPr>
            <a:r>
              <a:rPr lang="fr-FR" sz="1500">
                <a:solidFill>
                  <a:prstClr val="black"/>
                </a:solidFill>
                <a:latin typeface="Calibri"/>
              </a:rPr>
              <a:t>Bâtiments avec produits actuels</a:t>
            </a:r>
            <a:endParaRPr/>
          </a:p>
          <a:p>
            <a:pPr defTabSz="342900">
              <a:defRPr/>
            </a:pPr>
            <a:r>
              <a:rPr lang="fr-FR" sz="1500" i="1">
                <a:solidFill>
                  <a:prstClr val="black"/>
                </a:solidFill>
                <a:latin typeface="Calibri"/>
              </a:rPr>
              <a:t>	</a:t>
            </a:r>
            <a:r>
              <a:rPr lang="fr-FR" sz="1200" i="1">
                <a:solidFill>
                  <a:prstClr val="black"/>
                </a:solidFill>
                <a:latin typeface="Calibri"/>
              </a:rPr>
              <a:t>Tout mode constructif</a:t>
            </a:r>
            <a:endParaRPr/>
          </a:p>
          <a:p>
            <a:pPr defTabSz="342900">
              <a:defRPr/>
            </a:pPr>
            <a:endParaRPr lang="fr-FR" sz="800">
              <a:solidFill>
                <a:prstClr val="black"/>
              </a:solidFill>
              <a:latin typeface="Calibri"/>
            </a:endParaRPr>
          </a:p>
          <a:p>
            <a:pPr defTabSz="342900">
              <a:defRPr/>
            </a:pPr>
            <a:r>
              <a:rPr lang="fr-FR" sz="1500">
                <a:solidFill>
                  <a:prstClr val="black"/>
                </a:solidFill>
                <a:latin typeface="Calibri"/>
              </a:rPr>
              <a:t> +Utilisation préférentiel de données collectives et individuelles </a:t>
            </a:r>
            <a:r>
              <a:rPr lang="fr-FR" sz="1200" i="1">
                <a:solidFill>
                  <a:prstClr val="black"/>
                </a:solidFill>
                <a:latin typeface="Calibri"/>
              </a:rPr>
              <a:t>et sinon donnée par défaut (environ 50%)</a:t>
            </a:r>
            <a:endParaRPr/>
          </a:p>
        </p:txBody>
      </p:sp>
      <p:sp>
        <p:nvSpPr>
          <p:cNvPr id="25" name="Rectangle à coins arrondis 6"/>
          <p:cNvSpPr/>
          <p:nvPr/>
        </p:nvSpPr>
        <p:spPr bwMode="auto">
          <a:xfrm>
            <a:off x="2915816" y="2378738"/>
            <a:ext cx="1308569" cy="1592442"/>
          </a:xfrm>
          <a:prstGeom prst="roundRect">
            <a:avLst>
              <a:gd name="adj" fmla="val 12232"/>
            </a:avLst>
          </a:prstGeom>
          <a:noFill/>
          <a:ln w="76200">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a:defRPr/>
            </a:pPr>
            <a:endParaRPr lang="fr-FR" sz="1350">
              <a:solidFill>
                <a:prstClr val="white"/>
              </a:solidFill>
              <a:latin typeface="Calibri"/>
            </a:endParaRPr>
          </a:p>
        </p:txBody>
      </p:sp>
      <p:sp>
        <p:nvSpPr>
          <p:cNvPr id="14" name="ZoneTexte 13">
            <a:extLst>
              <a:ext uri="{FF2B5EF4-FFF2-40B4-BE49-F238E27FC236}">
                <a16:creationId xmlns:a16="http://schemas.microsoft.com/office/drawing/2014/main" id="{ED2C20D9-B5E3-4BA2-A84C-0D75BE3F041E}"/>
              </a:ext>
            </a:extLst>
          </p:cNvPr>
          <p:cNvSpPr txBox="1"/>
          <p:nvPr/>
        </p:nvSpPr>
        <p:spPr bwMode="auto">
          <a:xfrm>
            <a:off x="3219460" y="195486"/>
            <a:ext cx="2540976" cy="287964"/>
          </a:xfrm>
          <a:prstGeom prst="rect">
            <a:avLst/>
          </a:prstGeom>
          <a:solidFill>
            <a:schemeClr val="accent1">
              <a:lumMod val="25000"/>
              <a:lumOff val="75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juillet 2026</a:t>
            </a:r>
            <a:endParaRPr sz="1100" dirty="0"/>
          </a:p>
        </p:txBody>
      </p:sp>
      <p:sp>
        <p:nvSpPr>
          <p:cNvPr id="19" name="Rectangle 18">
            <a:extLst>
              <a:ext uri="{FF2B5EF4-FFF2-40B4-BE49-F238E27FC236}">
                <a16:creationId xmlns:a16="http://schemas.microsoft.com/office/drawing/2014/main" id="{FC899839-A26C-4EEC-92D4-B495495DD941}"/>
              </a:ext>
            </a:extLst>
          </p:cNvPr>
          <p:cNvSpPr/>
          <p:nvPr/>
        </p:nvSpPr>
        <p:spPr bwMode="auto">
          <a:xfrm>
            <a:off x="588689" y="1269512"/>
            <a:ext cx="8283463" cy="461665"/>
          </a:xfrm>
          <a:prstGeom prst="rect">
            <a:avLst/>
          </a:prstGeom>
          <a:ln w="12700">
            <a:solidFill>
              <a:schemeClr val="accent6">
                <a:lumMod val="75000"/>
              </a:schemeClr>
            </a:solidFill>
          </a:ln>
        </p:spPr>
        <p:txBody>
          <a:bodyPr wrap="square">
            <a:spAutoFit/>
          </a:bodyPr>
          <a:lstStyle/>
          <a:p>
            <a:pPr algn="ctr">
              <a:defRPr sz="1800" b="0" i="0" u="none" strike="noStrike" cap="none" spc="0">
                <a:solidFill>
                  <a:srgbClr val="000000"/>
                </a:solidFill>
              </a:defRPr>
            </a:pPr>
            <a:r>
              <a:rPr lang="fr-FR" sz="1200" dirty="0">
                <a:latin typeface="Calibri" panose="020F0502020204030204" pitchFamily="34" charset="0"/>
                <a:cs typeface="Calibri" panose="020F0502020204030204" pitchFamily="34" charset="0"/>
              </a:rPr>
              <a:t>Ic</a:t>
            </a:r>
            <a:r>
              <a:rPr lang="fr-FR" sz="1200" baseline="-25000" dirty="0">
                <a:latin typeface="Calibri" panose="020F0502020204030204" pitchFamily="34" charset="0"/>
                <a:cs typeface="Calibri" panose="020F0502020204030204" pitchFamily="34" charset="0"/>
              </a:rPr>
              <a:t>construction</a:t>
            </a:r>
            <a:r>
              <a:rPr lang="fr-FR" sz="1200" dirty="0">
                <a:latin typeface="Calibri" panose="020F0502020204030204" pitchFamily="34" charset="0"/>
                <a:cs typeface="Calibri" panose="020F0502020204030204" pitchFamily="34" charset="0"/>
              </a:rPr>
              <a:t>_max = Ic</a:t>
            </a:r>
            <a:r>
              <a:rPr lang="fr-FR" sz="1200" baseline="-25000" dirty="0">
                <a:latin typeface="Calibri" panose="020F0502020204030204" pitchFamily="34" charset="0"/>
                <a:cs typeface="Calibri" panose="020F0502020204030204" pitchFamily="34" charset="0"/>
              </a:rPr>
              <a:t>construction</a:t>
            </a:r>
            <a:r>
              <a:rPr lang="fr-FR" sz="1200" dirty="0">
                <a:latin typeface="Calibri" panose="020F0502020204030204" pitchFamily="34" charset="0"/>
                <a:cs typeface="Calibri" panose="020F0502020204030204" pitchFamily="34" charset="0"/>
              </a:rPr>
              <a:t>_maxmoyen × (1 + Micombles + </a:t>
            </a:r>
            <a:r>
              <a:rPr lang="fr-FR" sz="1200" b="1" dirty="0">
                <a:solidFill>
                  <a:srgbClr val="7030A0"/>
                </a:solidFill>
                <a:latin typeface="Calibri" panose="020F0502020204030204" pitchFamily="34" charset="0"/>
                <a:cs typeface="Calibri" panose="020F0502020204030204" pitchFamily="34" charset="0"/>
              </a:rPr>
              <a:t>Misurf_moy+ Misurf_tot</a:t>
            </a:r>
            <a:r>
              <a:rPr lang="fr-FR" sz="1200" dirty="0">
                <a:latin typeface="Calibri" panose="020F0502020204030204" pitchFamily="34" charset="0"/>
                <a:cs typeface="Calibri" panose="020F0502020204030204" pitchFamily="34" charset="0"/>
              </a:rPr>
              <a:t>) + Migéo + Miinfra + Mivrd + Mided </a:t>
            </a:r>
            <a:r>
              <a:rPr lang="fr-FR" sz="1200" b="1" dirty="0">
                <a:solidFill>
                  <a:srgbClr val="7030A0"/>
                </a:solidFill>
                <a:latin typeface="Calibri" panose="020F0502020204030204" pitchFamily="34" charset="0"/>
                <a:cs typeface="Calibri" panose="020F0502020204030204" pitchFamily="34" charset="0"/>
              </a:rPr>
              <a:t>+ </a:t>
            </a:r>
            <a:r>
              <a:rPr lang="fr-FR" sz="1200" b="1" dirty="0" err="1">
                <a:solidFill>
                  <a:srgbClr val="7030A0"/>
                </a:solidFill>
                <a:latin typeface="Calibri" panose="020F0502020204030204" pitchFamily="34" charset="0"/>
                <a:cs typeface="Calibri" panose="020F0502020204030204" pitchFamily="34" charset="0"/>
              </a:rPr>
              <a:t>Mipv</a:t>
            </a:r>
            <a:r>
              <a:rPr lang="fr-FR" sz="1200" b="1" dirty="0">
                <a:solidFill>
                  <a:srgbClr val="7030A0"/>
                </a:solidFill>
                <a:latin typeface="Calibri" panose="020F0502020204030204" pitchFamily="34" charset="0"/>
                <a:cs typeface="Calibri" panose="020F0502020204030204" pitchFamily="34" charset="0"/>
              </a:rPr>
              <a:t> </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Miagrément_ext</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Mi_HSP</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Miclim_RCU</a:t>
            </a:r>
            <a:r>
              <a:rPr lang="fr-FR"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3" name="Espace réservé du numéro de diapositive 5"/>
          <p:cNvSpPr txBox="1">
            <a:spLocks noGrp="1"/>
          </p:cNvSpPr>
          <p:nvPr>
            <p:ph type="sldNum" sz="quarter" idx="12"/>
          </p:nvPr>
        </p:nvSpPr>
        <p:spPr bwMode="auto">
          <a:prstGeom prst="rect">
            <a:avLst/>
          </a:prstGeom>
        </p:spPr>
        <p:txBody>
          <a:bodyPr/>
          <a:lstStyle/>
          <a:p>
            <a:pPr defTabSz="342900">
              <a:defRPr/>
            </a:pPr>
            <a:fld id="{86CB4B4D-7CA3-9044-876B-883B54F8677D}" type="slidenum">
              <a:rPr>
                <a:solidFill>
                  <a:prstClr val="white"/>
                </a:solidFill>
              </a:rPr>
              <a:t>112</a:t>
            </a:fld>
            <a:endParaRPr>
              <a:solidFill>
                <a:prstClr val="white"/>
              </a:solidFill>
            </a:endParaRPr>
          </a:p>
        </p:txBody>
      </p:sp>
      <p:graphicFrame>
        <p:nvGraphicFramePr>
          <p:cNvPr id="13" name="Tableau 12"/>
          <p:cNvGraphicFramePr>
            <a:graphicFrameLocks noGrp="1"/>
          </p:cNvGraphicFramePr>
          <p:nvPr/>
        </p:nvGraphicFramePr>
        <p:xfrm>
          <a:off x="755447" y="1889903"/>
          <a:ext cx="7892825" cy="2220004"/>
        </p:xfrm>
        <a:graphic>
          <a:graphicData uri="http://schemas.openxmlformats.org/drawingml/2006/table">
            <a:tbl>
              <a:tblPr firstRow="1" firstCol="1" bandRow="1">
                <a:tableStyleId>{5C22544A-7EE6-4342-B048-85BDC9FD1C3A}</a:tableStyleId>
              </a:tblPr>
              <a:tblGrid>
                <a:gridCol w="2156464">
                  <a:extLst>
                    <a:ext uri="{9D8B030D-6E8A-4147-A177-3AD203B41FA5}">
                      <a16:colId xmlns:a16="http://schemas.microsoft.com/office/drawing/2014/main" val="20000"/>
                    </a:ext>
                  </a:extLst>
                </a:gridCol>
                <a:gridCol w="1298953">
                  <a:extLst>
                    <a:ext uri="{9D8B030D-6E8A-4147-A177-3AD203B41FA5}">
                      <a16:colId xmlns:a16="http://schemas.microsoft.com/office/drawing/2014/main" val="20001"/>
                    </a:ext>
                  </a:extLst>
                </a:gridCol>
                <a:gridCol w="1399939">
                  <a:extLst>
                    <a:ext uri="{9D8B030D-6E8A-4147-A177-3AD203B41FA5}">
                      <a16:colId xmlns:a16="http://schemas.microsoft.com/office/drawing/2014/main" val="20002"/>
                    </a:ext>
                  </a:extLst>
                </a:gridCol>
                <a:gridCol w="1560315">
                  <a:extLst>
                    <a:ext uri="{9D8B030D-6E8A-4147-A177-3AD203B41FA5}">
                      <a16:colId xmlns:a16="http://schemas.microsoft.com/office/drawing/2014/main" val="20003"/>
                    </a:ext>
                  </a:extLst>
                </a:gridCol>
                <a:gridCol w="1477154">
                  <a:extLst>
                    <a:ext uri="{9D8B030D-6E8A-4147-A177-3AD203B41FA5}">
                      <a16:colId xmlns:a16="http://schemas.microsoft.com/office/drawing/2014/main" val="20004"/>
                    </a:ext>
                  </a:extLst>
                </a:gridCol>
              </a:tblGrid>
              <a:tr h="474007">
                <a:tc>
                  <a:txBody>
                    <a:bodyPr/>
                    <a:lstStyle/>
                    <a:p>
                      <a:pPr algn="ctr">
                        <a:lnSpc>
                          <a:spcPct val="107000"/>
                        </a:lnSpc>
                        <a:spcAft>
                          <a:spcPts val="0"/>
                        </a:spcAft>
                        <a:defRPr/>
                      </a:pPr>
                      <a:endParaRPr lang="fr-FR" sz="1200">
                        <a:latin typeface="Calibri"/>
                        <a:ea typeface="Calibri"/>
                        <a:cs typeface="Times New Roman"/>
                      </a:endParaRPr>
                    </a:p>
                  </a:txBody>
                  <a:tcPr marL="51435" marR="51435" marT="0" marB="0" anchor="ctr">
                    <a:solidFill>
                      <a:schemeClr val="bg1"/>
                    </a:solidFill>
                  </a:tcPr>
                </a:tc>
                <a:tc gridSpan="4">
                  <a:txBody>
                    <a:bodyPr/>
                    <a:lstStyle/>
                    <a:p>
                      <a:pPr marL="0" marR="0" lvl="0" indent="0" algn="ctr" defTabSz="457200">
                        <a:lnSpc>
                          <a:spcPct val="107000"/>
                        </a:lnSpc>
                        <a:spcBef>
                          <a:spcPts val="0"/>
                        </a:spcBef>
                        <a:spcAft>
                          <a:spcPts val="0"/>
                        </a:spcAft>
                        <a:buClrTx/>
                        <a:buSzTx/>
                        <a:buFontTx/>
                        <a:buNone/>
                        <a:defRPr/>
                      </a:pPr>
                      <a:r>
                        <a:rPr lang="fr-FR" sz="1200">
                          <a:solidFill>
                            <a:schemeClr val="tx1"/>
                          </a:solidFill>
                          <a:latin typeface="Calibri"/>
                          <a:ea typeface="Calibri"/>
                          <a:cs typeface="Times New Roman"/>
                        </a:rPr>
                        <a:t>Valeur de </a:t>
                      </a:r>
                      <a:r>
                        <a:rPr lang="fr-FR" sz="1800" b="1">
                          <a:solidFill>
                            <a:schemeClr val="tx1"/>
                          </a:solidFill>
                        </a:rPr>
                        <a:t>Ic</a:t>
                      </a:r>
                      <a:r>
                        <a:rPr lang="fr-FR" sz="1800" b="1" baseline="-25000">
                          <a:solidFill>
                            <a:schemeClr val="tx1"/>
                          </a:solidFill>
                        </a:rPr>
                        <a:t>construction</a:t>
                      </a:r>
                      <a:r>
                        <a:rPr lang="fr-FR" sz="1800" b="1">
                          <a:solidFill>
                            <a:schemeClr val="tx1"/>
                          </a:solidFill>
                        </a:rPr>
                        <a:t>_max</a:t>
                      </a:r>
                      <a:r>
                        <a:rPr lang="fr-FR" sz="2100" b="1">
                          <a:solidFill>
                            <a:schemeClr val="tx1"/>
                          </a:solidFill>
                        </a:rPr>
                        <a:t> </a:t>
                      </a:r>
                      <a:r>
                        <a:rPr lang="fr-FR" sz="1800" b="1">
                          <a:solidFill>
                            <a:schemeClr val="tx1"/>
                          </a:solidFill>
                        </a:rPr>
                        <a:t>moyen </a:t>
                      </a:r>
                      <a:r>
                        <a:rPr lang="fr-FR" sz="1800" b="0">
                          <a:solidFill>
                            <a:schemeClr val="tx1"/>
                          </a:solidFill>
                        </a:rPr>
                        <a:t>(</a:t>
                      </a:r>
                      <a:r>
                        <a:rPr lang="fr-FR" sz="1800" b="0">
                          <a:solidFill>
                            <a:srgbClr val="000000"/>
                          </a:solidFill>
                          <a:ea typeface="Microsoft YaHei"/>
                          <a:cs typeface="Mangal"/>
                        </a:rPr>
                        <a:t>kg éq. CO</a:t>
                      </a:r>
                      <a:r>
                        <a:rPr lang="fr-FR" sz="1800" b="0" baseline="-25000">
                          <a:solidFill>
                            <a:srgbClr val="000000"/>
                          </a:solidFill>
                          <a:ea typeface="Microsoft YaHei"/>
                          <a:cs typeface="Mangal"/>
                        </a:rPr>
                        <a:t>2</a:t>
                      </a:r>
                      <a:r>
                        <a:rPr lang="fr-FR" sz="1800" b="0">
                          <a:solidFill>
                            <a:srgbClr val="000000"/>
                          </a:solidFill>
                          <a:ea typeface="Microsoft YaHei"/>
                          <a:cs typeface="Mangal"/>
                        </a:rPr>
                        <a:t>/m²)</a:t>
                      </a:r>
                      <a:endParaRPr lang="fr-FR" sz="1800" b="0">
                        <a:solidFill>
                          <a:schemeClr val="tx1"/>
                        </a:solidFill>
                        <a:latin typeface="Calibri"/>
                        <a:ea typeface="Calibri"/>
                        <a:cs typeface="Times New Roman"/>
                      </a:endParaRPr>
                    </a:p>
                  </a:txBody>
                  <a:tcPr marL="51435" marR="51435" marT="0" marB="0" anchor="ctr">
                    <a:solidFill>
                      <a:schemeClr val="accent5">
                        <a:lumMod val="40000"/>
                        <a:lumOff val="60000"/>
                      </a:schemeClr>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00"/>
                  </a:ext>
                </a:extLst>
              </a:tr>
              <a:tr h="474007">
                <a:tc>
                  <a:txBody>
                    <a:bodyPr/>
                    <a:lstStyle/>
                    <a:p>
                      <a:pPr algn="l">
                        <a:lnSpc>
                          <a:spcPct val="107000"/>
                        </a:lnSpc>
                        <a:spcAft>
                          <a:spcPts val="0"/>
                        </a:spcAft>
                        <a:defRPr/>
                      </a:pPr>
                      <a:r>
                        <a:rPr lang="fr-FR" sz="1200">
                          <a:solidFill>
                            <a:schemeClr val="tx1"/>
                          </a:solidFill>
                          <a:latin typeface="Calibri"/>
                          <a:ea typeface="Calibri"/>
                          <a:cs typeface="Times New Roman"/>
                        </a:rPr>
                        <a:t>Type de bâtiment/période</a:t>
                      </a:r>
                      <a:endParaRPr/>
                    </a:p>
                  </a:txBody>
                  <a:tcPr marL="51435" marR="51435" marT="0" marB="0" anchor="ctr">
                    <a:solidFill>
                      <a:schemeClr val="accent5">
                        <a:lumMod val="40000"/>
                        <a:lumOff val="60000"/>
                      </a:schemeClr>
                    </a:solidFill>
                  </a:tcPr>
                </a:tc>
                <a:tc>
                  <a:txBody>
                    <a:bodyPr/>
                    <a:lstStyle/>
                    <a:p>
                      <a:pPr algn="ctr">
                        <a:lnSpc>
                          <a:spcPct val="107000"/>
                        </a:lnSpc>
                        <a:spcAft>
                          <a:spcPts val="0"/>
                        </a:spcAft>
                        <a:defRPr/>
                      </a:pPr>
                      <a:r>
                        <a:rPr lang="fr-FR" sz="1800"/>
                        <a:t>2022 à 2024</a:t>
                      </a:r>
                      <a:endParaRPr lang="fr-FR" sz="1800">
                        <a:latin typeface="Calibri"/>
                        <a:ea typeface="Calibri"/>
                        <a:cs typeface="Times New Roman"/>
                      </a:endParaRPr>
                    </a:p>
                  </a:txBody>
                  <a:tcPr marL="51435" marR="51435" marT="0" marB="0" anchor="ctr">
                    <a:solidFill>
                      <a:schemeClr val="accent5">
                        <a:lumMod val="40000"/>
                        <a:lumOff val="60000"/>
                      </a:schemeClr>
                    </a:solidFill>
                  </a:tcPr>
                </a:tc>
                <a:tc>
                  <a:txBody>
                    <a:bodyPr/>
                    <a:lstStyle/>
                    <a:p>
                      <a:pPr algn="ctr">
                        <a:lnSpc>
                          <a:spcPct val="107000"/>
                        </a:lnSpc>
                        <a:spcAft>
                          <a:spcPts val="0"/>
                        </a:spcAft>
                        <a:defRPr/>
                      </a:pPr>
                      <a:r>
                        <a:rPr lang="fr-FR" sz="1800"/>
                        <a:t>2025 à 2027</a:t>
                      </a:r>
                      <a:endParaRPr lang="fr-FR" sz="1800">
                        <a:latin typeface="Calibri"/>
                        <a:ea typeface="Calibri"/>
                        <a:cs typeface="Times New Roman"/>
                      </a:endParaRPr>
                    </a:p>
                  </a:txBody>
                  <a:tcPr marL="51435" marR="51435" marT="0" marB="0" anchor="ctr">
                    <a:solidFill>
                      <a:schemeClr val="accent5">
                        <a:lumMod val="40000"/>
                        <a:lumOff val="60000"/>
                      </a:schemeClr>
                    </a:solidFill>
                  </a:tcPr>
                </a:tc>
                <a:tc>
                  <a:txBody>
                    <a:bodyPr/>
                    <a:lstStyle/>
                    <a:p>
                      <a:pPr algn="ctr">
                        <a:lnSpc>
                          <a:spcPct val="107000"/>
                        </a:lnSpc>
                        <a:spcAft>
                          <a:spcPts val="0"/>
                        </a:spcAft>
                        <a:defRPr/>
                      </a:pPr>
                      <a:r>
                        <a:rPr lang="fr-FR" sz="1800"/>
                        <a:t>2028 à 2030</a:t>
                      </a:r>
                      <a:endParaRPr lang="fr-FR" sz="1800">
                        <a:latin typeface="Calibri"/>
                        <a:ea typeface="Calibri"/>
                        <a:cs typeface="Times New Roman"/>
                      </a:endParaRPr>
                    </a:p>
                  </a:txBody>
                  <a:tcPr marL="51435" marR="51435" marT="0" marB="0" anchor="ctr">
                    <a:solidFill>
                      <a:schemeClr val="accent5">
                        <a:lumMod val="40000"/>
                        <a:lumOff val="60000"/>
                      </a:schemeClr>
                    </a:solidFill>
                  </a:tcPr>
                </a:tc>
                <a:tc>
                  <a:txBody>
                    <a:bodyPr/>
                    <a:lstStyle/>
                    <a:p>
                      <a:pPr algn="ctr">
                        <a:lnSpc>
                          <a:spcPct val="107000"/>
                        </a:lnSpc>
                        <a:spcAft>
                          <a:spcPts val="0"/>
                        </a:spcAft>
                        <a:defRPr/>
                      </a:pPr>
                      <a:r>
                        <a:rPr lang="fr-FR" sz="1800"/>
                        <a:t>2031</a:t>
                      </a:r>
                      <a:endParaRPr lang="fr-FR" sz="1800">
                        <a:latin typeface="Calibri"/>
                        <a:ea typeface="Calibri"/>
                        <a:cs typeface="Times New Roman"/>
                      </a:endParaRPr>
                    </a:p>
                  </a:txBody>
                  <a:tcPr marL="51435" marR="51435" marT="0" marB="0" anchor="ctr">
                    <a:solidFill>
                      <a:schemeClr val="accent5">
                        <a:lumMod val="40000"/>
                        <a:lumOff val="60000"/>
                      </a:schemeClr>
                    </a:solidFill>
                  </a:tcPr>
                </a:tc>
                <a:extLst>
                  <a:ext uri="{0D108BD9-81ED-4DB2-BD59-A6C34878D82A}">
                    <a16:rowId xmlns:a16="http://schemas.microsoft.com/office/drawing/2014/main" val="10001"/>
                  </a:ext>
                </a:extLst>
              </a:tr>
              <a:tr h="293513">
                <a:tc>
                  <a:txBody>
                    <a:bodyPr/>
                    <a:lstStyle/>
                    <a:p>
                      <a:pPr algn="l">
                        <a:lnSpc>
                          <a:spcPct val="107000"/>
                        </a:lnSpc>
                        <a:spcAft>
                          <a:spcPts val="0"/>
                        </a:spcAft>
                        <a:defRPr/>
                      </a:pPr>
                      <a:r>
                        <a:rPr lang="fr-FR" sz="1500">
                          <a:solidFill>
                            <a:schemeClr val="tx2"/>
                          </a:solidFill>
                        </a:rPr>
                        <a:t>Bureaux</a:t>
                      </a:r>
                      <a:endParaRPr lang="fr-FR" sz="1500">
                        <a:solidFill>
                          <a:schemeClr val="tx2"/>
                        </a:solidFill>
                        <a:latin typeface="Calibri"/>
                        <a:ea typeface="Calibri"/>
                        <a:cs typeface="Times New Roman"/>
                      </a:endParaRP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r>
                        <a:rPr lang="fr-FR" sz="1800"/>
                        <a:t>980</a:t>
                      </a:r>
                      <a:endParaRPr lang="fr-FR" sz="1800">
                        <a:latin typeface="Calibri"/>
                        <a:ea typeface="Calibri"/>
                        <a:cs typeface="Times New Roman"/>
                      </a:endParaRP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r>
                        <a:rPr lang="fr-FR" sz="1800"/>
                        <a:t>810</a:t>
                      </a:r>
                      <a:endParaRPr lang="fr-FR" sz="1800">
                        <a:latin typeface="Calibri"/>
                        <a:ea typeface="Calibri"/>
                        <a:cs typeface="Times New Roman"/>
                      </a:endParaRP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r>
                        <a:rPr lang="fr-FR" sz="1800"/>
                        <a:t>710</a:t>
                      </a:r>
                      <a:endParaRPr lang="fr-FR" sz="1800">
                        <a:latin typeface="Calibri"/>
                        <a:ea typeface="Calibri"/>
                        <a:cs typeface="Times New Roman"/>
                      </a:endParaRP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r>
                        <a:rPr lang="fr-FR" sz="1800"/>
                        <a:t>600</a:t>
                      </a:r>
                      <a:endParaRPr lang="fr-FR" sz="1800">
                        <a:latin typeface="Calibri"/>
                        <a:ea typeface="Calibri"/>
                        <a:cs typeface="Times New Roman"/>
                      </a:endParaRPr>
                    </a:p>
                  </a:txBody>
                  <a:tcPr marL="51435" marR="51435" marT="0" marB="0" anchor="ctr">
                    <a:solidFill>
                      <a:schemeClr val="accent6">
                        <a:lumMod val="60000"/>
                        <a:lumOff val="40000"/>
                      </a:schemeClr>
                    </a:solidFill>
                  </a:tcPr>
                </a:tc>
                <a:extLst>
                  <a:ext uri="{0D108BD9-81ED-4DB2-BD59-A6C34878D82A}">
                    <a16:rowId xmlns:a16="http://schemas.microsoft.com/office/drawing/2014/main" val="10002"/>
                  </a:ext>
                </a:extLst>
              </a:tr>
              <a:tr h="293513">
                <a:tc>
                  <a:txBody>
                    <a:bodyPr/>
                    <a:lstStyle/>
                    <a:p>
                      <a:pPr algn="l">
                        <a:lnSpc>
                          <a:spcPct val="107000"/>
                        </a:lnSpc>
                        <a:spcAft>
                          <a:spcPts val="0"/>
                        </a:spcAft>
                        <a:defRPr/>
                      </a:pPr>
                      <a:r>
                        <a:rPr lang="fr-FR" sz="1200">
                          <a:solidFill>
                            <a:schemeClr val="tx1"/>
                          </a:solidFill>
                          <a:latin typeface="Calibri"/>
                          <a:ea typeface="Calibri"/>
                          <a:cs typeface="Times New Roman"/>
                        </a:rPr>
                        <a:t>Évolution / 2022</a:t>
                      </a:r>
                      <a:endParaRP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endParaRPr lang="fr-FR" sz="1800">
                        <a:latin typeface="Calibri"/>
                        <a:ea typeface="Calibri"/>
                        <a:cs typeface="Times New Roman"/>
                      </a:endParaRP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r>
                        <a:rPr lang="fr-FR" sz="1800" i="1">
                          <a:latin typeface="+mn-lt"/>
                          <a:ea typeface="Calibri"/>
                          <a:cs typeface="Times New Roman"/>
                        </a:rPr>
                        <a:t>-17 % / -170</a:t>
                      </a: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r>
                        <a:rPr lang="fr-FR" sz="1800" i="1">
                          <a:latin typeface="+mn-lt"/>
                          <a:ea typeface="Calibri"/>
                          <a:cs typeface="Times New Roman"/>
                        </a:rPr>
                        <a:t>-27% / -270</a:t>
                      </a:r>
                      <a:endParaRPr/>
                    </a:p>
                  </a:txBody>
                  <a:tcPr marL="51435" marR="51435" marT="0" marB="0" anchor="ctr">
                    <a:solidFill>
                      <a:schemeClr val="accent6">
                        <a:lumMod val="60000"/>
                        <a:lumOff val="40000"/>
                      </a:schemeClr>
                    </a:solidFill>
                  </a:tcPr>
                </a:tc>
                <a:tc>
                  <a:txBody>
                    <a:bodyPr/>
                    <a:lstStyle/>
                    <a:p>
                      <a:pPr algn="ctr">
                        <a:lnSpc>
                          <a:spcPct val="107000"/>
                        </a:lnSpc>
                        <a:spcAft>
                          <a:spcPts val="0"/>
                        </a:spcAft>
                        <a:defRPr/>
                      </a:pPr>
                      <a:r>
                        <a:rPr lang="fr-FR" sz="1800" i="1">
                          <a:latin typeface="+mn-lt"/>
                          <a:ea typeface="Calibri"/>
                          <a:cs typeface="Times New Roman"/>
                        </a:rPr>
                        <a:t>- 39 % / -380</a:t>
                      </a:r>
                      <a:endParaRPr/>
                    </a:p>
                  </a:txBody>
                  <a:tcPr marL="51435" marR="51435" marT="0" marB="0" anchor="ctr">
                    <a:solidFill>
                      <a:schemeClr val="accent6">
                        <a:lumMod val="60000"/>
                        <a:lumOff val="40000"/>
                      </a:schemeClr>
                    </a:solidFill>
                  </a:tcPr>
                </a:tc>
                <a:extLst>
                  <a:ext uri="{0D108BD9-81ED-4DB2-BD59-A6C34878D82A}">
                    <a16:rowId xmlns:a16="http://schemas.microsoft.com/office/drawing/2014/main" val="10003"/>
                  </a:ext>
                </a:extLst>
              </a:tr>
              <a:tr h="293513">
                <a:tc>
                  <a:txBody>
                    <a:bodyPr/>
                    <a:lstStyle/>
                    <a:p>
                      <a:pPr algn="l">
                        <a:lnSpc>
                          <a:spcPct val="107000"/>
                        </a:lnSpc>
                        <a:spcAft>
                          <a:spcPts val="0"/>
                        </a:spcAft>
                        <a:defRPr/>
                      </a:pPr>
                      <a:r>
                        <a:rPr lang="fr-FR" sz="1500">
                          <a:solidFill>
                            <a:schemeClr val="tx2"/>
                          </a:solidFill>
                        </a:rPr>
                        <a:t>Enseignement</a:t>
                      </a:r>
                      <a:endParaRPr lang="fr-FR" sz="1500">
                        <a:solidFill>
                          <a:schemeClr val="tx2"/>
                        </a:solidFill>
                        <a:latin typeface="Calibri"/>
                        <a:ea typeface="Calibri"/>
                        <a:cs typeface="Times New Roman"/>
                      </a:endParaRPr>
                    </a:p>
                  </a:txBody>
                  <a:tcPr marL="51435" marR="51435" marT="0" marB="0" anchor="ctr">
                    <a:solidFill>
                      <a:srgbClr val="92D050"/>
                    </a:solidFill>
                  </a:tcPr>
                </a:tc>
                <a:tc>
                  <a:txBody>
                    <a:bodyPr/>
                    <a:lstStyle/>
                    <a:p>
                      <a:pPr algn="ctr">
                        <a:lnSpc>
                          <a:spcPct val="107000"/>
                        </a:lnSpc>
                        <a:spcAft>
                          <a:spcPts val="0"/>
                        </a:spcAft>
                        <a:defRPr/>
                      </a:pPr>
                      <a:r>
                        <a:rPr lang="fr-FR" sz="1800"/>
                        <a:t>900</a:t>
                      </a:r>
                      <a:endParaRPr lang="fr-FR" sz="1800">
                        <a:latin typeface="Calibri"/>
                        <a:ea typeface="Calibri"/>
                        <a:cs typeface="Times New Roman"/>
                      </a:endParaRPr>
                    </a:p>
                  </a:txBody>
                  <a:tcPr marL="51435" marR="51435" marT="0" marB="0" anchor="ctr">
                    <a:solidFill>
                      <a:srgbClr val="92D050"/>
                    </a:solidFill>
                  </a:tcPr>
                </a:tc>
                <a:tc>
                  <a:txBody>
                    <a:bodyPr/>
                    <a:lstStyle/>
                    <a:p>
                      <a:pPr algn="ctr">
                        <a:lnSpc>
                          <a:spcPct val="107000"/>
                        </a:lnSpc>
                        <a:spcAft>
                          <a:spcPts val="0"/>
                        </a:spcAft>
                        <a:defRPr/>
                      </a:pPr>
                      <a:r>
                        <a:rPr lang="fr-FR" sz="1800"/>
                        <a:t>770</a:t>
                      </a:r>
                      <a:endParaRPr lang="fr-FR" sz="1800">
                        <a:latin typeface="Calibri"/>
                        <a:ea typeface="Calibri"/>
                        <a:cs typeface="Times New Roman"/>
                      </a:endParaRPr>
                    </a:p>
                  </a:txBody>
                  <a:tcPr marL="51435" marR="51435" marT="0" marB="0" anchor="ctr">
                    <a:solidFill>
                      <a:srgbClr val="92D050"/>
                    </a:solidFill>
                  </a:tcPr>
                </a:tc>
                <a:tc>
                  <a:txBody>
                    <a:bodyPr/>
                    <a:lstStyle/>
                    <a:p>
                      <a:pPr algn="ctr">
                        <a:lnSpc>
                          <a:spcPct val="107000"/>
                        </a:lnSpc>
                        <a:spcAft>
                          <a:spcPts val="0"/>
                        </a:spcAft>
                        <a:defRPr/>
                      </a:pPr>
                      <a:r>
                        <a:rPr lang="fr-FR" sz="1800"/>
                        <a:t>680</a:t>
                      </a:r>
                      <a:endParaRPr lang="fr-FR" sz="1800">
                        <a:latin typeface="Calibri"/>
                        <a:ea typeface="Calibri"/>
                        <a:cs typeface="Times New Roman"/>
                      </a:endParaRPr>
                    </a:p>
                  </a:txBody>
                  <a:tcPr marL="51435" marR="51435" marT="0" marB="0" anchor="ctr">
                    <a:solidFill>
                      <a:srgbClr val="92D050"/>
                    </a:solidFill>
                  </a:tcPr>
                </a:tc>
                <a:tc>
                  <a:txBody>
                    <a:bodyPr/>
                    <a:lstStyle/>
                    <a:p>
                      <a:pPr algn="ctr">
                        <a:lnSpc>
                          <a:spcPct val="107000"/>
                        </a:lnSpc>
                        <a:spcAft>
                          <a:spcPts val="0"/>
                        </a:spcAft>
                        <a:defRPr/>
                      </a:pPr>
                      <a:r>
                        <a:rPr lang="fr-FR" sz="1800"/>
                        <a:t>590</a:t>
                      </a:r>
                      <a:endParaRPr lang="fr-FR" sz="1800">
                        <a:latin typeface="Calibri"/>
                        <a:ea typeface="Calibri"/>
                        <a:cs typeface="Times New Roman"/>
                      </a:endParaRPr>
                    </a:p>
                  </a:txBody>
                  <a:tcPr marL="51435" marR="51435" marT="0" marB="0" anchor="ctr">
                    <a:solidFill>
                      <a:srgbClr val="92D050"/>
                    </a:solidFill>
                  </a:tcPr>
                </a:tc>
                <a:extLst>
                  <a:ext uri="{0D108BD9-81ED-4DB2-BD59-A6C34878D82A}">
                    <a16:rowId xmlns:a16="http://schemas.microsoft.com/office/drawing/2014/main" val="10004"/>
                  </a:ext>
                </a:extLst>
              </a:tr>
              <a:tr h="293513">
                <a:tc>
                  <a:txBody>
                    <a:bodyPr/>
                    <a:lstStyle/>
                    <a:p>
                      <a:pPr marL="0" marR="0" lvl="0" indent="0" algn="l" defTabSz="457200">
                        <a:lnSpc>
                          <a:spcPct val="107000"/>
                        </a:lnSpc>
                        <a:spcBef>
                          <a:spcPts val="0"/>
                        </a:spcBef>
                        <a:spcAft>
                          <a:spcPts val="0"/>
                        </a:spcAft>
                        <a:buClrTx/>
                        <a:buSzTx/>
                        <a:buFontTx/>
                        <a:buNone/>
                        <a:defRPr/>
                      </a:pPr>
                      <a:r>
                        <a:rPr lang="fr-FR" sz="1200" dirty="0">
                          <a:solidFill>
                            <a:schemeClr val="tx1"/>
                          </a:solidFill>
                          <a:latin typeface="Calibri"/>
                          <a:ea typeface="Calibri"/>
                          <a:cs typeface="Times New Roman"/>
                        </a:rPr>
                        <a:t>Évolution / 2022</a:t>
                      </a:r>
                      <a:endParaRPr dirty="0"/>
                    </a:p>
                  </a:txBody>
                  <a:tcPr marL="51435" marR="51435" marT="0" marB="0" anchor="ctr">
                    <a:solidFill>
                      <a:srgbClr val="92D050"/>
                    </a:solidFill>
                  </a:tcPr>
                </a:tc>
                <a:tc>
                  <a:txBody>
                    <a:bodyPr/>
                    <a:lstStyle/>
                    <a:p>
                      <a:pPr algn="ctr">
                        <a:lnSpc>
                          <a:spcPct val="107000"/>
                        </a:lnSpc>
                        <a:spcAft>
                          <a:spcPts val="0"/>
                        </a:spcAft>
                        <a:defRPr/>
                      </a:pPr>
                      <a:endParaRPr lang="fr-FR" sz="1800">
                        <a:latin typeface="Calibri"/>
                        <a:ea typeface="Calibri"/>
                        <a:cs typeface="Times New Roman"/>
                      </a:endParaRPr>
                    </a:p>
                  </a:txBody>
                  <a:tcPr marL="51435" marR="51435" marT="0" marB="0" anchor="ctr">
                    <a:solidFill>
                      <a:srgbClr val="92D050"/>
                    </a:solidFill>
                  </a:tcPr>
                </a:tc>
                <a:tc>
                  <a:txBody>
                    <a:bodyPr/>
                    <a:lstStyle/>
                    <a:p>
                      <a:pPr algn="ctr">
                        <a:lnSpc>
                          <a:spcPct val="107000"/>
                        </a:lnSpc>
                        <a:spcAft>
                          <a:spcPts val="0"/>
                        </a:spcAft>
                        <a:defRPr/>
                      </a:pPr>
                      <a:r>
                        <a:rPr lang="fr-FR" sz="1800" i="1">
                          <a:latin typeface="+mn-lt"/>
                          <a:ea typeface="Calibri"/>
                          <a:cs typeface="Times New Roman"/>
                        </a:rPr>
                        <a:t>- 14 % / -130</a:t>
                      </a:r>
                      <a:endParaRPr/>
                    </a:p>
                  </a:txBody>
                  <a:tcPr marL="51435" marR="51435" marT="0" marB="0" anchor="ctr">
                    <a:solidFill>
                      <a:srgbClr val="92D050"/>
                    </a:solidFill>
                  </a:tcPr>
                </a:tc>
                <a:tc>
                  <a:txBody>
                    <a:bodyPr/>
                    <a:lstStyle/>
                    <a:p>
                      <a:pPr algn="ctr">
                        <a:lnSpc>
                          <a:spcPct val="107000"/>
                        </a:lnSpc>
                        <a:spcAft>
                          <a:spcPts val="0"/>
                        </a:spcAft>
                        <a:defRPr/>
                      </a:pPr>
                      <a:r>
                        <a:rPr lang="fr-FR" sz="1800" i="1">
                          <a:latin typeface="+mn-lt"/>
                          <a:ea typeface="Calibri"/>
                          <a:cs typeface="Times New Roman"/>
                        </a:rPr>
                        <a:t>- 24 % / -220</a:t>
                      </a:r>
                      <a:endParaRPr/>
                    </a:p>
                  </a:txBody>
                  <a:tcPr marL="51435" marR="51435" marT="0" marB="0" anchor="ctr">
                    <a:solidFill>
                      <a:srgbClr val="92D050"/>
                    </a:solidFill>
                  </a:tcPr>
                </a:tc>
                <a:tc>
                  <a:txBody>
                    <a:bodyPr/>
                    <a:lstStyle/>
                    <a:p>
                      <a:pPr algn="ctr">
                        <a:lnSpc>
                          <a:spcPct val="107000"/>
                        </a:lnSpc>
                        <a:spcAft>
                          <a:spcPts val="0"/>
                        </a:spcAft>
                        <a:defRPr/>
                      </a:pPr>
                      <a:r>
                        <a:rPr lang="fr-FR" sz="1800" i="1" dirty="0">
                          <a:latin typeface="+mn-lt"/>
                          <a:ea typeface="Calibri"/>
                          <a:cs typeface="Times New Roman"/>
                        </a:rPr>
                        <a:t>- 34 % / - 310</a:t>
                      </a:r>
                      <a:endParaRPr dirty="0"/>
                    </a:p>
                  </a:txBody>
                  <a:tcPr marL="51435" marR="51435" marT="0" marB="0" anchor="ctr">
                    <a:solidFill>
                      <a:srgbClr val="92D050"/>
                    </a:solidFill>
                  </a:tcPr>
                </a:tc>
                <a:extLst>
                  <a:ext uri="{0D108BD9-81ED-4DB2-BD59-A6C34878D82A}">
                    <a16:rowId xmlns:a16="http://schemas.microsoft.com/office/drawing/2014/main" val="10005"/>
                  </a:ext>
                </a:extLst>
              </a:tr>
            </a:tbl>
          </a:graphicData>
        </a:graphic>
      </p:graphicFrame>
      <p:sp>
        <p:nvSpPr>
          <p:cNvPr id="15" name="Titre 6"/>
          <p:cNvSpPr txBox="1"/>
          <p:nvPr/>
        </p:nvSpPr>
        <p:spPr bwMode="gray">
          <a:xfrm>
            <a:off x="267663" y="629470"/>
            <a:ext cx="8604489" cy="447614"/>
          </a:xfrm>
          <a:prstGeom prst="rect">
            <a:avLst/>
          </a:prstGeom>
          <a:solidFill>
            <a:srgbClr val="169B62"/>
          </a:solidFill>
        </p:spPr>
        <p:txBody>
          <a:bodyPr vert="horz" lIns="72000" tIns="54000" rIns="36000" bIns="36000" rtlCol="0" anchor="t" anchorCtr="0">
            <a:noAutofit/>
          </a:bodyPr>
          <a:lstStyle>
            <a:lvl1pPr algn="l" defTabSz="914400">
              <a:lnSpc>
                <a:spcPct val="90000"/>
              </a:lnSpc>
              <a:spcBef>
                <a:spcPts val="0"/>
              </a:spcBef>
              <a:buNone/>
              <a:defRPr sz="2550" b="1">
                <a:solidFill>
                  <a:schemeClr val="bg1"/>
                </a:solidFill>
                <a:latin typeface="+mj-lt"/>
                <a:ea typeface="+mj-ea"/>
                <a:cs typeface="+mj-cs"/>
              </a:defRPr>
            </a:lvl1pPr>
          </a:lstStyle>
          <a:p>
            <a:pPr marL="0" marR="0" lvl="0" indent="0" algn="l" defTabSz="914400">
              <a:lnSpc>
                <a:spcPct val="90000"/>
              </a:lnSpc>
              <a:spcBef>
                <a:spcPts val="0"/>
              </a:spcBef>
              <a:spcAft>
                <a:spcPts val="0"/>
              </a:spcAft>
              <a:buClrTx/>
              <a:buSzTx/>
              <a:buFontTx/>
              <a:buNone/>
              <a:defRPr/>
            </a:pPr>
            <a:r>
              <a:rPr lang="fr-FR" sz="2000" b="1" i="0" u="none" strike="noStrike" cap="none" spc="0">
                <a:ln>
                  <a:noFill/>
                </a:ln>
                <a:solidFill>
                  <a:srgbClr val="FFFFFF"/>
                </a:solidFill>
                <a:latin typeface="Marianne"/>
                <a:ea typeface="+mj-ea"/>
                <a:cs typeface="+mj-cs"/>
              </a:rPr>
              <a:t>Quelle valeur max pour Ic construction (bureaux enseignement)?</a:t>
            </a:r>
            <a:endParaRPr/>
          </a:p>
        </p:txBody>
      </p:sp>
      <p:sp>
        <p:nvSpPr>
          <p:cNvPr id="16" name="Rectangle 15"/>
          <p:cNvSpPr/>
          <p:nvPr/>
        </p:nvSpPr>
        <p:spPr bwMode="auto">
          <a:xfrm>
            <a:off x="0" y="1126387"/>
            <a:ext cx="394106" cy="3657113"/>
          </a:xfrm>
          <a:prstGeom prst="rect">
            <a:avLst/>
          </a:prstGeom>
          <a:solidFill>
            <a:srgbClr val="005841">
              <a:lumMod val="10000"/>
              <a:lumOff val="90000"/>
            </a:srgbClr>
          </a:solidFill>
          <a:ln w="25400" cap="flat" cmpd="sng" algn="ctr">
            <a:solidFill>
              <a:srgbClr val="005841"/>
            </a:solidFill>
            <a:prstDash val="solid"/>
          </a:ln>
          <a:effectLst/>
        </p:spPr>
        <p:txBody>
          <a:bodyPr vert="vert270" rtlCol="0" anchor="ctr"/>
          <a:lstStyle/>
          <a:p>
            <a:pPr marL="0" marR="0" lvl="0" indent="0" algn="ctr" defTabSz="914400">
              <a:lnSpc>
                <a:spcPct val="100000"/>
              </a:lnSpc>
              <a:spcBef>
                <a:spcPts val="0"/>
              </a:spcBef>
              <a:spcAft>
                <a:spcPts val="0"/>
              </a:spcAft>
              <a:buClrTx/>
              <a:buSzTx/>
              <a:buFontTx/>
              <a:buNone/>
              <a:defRPr/>
            </a:pPr>
            <a:r>
              <a:rPr lang="fr-FR" sz="1200" b="1" i="0" u="none" strike="noStrike" cap="none" spc="0">
                <a:ln>
                  <a:noFill/>
                </a:ln>
                <a:solidFill>
                  <a:srgbClr val="FFFFFF">
                    <a:lumMod val="50000"/>
                  </a:srgbClr>
                </a:solidFill>
                <a:latin typeface="Marianne"/>
                <a:ea typeface="+mn-ea"/>
                <a:cs typeface="+mn-cs"/>
              </a:rPr>
              <a:t>Indicateurs de performance environnementale</a:t>
            </a:r>
            <a:endParaRPr/>
          </a:p>
        </p:txBody>
      </p:sp>
      <p:sp>
        <p:nvSpPr>
          <p:cNvPr id="20" name="Espace réservé du numéro de diapositive 3"/>
          <p:cNvSpPr txBox="1"/>
          <p:nvPr/>
        </p:nvSpPr>
        <p:spPr bwMode="gray">
          <a:xfrm>
            <a:off x="6264000" y="4783500"/>
            <a:ext cx="1350000" cy="360000"/>
          </a:xfrm>
          <a:prstGeom prst="rect">
            <a:avLst/>
          </a:prstGeom>
        </p:spPr>
        <p:txBody>
          <a:bodyPr vert="horz" lIns="0" tIns="0" rIns="0" bIns="0" rtlCol="0" anchor="ctr" anchorCtr="0">
            <a:noAutofit/>
          </a:bodyPr>
          <a:lstStyle>
            <a:defPPr>
              <a:defRPr lang="fr-FR"/>
            </a:defPPr>
            <a:lvl1pPr marL="0" algn="r" defTabSz="914400">
              <a:defRPr sz="750" b="1">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fld id="{733122C9-A0B9-462F-8757-0847AD287B63}" type="slidenum">
              <a:rPr lang="fr-FR">
                <a:solidFill>
                  <a:srgbClr val="000000"/>
                </a:solidFill>
                <a:latin typeface="Marianne"/>
              </a:rPr>
              <a:t>112</a:t>
            </a:fld>
            <a:endParaRPr lang="fr-FR">
              <a:solidFill>
                <a:srgbClr val="000000"/>
              </a:solidFill>
              <a:latin typeface="Marianne"/>
            </a:endParaRPr>
          </a:p>
        </p:txBody>
      </p:sp>
      <p:pic>
        <p:nvPicPr>
          <p:cNvPr id="21" name="Image 20"/>
          <p:cNvPicPr>
            <a:picLocks noChangeAspect="1"/>
          </p:cNvPicPr>
          <p:nvPr/>
        </p:nvPicPr>
        <p:blipFill>
          <a:blip r:embed="rId3"/>
          <a:stretch/>
        </p:blipFill>
        <p:spPr bwMode="auto">
          <a:xfrm>
            <a:off x="6327402" y="4803998"/>
            <a:ext cx="1043196" cy="347732"/>
          </a:xfrm>
          <a:prstGeom prst="rect">
            <a:avLst/>
          </a:prstGeom>
        </p:spPr>
      </p:pic>
      <p:sp>
        <p:nvSpPr>
          <p:cNvPr id="22" name="Rectangle 21"/>
          <p:cNvSpPr/>
          <p:nvPr/>
        </p:nvSpPr>
        <p:spPr bwMode="auto">
          <a:xfrm>
            <a:off x="642088" y="4859625"/>
            <a:ext cx="4572000" cy="207749"/>
          </a:xfrm>
          <a:prstGeom prst="rect">
            <a:avLst/>
          </a:prstGeom>
        </p:spPr>
        <p:txBody>
          <a:bodyPr>
            <a:spAutoFit/>
          </a:bodyPr>
          <a:lstStyle/>
          <a:p>
            <a:pPr>
              <a:defRPr/>
            </a:pPr>
            <a:r>
              <a:rPr lang="fr-FR" sz="750">
                <a:solidFill>
                  <a:srgbClr val="169B62"/>
                </a:solidFill>
                <a:latin typeface="Marianne"/>
              </a:rPr>
              <a:t>RE2020 ⎮ Présentation de la RE2020</a:t>
            </a:r>
            <a:endParaRPr/>
          </a:p>
        </p:txBody>
      </p:sp>
      <p:pic>
        <p:nvPicPr>
          <p:cNvPr id="23" name="Image 22"/>
          <p:cNvPicPr>
            <a:picLocks noChangeAspect="1"/>
          </p:cNvPicPr>
          <p:nvPr/>
        </p:nvPicPr>
        <p:blipFill>
          <a:blip r:embed="rId4"/>
          <a:stretch/>
        </p:blipFill>
        <p:spPr bwMode="auto">
          <a:xfrm>
            <a:off x="306000" y="108088"/>
            <a:ext cx="724888" cy="519446"/>
          </a:xfrm>
          <a:prstGeom prst="rect">
            <a:avLst/>
          </a:prstGeom>
        </p:spPr>
      </p:pic>
      <p:pic>
        <p:nvPicPr>
          <p:cNvPr id="24" name="Image 23"/>
          <p:cNvPicPr>
            <a:picLocks noChangeAspect="1"/>
          </p:cNvPicPr>
          <p:nvPr/>
        </p:nvPicPr>
        <p:blipFill>
          <a:blip r:embed="rId5"/>
          <a:stretch/>
        </p:blipFill>
        <p:spPr bwMode="auto">
          <a:xfrm>
            <a:off x="251520" y="4733647"/>
            <a:ext cx="372559" cy="398914"/>
          </a:xfrm>
          <a:prstGeom prst="rect">
            <a:avLst/>
          </a:prstGeom>
        </p:spPr>
      </p:pic>
      <p:sp>
        <p:nvSpPr>
          <p:cNvPr id="17" name="Rectangle 16"/>
          <p:cNvSpPr/>
          <p:nvPr/>
        </p:nvSpPr>
        <p:spPr bwMode="auto">
          <a:xfrm>
            <a:off x="2987824" y="2444361"/>
            <a:ext cx="4120243" cy="1639557"/>
          </a:xfrm>
          <a:prstGeom prst="rect">
            <a:avLst/>
          </a:prstGeom>
          <a:solidFill>
            <a:schemeClr val="accent2">
              <a:lumMod val="20000"/>
              <a:lumOff val="80000"/>
            </a:schemeClr>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t"/>
          <a:lstStyle/>
          <a:p>
            <a:pPr defTabSz="342900">
              <a:defRPr/>
            </a:pPr>
            <a:r>
              <a:rPr lang="fr-FR" sz="1500">
                <a:solidFill>
                  <a:prstClr val="black"/>
                </a:solidFill>
                <a:latin typeface="Calibri"/>
              </a:rPr>
              <a:t>Différents leviers pour arriver à respecter le seuil 2031 en bureaux: </a:t>
            </a:r>
            <a:endParaRPr/>
          </a:p>
          <a:p>
            <a:pPr marL="257175" indent="-257175" defTabSz="342900">
              <a:buFontTx/>
              <a:buChar char="-"/>
              <a:defRPr/>
            </a:pPr>
            <a:r>
              <a:rPr lang="fr-FR" sz="1350" i="1">
                <a:solidFill>
                  <a:prstClr val="black"/>
                </a:solidFill>
                <a:latin typeface="Calibri"/>
              </a:rPr>
              <a:t>Optimisation des données environnementales</a:t>
            </a:r>
            <a:endParaRPr/>
          </a:p>
          <a:p>
            <a:pPr defTabSz="342900">
              <a:defRPr/>
            </a:pPr>
            <a:r>
              <a:rPr lang="fr-FR" sz="1350" i="1">
                <a:solidFill>
                  <a:prstClr val="black"/>
                </a:solidFill>
                <a:latin typeface="Calibri"/>
              </a:rPr>
              <a:t>+Structure bois</a:t>
            </a:r>
            <a:endParaRPr/>
          </a:p>
          <a:p>
            <a:pPr defTabSz="342900">
              <a:defRPr/>
            </a:pPr>
            <a:r>
              <a:rPr lang="fr-FR" sz="1500" b="1" i="1">
                <a:solidFill>
                  <a:srgbClr val="1F497D"/>
                </a:solidFill>
                <a:latin typeface="Calibri"/>
              </a:rPr>
              <a:t>ou </a:t>
            </a:r>
            <a:r>
              <a:rPr lang="fr-FR" sz="1350" i="1">
                <a:solidFill>
                  <a:prstClr val="black"/>
                </a:solidFill>
                <a:latin typeface="Calibri"/>
              </a:rPr>
              <a:t>Béton bas carbone 2031(-35% GES) + matériaux bas carbone en second œuvre + Optimisation des données environnementales + remplacement du fluide frigo</a:t>
            </a:r>
            <a:endParaRPr/>
          </a:p>
          <a:p>
            <a:pPr defTabSz="342900">
              <a:defRPr/>
            </a:pPr>
            <a:endParaRPr lang="fr-FR" sz="1050" i="1">
              <a:solidFill>
                <a:prstClr val="black"/>
              </a:solidFill>
              <a:latin typeface="Calibri"/>
            </a:endParaRPr>
          </a:p>
        </p:txBody>
      </p:sp>
      <p:sp>
        <p:nvSpPr>
          <p:cNvPr id="25" name="Rectangle à coins arrondis 6"/>
          <p:cNvSpPr/>
          <p:nvPr/>
        </p:nvSpPr>
        <p:spPr bwMode="auto">
          <a:xfrm>
            <a:off x="7164289" y="2378738"/>
            <a:ext cx="1440160" cy="1057108"/>
          </a:xfrm>
          <a:prstGeom prst="roundRect">
            <a:avLst>
              <a:gd name="adj" fmla="val 12232"/>
            </a:avLst>
          </a:prstGeom>
          <a:noFill/>
          <a:ln w="76200">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a:defRPr/>
            </a:pPr>
            <a:endParaRPr lang="fr-FR" sz="1350">
              <a:solidFill>
                <a:prstClr val="white"/>
              </a:solidFill>
              <a:latin typeface="Calibri"/>
            </a:endParaRPr>
          </a:p>
        </p:txBody>
      </p:sp>
      <p:sp>
        <p:nvSpPr>
          <p:cNvPr id="14" name="ZoneTexte 13">
            <a:extLst>
              <a:ext uri="{FF2B5EF4-FFF2-40B4-BE49-F238E27FC236}">
                <a16:creationId xmlns:a16="http://schemas.microsoft.com/office/drawing/2014/main" id="{ED2C20D9-B5E3-4BA2-A84C-0D75BE3F041E}"/>
              </a:ext>
            </a:extLst>
          </p:cNvPr>
          <p:cNvSpPr txBox="1"/>
          <p:nvPr/>
        </p:nvSpPr>
        <p:spPr bwMode="auto">
          <a:xfrm>
            <a:off x="3219460" y="215776"/>
            <a:ext cx="2540976" cy="287964"/>
          </a:xfrm>
          <a:prstGeom prst="rect">
            <a:avLst/>
          </a:prstGeom>
          <a:solidFill>
            <a:schemeClr val="accent1">
              <a:lumMod val="25000"/>
              <a:lumOff val="75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juillet 2026</a:t>
            </a:r>
            <a:endParaRPr sz="1100" dirty="0"/>
          </a:p>
        </p:txBody>
      </p:sp>
      <p:sp>
        <p:nvSpPr>
          <p:cNvPr id="19" name="Rectangle 18">
            <a:extLst>
              <a:ext uri="{FF2B5EF4-FFF2-40B4-BE49-F238E27FC236}">
                <a16:creationId xmlns:a16="http://schemas.microsoft.com/office/drawing/2014/main" id="{FC899839-A26C-4EEC-92D4-B495495DD941}"/>
              </a:ext>
            </a:extLst>
          </p:cNvPr>
          <p:cNvSpPr/>
          <p:nvPr/>
        </p:nvSpPr>
        <p:spPr bwMode="auto">
          <a:xfrm>
            <a:off x="588689" y="1269512"/>
            <a:ext cx="8283463" cy="461665"/>
          </a:xfrm>
          <a:prstGeom prst="rect">
            <a:avLst/>
          </a:prstGeom>
          <a:ln w="12700">
            <a:solidFill>
              <a:schemeClr val="accent6">
                <a:lumMod val="75000"/>
              </a:schemeClr>
            </a:solidFill>
          </a:ln>
        </p:spPr>
        <p:txBody>
          <a:bodyPr wrap="square">
            <a:spAutoFit/>
          </a:bodyPr>
          <a:lstStyle/>
          <a:p>
            <a:pPr algn="ctr">
              <a:defRPr sz="1800" b="0" i="0" u="none" strike="noStrike" cap="none" spc="0">
                <a:solidFill>
                  <a:srgbClr val="000000"/>
                </a:solidFill>
              </a:defRPr>
            </a:pPr>
            <a:r>
              <a:rPr lang="fr-FR" sz="1200" dirty="0">
                <a:latin typeface="Calibri" panose="020F0502020204030204" pitchFamily="34" charset="0"/>
                <a:cs typeface="Calibri" panose="020F0502020204030204" pitchFamily="34" charset="0"/>
              </a:rPr>
              <a:t>Ic</a:t>
            </a:r>
            <a:r>
              <a:rPr lang="fr-FR" sz="1200" baseline="-25000" dirty="0">
                <a:latin typeface="Calibri" panose="020F0502020204030204" pitchFamily="34" charset="0"/>
                <a:cs typeface="Calibri" panose="020F0502020204030204" pitchFamily="34" charset="0"/>
              </a:rPr>
              <a:t>construction</a:t>
            </a:r>
            <a:r>
              <a:rPr lang="fr-FR" sz="1200" dirty="0">
                <a:latin typeface="Calibri" panose="020F0502020204030204" pitchFamily="34" charset="0"/>
                <a:cs typeface="Calibri" panose="020F0502020204030204" pitchFamily="34" charset="0"/>
              </a:rPr>
              <a:t>_max = Ic</a:t>
            </a:r>
            <a:r>
              <a:rPr lang="fr-FR" sz="1200" baseline="-25000" dirty="0">
                <a:latin typeface="Calibri" panose="020F0502020204030204" pitchFamily="34" charset="0"/>
                <a:cs typeface="Calibri" panose="020F0502020204030204" pitchFamily="34" charset="0"/>
              </a:rPr>
              <a:t>construction</a:t>
            </a:r>
            <a:r>
              <a:rPr lang="fr-FR" sz="1200" dirty="0">
                <a:latin typeface="Calibri" panose="020F0502020204030204" pitchFamily="34" charset="0"/>
                <a:cs typeface="Calibri" panose="020F0502020204030204" pitchFamily="34" charset="0"/>
              </a:rPr>
              <a:t>_maxmoyen × (1 + Micombles + </a:t>
            </a:r>
            <a:r>
              <a:rPr lang="fr-FR" sz="1200" b="1" dirty="0">
                <a:solidFill>
                  <a:srgbClr val="7030A0"/>
                </a:solidFill>
                <a:latin typeface="Calibri" panose="020F0502020204030204" pitchFamily="34" charset="0"/>
                <a:cs typeface="Calibri" panose="020F0502020204030204" pitchFamily="34" charset="0"/>
              </a:rPr>
              <a:t>Misurf_moy+ Misurf_tot</a:t>
            </a:r>
            <a:r>
              <a:rPr lang="fr-FR" sz="1200" dirty="0">
                <a:latin typeface="Calibri" panose="020F0502020204030204" pitchFamily="34" charset="0"/>
                <a:cs typeface="Calibri" panose="020F0502020204030204" pitchFamily="34" charset="0"/>
              </a:rPr>
              <a:t>) + Migéo + Miinfra + Mivrd + Mided </a:t>
            </a:r>
            <a:r>
              <a:rPr lang="fr-FR" sz="1200" b="1" dirty="0">
                <a:solidFill>
                  <a:srgbClr val="7030A0"/>
                </a:solidFill>
                <a:latin typeface="Calibri" panose="020F0502020204030204" pitchFamily="34" charset="0"/>
                <a:cs typeface="Calibri" panose="020F0502020204030204" pitchFamily="34" charset="0"/>
              </a:rPr>
              <a:t>+ </a:t>
            </a:r>
            <a:r>
              <a:rPr lang="fr-FR" sz="1200" b="1" dirty="0" err="1">
                <a:solidFill>
                  <a:srgbClr val="7030A0"/>
                </a:solidFill>
                <a:latin typeface="Calibri" panose="020F0502020204030204" pitchFamily="34" charset="0"/>
                <a:cs typeface="Calibri" panose="020F0502020204030204" pitchFamily="34" charset="0"/>
              </a:rPr>
              <a:t>Mipv</a:t>
            </a:r>
            <a:r>
              <a:rPr lang="fr-FR" sz="1200" b="1" dirty="0">
                <a:solidFill>
                  <a:srgbClr val="7030A0"/>
                </a:solidFill>
                <a:latin typeface="Calibri" panose="020F0502020204030204" pitchFamily="34" charset="0"/>
                <a:cs typeface="Calibri" panose="020F0502020204030204" pitchFamily="34" charset="0"/>
              </a:rPr>
              <a:t> </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Miagrément_ext</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Mi_HSP</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Miclim_RCU</a:t>
            </a:r>
            <a:r>
              <a:rPr lang="fr-FR"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3" name="Espace réservé du numéro de diapositive 5"/>
          <p:cNvSpPr txBox="1">
            <a:spLocks noGrp="1"/>
          </p:cNvSpPr>
          <p:nvPr>
            <p:ph type="sldNum" sz="quarter" idx="12"/>
          </p:nvPr>
        </p:nvSpPr>
        <p:spPr bwMode="auto">
          <a:prstGeom prst="rect">
            <a:avLst/>
          </a:prstGeom>
        </p:spPr>
        <p:txBody>
          <a:bodyPr/>
          <a:lstStyle/>
          <a:p>
            <a:pPr defTabSz="342900">
              <a:defRPr/>
            </a:pPr>
            <a:fld id="{86CB4B4D-7CA3-9044-876B-883B54F8677D}" type="slidenum">
              <a:rPr>
                <a:solidFill>
                  <a:prstClr val="white"/>
                </a:solidFill>
              </a:rPr>
              <a:t>113</a:t>
            </a:fld>
            <a:endParaRPr>
              <a:solidFill>
                <a:prstClr val="white"/>
              </a:solidFill>
            </a:endParaRPr>
          </a:p>
        </p:txBody>
      </p:sp>
      <p:sp>
        <p:nvSpPr>
          <p:cNvPr id="15" name="Titre 6"/>
          <p:cNvSpPr txBox="1"/>
          <p:nvPr/>
        </p:nvSpPr>
        <p:spPr bwMode="gray">
          <a:xfrm>
            <a:off x="267663" y="629470"/>
            <a:ext cx="8604489" cy="447614"/>
          </a:xfrm>
          <a:prstGeom prst="rect">
            <a:avLst/>
          </a:prstGeom>
          <a:solidFill>
            <a:srgbClr val="169B62"/>
          </a:solidFill>
        </p:spPr>
        <p:txBody>
          <a:bodyPr vert="horz" lIns="72000" tIns="54000" rIns="36000" bIns="36000" rtlCol="0" anchor="t" anchorCtr="0">
            <a:noAutofit/>
          </a:bodyPr>
          <a:lstStyle>
            <a:lvl1pPr algn="l" defTabSz="914400">
              <a:lnSpc>
                <a:spcPct val="90000"/>
              </a:lnSpc>
              <a:spcBef>
                <a:spcPts val="0"/>
              </a:spcBef>
              <a:buNone/>
              <a:defRPr sz="2550" b="1">
                <a:solidFill>
                  <a:schemeClr val="bg1"/>
                </a:solidFill>
                <a:latin typeface="+mj-lt"/>
                <a:ea typeface="+mj-ea"/>
                <a:cs typeface="+mj-cs"/>
              </a:defRPr>
            </a:lvl1pPr>
          </a:lstStyle>
          <a:p>
            <a:pPr marL="0" marR="0" lvl="0" indent="0" algn="l" defTabSz="914400">
              <a:lnSpc>
                <a:spcPct val="90000"/>
              </a:lnSpc>
              <a:spcBef>
                <a:spcPts val="0"/>
              </a:spcBef>
              <a:spcAft>
                <a:spcPts val="0"/>
              </a:spcAft>
              <a:buClrTx/>
              <a:buSzTx/>
              <a:buFontTx/>
              <a:buNone/>
              <a:defRPr/>
            </a:pPr>
            <a:r>
              <a:rPr lang="fr-FR" sz="2000" b="1" i="0" u="none" strike="noStrike" cap="none" spc="0" dirty="0">
                <a:ln>
                  <a:noFill/>
                </a:ln>
                <a:solidFill>
                  <a:srgbClr val="FFFFFF"/>
                </a:solidFill>
                <a:latin typeface="Marianne"/>
                <a:ea typeface="+mj-ea"/>
                <a:cs typeface="+mj-cs"/>
              </a:rPr>
              <a:t>Quelle valeur max pour </a:t>
            </a:r>
            <a:r>
              <a:rPr lang="fr-FR" sz="2000" b="1" i="0" u="none" strike="noStrike" cap="none" spc="0" dirty="0" err="1">
                <a:ln>
                  <a:noFill/>
                </a:ln>
                <a:solidFill>
                  <a:srgbClr val="FFFFFF"/>
                </a:solidFill>
                <a:latin typeface="Marianne"/>
                <a:ea typeface="+mj-ea"/>
                <a:cs typeface="+mj-cs"/>
              </a:rPr>
              <a:t>Ic</a:t>
            </a:r>
            <a:r>
              <a:rPr lang="fr-FR" sz="2000" b="1" i="0" u="none" strike="noStrike" cap="none" spc="0" dirty="0">
                <a:ln>
                  <a:noFill/>
                </a:ln>
                <a:solidFill>
                  <a:srgbClr val="FFFFFF"/>
                </a:solidFill>
                <a:latin typeface="Marianne"/>
                <a:ea typeface="+mj-ea"/>
                <a:cs typeface="+mj-cs"/>
              </a:rPr>
              <a:t> construction </a:t>
            </a:r>
            <a:r>
              <a:rPr lang="fr-FR" sz="2000" b="1" i="0" u="none" strike="noStrike" cap="none" spc="0" dirty="0">
                <a:ln>
                  <a:noFill/>
                </a:ln>
                <a:solidFill>
                  <a:schemeClr val="accent6"/>
                </a:solidFill>
                <a:latin typeface="Marianne"/>
              </a:rPr>
              <a:t>(autres catégories)</a:t>
            </a:r>
            <a:endParaRPr dirty="0">
              <a:solidFill>
                <a:schemeClr val="accent6"/>
              </a:solidFill>
            </a:endParaRPr>
          </a:p>
        </p:txBody>
      </p:sp>
      <p:sp>
        <p:nvSpPr>
          <p:cNvPr id="16" name="Rectangle 15"/>
          <p:cNvSpPr/>
          <p:nvPr/>
        </p:nvSpPr>
        <p:spPr bwMode="auto">
          <a:xfrm>
            <a:off x="0" y="1126387"/>
            <a:ext cx="394106" cy="3657113"/>
          </a:xfrm>
          <a:prstGeom prst="rect">
            <a:avLst/>
          </a:prstGeom>
          <a:solidFill>
            <a:srgbClr val="005841">
              <a:lumMod val="10000"/>
              <a:lumOff val="90000"/>
            </a:srgbClr>
          </a:solidFill>
          <a:ln w="25400" cap="flat" cmpd="sng" algn="ctr">
            <a:solidFill>
              <a:srgbClr val="005841"/>
            </a:solidFill>
            <a:prstDash val="solid"/>
          </a:ln>
          <a:effectLst/>
        </p:spPr>
        <p:txBody>
          <a:bodyPr vert="vert270" rtlCol="0" anchor="ctr"/>
          <a:lstStyle/>
          <a:p>
            <a:pPr marL="0" marR="0" lvl="0" indent="0" algn="ctr" defTabSz="914400">
              <a:lnSpc>
                <a:spcPct val="100000"/>
              </a:lnSpc>
              <a:spcBef>
                <a:spcPts val="0"/>
              </a:spcBef>
              <a:spcAft>
                <a:spcPts val="0"/>
              </a:spcAft>
              <a:buClrTx/>
              <a:buSzTx/>
              <a:buFontTx/>
              <a:buNone/>
              <a:defRPr/>
            </a:pPr>
            <a:r>
              <a:rPr lang="fr-FR" sz="1200" b="1" i="0" u="none" strike="noStrike" cap="none" spc="0">
                <a:ln>
                  <a:noFill/>
                </a:ln>
                <a:solidFill>
                  <a:srgbClr val="FFFFFF">
                    <a:lumMod val="50000"/>
                  </a:srgbClr>
                </a:solidFill>
                <a:latin typeface="Marianne"/>
                <a:ea typeface="+mn-ea"/>
                <a:cs typeface="+mn-cs"/>
              </a:rPr>
              <a:t>Indicateurs de performance environnementale</a:t>
            </a:r>
            <a:endParaRPr/>
          </a:p>
        </p:txBody>
      </p:sp>
      <p:sp>
        <p:nvSpPr>
          <p:cNvPr id="20" name="Espace réservé du numéro de diapositive 3"/>
          <p:cNvSpPr txBox="1"/>
          <p:nvPr/>
        </p:nvSpPr>
        <p:spPr bwMode="gray">
          <a:xfrm>
            <a:off x="6264000" y="4783500"/>
            <a:ext cx="1350000" cy="360000"/>
          </a:xfrm>
          <a:prstGeom prst="rect">
            <a:avLst/>
          </a:prstGeom>
        </p:spPr>
        <p:txBody>
          <a:bodyPr vert="horz" lIns="0" tIns="0" rIns="0" bIns="0" rtlCol="0" anchor="ctr" anchorCtr="0">
            <a:noAutofit/>
          </a:bodyPr>
          <a:lstStyle>
            <a:defPPr>
              <a:defRPr lang="fr-FR"/>
            </a:defPPr>
            <a:lvl1pPr marL="0" algn="r" defTabSz="914400">
              <a:defRPr sz="750" b="1">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fld id="{733122C9-A0B9-462F-8757-0847AD287B63}" type="slidenum">
              <a:rPr lang="fr-FR">
                <a:solidFill>
                  <a:srgbClr val="000000"/>
                </a:solidFill>
                <a:latin typeface="Marianne"/>
              </a:rPr>
              <a:t>113</a:t>
            </a:fld>
            <a:endParaRPr lang="fr-FR">
              <a:solidFill>
                <a:srgbClr val="000000"/>
              </a:solidFill>
              <a:latin typeface="Marianne"/>
            </a:endParaRPr>
          </a:p>
        </p:txBody>
      </p:sp>
      <p:pic>
        <p:nvPicPr>
          <p:cNvPr id="21" name="Image 20"/>
          <p:cNvPicPr>
            <a:picLocks noChangeAspect="1"/>
          </p:cNvPicPr>
          <p:nvPr/>
        </p:nvPicPr>
        <p:blipFill>
          <a:blip r:embed="rId3"/>
          <a:stretch/>
        </p:blipFill>
        <p:spPr bwMode="auto">
          <a:xfrm>
            <a:off x="6327402" y="4803998"/>
            <a:ext cx="1043196" cy="347732"/>
          </a:xfrm>
          <a:prstGeom prst="rect">
            <a:avLst/>
          </a:prstGeom>
        </p:spPr>
      </p:pic>
      <p:sp>
        <p:nvSpPr>
          <p:cNvPr id="22" name="Rectangle 21"/>
          <p:cNvSpPr/>
          <p:nvPr/>
        </p:nvSpPr>
        <p:spPr bwMode="auto">
          <a:xfrm>
            <a:off x="642088" y="4859625"/>
            <a:ext cx="4572000" cy="207749"/>
          </a:xfrm>
          <a:prstGeom prst="rect">
            <a:avLst/>
          </a:prstGeom>
        </p:spPr>
        <p:txBody>
          <a:bodyPr>
            <a:spAutoFit/>
          </a:bodyPr>
          <a:lstStyle/>
          <a:p>
            <a:pPr>
              <a:defRPr/>
            </a:pPr>
            <a:r>
              <a:rPr lang="fr-FR" sz="750">
                <a:solidFill>
                  <a:srgbClr val="169B62"/>
                </a:solidFill>
                <a:latin typeface="Marianne"/>
              </a:rPr>
              <a:t>RE2020 ⎮ Présentation de la RE2020</a:t>
            </a:r>
            <a:endParaRPr/>
          </a:p>
        </p:txBody>
      </p:sp>
      <p:pic>
        <p:nvPicPr>
          <p:cNvPr id="23" name="Image 22"/>
          <p:cNvPicPr>
            <a:picLocks noChangeAspect="1"/>
          </p:cNvPicPr>
          <p:nvPr/>
        </p:nvPicPr>
        <p:blipFill>
          <a:blip r:embed="rId4"/>
          <a:stretch/>
        </p:blipFill>
        <p:spPr bwMode="auto">
          <a:xfrm>
            <a:off x="306000" y="108088"/>
            <a:ext cx="724888" cy="519446"/>
          </a:xfrm>
          <a:prstGeom prst="rect">
            <a:avLst/>
          </a:prstGeom>
        </p:spPr>
      </p:pic>
      <p:pic>
        <p:nvPicPr>
          <p:cNvPr id="24" name="Image 23"/>
          <p:cNvPicPr>
            <a:picLocks noChangeAspect="1"/>
          </p:cNvPicPr>
          <p:nvPr/>
        </p:nvPicPr>
        <p:blipFill>
          <a:blip r:embed="rId5"/>
          <a:stretch/>
        </p:blipFill>
        <p:spPr bwMode="auto">
          <a:xfrm>
            <a:off x="251520" y="4733647"/>
            <a:ext cx="372559" cy="398914"/>
          </a:xfrm>
          <a:prstGeom prst="rect">
            <a:avLst/>
          </a:prstGeom>
        </p:spPr>
      </p:pic>
      <p:graphicFrame>
        <p:nvGraphicFramePr>
          <p:cNvPr id="2" name="Tableau 1">
            <a:extLst>
              <a:ext uri="{FF2B5EF4-FFF2-40B4-BE49-F238E27FC236}">
                <a16:creationId xmlns:a16="http://schemas.microsoft.com/office/drawing/2014/main" id="{2AB320FB-F76A-46C0-B256-9D0AA5DA1DCE}"/>
              </a:ext>
            </a:extLst>
          </p:cNvPr>
          <p:cNvGraphicFramePr>
            <a:graphicFrameLocks noGrp="1"/>
          </p:cNvGraphicFramePr>
          <p:nvPr>
            <p:extLst>
              <p:ext uri="{D42A27DB-BD31-4B8C-83A1-F6EECF244321}">
                <p14:modId xmlns:p14="http://schemas.microsoft.com/office/powerpoint/2010/main" val="33654187"/>
              </p:ext>
            </p:extLst>
          </p:nvPr>
        </p:nvGraphicFramePr>
        <p:xfrm>
          <a:off x="596131" y="1664652"/>
          <a:ext cx="8211454" cy="2743646"/>
        </p:xfrm>
        <a:graphic>
          <a:graphicData uri="http://schemas.openxmlformats.org/drawingml/2006/table">
            <a:tbl>
              <a:tblPr firstRow="1" firstCol="1" bandRow="1">
                <a:tableStyleId>{5C22544A-7EE6-4342-B048-85BDC9FD1C3A}</a:tableStyleId>
              </a:tblPr>
              <a:tblGrid>
                <a:gridCol w="2967757">
                  <a:extLst>
                    <a:ext uri="{9D8B030D-6E8A-4147-A177-3AD203B41FA5}">
                      <a16:colId xmlns:a16="http://schemas.microsoft.com/office/drawing/2014/main" val="730311426"/>
                    </a:ext>
                  </a:extLst>
                </a:gridCol>
                <a:gridCol w="1296144">
                  <a:extLst>
                    <a:ext uri="{9D8B030D-6E8A-4147-A177-3AD203B41FA5}">
                      <a16:colId xmlns:a16="http://schemas.microsoft.com/office/drawing/2014/main" val="4193781986"/>
                    </a:ext>
                  </a:extLst>
                </a:gridCol>
                <a:gridCol w="1368152">
                  <a:extLst>
                    <a:ext uri="{9D8B030D-6E8A-4147-A177-3AD203B41FA5}">
                      <a16:colId xmlns:a16="http://schemas.microsoft.com/office/drawing/2014/main" val="2304576334"/>
                    </a:ext>
                  </a:extLst>
                </a:gridCol>
                <a:gridCol w="1368152">
                  <a:extLst>
                    <a:ext uri="{9D8B030D-6E8A-4147-A177-3AD203B41FA5}">
                      <a16:colId xmlns:a16="http://schemas.microsoft.com/office/drawing/2014/main" val="351840336"/>
                    </a:ext>
                  </a:extLst>
                </a:gridCol>
                <a:gridCol w="1211249">
                  <a:extLst>
                    <a:ext uri="{9D8B030D-6E8A-4147-A177-3AD203B41FA5}">
                      <a16:colId xmlns:a16="http://schemas.microsoft.com/office/drawing/2014/main" val="793867866"/>
                    </a:ext>
                  </a:extLst>
                </a:gridCol>
              </a:tblGrid>
              <a:tr h="244441">
                <a:tc rowSpan="2">
                  <a:txBody>
                    <a:bodyPr/>
                    <a:lstStyle/>
                    <a:p>
                      <a:pPr algn="ctr">
                        <a:lnSpc>
                          <a:spcPct val="105000"/>
                        </a:lnSpc>
                        <a:spcAft>
                          <a:spcPts val="600"/>
                        </a:spcAft>
                      </a:pPr>
                      <a:r>
                        <a:rPr lang="fr-CA" sz="1000" dirty="0">
                          <a:effectLst/>
                        </a:rPr>
                        <a:t>Usage de la partie </a:t>
                      </a:r>
                      <a:br>
                        <a:rPr lang="fr-CA" sz="1000" dirty="0">
                          <a:effectLst/>
                        </a:rPr>
                      </a:br>
                      <a:r>
                        <a:rPr lang="fr-CA" sz="1000" dirty="0">
                          <a:effectLst/>
                        </a:rPr>
                        <a:t>de bâtiment</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75000"/>
                      </a:schemeClr>
                    </a:solidFill>
                  </a:tcPr>
                </a:tc>
                <a:tc gridSpan="4">
                  <a:txBody>
                    <a:bodyPr/>
                    <a:lstStyle/>
                    <a:p>
                      <a:pPr algn="ctr">
                        <a:lnSpc>
                          <a:spcPct val="105000"/>
                        </a:lnSpc>
                        <a:spcAft>
                          <a:spcPts val="600"/>
                        </a:spcAft>
                      </a:pPr>
                      <a:r>
                        <a:rPr lang="fr-CA" sz="1000" dirty="0">
                          <a:effectLst/>
                        </a:rPr>
                        <a:t>Valeur de </a:t>
                      </a:r>
                      <a:r>
                        <a:rPr lang="fr-CA" sz="1000" dirty="0" err="1">
                          <a:effectLst/>
                        </a:rPr>
                        <a:t>Ic</a:t>
                      </a:r>
                      <a:r>
                        <a:rPr lang="fr-CA" sz="1000" baseline="-25000" dirty="0" err="1">
                          <a:effectLst/>
                        </a:rPr>
                        <a:t>construction</a:t>
                      </a:r>
                      <a:r>
                        <a:rPr lang="fr-CA" sz="1000" dirty="0" err="1">
                          <a:effectLst/>
                        </a:rPr>
                        <a:t>_maxmoyen</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75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16865610"/>
                  </a:ext>
                </a:extLst>
              </a:tr>
              <a:tr h="230609">
                <a:tc vMerge="1">
                  <a:txBody>
                    <a:bodyPr/>
                    <a:lstStyle/>
                    <a:p>
                      <a:endParaRPr lang="fr-FR"/>
                    </a:p>
                  </a:txBody>
                  <a:tcPr/>
                </a:tc>
                <a:tc>
                  <a:txBody>
                    <a:bodyPr/>
                    <a:lstStyle/>
                    <a:p>
                      <a:pPr algn="ctr">
                        <a:lnSpc>
                          <a:spcPct val="105000"/>
                        </a:lnSpc>
                        <a:spcAft>
                          <a:spcPts val="600"/>
                        </a:spcAft>
                      </a:pPr>
                      <a:r>
                        <a:rPr lang="fr-CA" sz="1000" b="1" dirty="0">
                          <a:effectLst/>
                        </a:rPr>
                        <a:t>2022 à 2024</a:t>
                      </a:r>
                      <a:endParaRPr lang="fr-FR" sz="11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000" b="1" dirty="0">
                          <a:effectLst/>
                        </a:rPr>
                        <a:t>2024 à 2027</a:t>
                      </a:r>
                      <a:endParaRPr lang="fr-FR" sz="11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000" b="1" dirty="0">
                          <a:effectLst/>
                        </a:rPr>
                        <a:t>2028 à 2030</a:t>
                      </a:r>
                      <a:endParaRPr lang="fr-FR" sz="11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000" b="1" dirty="0">
                          <a:effectLst/>
                        </a:rPr>
                        <a:t>À partir de 2031</a:t>
                      </a:r>
                      <a:endParaRPr lang="fr-FR" sz="11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615249082"/>
                  </a:ext>
                </a:extLst>
              </a:tr>
              <a:tr h="360040">
                <a:tc>
                  <a:txBody>
                    <a:bodyPr/>
                    <a:lstStyle/>
                    <a:p>
                      <a:pPr algn="just">
                        <a:lnSpc>
                          <a:spcPct val="105000"/>
                        </a:lnSpc>
                        <a:spcAft>
                          <a:spcPts val="600"/>
                        </a:spcAft>
                      </a:pPr>
                      <a:r>
                        <a:rPr lang="fr-FR" sz="1000" b="0" dirty="0">
                          <a:solidFill>
                            <a:schemeClr val="tx1"/>
                          </a:solidFill>
                          <a:effectLst/>
                        </a:rPr>
                        <a:t>Médiathèques et bibliothèques</a:t>
                      </a:r>
                      <a:endParaRPr lang="fr-FR" sz="11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1">
                        <a:lumMod val="60000"/>
                        <a:lumOff val="40000"/>
                      </a:schemeClr>
                    </a:solidFill>
                  </a:tcPr>
                </a:tc>
                <a:tc>
                  <a:txBody>
                    <a:bodyPr/>
                    <a:lstStyle/>
                    <a:p>
                      <a:pPr algn="ctr">
                        <a:lnSpc>
                          <a:spcPct val="105000"/>
                        </a:lnSpc>
                        <a:spcAft>
                          <a:spcPts val="600"/>
                        </a:spcAft>
                      </a:pPr>
                      <a:r>
                        <a:rPr lang="fr-CA" sz="1100" dirty="0">
                          <a:effectLst/>
                        </a:rPr>
                        <a:t>-</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effectLst/>
                        </a:rPr>
                        <a:t>940</a:t>
                      </a:r>
                      <a:r>
                        <a:rPr lang="fr-CA" sz="1000">
                          <a:effectLst/>
                        </a:rPr>
                        <a:t> kq éq. CO</a:t>
                      </a:r>
                      <a:r>
                        <a:rPr lang="fr-CA" sz="1000" baseline="-25000">
                          <a:effectLst/>
                        </a:rPr>
                        <a:t>2</a:t>
                      </a:r>
                      <a:r>
                        <a:rPr lang="fr-CA" sz="1000">
                          <a:effectLst/>
                        </a:rPr>
                        <a:t>/m²</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effectLst/>
                        </a:rPr>
                        <a:t>785</a:t>
                      </a:r>
                      <a:r>
                        <a:rPr lang="fr-CA" sz="1000">
                          <a:effectLst/>
                        </a:rPr>
                        <a:t> kq éq. CO</a:t>
                      </a:r>
                      <a:r>
                        <a:rPr lang="fr-CA" sz="1000" baseline="-25000">
                          <a:effectLst/>
                        </a:rPr>
                        <a:t>2</a:t>
                      </a:r>
                      <a:r>
                        <a:rPr lang="fr-CA" sz="1000">
                          <a:effectLst/>
                        </a:rPr>
                        <a:t>/m²</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effectLst/>
                        </a:rPr>
                        <a:t>630</a:t>
                      </a:r>
                      <a:r>
                        <a:rPr lang="fr-CA" sz="1000">
                          <a:effectLst/>
                        </a:rPr>
                        <a:t> kq éq. CO</a:t>
                      </a:r>
                      <a:r>
                        <a:rPr lang="fr-CA" sz="1000" baseline="-25000">
                          <a:effectLst/>
                        </a:rPr>
                        <a:t>2</a:t>
                      </a:r>
                      <a:r>
                        <a:rPr lang="fr-CA" sz="1000">
                          <a:effectLst/>
                        </a:rPr>
                        <a:t>/m²</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763768481"/>
                  </a:ext>
                </a:extLst>
              </a:tr>
              <a:tr h="0">
                <a:tc>
                  <a:txBody>
                    <a:bodyPr/>
                    <a:lstStyle/>
                    <a:p>
                      <a:pPr algn="just">
                        <a:lnSpc>
                          <a:spcPct val="105000"/>
                        </a:lnSpc>
                        <a:spcAft>
                          <a:spcPts val="600"/>
                        </a:spcAft>
                      </a:pPr>
                      <a:r>
                        <a:rPr lang="fr-FR" sz="1000" b="0" dirty="0">
                          <a:solidFill>
                            <a:schemeClr val="tx1"/>
                          </a:solidFill>
                          <a:effectLst/>
                        </a:rPr>
                        <a:t>Bâtiments universitaires d’enseignement et de recherche et bâtiments d’enseignements atypiques</a:t>
                      </a:r>
                      <a:endParaRPr lang="fr-FR" sz="11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1">
                        <a:lumMod val="60000"/>
                        <a:lumOff val="40000"/>
                      </a:schemeClr>
                    </a:solidFill>
                  </a:tcPr>
                </a:tc>
                <a:tc>
                  <a:txBody>
                    <a:bodyPr/>
                    <a:lstStyle/>
                    <a:p>
                      <a:pPr algn="ctr">
                        <a:lnSpc>
                          <a:spcPct val="105000"/>
                        </a:lnSpc>
                        <a:spcAft>
                          <a:spcPts val="600"/>
                        </a:spcAft>
                      </a:pPr>
                      <a:r>
                        <a:rPr lang="fr-CA" sz="1100" dirty="0">
                          <a:effectLst/>
                        </a:rPr>
                        <a:t>-</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dirty="0">
                          <a:effectLst/>
                        </a:rPr>
                        <a:t>940</a:t>
                      </a:r>
                      <a:r>
                        <a:rPr lang="fr-CA" sz="1000" dirty="0">
                          <a:effectLst/>
                        </a:rPr>
                        <a:t> </a:t>
                      </a:r>
                      <a:r>
                        <a:rPr lang="fr-CA" sz="1000" dirty="0" err="1">
                          <a:effectLst/>
                        </a:rPr>
                        <a:t>kq</a:t>
                      </a:r>
                      <a:r>
                        <a:rPr lang="fr-CA" sz="1000" dirty="0">
                          <a:effectLst/>
                        </a:rPr>
                        <a:t> </a:t>
                      </a:r>
                      <a:r>
                        <a:rPr lang="fr-CA" sz="1000" dirty="0" err="1">
                          <a:effectLst/>
                        </a:rPr>
                        <a:t>éq</a:t>
                      </a:r>
                      <a:r>
                        <a:rPr lang="fr-CA" sz="1000" dirty="0">
                          <a:effectLst/>
                        </a:rPr>
                        <a:t>. CO</a:t>
                      </a:r>
                      <a:r>
                        <a:rPr lang="fr-CA" sz="1000" baseline="-25000" dirty="0">
                          <a:effectLst/>
                        </a:rPr>
                        <a:t>2</a:t>
                      </a:r>
                      <a:r>
                        <a:rPr lang="fr-CA" sz="1000" dirty="0">
                          <a:effectLst/>
                        </a:rPr>
                        <a:t>/m²</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effectLst/>
                        </a:rPr>
                        <a:t>790</a:t>
                      </a:r>
                      <a:r>
                        <a:rPr lang="fr-CA" sz="1000">
                          <a:effectLst/>
                        </a:rPr>
                        <a:t> kq éq. CO</a:t>
                      </a:r>
                      <a:r>
                        <a:rPr lang="fr-CA" sz="1000" baseline="-25000">
                          <a:effectLst/>
                        </a:rPr>
                        <a:t>2</a:t>
                      </a:r>
                      <a:r>
                        <a:rPr lang="fr-CA" sz="1000">
                          <a:effectLst/>
                        </a:rPr>
                        <a:t>/m²</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dirty="0">
                          <a:effectLst/>
                        </a:rPr>
                        <a:t>640</a:t>
                      </a:r>
                      <a:r>
                        <a:rPr lang="fr-CA" sz="1000" dirty="0">
                          <a:effectLst/>
                        </a:rPr>
                        <a:t> </a:t>
                      </a:r>
                      <a:r>
                        <a:rPr lang="fr-CA" sz="1000" dirty="0" err="1">
                          <a:effectLst/>
                        </a:rPr>
                        <a:t>kq</a:t>
                      </a:r>
                      <a:r>
                        <a:rPr lang="fr-CA" sz="1000" dirty="0">
                          <a:effectLst/>
                        </a:rPr>
                        <a:t> </a:t>
                      </a:r>
                      <a:r>
                        <a:rPr lang="fr-CA" sz="1000" dirty="0" err="1">
                          <a:effectLst/>
                        </a:rPr>
                        <a:t>éq</a:t>
                      </a:r>
                      <a:r>
                        <a:rPr lang="fr-CA" sz="1000" dirty="0">
                          <a:effectLst/>
                        </a:rPr>
                        <a:t>. CO</a:t>
                      </a:r>
                      <a:r>
                        <a:rPr lang="fr-CA" sz="1000" baseline="-25000" dirty="0">
                          <a:effectLst/>
                        </a:rPr>
                        <a:t>2</a:t>
                      </a:r>
                      <a:r>
                        <a:rPr lang="fr-CA" sz="1000" dirty="0">
                          <a:effectLst/>
                        </a:rPr>
                        <a:t>/m²</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523736965"/>
                  </a:ext>
                </a:extLst>
              </a:tr>
              <a:tr h="0">
                <a:tc>
                  <a:txBody>
                    <a:bodyPr/>
                    <a:lstStyle/>
                    <a:p>
                      <a:pPr algn="just">
                        <a:lnSpc>
                          <a:spcPct val="105000"/>
                        </a:lnSpc>
                        <a:spcAft>
                          <a:spcPts val="600"/>
                        </a:spcAft>
                      </a:pPr>
                      <a:r>
                        <a:rPr lang="fr-FR" sz="10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Hôtels 0, 1 et 2 étoiles (partie nuit) ; Hôtels 3, 4 et 5 étoiles ; Hôtels 0, 1 et 2 étoiles (partie jour) et hôtels 3, 4 et 5 étoiles (partie jour)</a:t>
                      </a:r>
                      <a:endParaRPr lang="fr-FR" sz="11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1">
                        <a:lumMod val="60000"/>
                        <a:lumOff val="40000"/>
                      </a:schemeClr>
                    </a:solidFill>
                  </a:tcPr>
                </a:tc>
                <a:tc>
                  <a:txBody>
                    <a:bodyPr/>
                    <a:lstStyle/>
                    <a:p>
                      <a:pPr algn="ctr">
                        <a:lnSpc>
                          <a:spcPct val="105000"/>
                        </a:lnSpc>
                        <a:spcAft>
                          <a:spcPts val="600"/>
                        </a:spcAft>
                      </a:pPr>
                      <a:r>
                        <a:rPr lang="fr-CA" sz="1100" dirty="0">
                          <a:solidFill>
                            <a:schemeClr val="tx1"/>
                          </a:solidFill>
                          <a:effectLst/>
                          <a:latin typeface="Calibri" panose="020F0502020204030204" pitchFamily="34" charset="0"/>
                          <a:ea typeface="Calibri" panose="020F0502020204030204" pitchFamily="34" charset="0"/>
                          <a:cs typeface="Arial" panose="020B0604020202020204" pitchFamily="34" charset="0"/>
                        </a:rPr>
                        <a:t>-</a:t>
                      </a:r>
                      <a:endParaRPr lang="fr-FR" sz="1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dirty="0">
                          <a:solidFill>
                            <a:schemeClr val="tx1"/>
                          </a:solidFill>
                          <a:effectLst/>
                          <a:latin typeface="Calibri" panose="020F0502020204030204" pitchFamily="34" charset="0"/>
                          <a:ea typeface="Calibri" panose="020F0502020204030204" pitchFamily="34" charset="0"/>
                          <a:cs typeface="Arial" panose="020B0604020202020204" pitchFamily="34" charset="0"/>
                        </a:rPr>
                        <a:t>820</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lang="fr-CA" sz="1000" dirty="0" err="1">
                          <a:solidFill>
                            <a:schemeClr val="tx1"/>
                          </a:solidFill>
                          <a:effectLst/>
                          <a:latin typeface="Calibri" panose="020F0502020204030204" pitchFamily="34" charset="0"/>
                          <a:ea typeface="Calibri" panose="020F0502020204030204" pitchFamily="34" charset="0"/>
                          <a:cs typeface="Arial" panose="020B0604020202020204" pitchFamily="34" charset="0"/>
                        </a:rPr>
                        <a:t>kq</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lang="fr-CA" sz="1000" dirty="0" err="1">
                          <a:solidFill>
                            <a:schemeClr val="tx1"/>
                          </a:solidFill>
                          <a:effectLst/>
                          <a:latin typeface="Calibri" panose="020F0502020204030204" pitchFamily="34" charset="0"/>
                          <a:ea typeface="Calibri" panose="020F0502020204030204" pitchFamily="34" charset="0"/>
                          <a:cs typeface="Arial" panose="020B0604020202020204" pitchFamily="34" charset="0"/>
                        </a:rPr>
                        <a:t>éq</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CO</a:t>
                      </a:r>
                      <a:r>
                        <a:rPr lang="fr-CA" sz="1000" baseline="-25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680</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 kq éq. CO</a:t>
                      </a:r>
                      <a:r>
                        <a:rPr lang="fr-CA" sz="1000" baseline="-2500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540</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 kq éq. CO</a:t>
                      </a:r>
                      <a:r>
                        <a:rPr lang="fr-CA" sz="1000" baseline="-2500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677607163"/>
                  </a:ext>
                </a:extLst>
              </a:tr>
              <a:tr h="0">
                <a:tc>
                  <a:txBody>
                    <a:bodyPr/>
                    <a:lstStyle/>
                    <a:p>
                      <a:pPr algn="just">
                        <a:lnSpc>
                          <a:spcPct val="105000"/>
                        </a:lnSpc>
                        <a:spcAft>
                          <a:spcPts val="600"/>
                        </a:spcAft>
                      </a:pPr>
                      <a:r>
                        <a:rPr lang="fr-FR" sz="10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Établissements d’accueil de la petite enfance</a:t>
                      </a:r>
                      <a:endParaRPr lang="fr-FR" sz="11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1">
                        <a:lumMod val="60000"/>
                        <a:lumOff val="40000"/>
                      </a:schemeClr>
                    </a:solidFill>
                  </a:tcP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950</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 kq éq. CO</a:t>
                      </a:r>
                      <a:r>
                        <a:rPr lang="fr-CA" sz="1000" baseline="-2500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780</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 kq éq. CO</a:t>
                      </a:r>
                      <a:r>
                        <a:rPr lang="fr-CA" sz="1000" baseline="-2500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dirty="0">
                          <a:solidFill>
                            <a:schemeClr val="tx1"/>
                          </a:solidFill>
                          <a:effectLst/>
                          <a:latin typeface="Calibri" panose="020F0502020204030204" pitchFamily="34" charset="0"/>
                          <a:ea typeface="Calibri" panose="020F0502020204030204" pitchFamily="34" charset="0"/>
                          <a:cs typeface="Arial" panose="020B0604020202020204" pitchFamily="34" charset="0"/>
                        </a:rPr>
                        <a:t>630</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lang="fr-CA" sz="1000" dirty="0" err="1">
                          <a:solidFill>
                            <a:schemeClr val="tx1"/>
                          </a:solidFill>
                          <a:effectLst/>
                          <a:latin typeface="Calibri" panose="020F0502020204030204" pitchFamily="34" charset="0"/>
                          <a:ea typeface="Calibri" panose="020F0502020204030204" pitchFamily="34" charset="0"/>
                          <a:cs typeface="Arial" panose="020B0604020202020204" pitchFamily="34" charset="0"/>
                        </a:rPr>
                        <a:t>kq</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lang="fr-CA" sz="1000" dirty="0" err="1">
                          <a:solidFill>
                            <a:schemeClr val="tx1"/>
                          </a:solidFill>
                          <a:effectLst/>
                          <a:latin typeface="Calibri" panose="020F0502020204030204" pitchFamily="34" charset="0"/>
                          <a:ea typeface="Calibri" panose="020F0502020204030204" pitchFamily="34" charset="0"/>
                          <a:cs typeface="Arial" panose="020B0604020202020204" pitchFamily="34" charset="0"/>
                        </a:rPr>
                        <a:t>éq</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CO</a:t>
                      </a:r>
                      <a:r>
                        <a:rPr lang="fr-CA" sz="1000" baseline="-25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620751790"/>
                  </a:ext>
                </a:extLst>
              </a:tr>
              <a:tr h="0">
                <a:tc>
                  <a:txBody>
                    <a:bodyPr/>
                    <a:lstStyle/>
                    <a:p>
                      <a:pPr algn="just">
                        <a:lnSpc>
                          <a:spcPct val="105000"/>
                        </a:lnSpc>
                        <a:spcAft>
                          <a:spcPts val="600"/>
                        </a:spcAft>
                      </a:pPr>
                      <a:r>
                        <a:rPr lang="fr-FR" sz="10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Restaurants – en continu, 18 heures par jour, 7j/7 ; Restaurants – 1 repas par jour, 5j/7 ; Restaurants – 2 repas par jour, 7j/7 ; Restaurants – 2 repas par jour, 6j/7 ; Restaurants scolaires – 1 repas par jour, 5j/7 et Restaurants scolaires – 3 repas par jour, 5j/7</a:t>
                      </a:r>
                      <a:endParaRPr lang="fr-FR" sz="11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1">
                        <a:lumMod val="60000"/>
                        <a:lumOff val="40000"/>
                      </a:schemeClr>
                    </a:solidFill>
                  </a:tcPr>
                </a:tc>
                <a:tc>
                  <a:txBody>
                    <a:bodyPr/>
                    <a:lstStyle/>
                    <a:p>
                      <a:pPr algn="ctr">
                        <a:lnSpc>
                          <a:spcPct val="105000"/>
                        </a:lnSpc>
                        <a:spcAft>
                          <a:spcPts val="600"/>
                        </a:spcAft>
                      </a:pPr>
                      <a:r>
                        <a:rPr lang="fr-CA" sz="1100" dirty="0">
                          <a:solidFill>
                            <a:schemeClr val="tx1"/>
                          </a:solidFill>
                          <a:effectLst/>
                          <a:latin typeface="Calibri" panose="020F0502020204030204" pitchFamily="34" charset="0"/>
                          <a:ea typeface="Calibri" panose="020F0502020204030204" pitchFamily="34" charset="0"/>
                          <a:cs typeface="Arial" panose="020B0604020202020204" pitchFamily="34" charset="0"/>
                        </a:rPr>
                        <a:t>-</a:t>
                      </a:r>
                      <a:endParaRPr lang="fr-FR" sz="1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800</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 kq éq. CO</a:t>
                      </a:r>
                      <a:r>
                        <a:rPr lang="fr-CA" sz="1000" baseline="-2500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670</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 kq éq. CO</a:t>
                      </a:r>
                      <a:r>
                        <a:rPr lang="fr-CA" sz="1000" baseline="-2500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dirty="0">
                          <a:solidFill>
                            <a:schemeClr val="tx1"/>
                          </a:solidFill>
                          <a:effectLst/>
                          <a:latin typeface="Calibri" panose="020F0502020204030204" pitchFamily="34" charset="0"/>
                          <a:ea typeface="Calibri" panose="020F0502020204030204" pitchFamily="34" charset="0"/>
                          <a:cs typeface="Arial" panose="020B0604020202020204" pitchFamily="34" charset="0"/>
                        </a:rPr>
                        <a:t>540</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lang="fr-CA" sz="1000" dirty="0" err="1">
                          <a:solidFill>
                            <a:schemeClr val="tx1"/>
                          </a:solidFill>
                          <a:effectLst/>
                          <a:latin typeface="Calibri" panose="020F0502020204030204" pitchFamily="34" charset="0"/>
                          <a:ea typeface="Calibri" panose="020F0502020204030204" pitchFamily="34" charset="0"/>
                          <a:cs typeface="Arial" panose="020B0604020202020204" pitchFamily="34" charset="0"/>
                        </a:rPr>
                        <a:t>kq</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lang="fr-CA" sz="1000" dirty="0" err="1">
                          <a:solidFill>
                            <a:schemeClr val="tx1"/>
                          </a:solidFill>
                          <a:effectLst/>
                          <a:latin typeface="Calibri" panose="020F0502020204030204" pitchFamily="34" charset="0"/>
                          <a:ea typeface="Calibri" panose="020F0502020204030204" pitchFamily="34" charset="0"/>
                          <a:cs typeface="Arial" panose="020B0604020202020204" pitchFamily="34" charset="0"/>
                        </a:rPr>
                        <a:t>éq</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CO</a:t>
                      </a:r>
                      <a:r>
                        <a:rPr lang="fr-CA" sz="1000" baseline="-25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655763749"/>
                  </a:ext>
                </a:extLst>
              </a:tr>
            </a:tbl>
          </a:graphicData>
        </a:graphic>
      </p:graphicFrame>
      <p:sp>
        <p:nvSpPr>
          <p:cNvPr id="14" name="ZoneTexte 13">
            <a:extLst>
              <a:ext uri="{FF2B5EF4-FFF2-40B4-BE49-F238E27FC236}">
                <a16:creationId xmlns:a16="http://schemas.microsoft.com/office/drawing/2014/main" id="{ED2C20D9-B5E3-4BA2-A84C-0D75BE3F041E}"/>
              </a:ext>
            </a:extLst>
          </p:cNvPr>
          <p:cNvSpPr txBox="1"/>
          <p:nvPr/>
        </p:nvSpPr>
        <p:spPr bwMode="auto">
          <a:xfrm>
            <a:off x="3219460" y="215776"/>
            <a:ext cx="2540976" cy="287964"/>
          </a:xfrm>
          <a:prstGeom prst="rect">
            <a:avLst/>
          </a:prstGeom>
          <a:solidFill>
            <a:schemeClr val="accent1">
              <a:lumMod val="25000"/>
              <a:lumOff val="75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juillet 2026</a:t>
            </a:r>
            <a:endParaRPr sz="1100" dirty="0"/>
          </a:p>
        </p:txBody>
      </p:sp>
      <p:sp>
        <p:nvSpPr>
          <p:cNvPr id="17" name="Rectangle 16">
            <a:extLst>
              <a:ext uri="{FF2B5EF4-FFF2-40B4-BE49-F238E27FC236}">
                <a16:creationId xmlns:a16="http://schemas.microsoft.com/office/drawing/2014/main" id="{FC899839-A26C-4EEC-92D4-B495495DD941}"/>
              </a:ext>
            </a:extLst>
          </p:cNvPr>
          <p:cNvSpPr/>
          <p:nvPr/>
        </p:nvSpPr>
        <p:spPr bwMode="auto">
          <a:xfrm>
            <a:off x="588689" y="1177532"/>
            <a:ext cx="8283463" cy="461665"/>
          </a:xfrm>
          <a:prstGeom prst="rect">
            <a:avLst/>
          </a:prstGeom>
          <a:ln w="12700">
            <a:solidFill>
              <a:schemeClr val="accent6">
                <a:lumMod val="75000"/>
              </a:schemeClr>
            </a:solidFill>
          </a:ln>
        </p:spPr>
        <p:txBody>
          <a:bodyPr wrap="square">
            <a:spAutoFit/>
          </a:bodyPr>
          <a:lstStyle/>
          <a:p>
            <a:pPr algn="ctr">
              <a:defRPr sz="1800" b="0" i="0" u="none" strike="noStrike" cap="none" spc="0">
                <a:solidFill>
                  <a:srgbClr val="000000"/>
                </a:solidFill>
              </a:defRPr>
            </a:pPr>
            <a:r>
              <a:rPr lang="fr-FR" sz="1200" dirty="0">
                <a:latin typeface="Calibri" panose="020F0502020204030204" pitchFamily="34" charset="0"/>
                <a:cs typeface="Calibri" panose="020F0502020204030204" pitchFamily="34" charset="0"/>
              </a:rPr>
              <a:t>Ic</a:t>
            </a:r>
            <a:r>
              <a:rPr lang="fr-FR" sz="1200" baseline="-25000" dirty="0">
                <a:latin typeface="Calibri" panose="020F0502020204030204" pitchFamily="34" charset="0"/>
                <a:cs typeface="Calibri" panose="020F0502020204030204" pitchFamily="34" charset="0"/>
              </a:rPr>
              <a:t>construction</a:t>
            </a:r>
            <a:r>
              <a:rPr lang="fr-FR" sz="1200" dirty="0">
                <a:latin typeface="Calibri" panose="020F0502020204030204" pitchFamily="34" charset="0"/>
                <a:cs typeface="Calibri" panose="020F0502020204030204" pitchFamily="34" charset="0"/>
              </a:rPr>
              <a:t>_max = Ic</a:t>
            </a:r>
            <a:r>
              <a:rPr lang="fr-FR" sz="1200" baseline="-25000" dirty="0">
                <a:latin typeface="Calibri" panose="020F0502020204030204" pitchFamily="34" charset="0"/>
                <a:cs typeface="Calibri" panose="020F0502020204030204" pitchFamily="34" charset="0"/>
              </a:rPr>
              <a:t>construction</a:t>
            </a:r>
            <a:r>
              <a:rPr lang="fr-FR" sz="1200" dirty="0">
                <a:latin typeface="Calibri" panose="020F0502020204030204" pitchFamily="34" charset="0"/>
                <a:cs typeface="Calibri" panose="020F0502020204030204" pitchFamily="34" charset="0"/>
              </a:rPr>
              <a:t>_maxmoyen × (1 + Micombles + </a:t>
            </a:r>
            <a:r>
              <a:rPr lang="fr-FR" sz="1200" b="1" dirty="0">
                <a:solidFill>
                  <a:srgbClr val="7030A0"/>
                </a:solidFill>
                <a:latin typeface="Calibri" panose="020F0502020204030204" pitchFamily="34" charset="0"/>
                <a:cs typeface="Calibri" panose="020F0502020204030204" pitchFamily="34" charset="0"/>
              </a:rPr>
              <a:t>Misurf_moy+ Misurf_tot</a:t>
            </a:r>
            <a:r>
              <a:rPr lang="fr-FR" sz="1200" dirty="0">
                <a:latin typeface="Calibri" panose="020F0502020204030204" pitchFamily="34" charset="0"/>
                <a:cs typeface="Calibri" panose="020F0502020204030204" pitchFamily="34" charset="0"/>
              </a:rPr>
              <a:t>) + Migéo + Miinfra + Mivrd + Mided </a:t>
            </a:r>
            <a:r>
              <a:rPr lang="fr-FR" sz="1200" b="1" dirty="0">
                <a:solidFill>
                  <a:srgbClr val="7030A0"/>
                </a:solidFill>
                <a:latin typeface="Calibri" panose="020F0502020204030204" pitchFamily="34" charset="0"/>
                <a:cs typeface="Calibri" panose="020F0502020204030204" pitchFamily="34" charset="0"/>
              </a:rPr>
              <a:t>+ </a:t>
            </a:r>
            <a:r>
              <a:rPr lang="fr-FR" sz="1200" b="1" dirty="0" err="1">
                <a:solidFill>
                  <a:srgbClr val="7030A0"/>
                </a:solidFill>
                <a:latin typeface="Calibri" panose="020F0502020204030204" pitchFamily="34" charset="0"/>
                <a:cs typeface="Calibri" panose="020F0502020204030204" pitchFamily="34" charset="0"/>
              </a:rPr>
              <a:t>Mipv</a:t>
            </a:r>
            <a:r>
              <a:rPr lang="fr-FR" sz="1200" b="1" dirty="0">
                <a:solidFill>
                  <a:srgbClr val="7030A0"/>
                </a:solidFill>
                <a:latin typeface="Calibri" panose="020F0502020204030204" pitchFamily="34" charset="0"/>
                <a:cs typeface="Calibri" panose="020F0502020204030204" pitchFamily="34" charset="0"/>
              </a:rPr>
              <a:t> </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Miagrément_ext</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Mi_HSP</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Miclim_RCU</a:t>
            </a:r>
            <a:r>
              <a:rPr lang="fr-FR"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62615594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3" name="Espace réservé du numéro de diapositive 5"/>
          <p:cNvSpPr txBox="1">
            <a:spLocks noGrp="1"/>
          </p:cNvSpPr>
          <p:nvPr>
            <p:ph type="sldNum" sz="quarter" idx="12"/>
          </p:nvPr>
        </p:nvSpPr>
        <p:spPr bwMode="auto">
          <a:prstGeom prst="rect">
            <a:avLst/>
          </a:prstGeom>
        </p:spPr>
        <p:txBody>
          <a:bodyPr/>
          <a:lstStyle/>
          <a:p>
            <a:pPr defTabSz="342900">
              <a:defRPr/>
            </a:pPr>
            <a:fld id="{86CB4B4D-7CA3-9044-876B-883B54F8677D}" type="slidenum">
              <a:rPr>
                <a:solidFill>
                  <a:prstClr val="white"/>
                </a:solidFill>
              </a:rPr>
              <a:t>114</a:t>
            </a:fld>
            <a:endParaRPr>
              <a:solidFill>
                <a:prstClr val="white"/>
              </a:solidFill>
            </a:endParaRPr>
          </a:p>
        </p:txBody>
      </p:sp>
      <p:sp>
        <p:nvSpPr>
          <p:cNvPr id="15" name="Titre 6"/>
          <p:cNvSpPr txBox="1"/>
          <p:nvPr/>
        </p:nvSpPr>
        <p:spPr bwMode="gray">
          <a:xfrm>
            <a:off x="267663" y="629470"/>
            <a:ext cx="8604489" cy="447614"/>
          </a:xfrm>
          <a:prstGeom prst="rect">
            <a:avLst/>
          </a:prstGeom>
          <a:solidFill>
            <a:srgbClr val="169B62"/>
          </a:solidFill>
        </p:spPr>
        <p:txBody>
          <a:bodyPr vert="horz" lIns="72000" tIns="54000" rIns="36000" bIns="36000" rtlCol="0" anchor="t" anchorCtr="0">
            <a:noAutofit/>
          </a:bodyPr>
          <a:lstStyle>
            <a:lvl1pPr algn="l" defTabSz="914400">
              <a:lnSpc>
                <a:spcPct val="90000"/>
              </a:lnSpc>
              <a:spcBef>
                <a:spcPts val="0"/>
              </a:spcBef>
              <a:buNone/>
              <a:defRPr sz="2550" b="1">
                <a:solidFill>
                  <a:schemeClr val="bg1"/>
                </a:solidFill>
                <a:latin typeface="+mj-lt"/>
                <a:ea typeface="+mj-ea"/>
                <a:cs typeface="+mj-cs"/>
              </a:defRPr>
            </a:lvl1pPr>
          </a:lstStyle>
          <a:p>
            <a:pPr marL="0" marR="0" lvl="0" indent="0" algn="l" defTabSz="914400">
              <a:lnSpc>
                <a:spcPct val="90000"/>
              </a:lnSpc>
              <a:spcBef>
                <a:spcPts val="0"/>
              </a:spcBef>
              <a:spcAft>
                <a:spcPts val="0"/>
              </a:spcAft>
              <a:buClrTx/>
              <a:buSzTx/>
              <a:buFontTx/>
              <a:buNone/>
              <a:defRPr/>
            </a:pPr>
            <a:r>
              <a:rPr lang="fr-FR" sz="2000" b="1" i="0" u="none" strike="noStrike" cap="none" spc="0" dirty="0">
                <a:ln>
                  <a:noFill/>
                </a:ln>
                <a:solidFill>
                  <a:srgbClr val="FFFFFF"/>
                </a:solidFill>
                <a:latin typeface="Marianne"/>
                <a:ea typeface="+mj-ea"/>
                <a:cs typeface="+mj-cs"/>
              </a:rPr>
              <a:t>Quelle valeur max pour </a:t>
            </a:r>
            <a:r>
              <a:rPr lang="fr-FR" sz="2000" b="1" i="0" u="none" strike="noStrike" cap="none" spc="0" dirty="0" err="1">
                <a:ln>
                  <a:noFill/>
                </a:ln>
                <a:solidFill>
                  <a:srgbClr val="FFFFFF"/>
                </a:solidFill>
                <a:latin typeface="Marianne"/>
                <a:ea typeface="+mj-ea"/>
                <a:cs typeface="+mj-cs"/>
              </a:rPr>
              <a:t>Ic</a:t>
            </a:r>
            <a:r>
              <a:rPr lang="fr-FR" sz="2000" b="1" i="0" u="none" strike="noStrike" cap="none" spc="0" dirty="0">
                <a:ln>
                  <a:noFill/>
                </a:ln>
                <a:solidFill>
                  <a:srgbClr val="FFFFFF"/>
                </a:solidFill>
                <a:latin typeface="Marianne"/>
                <a:ea typeface="+mj-ea"/>
                <a:cs typeface="+mj-cs"/>
              </a:rPr>
              <a:t> construction </a:t>
            </a:r>
            <a:r>
              <a:rPr lang="fr-FR" sz="2000" b="1" i="0" u="none" strike="noStrike" cap="none" spc="0" dirty="0">
                <a:ln>
                  <a:noFill/>
                </a:ln>
                <a:solidFill>
                  <a:schemeClr val="accent6"/>
                </a:solidFill>
                <a:latin typeface="Marianne"/>
              </a:rPr>
              <a:t>(autres catégories)</a:t>
            </a:r>
            <a:endParaRPr dirty="0">
              <a:solidFill>
                <a:schemeClr val="accent6"/>
              </a:solidFill>
            </a:endParaRPr>
          </a:p>
        </p:txBody>
      </p:sp>
      <p:sp>
        <p:nvSpPr>
          <p:cNvPr id="16" name="Rectangle 15"/>
          <p:cNvSpPr/>
          <p:nvPr/>
        </p:nvSpPr>
        <p:spPr bwMode="auto">
          <a:xfrm>
            <a:off x="0" y="1126387"/>
            <a:ext cx="394106" cy="3657113"/>
          </a:xfrm>
          <a:prstGeom prst="rect">
            <a:avLst/>
          </a:prstGeom>
          <a:solidFill>
            <a:srgbClr val="005841">
              <a:lumMod val="10000"/>
              <a:lumOff val="90000"/>
            </a:srgbClr>
          </a:solidFill>
          <a:ln w="25400" cap="flat" cmpd="sng" algn="ctr">
            <a:solidFill>
              <a:srgbClr val="005841"/>
            </a:solidFill>
            <a:prstDash val="solid"/>
          </a:ln>
          <a:effectLst/>
        </p:spPr>
        <p:txBody>
          <a:bodyPr vert="vert270" rtlCol="0" anchor="ctr"/>
          <a:lstStyle/>
          <a:p>
            <a:pPr marL="0" marR="0" lvl="0" indent="0" algn="ctr" defTabSz="914400">
              <a:lnSpc>
                <a:spcPct val="100000"/>
              </a:lnSpc>
              <a:spcBef>
                <a:spcPts val="0"/>
              </a:spcBef>
              <a:spcAft>
                <a:spcPts val="0"/>
              </a:spcAft>
              <a:buClrTx/>
              <a:buSzTx/>
              <a:buFontTx/>
              <a:buNone/>
              <a:defRPr/>
            </a:pPr>
            <a:r>
              <a:rPr lang="fr-FR" sz="1200" b="1" i="0" u="none" strike="noStrike" cap="none" spc="0">
                <a:ln>
                  <a:noFill/>
                </a:ln>
                <a:solidFill>
                  <a:srgbClr val="FFFFFF">
                    <a:lumMod val="50000"/>
                  </a:srgbClr>
                </a:solidFill>
                <a:latin typeface="Marianne"/>
                <a:ea typeface="+mn-ea"/>
                <a:cs typeface="+mn-cs"/>
              </a:rPr>
              <a:t>Indicateurs de performance environnementale</a:t>
            </a:r>
            <a:endParaRPr/>
          </a:p>
        </p:txBody>
      </p:sp>
      <p:sp>
        <p:nvSpPr>
          <p:cNvPr id="20" name="Espace réservé du numéro de diapositive 3"/>
          <p:cNvSpPr txBox="1"/>
          <p:nvPr/>
        </p:nvSpPr>
        <p:spPr bwMode="gray">
          <a:xfrm>
            <a:off x="6264000" y="4783500"/>
            <a:ext cx="1350000" cy="360000"/>
          </a:xfrm>
          <a:prstGeom prst="rect">
            <a:avLst/>
          </a:prstGeom>
        </p:spPr>
        <p:txBody>
          <a:bodyPr vert="horz" lIns="0" tIns="0" rIns="0" bIns="0" rtlCol="0" anchor="ctr" anchorCtr="0">
            <a:noAutofit/>
          </a:bodyPr>
          <a:lstStyle>
            <a:defPPr>
              <a:defRPr lang="fr-FR"/>
            </a:defPPr>
            <a:lvl1pPr marL="0" algn="r" defTabSz="914400">
              <a:defRPr sz="750" b="1">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fld id="{733122C9-A0B9-462F-8757-0847AD287B63}" type="slidenum">
              <a:rPr lang="fr-FR">
                <a:solidFill>
                  <a:srgbClr val="000000"/>
                </a:solidFill>
                <a:latin typeface="Marianne"/>
              </a:rPr>
              <a:t>114</a:t>
            </a:fld>
            <a:endParaRPr lang="fr-FR">
              <a:solidFill>
                <a:srgbClr val="000000"/>
              </a:solidFill>
              <a:latin typeface="Marianne"/>
            </a:endParaRPr>
          </a:p>
        </p:txBody>
      </p:sp>
      <p:pic>
        <p:nvPicPr>
          <p:cNvPr id="21" name="Image 20"/>
          <p:cNvPicPr>
            <a:picLocks noChangeAspect="1"/>
          </p:cNvPicPr>
          <p:nvPr/>
        </p:nvPicPr>
        <p:blipFill>
          <a:blip r:embed="rId3"/>
          <a:stretch/>
        </p:blipFill>
        <p:spPr bwMode="auto">
          <a:xfrm>
            <a:off x="6327402" y="4803998"/>
            <a:ext cx="1043196" cy="347732"/>
          </a:xfrm>
          <a:prstGeom prst="rect">
            <a:avLst/>
          </a:prstGeom>
        </p:spPr>
      </p:pic>
      <p:sp>
        <p:nvSpPr>
          <p:cNvPr id="22" name="Rectangle 21"/>
          <p:cNvSpPr/>
          <p:nvPr/>
        </p:nvSpPr>
        <p:spPr bwMode="auto">
          <a:xfrm>
            <a:off x="642088" y="4859625"/>
            <a:ext cx="4572000" cy="207749"/>
          </a:xfrm>
          <a:prstGeom prst="rect">
            <a:avLst/>
          </a:prstGeom>
        </p:spPr>
        <p:txBody>
          <a:bodyPr>
            <a:spAutoFit/>
          </a:bodyPr>
          <a:lstStyle/>
          <a:p>
            <a:pPr>
              <a:defRPr/>
            </a:pPr>
            <a:r>
              <a:rPr lang="fr-FR" sz="750">
                <a:solidFill>
                  <a:srgbClr val="169B62"/>
                </a:solidFill>
                <a:latin typeface="Marianne"/>
              </a:rPr>
              <a:t>RE2020 ⎮ Présentation de la RE2020</a:t>
            </a:r>
            <a:endParaRPr/>
          </a:p>
        </p:txBody>
      </p:sp>
      <p:pic>
        <p:nvPicPr>
          <p:cNvPr id="23" name="Image 22"/>
          <p:cNvPicPr>
            <a:picLocks noChangeAspect="1"/>
          </p:cNvPicPr>
          <p:nvPr/>
        </p:nvPicPr>
        <p:blipFill>
          <a:blip r:embed="rId4"/>
          <a:stretch/>
        </p:blipFill>
        <p:spPr bwMode="auto">
          <a:xfrm>
            <a:off x="306000" y="108088"/>
            <a:ext cx="724888" cy="519446"/>
          </a:xfrm>
          <a:prstGeom prst="rect">
            <a:avLst/>
          </a:prstGeom>
        </p:spPr>
      </p:pic>
      <p:pic>
        <p:nvPicPr>
          <p:cNvPr id="24" name="Image 23"/>
          <p:cNvPicPr>
            <a:picLocks noChangeAspect="1"/>
          </p:cNvPicPr>
          <p:nvPr/>
        </p:nvPicPr>
        <p:blipFill>
          <a:blip r:embed="rId5"/>
          <a:stretch/>
        </p:blipFill>
        <p:spPr bwMode="auto">
          <a:xfrm>
            <a:off x="251520" y="4733647"/>
            <a:ext cx="372559" cy="398914"/>
          </a:xfrm>
          <a:prstGeom prst="rect">
            <a:avLst/>
          </a:prstGeom>
        </p:spPr>
      </p:pic>
      <p:graphicFrame>
        <p:nvGraphicFramePr>
          <p:cNvPr id="2" name="Tableau 1">
            <a:extLst>
              <a:ext uri="{FF2B5EF4-FFF2-40B4-BE49-F238E27FC236}">
                <a16:creationId xmlns:a16="http://schemas.microsoft.com/office/drawing/2014/main" id="{2AB320FB-F76A-46C0-B256-9D0AA5DA1DCE}"/>
              </a:ext>
            </a:extLst>
          </p:cNvPr>
          <p:cNvGraphicFramePr>
            <a:graphicFrameLocks noGrp="1"/>
          </p:cNvGraphicFramePr>
          <p:nvPr>
            <p:extLst>
              <p:ext uri="{D42A27DB-BD31-4B8C-83A1-F6EECF244321}">
                <p14:modId xmlns:p14="http://schemas.microsoft.com/office/powerpoint/2010/main" val="1442415403"/>
              </p:ext>
            </p:extLst>
          </p:nvPr>
        </p:nvGraphicFramePr>
        <p:xfrm>
          <a:off x="596131" y="1664652"/>
          <a:ext cx="8211454" cy="2428793"/>
        </p:xfrm>
        <a:graphic>
          <a:graphicData uri="http://schemas.openxmlformats.org/drawingml/2006/table">
            <a:tbl>
              <a:tblPr firstRow="1" firstCol="1" bandRow="1">
                <a:tableStyleId>{5C22544A-7EE6-4342-B048-85BDC9FD1C3A}</a:tableStyleId>
              </a:tblPr>
              <a:tblGrid>
                <a:gridCol w="2967757">
                  <a:extLst>
                    <a:ext uri="{9D8B030D-6E8A-4147-A177-3AD203B41FA5}">
                      <a16:colId xmlns:a16="http://schemas.microsoft.com/office/drawing/2014/main" val="730311426"/>
                    </a:ext>
                  </a:extLst>
                </a:gridCol>
                <a:gridCol w="1296144">
                  <a:extLst>
                    <a:ext uri="{9D8B030D-6E8A-4147-A177-3AD203B41FA5}">
                      <a16:colId xmlns:a16="http://schemas.microsoft.com/office/drawing/2014/main" val="4193781986"/>
                    </a:ext>
                  </a:extLst>
                </a:gridCol>
                <a:gridCol w="1368152">
                  <a:extLst>
                    <a:ext uri="{9D8B030D-6E8A-4147-A177-3AD203B41FA5}">
                      <a16:colId xmlns:a16="http://schemas.microsoft.com/office/drawing/2014/main" val="2304576334"/>
                    </a:ext>
                  </a:extLst>
                </a:gridCol>
                <a:gridCol w="1368152">
                  <a:extLst>
                    <a:ext uri="{9D8B030D-6E8A-4147-A177-3AD203B41FA5}">
                      <a16:colId xmlns:a16="http://schemas.microsoft.com/office/drawing/2014/main" val="351840336"/>
                    </a:ext>
                  </a:extLst>
                </a:gridCol>
                <a:gridCol w="1211249">
                  <a:extLst>
                    <a:ext uri="{9D8B030D-6E8A-4147-A177-3AD203B41FA5}">
                      <a16:colId xmlns:a16="http://schemas.microsoft.com/office/drawing/2014/main" val="793867866"/>
                    </a:ext>
                  </a:extLst>
                </a:gridCol>
              </a:tblGrid>
              <a:tr h="244441">
                <a:tc rowSpan="2">
                  <a:txBody>
                    <a:bodyPr/>
                    <a:lstStyle/>
                    <a:p>
                      <a:pPr algn="ctr">
                        <a:lnSpc>
                          <a:spcPct val="105000"/>
                        </a:lnSpc>
                        <a:spcAft>
                          <a:spcPts val="600"/>
                        </a:spcAft>
                      </a:pPr>
                      <a:r>
                        <a:rPr lang="fr-CA" sz="1000" dirty="0">
                          <a:effectLst/>
                        </a:rPr>
                        <a:t>Usage de la partie </a:t>
                      </a:r>
                      <a:br>
                        <a:rPr lang="fr-CA" sz="1000" dirty="0">
                          <a:effectLst/>
                        </a:rPr>
                      </a:br>
                      <a:r>
                        <a:rPr lang="fr-CA" sz="1000" dirty="0">
                          <a:effectLst/>
                        </a:rPr>
                        <a:t>de bâtiment</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75000"/>
                      </a:schemeClr>
                    </a:solidFill>
                  </a:tcPr>
                </a:tc>
                <a:tc gridSpan="4">
                  <a:txBody>
                    <a:bodyPr/>
                    <a:lstStyle/>
                    <a:p>
                      <a:pPr algn="ctr">
                        <a:lnSpc>
                          <a:spcPct val="105000"/>
                        </a:lnSpc>
                        <a:spcAft>
                          <a:spcPts val="600"/>
                        </a:spcAft>
                      </a:pPr>
                      <a:r>
                        <a:rPr lang="fr-CA" sz="1000" dirty="0">
                          <a:effectLst/>
                        </a:rPr>
                        <a:t>Valeur de </a:t>
                      </a:r>
                      <a:r>
                        <a:rPr lang="fr-CA" sz="1000" dirty="0" err="1">
                          <a:effectLst/>
                        </a:rPr>
                        <a:t>Ic</a:t>
                      </a:r>
                      <a:r>
                        <a:rPr lang="fr-CA" sz="1000" baseline="-25000" dirty="0" err="1">
                          <a:effectLst/>
                        </a:rPr>
                        <a:t>construction</a:t>
                      </a:r>
                      <a:r>
                        <a:rPr lang="fr-CA" sz="1000" dirty="0" err="1">
                          <a:effectLst/>
                        </a:rPr>
                        <a:t>_maxmoyen</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75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16865610"/>
                  </a:ext>
                </a:extLst>
              </a:tr>
              <a:tr h="230609">
                <a:tc vMerge="1">
                  <a:txBody>
                    <a:bodyPr/>
                    <a:lstStyle/>
                    <a:p>
                      <a:endParaRPr lang="fr-FR"/>
                    </a:p>
                  </a:txBody>
                  <a:tcPr/>
                </a:tc>
                <a:tc>
                  <a:txBody>
                    <a:bodyPr/>
                    <a:lstStyle/>
                    <a:p>
                      <a:pPr algn="ctr">
                        <a:lnSpc>
                          <a:spcPct val="105000"/>
                        </a:lnSpc>
                        <a:spcAft>
                          <a:spcPts val="600"/>
                        </a:spcAft>
                      </a:pPr>
                      <a:r>
                        <a:rPr lang="fr-CA" sz="1000" b="1" dirty="0">
                          <a:effectLst/>
                        </a:rPr>
                        <a:t>2022 à 2024</a:t>
                      </a:r>
                      <a:endParaRPr lang="fr-FR" sz="11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000" b="1" dirty="0">
                          <a:effectLst/>
                        </a:rPr>
                        <a:t>2024 à 2027</a:t>
                      </a:r>
                      <a:endParaRPr lang="fr-FR" sz="11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000" b="1" dirty="0">
                          <a:effectLst/>
                        </a:rPr>
                        <a:t>2028 à 2030</a:t>
                      </a:r>
                      <a:endParaRPr lang="fr-FR" sz="11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000" b="1" dirty="0">
                          <a:effectLst/>
                        </a:rPr>
                        <a:t>À partir de 2031</a:t>
                      </a:r>
                      <a:endParaRPr lang="fr-FR" sz="11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615249082"/>
                  </a:ext>
                </a:extLst>
              </a:tr>
              <a:tr h="360040">
                <a:tc>
                  <a:txBody>
                    <a:bodyPr/>
                    <a:lstStyle/>
                    <a:p>
                      <a:pPr algn="just">
                        <a:lnSpc>
                          <a:spcPct val="105000"/>
                        </a:lnSpc>
                        <a:spcAft>
                          <a:spcPts val="600"/>
                        </a:spcAft>
                      </a:pPr>
                      <a:r>
                        <a:rPr lang="fr-FR" sz="10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Commerces</a:t>
                      </a:r>
                      <a:endParaRPr lang="fr-FR" sz="11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1">
                        <a:lumMod val="60000"/>
                        <a:lumOff val="40000"/>
                      </a:schemeClr>
                    </a:solidFill>
                  </a:tcP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800</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 kq éq. CO</a:t>
                      </a:r>
                      <a:r>
                        <a:rPr lang="fr-CA" sz="1000" baseline="-2500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670</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 kq éq. CO</a:t>
                      </a:r>
                      <a:r>
                        <a:rPr lang="fr-CA" sz="1000" baseline="-2500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540</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 kq éq. CO</a:t>
                      </a:r>
                      <a:r>
                        <a:rPr lang="fr-CA" sz="1000" baseline="-2500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763768481"/>
                  </a:ext>
                </a:extLst>
              </a:tr>
              <a:tr h="238244">
                <a:tc>
                  <a:txBody>
                    <a:bodyPr/>
                    <a:lstStyle/>
                    <a:p>
                      <a:pPr algn="just">
                        <a:lnSpc>
                          <a:spcPct val="105000"/>
                        </a:lnSpc>
                        <a:spcAft>
                          <a:spcPts val="600"/>
                        </a:spcAft>
                      </a:pPr>
                      <a:r>
                        <a:rPr lang="fr-FR" sz="10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Vestiaires seuls</a:t>
                      </a:r>
                      <a:endParaRPr lang="fr-FR" sz="11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1">
                        <a:lumMod val="60000"/>
                        <a:lumOff val="40000"/>
                      </a:schemeClr>
                    </a:solidFill>
                  </a:tcP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1050</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 kq éq. CO</a:t>
                      </a:r>
                      <a:r>
                        <a:rPr lang="fr-CA" sz="1000" baseline="-2500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900</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 kq éq. CO</a:t>
                      </a:r>
                      <a:r>
                        <a:rPr lang="fr-CA" sz="1000" baseline="-2500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750</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 kq éq. CO</a:t>
                      </a:r>
                      <a:r>
                        <a:rPr lang="fr-CA" sz="1000" baseline="-2500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523736965"/>
                  </a:ext>
                </a:extLst>
              </a:tr>
              <a:tr h="0">
                <a:tc>
                  <a:txBody>
                    <a:bodyPr/>
                    <a:lstStyle/>
                    <a:p>
                      <a:pPr algn="just">
                        <a:lnSpc>
                          <a:spcPct val="105000"/>
                        </a:lnSpc>
                        <a:spcAft>
                          <a:spcPts val="600"/>
                        </a:spcAft>
                      </a:pPr>
                      <a:r>
                        <a:rPr lang="fr-FR" sz="1000" b="0">
                          <a:solidFill>
                            <a:schemeClr val="tx1"/>
                          </a:solidFill>
                          <a:effectLst/>
                          <a:latin typeface="Calibri" panose="020F0502020204030204" pitchFamily="34" charset="0"/>
                          <a:ea typeface="Calibri" panose="020F0502020204030204" pitchFamily="34" charset="0"/>
                          <a:cs typeface="Arial" panose="020B0604020202020204" pitchFamily="34" charset="0"/>
                        </a:rPr>
                        <a:t>Établissements sanitaires avec hébergement ; Établissements de santé (partie nuit) et Établissements de santé (partie jour)</a:t>
                      </a:r>
                      <a:endParaRPr lang="fr-FR" sz="11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1">
                        <a:lumMod val="60000"/>
                        <a:lumOff val="40000"/>
                      </a:schemeClr>
                    </a:solidFill>
                  </a:tcP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880</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 kq éq. CO</a:t>
                      </a:r>
                      <a:r>
                        <a:rPr lang="fr-CA" sz="1000" baseline="-2500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760</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 kq éq. CO</a:t>
                      </a:r>
                      <a:r>
                        <a:rPr lang="fr-CA" sz="1000" baseline="-2500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620</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 kq éq. CO</a:t>
                      </a:r>
                      <a:r>
                        <a:rPr lang="fr-CA" sz="1000" baseline="-2500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677607163"/>
                  </a:ext>
                </a:extLst>
              </a:tr>
              <a:tr h="254750">
                <a:tc>
                  <a:txBody>
                    <a:bodyPr/>
                    <a:lstStyle/>
                    <a:p>
                      <a:pPr algn="just">
                        <a:lnSpc>
                          <a:spcPct val="105000"/>
                        </a:lnSpc>
                        <a:spcAft>
                          <a:spcPts val="600"/>
                        </a:spcAft>
                      </a:pPr>
                      <a:r>
                        <a:rPr lang="fr-FR" sz="10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Aérogares</a:t>
                      </a:r>
                      <a:endParaRPr lang="fr-FR" sz="11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1">
                        <a:lumMod val="60000"/>
                        <a:lumOff val="40000"/>
                      </a:schemeClr>
                    </a:solidFill>
                  </a:tcP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1120</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 kq éq. CO</a:t>
                      </a:r>
                      <a:r>
                        <a:rPr lang="fr-CA" sz="1000" baseline="-2500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950</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 kq éq. CO</a:t>
                      </a:r>
                      <a:r>
                        <a:rPr lang="fr-CA" sz="1000" baseline="-2500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780</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 kq éq. CO</a:t>
                      </a:r>
                      <a:r>
                        <a:rPr lang="fr-CA" sz="1000" baseline="-2500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620751790"/>
                  </a:ext>
                </a:extLst>
              </a:tr>
              <a:tr h="0">
                <a:tc>
                  <a:txBody>
                    <a:bodyPr/>
                    <a:lstStyle/>
                    <a:p>
                      <a:pPr algn="just">
                        <a:lnSpc>
                          <a:spcPct val="105000"/>
                        </a:lnSpc>
                        <a:spcAft>
                          <a:spcPts val="600"/>
                        </a:spcAft>
                      </a:pPr>
                      <a:r>
                        <a:rPr lang="fr-FR" sz="10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Industrie et artisanats 3x8h et Industrie et artisanats 8 à 18h</a:t>
                      </a:r>
                      <a:endParaRPr lang="fr-FR" sz="11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1">
                        <a:lumMod val="60000"/>
                        <a:lumOff val="40000"/>
                      </a:schemeClr>
                    </a:solidFill>
                  </a:tcP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dirty="0">
                          <a:solidFill>
                            <a:schemeClr val="tx1"/>
                          </a:solidFill>
                          <a:effectLst/>
                          <a:latin typeface="Calibri" panose="020F0502020204030204" pitchFamily="34" charset="0"/>
                          <a:ea typeface="Calibri" panose="020F0502020204030204" pitchFamily="34" charset="0"/>
                          <a:cs typeface="Arial" panose="020B0604020202020204" pitchFamily="34" charset="0"/>
                        </a:rPr>
                        <a:t>840</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lang="fr-CA" sz="1000" dirty="0" err="1">
                          <a:solidFill>
                            <a:schemeClr val="tx1"/>
                          </a:solidFill>
                          <a:effectLst/>
                          <a:latin typeface="Calibri" panose="020F0502020204030204" pitchFamily="34" charset="0"/>
                          <a:ea typeface="Calibri" panose="020F0502020204030204" pitchFamily="34" charset="0"/>
                          <a:cs typeface="Arial" panose="020B0604020202020204" pitchFamily="34" charset="0"/>
                        </a:rPr>
                        <a:t>kq</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lang="fr-CA" sz="1000" dirty="0" err="1">
                          <a:solidFill>
                            <a:schemeClr val="tx1"/>
                          </a:solidFill>
                          <a:effectLst/>
                          <a:latin typeface="Calibri" panose="020F0502020204030204" pitchFamily="34" charset="0"/>
                          <a:ea typeface="Calibri" panose="020F0502020204030204" pitchFamily="34" charset="0"/>
                          <a:cs typeface="Arial" panose="020B0604020202020204" pitchFamily="34" charset="0"/>
                        </a:rPr>
                        <a:t>éq</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CO</a:t>
                      </a:r>
                      <a:r>
                        <a:rPr lang="fr-CA" sz="1000" baseline="-25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dirty="0">
                          <a:solidFill>
                            <a:schemeClr val="tx1"/>
                          </a:solidFill>
                          <a:effectLst/>
                          <a:latin typeface="Calibri" panose="020F0502020204030204" pitchFamily="34" charset="0"/>
                          <a:ea typeface="Calibri" panose="020F0502020204030204" pitchFamily="34" charset="0"/>
                          <a:cs typeface="Arial" panose="020B0604020202020204" pitchFamily="34" charset="0"/>
                        </a:rPr>
                        <a:t>695</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lang="fr-CA" sz="1000" dirty="0" err="1">
                          <a:solidFill>
                            <a:schemeClr val="tx1"/>
                          </a:solidFill>
                          <a:effectLst/>
                          <a:latin typeface="Calibri" panose="020F0502020204030204" pitchFamily="34" charset="0"/>
                          <a:ea typeface="Calibri" panose="020F0502020204030204" pitchFamily="34" charset="0"/>
                          <a:cs typeface="Arial" panose="020B0604020202020204" pitchFamily="34" charset="0"/>
                        </a:rPr>
                        <a:t>kq</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lang="fr-CA" sz="1000" dirty="0" err="1">
                          <a:solidFill>
                            <a:schemeClr val="tx1"/>
                          </a:solidFill>
                          <a:effectLst/>
                          <a:latin typeface="Calibri" panose="020F0502020204030204" pitchFamily="34" charset="0"/>
                          <a:ea typeface="Calibri" panose="020F0502020204030204" pitchFamily="34" charset="0"/>
                          <a:cs typeface="Arial" panose="020B0604020202020204" pitchFamily="34" charset="0"/>
                        </a:rPr>
                        <a:t>éq</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CO</a:t>
                      </a:r>
                      <a:r>
                        <a:rPr lang="fr-CA" sz="1000" baseline="-25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dirty="0">
                          <a:solidFill>
                            <a:schemeClr val="tx1"/>
                          </a:solidFill>
                          <a:effectLst/>
                          <a:latin typeface="Calibri" panose="020F0502020204030204" pitchFamily="34" charset="0"/>
                          <a:ea typeface="Calibri" panose="020F0502020204030204" pitchFamily="34" charset="0"/>
                          <a:cs typeface="Arial" panose="020B0604020202020204" pitchFamily="34" charset="0"/>
                        </a:rPr>
                        <a:t>550</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lang="fr-CA" sz="1000" dirty="0" err="1">
                          <a:solidFill>
                            <a:schemeClr val="tx1"/>
                          </a:solidFill>
                          <a:effectLst/>
                          <a:latin typeface="Calibri" panose="020F0502020204030204" pitchFamily="34" charset="0"/>
                          <a:ea typeface="Calibri" panose="020F0502020204030204" pitchFamily="34" charset="0"/>
                          <a:cs typeface="Arial" panose="020B0604020202020204" pitchFamily="34" charset="0"/>
                        </a:rPr>
                        <a:t>kq</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lang="fr-CA" sz="1000" dirty="0" err="1">
                          <a:solidFill>
                            <a:schemeClr val="tx1"/>
                          </a:solidFill>
                          <a:effectLst/>
                          <a:latin typeface="Calibri" panose="020F0502020204030204" pitchFamily="34" charset="0"/>
                          <a:ea typeface="Calibri" panose="020F0502020204030204" pitchFamily="34" charset="0"/>
                          <a:cs typeface="Arial" panose="020B0604020202020204" pitchFamily="34" charset="0"/>
                        </a:rPr>
                        <a:t>éq</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CO</a:t>
                      </a:r>
                      <a:r>
                        <a:rPr lang="fr-CA" sz="1000" baseline="-25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726972384"/>
                  </a:ext>
                </a:extLst>
              </a:tr>
              <a:tr h="0">
                <a:tc>
                  <a:txBody>
                    <a:bodyPr/>
                    <a:lstStyle/>
                    <a:p>
                      <a:pPr algn="just">
                        <a:lnSpc>
                          <a:spcPct val="105000"/>
                        </a:lnSpc>
                        <a:spcAft>
                          <a:spcPts val="600"/>
                        </a:spcAft>
                      </a:pPr>
                      <a:r>
                        <a:rPr lang="fr-FR" sz="10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Établissements sportifs municipaux ou scolaires et Établissements sportifs privés </a:t>
                      </a:r>
                      <a:endParaRPr lang="fr-FR" sz="11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1">
                        <a:lumMod val="60000"/>
                        <a:lumOff val="40000"/>
                      </a:schemeClr>
                    </a:solidFill>
                  </a:tcP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900</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 kq éq. CO</a:t>
                      </a:r>
                      <a:r>
                        <a:rPr lang="fr-CA" sz="1000" baseline="-2500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a:solidFill>
                            <a:schemeClr val="tx1"/>
                          </a:solidFill>
                          <a:effectLst/>
                          <a:latin typeface="Calibri" panose="020F0502020204030204" pitchFamily="34" charset="0"/>
                          <a:ea typeface="Calibri" panose="020F0502020204030204" pitchFamily="34" charset="0"/>
                          <a:cs typeface="Arial" panose="020B0604020202020204" pitchFamily="34" charset="0"/>
                        </a:rPr>
                        <a:t>760</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 kq éq. CO</a:t>
                      </a:r>
                      <a:r>
                        <a:rPr lang="fr-CA" sz="1000" baseline="-2500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5000"/>
                        </a:lnSpc>
                        <a:spcAft>
                          <a:spcPts val="600"/>
                        </a:spcAft>
                      </a:pPr>
                      <a:r>
                        <a:rPr lang="fr-CA" sz="1100" dirty="0">
                          <a:solidFill>
                            <a:schemeClr val="tx1"/>
                          </a:solidFill>
                          <a:effectLst/>
                          <a:latin typeface="Calibri" panose="020F0502020204030204" pitchFamily="34" charset="0"/>
                          <a:ea typeface="Calibri" panose="020F0502020204030204" pitchFamily="34" charset="0"/>
                          <a:cs typeface="Arial" panose="020B0604020202020204" pitchFamily="34" charset="0"/>
                        </a:rPr>
                        <a:t>620</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lang="fr-CA" sz="1000" dirty="0" err="1">
                          <a:solidFill>
                            <a:schemeClr val="tx1"/>
                          </a:solidFill>
                          <a:effectLst/>
                          <a:latin typeface="Calibri" panose="020F0502020204030204" pitchFamily="34" charset="0"/>
                          <a:ea typeface="Calibri" panose="020F0502020204030204" pitchFamily="34" charset="0"/>
                          <a:cs typeface="Arial" panose="020B0604020202020204" pitchFamily="34" charset="0"/>
                        </a:rPr>
                        <a:t>kq</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lang="fr-CA" sz="1000" dirty="0" err="1">
                          <a:solidFill>
                            <a:schemeClr val="tx1"/>
                          </a:solidFill>
                          <a:effectLst/>
                          <a:latin typeface="Calibri" panose="020F0502020204030204" pitchFamily="34" charset="0"/>
                          <a:ea typeface="Calibri" panose="020F0502020204030204" pitchFamily="34" charset="0"/>
                          <a:cs typeface="Arial" panose="020B0604020202020204" pitchFamily="34" charset="0"/>
                        </a:rPr>
                        <a:t>éq</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CO</a:t>
                      </a:r>
                      <a:r>
                        <a:rPr lang="fr-CA" sz="1000" baseline="-25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lang="fr-CA" sz="1000" dirty="0">
                          <a:solidFill>
                            <a:schemeClr val="tx1"/>
                          </a:solidFill>
                          <a:effectLst/>
                          <a:latin typeface="Calibri" panose="020F0502020204030204" pitchFamily="34" charset="0"/>
                          <a:ea typeface="Calibri" panose="020F0502020204030204" pitchFamily="34" charset="0"/>
                          <a:cs typeface="Arial" panose="020B0604020202020204" pitchFamily="34" charset="0"/>
                        </a:rPr>
                        <a:t>/m²</a:t>
                      </a:r>
                      <a:endParaRPr lang="fr-FR" sz="1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655763749"/>
                  </a:ext>
                </a:extLst>
              </a:tr>
            </a:tbl>
          </a:graphicData>
        </a:graphic>
      </p:graphicFrame>
      <p:sp>
        <p:nvSpPr>
          <p:cNvPr id="13" name="ZoneTexte 12">
            <a:extLst>
              <a:ext uri="{FF2B5EF4-FFF2-40B4-BE49-F238E27FC236}">
                <a16:creationId xmlns:a16="http://schemas.microsoft.com/office/drawing/2014/main" id="{ED2C20D9-B5E3-4BA2-A84C-0D75BE3F041E}"/>
              </a:ext>
            </a:extLst>
          </p:cNvPr>
          <p:cNvSpPr txBox="1"/>
          <p:nvPr/>
        </p:nvSpPr>
        <p:spPr bwMode="auto">
          <a:xfrm>
            <a:off x="3219460" y="215776"/>
            <a:ext cx="2540976" cy="287964"/>
          </a:xfrm>
          <a:prstGeom prst="rect">
            <a:avLst/>
          </a:prstGeom>
          <a:solidFill>
            <a:schemeClr val="accent1">
              <a:lumMod val="25000"/>
              <a:lumOff val="75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juillet 2026</a:t>
            </a:r>
            <a:endParaRPr sz="1100" dirty="0"/>
          </a:p>
        </p:txBody>
      </p:sp>
      <p:sp>
        <p:nvSpPr>
          <p:cNvPr id="14" name="Rectangle 13">
            <a:extLst>
              <a:ext uri="{FF2B5EF4-FFF2-40B4-BE49-F238E27FC236}">
                <a16:creationId xmlns:a16="http://schemas.microsoft.com/office/drawing/2014/main" id="{FC899839-A26C-4EEC-92D4-B495495DD941}"/>
              </a:ext>
            </a:extLst>
          </p:cNvPr>
          <p:cNvSpPr/>
          <p:nvPr/>
        </p:nvSpPr>
        <p:spPr bwMode="auto">
          <a:xfrm>
            <a:off x="588689" y="1177532"/>
            <a:ext cx="8283463" cy="461665"/>
          </a:xfrm>
          <a:prstGeom prst="rect">
            <a:avLst/>
          </a:prstGeom>
          <a:ln w="12700">
            <a:solidFill>
              <a:schemeClr val="accent6">
                <a:lumMod val="75000"/>
              </a:schemeClr>
            </a:solidFill>
          </a:ln>
        </p:spPr>
        <p:txBody>
          <a:bodyPr wrap="square">
            <a:spAutoFit/>
          </a:bodyPr>
          <a:lstStyle/>
          <a:p>
            <a:pPr algn="ctr">
              <a:defRPr sz="1800" b="0" i="0" u="none" strike="noStrike" cap="none" spc="0">
                <a:solidFill>
                  <a:srgbClr val="000000"/>
                </a:solidFill>
              </a:defRPr>
            </a:pPr>
            <a:r>
              <a:rPr lang="fr-FR" sz="1200" dirty="0">
                <a:latin typeface="Calibri" panose="020F0502020204030204" pitchFamily="34" charset="0"/>
                <a:cs typeface="Calibri" panose="020F0502020204030204" pitchFamily="34" charset="0"/>
              </a:rPr>
              <a:t>Ic</a:t>
            </a:r>
            <a:r>
              <a:rPr lang="fr-FR" sz="1200" baseline="-25000" dirty="0">
                <a:latin typeface="Calibri" panose="020F0502020204030204" pitchFamily="34" charset="0"/>
                <a:cs typeface="Calibri" panose="020F0502020204030204" pitchFamily="34" charset="0"/>
              </a:rPr>
              <a:t>construction</a:t>
            </a:r>
            <a:r>
              <a:rPr lang="fr-FR" sz="1200" dirty="0">
                <a:latin typeface="Calibri" panose="020F0502020204030204" pitchFamily="34" charset="0"/>
                <a:cs typeface="Calibri" panose="020F0502020204030204" pitchFamily="34" charset="0"/>
              </a:rPr>
              <a:t>_max = Ic</a:t>
            </a:r>
            <a:r>
              <a:rPr lang="fr-FR" sz="1200" baseline="-25000" dirty="0">
                <a:latin typeface="Calibri" panose="020F0502020204030204" pitchFamily="34" charset="0"/>
                <a:cs typeface="Calibri" panose="020F0502020204030204" pitchFamily="34" charset="0"/>
              </a:rPr>
              <a:t>construction</a:t>
            </a:r>
            <a:r>
              <a:rPr lang="fr-FR" sz="1200" dirty="0">
                <a:latin typeface="Calibri" panose="020F0502020204030204" pitchFamily="34" charset="0"/>
                <a:cs typeface="Calibri" panose="020F0502020204030204" pitchFamily="34" charset="0"/>
              </a:rPr>
              <a:t>_maxmoyen × (1 + Micombles + </a:t>
            </a:r>
            <a:r>
              <a:rPr lang="fr-FR" sz="1200" b="1" dirty="0">
                <a:solidFill>
                  <a:srgbClr val="7030A0"/>
                </a:solidFill>
                <a:latin typeface="Calibri" panose="020F0502020204030204" pitchFamily="34" charset="0"/>
                <a:cs typeface="Calibri" panose="020F0502020204030204" pitchFamily="34" charset="0"/>
              </a:rPr>
              <a:t>Misurf_moy+ Misurf_tot</a:t>
            </a:r>
            <a:r>
              <a:rPr lang="fr-FR" sz="1200" dirty="0">
                <a:latin typeface="Calibri" panose="020F0502020204030204" pitchFamily="34" charset="0"/>
                <a:cs typeface="Calibri" panose="020F0502020204030204" pitchFamily="34" charset="0"/>
              </a:rPr>
              <a:t>) + Migéo + Miinfra + Mivrd + Mided </a:t>
            </a:r>
            <a:r>
              <a:rPr lang="fr-FR" sz="1200" b="1" dirty="0">
                <a:solidFill>
                  <a:srgbClr val="7030A0"/>
                </a:solidFill>
                <a:latin typeface="Calibri" panose="020F0502020204030204" pitchFamily="34" charset="0"/>
                <a:cs typeface="Calibri" panose="020F0502020204030204" pitchFamily="34" charset="0"/>
              </a:rPr>
              <a:t>+ </a:t>
            </a:r>
            <a:r>
              <a:rPr lang="fr-FR" sz="1200" b="1" dirty="0" err="1">
                <a:solidFill>
                  <a:srgbClr val="7030A0"/>
                </a:solidFill>
                <a:latin typeface="Calibri" panose="020F0502020204030204" pitchFamily="34" charset="0"/>
                <a:cs typeface="Calibri" panose="020F0502020204030204" pitchFamily="34" charset="0"/>
              </a:rPr>
              <a:t>Mipv</a:t>
            </a:r>
            <a:r>
              <a:rPr lang="fr-FR" sz="1200" b="1" dirty="0">
                <a:solidFill>
                  <a:srgbClr val="7030A0"/>
                </a:solidFill>
                <a:latin typeface="Calibri" panose="020F0502020204030204" pitchFamily="34" charset="0"/>
                <a:cs typeface="Calibri" panose="020F0502020204030204" pitchFamily="34" charset="0"/>
              </a:rPr>
              <a:t> </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Miagrément_ext</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Mi_HSP</a:t>
            </a:r>
            <a:r>
              <a:rPr lang="fr-CA"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 </a:t>
            </a:r>
            <a:r>
              <a:rPr lang="fr-CA" sz="1200" b="1" dirty="0" err="1">
                <a:solidFill>
                  <a:srgbClr val="C00000"/>
                </a:solidFill>
                <a:latin typeface="Calibri" panose="020F0502020204030204" pitchFamily="34" charset="0"/>
                <a:ea typeface="Calibri" panose="020F0502020204030204" pitchFamily="34" charset="0"/>
                <a:cs typeface="Calibri" panose="020F0502020204030204" pitchFamily="34" charset="0"/>
              </a:rPr>
              <a:t>Miclim_RCU</a:t>
            </a:r>
            <a:r>
              <a:rPr lang="fr-FR" sz="12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21185867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Quelles modulations du Ic construction max moyen?</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115</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sp>
        <p:nvSpPr>
          <p:cNvPr id="17" name="Rectangle 16"/>
          <p:cNvSpPr/>
          <p:nvPr/>
        </p:nvSpPr>
        <p:spPr bwMode="auto">
          <a:xfrm>
            <a:off x="487149" y="1659695"/>
            <a:ext cx="8406970" cy="2877711"/>
          </a:xfrm>
          <a:prstGeom prst="rect">
            <a:avLst/>
          </a:prstGeom>
          <a:noFill/>
        </p:spPr>
        <p:txBody>
          <a:bodyPr wrap="square">
            <a:spAutoFit/>
          </a:bodyPr>
          <a:lstStyle/>
          <a:p>
            <a:pPr algn="just">
              <a:buFont typeface="Wingdings"/>
              <a:buChar char="Ø"/>
              <a:defRPr sz="1800" b="0" i="0" u="none" strike="noStrike" cap="none" spc="0">
                <a:solidFill>
                  <a:srgbClr val="000000"/>
                </a:solidFill>
              </a:defRPr>
            </a:pPr>
            <a:r>
              <a:rPr lang="fr-FR" sz="1200" dirty="0">
                <a:solidFill>
                  <a:srgbClr val="000000"/>
                </a:solidFill>
                <a:ea typeface="Calibri" panose="020F0502020204030204" pitchFamily="34" charset="0"/>
                <a:cs typeface="Calibri" panose="020F0502020204030204" pitchFamily="34" charset="0"/>
              </a:rPr>
              <a:t>La valeur pivot correspond à un bâtiment moyen : Modulée selon  11 paramètres:</a:t>
            </a:r>
            <a:endParaRPr sz="1200" dirty="0">
              <a:ea typeface="Calibri" panose="020F0502020204030204" pitchFamily="34" charset="0"/>
              <a:cs typeface="Calibri" panose="020F0502020204030204" pitchFamily="34" charset="0"/>
            </a:endParaRPr>
          </a:p>
          <a:p>
            <a:pPr marL="214313" indent="-214313" algn="just">
              <a:spcAft>
                <a:spcPts val="600"/>
              </a:spcAft>
              <a:buFont typeface="Arial"/>
              <a:buChar char="•"/>
              <a:defRPr/>
            </a:pPr>
            <a:endParaRPr lang="fr-FR" sz="1200" b="1" dirty="0">
              <a:solidFill>
                <a:srgbClr val="0070C0"/>
              </a:solidFill>
              <a:ea typeface="Calibri" panose="020F0502020204030204" pitchFamily="34" charset="0"/>
              <a:cs typeface="Calibri" panose="020F0502020204030204" pitchFamily="34" charset="0"/>
            </a:endParaRPr>
          </a:p>
          <a:p>
            <a:pPr marL="214313" indent="-214313" algn="just">
              <a:spcAft>
                <a:spcPts val="600"/>
              </a:spcAft>
              <a:buFont typeface="Arial"/>
              <a:buChar char="•"/>
              <a:defRPr/>
            </a:pPr>
            <a:r>
              <a:rPr lang="fr-FR" sz="1200" b="1" dirty="0" err="1">
                <a:solidFill>
                  <a:srgbClr val="0070C0"/>
                </a:solidFill>
                <a:ea typeface="Calibri" panose="020F0502020204030204" pitchFamily="34" charset="0"/>
                <a:cs typeface="Calibri" panose="020F0502020204030204" pitchFamily="34" charset="0"/>
              </a:rPr>
              <a:t>Micombles</a:t>
            </a:r>
            <a:r>
              <a:rPr lang="fr-FR" sz="1200" b="1" dirty="0">
                <a:solidFill>
                  <a:srgbClr val="0070C0"/>
                </a:solidFill>
                <a:ea typeface="Calibri" panose="020F0502020204030204" pitchFamily="34" charset="0"/>
                <a:cs typeface="Calibri" panose="020F0502020204030204" pitchFamily="34" charset="0"/>
              </a:rPr>
              <a:t>:</a:t>
            </a:r>
            <a:r>
              <a:rPr lang="fr-FR" sz="1200" dirty="0">
                <a:ea typeface="Calibri" panose="020F0502020204030204" pitchFamily="34" charset="0"/>
                <a:cs typeface="Calibri" panose="020F0502020204030204" pitchFamily="34" charset="0"/>
              </a:rPr>
              <a:t> modulation selon la surface de plancher de combles aménagés dans le bâtiment pour les maisons individuelles;</a:t>
            </a:r>
            <a:endParaRPr sz="1200" dirty="0">
              <a:ea typeface="Calibri" panose="020F0502020204030204" pitchFamily="34" charset="0"/>
              <a:cs typeface="Calibri" panose="020F0502020204030204" pitchFamily="34" charset="0"/>
            </a:endParaRPr>
          </a:p>
          <a:p>
            <a:pPr marL="214313" indent="-214313" algn="just">
              <a:spcAft>
                <a:spcPts val="600"/>
              </a:spcAft>
              <a:buFont typeface="Arial"/>
              <a:buChar char="•"/>
              <a:defRPr/>
            </a:pPr>
            <a:r>
              <a:rPr lang="fr-FR" sz="1200" b="1" dirty="0" err="1">
                <a:solidFill>
                  <a:srgbClr val="0070C0"/>
                </a:solidFill>
                <a:ea typeface="Calibri" panose="020F0502020204030204" pitchFamily="34" charset="0"/>
                <a:cs typeface="Calibri" panose="020F0502020204030204" pitchFamily="34" charset="0"/>
              </a:rPr>
              <a:t>Misurf_moy</a:t>
            </a:r>
            <a:r>
              <a:rPr lang="fr-FR" sz="1200" b="1" dirty="0">
                <a:solidFill>
                  <a:srgbClr val="0070C0"/>
                </a:solidFill>
                <a:ea typeface="Calibri" panose="020F0502020204030204" pitchFamily="34" charset="0"/>
                <a:cs typeface="Calibri" panose="020F0502020204030204" pitchFamily="34" charset="0"/>
              </a:rPr>
              <a:t> : </a:t>
            </a:r>
            <a:r>
              <a:rPr lang="fr-FR" sz="1200" dirty="0">
                <a:ea typeface="Calibri" panose="020F0502020204030204" pitchFamily="34" charset="0"/>
                <a:cs typeface="Calibri" panose="020F0502020204030204" pitchFamily="34" charset="0"/>
              </a:rPr>
              <a:t>modulation selon la surface moyenne des logements du bâtiment ou de la partie de bâtiment, pour les bâtiments d’habitation ;</a:t>
            </a:r>
            <a:endParaRPr sz="1200" dirty="0">
              <a:ea typeface="Calibri" panose="020F0502020204030204" pitchFamily="34" charset="0"/>
              <a:cs typeface="Calibri" panose="020F0502020204030204" pitchFamily="34" charset="0"/>
            </a:endParaRPr>
          </a:p>
          <a:p>
            <a:pPr marL="214313" indent="-214313" algn="just">
              <a:spcAft>
                <a:spcPts val="600"/>
              </a:spcAft>
              <a:buFont typeface="Arial"/>
              <a:buChar char="•"/>
              <a:defRPr/>
            </a:pPr>
            <a:r>
              <a:rPr lang="fr-FR" sz="1200" b="1" dirty="0">
                <a:solidFill>
                  <a:srgbClr val="0070C0"/>
                </a:solidFill>
                <a:ea typeface="Calibri" panose="020F0502020204030204" pitchFamily="34" charset="0"/>
                <a:cs typeface="Calibri" panose="020F0502020204030204" pitchFamily="34" charset="0"/>
              </a:rPr>
              <a:t>Misurf_tot : </a:t>
            </a:r>
            <a:r>
              <a:rPr lang="fr-FR" sz="1200" dirty="0">
                <a:ea typeface="Calibri" panose="020F0502020204030204" pitchFamily="34" charset="0"/>
                <a:cs typeface="Calibri" panose="020F0502020204030204" pitchFamily="34" charset="0"/>
              </a:rPr>
              <a:t>modulation selon la surface de référence du bâtiment ou de la partie de bâtiment;</a:t>
            </a:r>
            <a:r>
              <a:rPr sz="1200" dirty="0">
                <a:ea typeface="Calibri" panose="020F0502020204030204" pitchFamily="34" charset="0"/>
                <a:cs typeface="Calibri" panose="020F0502020204030204" pitchFamily="34" charset="0"/>
              </a:rPr>
              <a:t> </a:t>
            </a:r>
            <a:r>
              <a:rPr lang="fr-FR" sz="1200" dirty="0">
                <a:ea typeface="Calibri" panose="020F0502020204030204" pitchFamily="34" charset="0"/>
                <a:cs typeface="Calibri" panose="020F0502020204030204" pitchFamily="34" charset="0"/>
              </a:rPr>
              <a:t>(remplace l’ancien </a:t>
            </a:r>
            <a:r>
              <a:rPr lang="fr-FR" sz="1200" dirty="0" err="1">
                <a:ea typeface="Calibri" panose="020F0502020204030204" pitchFamily="34" charset="0"/>
                <a:cs typeface="Calibri" panose="020F0502020204030204" pitchFamily="34" charset="0"/>
              </a:rPr>
              <a:t>Misurf</a:t>
            </a:r>
            <a:r>
              <a:rPr lang="fr-FR" sz="1200" dirty="0">
                <a:ea typeface="Calibri" panose="020F0502020204030204" pitchFamily="34" charset="0"/>
                <a:cs typeface="Calibri" panose="020F0502020204030204" pitchFamily="34" charset="0"/>
              </a:rPr>
              <a:t> pour les bâtiments d’usage autre qu’habitation);</a:t>
            </a:r>
            <a:endParaRPr sz="1200" dirty="0">
              <a:ea typeface="Calibri" panose="020F0502020204030204" pitchFamily="34" charset="0"/>
              <a:cs typeface="Calibri" panose="020F0502020204030204" pitchFamily="34" charset="0"/>
            </a:endParaRPr>
          </a:p>
          <a:p>
            <a:pPr marL="214313" indent="-214313" algn="just">
              <a:spcAft>
                <a:spcPts val="600"/>
              </a:spcAft>
              <a:buFont typeface="Arial"/>
              <a:buChar char="•"/>
              <a:defRPr/>
            </a:pPr>
            <a:r>
              <a:rPr lang="fr-FR" sz="1200" b="1" dirty="0" err="1">
                <a:solidFill>
                  <a:srgbClr val="0070C0"/>
                </a:solidFill>
                <a:ea typeface="Calibri" panose="020F0502020204030204" pitchFamily="34" charset="0"/>
                <a:cs typeface="Calibri" panose="020F0502020204030204" pitchFamily="34" charset="0"/>
              </a:rPr>
              <a:t>Migeo</a:t>
            </a:r>
            <a:r>
              <a:rPr lang="fr-FR" sz="1200" b="1" dirty="0">
                <a:solidFill>
                  <a:srgbClr val="0070C0"/>
                </a:solidFill>
                <a:ea typeface="Calibri" panose="020F0502020204030204" pitchFamily="34" charset="0"/>
                <a:cs typeface="Calibri" panose="020F0502020204030204" pitchFamily="34" charset="0"/>
              </a:rPr>
              <a:t> : </a:t>
            </a:r>
            <a:r>
              <a:rPr lang="fr-FR" sz="1200" dirty="0">
                <a:ea typeface="Calibri" panose="020F0502020204030204" pitchFamily="34" charset="0"/>
                <a:cs typeface="Calibri" panose="020F0502020204030204" pitchFamily="34" charset="0"/>
              </a:rPr>
              <a:t>modulation selon localisation (bonus de 30 kg éqCO2/m² en zones chaudes H3 et H2d (logements) ou 50 (bureaux), pour ne pas freiner les solutions de confort d’été, qui ont un impact carbone plus fort généralement)</a:t>
            </a:r>
          </a:p>
          <a:p>
            <a:pPr marL="214313" indent="-214313" algn="just">
              <a:spcAft>
                <a:spcPts val="600"/>
              </a:spcAft>
              <a:buFont typeface="Arial"/>
              <a:buChar char="•"/>
              <a:defRPr/>
            </a:pPr>
            <a:r>
              <a:rPr lang="fr-FR" sz="1200" b="1" dirty="0" err="1">
                <a:solidFill>
                  <a:srgbClr val="0070C0"/>
                </a:solidFill>
                <a:ea typeface="Calibri" panose="020F0502020204030204" pitchFamily="34" charset="0"/>
                <a:cs typeface="Calibri" panose="020F0502020204030204" pitchFamily="34" charset="0"/>
              </a:rPr>
              <a:t>Miinfra</a:t>
            </a:r>
            <a:r>
              <a:rPr lang="fr-FR" sz="1200" b="1" dirty="0">
                <a:solidFill>
                  <a:srgbClr val="0070C0"/>
                </a:solidFill>
                <a:ea typeface="Calibri" panose="020F0502020204030204" pitchFamily="34" charset="0"/>
                <a:cs typeface="Calibri" panose="020F0502020204030204" pitchFamily="34" charset="0"/>
              </a:rPr>
              <a:t> :</a:t>
            </a:r>
            <a:r>
              <a:rPr lang="fr-FR" sz="1200" dirty="0">
                <a:ea typeface="Calibri" panose="020F0502020204030204" pitchFamily="34" charset="0"/>
                <a:cs typeface="Calibri" panose="020F0502020204030204" pitchFamily="34" charset="0"/>
              </a:rPr>
              <a:t> modulation selon l’impact des fondations et des espaces en sous-sol du bâtiment. (impact écrêté après 40 kgCO2/m² en logements et bureaux et 60 en </a:t>
            </a:r>
            <a:r>
              <a:rPr lang="fr-FR" sz="1200" dirty="0" err="1">
                <a:ea typeface="Calibri" panose="020F0502020204030204" pitchFamily="34" charset="0"/>
                <a:cs typeface="Calibri" panose="020F0502020204030204" pitchFamily="34" charset="0"/>
              </a:rPr>
              <a:t>ensgt</a:t>
            </a:r>
            <a:r>
              <a:rPr lang="fr-FR" sz="1200" dirty="0">
                <a:ea typeface="Calibri" panose="020F0502020204030204" pitchFamily="34" charset="0"/>
                <a:cs typeface="Calibri" panose="020F0502020204030204" pitchFamily="34" charset="0"/>
              </a:rPr>
              <a:t>)</a:t>
            </a:r>
          </a:p>
        </p:txBody>
      </p:sp>
      <p:sp>
        <p:nvSpPr>
          <p:cNvPr id="11" name="Rectangle 10">
            <a:extLst>
              <a:ext uri="{FF2B5EF4-FFF2-40B4-BE49-F238E27FC236}">
                <a16:creationId xmlns:a16="http://schemas.microsoft.com/office/drawing/2014/main" id="{FC899839-A26C-4EEC-92D4-B495495DD941}"/>
              </a:ext>
            </a:extLst>
          </p:cNvPr>
          <p:cNvSpPr/>
          <p:nvPr/>
        </p:nvSpPr>
        <p:spPr bwMode="auto">
          <a:xfrm>
            <a:off x="588689" y="1177532"/>
            <a:ext cx="8283463" cy="461665"/>
          </a:xfrm>
          <a:prstGeom prst="rect">
            <a:avLst/>
          </a:prstGeom>
          <a:ln w="12700">
            <a:solidFill>
              <a:schemeClr val="accent6">
                <a:lumMod val="75000"/>
              </a:schemeClr>
            </a:solidFill>
          </a:ln>
        </p:spPr>
        <p:txBody>
          <a:bodyPr wrap="square">
            <a:spAutoFit/>
          </a:bodyPr>
          <a:lstStyle/>
          <a:p>
            <a:pPr algn="ctr">
              <a:defRPr sz="1800" b="0" i="0" u="none" strike="noStrike" cap="none" spc="0">
                <a:solidFill>
                  <a:srgbClr val="000000"/>
                </a:solidFill>
              </a:defRPr>
            </a:pPr>
            <a:r>
              <a:rPr lang="fr-FR" sz="1200" dirty="0">
                <a:latin typeface="Calibri" panose="020F0502020204030204" pitchFamily="34" charset="0"/>
                <a:cs typeface="Calibri" panose="020F0502020204030204" pitchFamily="34" charset="0"/>
              </a:rPr>
              <a:t>Ic</a:t>
            </a:r>
            <a:r>
              <a:rPr lang="fr-FR" sz="1200" baseline="-25000" dirty="0">
                <a:latin typeface="Calibri" panose="020F0502020204030204" pitchFamily="34" charset="0"/>
                <a:cs typeface="Calibri" panose="020F0502020204030204" pitchFamily="34" charset="0"/>
              </a:rPr>
              <a:t>construction</a:t>
            </a:r>
            <a:r>
              <a:rPr lang="fr-FR" sz="1200" dirty="0">
                <a:latin typeface="Calibri" panose="020F0502020204030204" pitchFamily="34" charset="0"/>
                <a:cs typeface="Calibri" panose="020F0502020204030204" pitchFamily="34" charset="0"/>
              </a:rPr>
              <a:t>_max = Ic</a:t>
            </a:r>
            <a:r>
              <a:rPr lang="fr-FR" sz="1200" baseline="-25000" dirty="0">
                <a:latin typeface="Calibri" panose="020F0502020204030204" pitchFamily="34" charset="0"/>
                <a:cs typeface="Calibri" panose="020F0502020204030204" pitchFamily="34" charset="0"/>
              </a:rPr>
              <a:t>construction</a:t>
            </a:r>
            <a:r>
              <a:rPr lang="fr-FR" sz="1200" dirty="0">
                <a:latin typeface="Calibri" panose="020F0502020204030204" pitchFamily="34" charset="0"/>
                <a:cs typeface="Calibri" panose="020F0502020204030204" pitchFamily="34" charset="0"/>
              </a:rPr>
              <a:t>_maxmoyen × (1 + Micombles + Misurf_moy+ Misurf_tot) + Migéo + Miinfra + Mivrd + Mided + </a:t>
            </a:r>
            <a:r>
              <a:rPr lang="fr-FR" sz="1200" dirty="0" err="1">
                <a:latin typeface="Calibri" panose="020F0502020204030204" pitchFamily="34" charset="0"/>
                <a:cs typeface="Calibri" panose="020F0502020204030204" pitchFamily="34" charset="0"/>
              </a:rPr>
              <a:t>Mipv</a:t>
            </a:r>
            <a:r>
              <a:rPr lang="fr-FR" sz="1200" dirty="0">
                <a:latin typeface="Calibri" panose="020F0502020204030204" pitchFamily="34" charset="0"/>
                <a:cs typeface="Calibri" panose="020F0502020204030204" pitchFamily="34" charset="0"/>
              </a:rPr>
              <a:t> </a:t>
            </a:r>
            <a:r>
              <a:rPr lang="fr-CA" sz="1200" dirty="0">
                <a:latin typeface="Calibri" panose="020F0502020204030204" pitchFamily="34" charset="0"/>
                <a:ea typeface="Calibri" panose="020F0502020204030204" pitchFamily="34" charset="0"/>
                <a:cs typeface="Calibri" panose="020F0502020204030204" pitchFamily="34" charset="0"/>
              </a:rPr>
              <a:t>+ </a:t>
            </a:r>
            <a:r>
              <a:rPr lang="fr-CA" sz="1200" dirty="0" err="1">
                <a:latin typeface="Calibri" panose="020F0502020204030204" pitchFamily="34" charset="0"/>
                <a:ea typeface="Calibri" panose="020F0502020204030204" pitchFamily="34" charset="0"/>
                <a:cs typeface="Calibri" panose="020F0502020204030204" pitchFamily="34" charset="0"/>
              </a:rPr>
              <a:t>Miagrément_ext</a:t>
            </a:r>
            <a:r>
              <a:rPr lang="fr-CA" sz="1200" dirty="0">
                <a:latin typeface="Calibri" panose="020F0502020204030204" pitchFamily="34" charset="0"/>
                <a:ea typeface="Calibri" panose="020F0502020204030204" pitchFamily="34" charset="0"/>
                <a:cs typeface="Calibri" panose="020F0502020204030204" pitchFamily="34" charset="0"/>
              </a:rPr>
              <a:t> + </a:t>
            </a:r>
            <a:r>
              <a:rPr lang="fr-CA" sz="1200" dirty="0" err="1">
                <a:latin typeface="Calibri" panose="020F0502020204030204" pitchFamily="34" charset="0"/>
                <a:ea typeface="Calibri" panose="020F0502020204030204" pitchFamily="34" charset="0"/>
                <a:cs typeface="Calibri" panose="020F0502020204030204" pitchFamily="34" charset="0"/>
              </a:rPr>
              <a:t>Mi_HSP</a:t>
            </a:r>
            <a:r>
              <a:rPr lang="fr-CA" sz="1200" dirty="0">
                <a:latin typeface="Calibri" panose="020F0502020204030204" pitchFamily="34" charset="0"/>
                <a:ea typeface="Calibri" panose="020F0502020204030204" pitchFamily="34" charset="0"/>
                <a:cs typeface="Calibri" panose="020F0502020204030204" pitchFamily="34" charset="0"/>
              </a:rPr>
              <a:t> + </a:t>
            </a:r>
            <a:r>
              <a:rPr lang="fr-CA" sz="1200" dirty="0" err="1">
                <a:latin typeface="Calibri" panose="020F0502020204030204" pitchFamily="34" charset="0"/>
                <a:ea typeface="Calibri" panose="020F0502020204030204" pitchFamily="34" charset="0"/>
                <a:cs typeface="Calibri" panose="020F0502020204030204" pitchFamily="34" charset="0"/>
              </a:rPr>
              <a:t>Miclim_RCU</a:t>
            </a:r>
            <a:r>
              <a:rPr lang="fr-FR" sz="1200" dirty="0">
                <a:latin typeface="Calibri" panose="020F0502020204030204" pitchFamily="34" charset="0"/>
                <a:ea typeface="Calibri" panose="020F0502020204030204" pitchFamily="34" charset="0"/>
                <a:cs typeface="Calibri" panose="020F0502020204030204" pitchFamily="34" charset="0"/>
              </a:rPr>
              <a:t> </a:t>
            </a:r>
          </a:p>
        </p:txBody>
      </p:sp>
      <p:sp>
        <p:nvSpPr>
          <p:cNvPr id="13" name="ZoneTexte 12">
            <a:extLst>
              <a:ext uri="{FF2B5EF4-FFF2-40B4-BE49-F238E27FC236}">
                <a16:creationId xmlns:a16="http://schemas.microsoft.com/office/drawing/2014/main" id="{ED2C20D9-B5E3-4BA2-A84C-0D75BE3F041E}"/>
              </a:ext>
            </a:extLst>
          </p:cNvPr>
          <p:cNvSpPr txBox="1"/>
          <p:nvPr/>
        </p:nvSpPr>
        <p:spPr bwMode="auto">
          <a:xfrm>
            <a:off x="3219460" y="215776"/>
            <a:ext cx="2540976" cy="287964"/>
          </a:xfrm>
          <a:prstGeom prst="rect">
            <a:avLst/>
          </a:prstGeom>
          <a:solidFill>
            <a:schemeClr val="accent1">
              <a:lumMod val="25000"/>
              <a:lumOff val="75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juillet 2026</a:t>
            </a:r>
            <a:endParaRPr sz="1100"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Quelles modulations du Ic construction max moyen?</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116</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sp>
        <p:nvSpPr>
          <p:cNvPr id="17" name="Rectangle 16"/>
          <p:cNvSpPr/>
          <p:nvPr/>
        </p:nvSpPr>
        <p:spPr bwMode="auto">
          <a:xfrm>
            <a:off x="514926" y="1655206"/>
            <a:ext cx="8396890" cy="3400931"/>
          </a:xfrm>
          <a:prstGeom prst="rect">
            <a:avLst/>
          </a:prstGeom>
        </p:spPr>
        <p:txBody>
          <a:bodyPr wrap="square">
            <a:spAutoFit/>
          </a:bodyPr>
          <a:lstStyle/>
          <a:p>
            <a:pPr algn="just">
              <a:buFont typeface="Wingdings"/>
              <a:buChar char="Ø"/>
              <a:defRPr sz="1800" b="0" i="0" u="none" strike="noStrike" cap="none" spc="0">
                <a:solidFill>
                  <a:srgbClr val="000000"/>
                </a:solidFill>
              </a:defRPr>
            </a:pPr>
            <a:r>
              <a:rPr lang="fr-FR" sz="1200" dirty="0">
                <a:solidFill>
                  <a:srgbClr val="000000"/>
                </a:solidFill>
                <a:ea typeface="Microsoft YaHei"/>
                <a:cs typeface="Mangal"/>
              </a:rPr>
              <a:t>La valeur pivot correspond à un bâtiment moyen :Modulée selon 11 paramètres :</a:t>
            </a:r>
          </a:p>
          <a:p>
            <a:pPr marL="214313" indent="-214313" algn="just">
              <a:spcAft>
                <a:spcPts val="600"/>
              </a:spcAft>
              <a:buFont typeface="Arial"/>
              <a:buChar char="•"/>
              <a:defRPr/>
            </a:pPr>
            <a:r>
              <a:rPr lang="fr-FR" sz="1200" b="1" dirty="0" err="1">
                <a:solidFill>
                  <a:srgbClr val="0070C0"/>
                </a:solidFill>
              </a:rPr>
              <a:t>MiVRD</a:t>
            </a:r>
            <a:r>
              <a:rPr lang="fr-FR" sz="1200" b="1" dirty="0">
                <a:solidFill>
                  <a:srgbClr val="0070C0"/>
                </a:solidFill>
              </a:rPr>
              <a:t> :</a:t>
            </a:r>
            <a:r>
              <a:rPr lang="fr-FR" sz="1200" dirty="0"/>
              <a:t> modulation selon l’impact de la voirie et des réseaux du bâtiment (Impact écrêté après 30 kg éqCO2/m² pour les Mi et 10 pour les IC et bureaux, 20 pour </a:t>
            </a:r>
            <a:r>
              <a:rPr lang="fr-FR" sz="1200" dirty="0" err="1"/>
              <a:t>ensgt</a:t>
            </a:r>
            <a:r>
              <a:rPr lang="fr-FR" sz="1200" dirty="0"/>
              <a:t>) ;</a:t>
            </a:r>
          </a:p>
          <a:p>
            <a:pPr marL="214313" indent="-214313" algn="just">
              <a:spcAft>
                <a:spcPts val="600"/>
              </a:spcAft>
              <a:buFont typeface="Arial"/>
              <a:buChar char="•"/>
              <a:defRPr/>
            </a:pPr>
            <a:r>
              <a:rPr lang="fr-FR" sz="1200" b="1" dirty="0" err="1">
                <a:solidFill>
                  <a:srgbClr val="0070C0"/>
                </a:solidFill>
              </a:rPr>
              <a:t>Mided</a:t>
            </a:r>
            <a:r>
              <a:rPr lang="fr-FR" sz="1200" b="1" dirty="0">
                <a:solidFill>
                  <a:srgbClr val="0070C0"/>
                </a:solidFill>
              </a:rPr>
              <a:t> : </a:t>
            </a:r>
            <a:r>
              <a:rPr lang="fr-FR" sz="1200" dirty="0"/>
              <a:t>modulation selon l’impact des données environnementales par défaut et valeurs forfaitaires dans l’évaluation du bâtiment (aide temporaire, de 2022 à 2024, si </a:t>
            </a:r>
            <a:r>
              <a:rPr lang="fr-FR" sz="1200" dirty="0" err="1"/>
              <a:t>Icded</a:t>
            </a:r>
            <a:r>
              <a:rPr lang="fr-FR" sz="1200" dirty="0"/>
              <a:t> &gt;370 kgCO2/m² en MI; 250 en IC ; 275 en bureaux; 300 </a:t>
            </a:r>
            <a:r>
              <a:rPr lang="fr-FR" sz="1200" dirty="0" err="1"/>
              <a:t>ensgt</a:t>
            </a:r>
            <a:r>
              <a:rPr lang="fr-FR" sz="1200" dirty="0"/>
              <a:t>) ;</a:t>
            </a:r>
            <a:endParaRPr sz="1200" dirty="0"/>
          </a:p>
          <a:p>
            <a:pPr marL="214313" indent="-214313" algn="just">
              <a:spcAft>
                <a:spcPts val="600"/>
              </a:spcAft>
              <a:buFont typeface="Arial"/>
              <a:buChar char="•"/>
              <a:defRPr/>
            </a:pPr>
            <a:r>
              <a:rPr lang="fr-FR" sz="1200" b="1" dirty="0" err="1">
                <a:solidFill>
                  <a:srgbClr val="0070C0"/>
                </a:solidFill>
              </a:rPr>
              <a:t>Mipv</a:t>
            </a:r>
            <a:r>
              <a:rPr lang="fr-FR" sz="1200" b="1" dirty="0">
                <a:solidFill>
                  <a:srgbClr val="0070C0"/>
                </a:solidFill>
              </a:rPr>
              <a:t> : </a:t>
            </a:r>
            <a:r>
              <a:rPr lang="fr-FR" sz="1200" dirty="0"/>
              <a:t>modulation selon l’impact de l’installation de panneaux photovoltaïques, étendue à tous les types de bâtiments suite au décret du 30/12/24 (écrête l’impact du lot 13 PV s’il dépasse 20 kg éqCO2/m²)</a:t>
            </a:r>
          </a:p>
          <a:p>
            <a:pPr marL="214313" indent="-214313" algn="just">
              <a:spcAft>
                <a:spcPts val="600"/>
              </a:spcAft>
              <a:buFont typeface="Arial"/>
              <a:buChar char="•"/>
              <a:defRPr/>
            </a:pPr>
            <a:r>
              <a:rPr lang="fr-FR" sz="1200" b="1" dirty="0" err="1">
                <a:solidFill>
                  <a:srgbClr val="0070C0"/>
                </a:solidFill>
                <a:highlight>
                  <a:srgbClr val="00FFFF"/>
                </a:highlight>
              </a:rPr>
              <a:t>Miagrément_ext</a:t>
            </a:r>
            <a:r>
              <a:rPr lang="fr-FR" sz="1200" b="1" dirty="0">
                <a:solidFill>
                  <a:srgbClr val="0070C0"/>
                </a:solidFill>
                <a:highlight>
                  <a:srgbClr val="00FFFF"/>
                </a:highlight>
              </a:rPr>
              <a:t> : </a:t>
            </a:r>
            <a:r>
              <a:rPr lang="fr-FR" sz="1200" dirty="0"/>
              <a:t>coefficient de modulation selon la surface d'agrément extérieur (balcons, loggias) du bâtiment ou de la partie de bâtiment, pour les logements collectifs ;</a:t>
            </a:r>
          </a:p>
          <a:p>
            <a:pPr marL="214313" indent="-214313" algn="just">
              <a:spcAft>
                <a:spcPts val="600"/>
              </a:spcAft>
              <a:buFont typeface="Arial"/>
              <a:buChar char="•"/>
              <a:defRPr/>
            </a:pPr>
            <a:r>
              <a:rPr lang="fr-FR" sz="1200" b="1" dirty="0" err="1">
                <a:solidFill>
                  <a:srgbClr val="0070C0"/>
                </a:solidFill>
                <a:highlight>
                  <a:srgbClr val="00FFFF"/>
                </a:highlight>
              </a:rPr>
              <a:t>Mi_HSP</a:t>
            </a:r>
            <a:r>
              <a:rPr lang="fr-FR" sz="1200" b="1" dirty="0">
                <a:solidFill>
                  <a:srgbClr val="0070C0"/>
                </a:solidFill>
                <a:highlight>
                  <a:srgbClr val="00FFFF"/>
                </a:highlight>
              </a:rPr>
              <a:t> : </a:t>
            </a:r>
            <a:r>
              <a:rPr lang="fr-FR" sz="1200" dirty="0"/>
              <a:t>coefficient de modulation selon la hauteur sous plafond moyenne des étages ;</a:t>
            </a:r>
          </a:p>
          <a:p>
            <a:pPr marL="214313" indent="-214313" algn="just">
              <a:spcAft>
                <a:spcPts val="600"/>
              </a:spcAft>
              <a:buFont typeface="Arial"/>
              <a:buChar char="•"/>
              <a:defRPr/>
            </a:pPr>
            <a:r>
              <a:rPr lang="fr-FR" sz="1200" b="1" dirty="0" err="1">
                <a:solidFill>
                  <a:srgbClr val="0070C0"/>
                </a:solidFill>
                <a:highlight>
                  <a:srgbClr val="00FFFF"/>
                </a:highlight>
              </a:rPr>
              <a:t>Miclim_RCU</a:t>
            </a:r>
            <a:r>
              <a:rPr lang="fr-FR" sz="1200" b="1" dirty="0">
                <a:solidFill>
                  <a:srgbClr val="0070C0"/>
                </a:solidFill>
                <a:highlight>
                  <a:srgbClr val="00FFFF"/>
                </a:highlight>
              </a:rPr>
              <a:t> </a:t>
            </a:r>
            <a:r>
              <a:rPr lang="fr-FR" sz="1200" b="1" dirty="0">
                <a:solidFill>
                  <a:srgbClr val="0070C0"/>
                </a:solidFill>
              </a:rPr>
              <a:t>: </a:t>
            </a:r>
            <a:r>
              <a:rPr lang="fr-FR" sz="1200" dirty="0"/>
              <a:t>coefficient de modulation selon la présence ou non d'un système de climatisation, pour les bâtiments raccordés à un réseau de chaleur urbain classé.</a:t>
            </a:r>
          </a:p>
          <a:p>
            <a:pPr marL="214313" indent="-214313" algn="just">
              <a:spcAft>
                <a:spcPts val="600"/>
              </a:spcAft>
              <a:buFont typeface="Arial"/>
              <a:buChar char="•"/>
              <a:defRPr/>
            </a:pPr>
            <a:r>
              <a:rPr lang="fr-FR" sz="1200" dirty="0"/>
              <a:t>NB: </a:t>
            </a:r>
            <a:r>
              <a:rPr lang="fr-FR" sz="1200" dirty="0" err="1"/>
              <a:t>Rivaton</a:t>
            </a:r>
            <a:r>
              <a:rPr lang="fr-FR" sz="1200" dirty="0"/>
              <a:t> 1: </a:t>
            </a:r>
            <a:r>
              <a:rPr lang="fr-FR" sz="1200" dirty="0">
                <a:highlight>
                  <a:srgbClr val="00FFFF"/>
                </a:highlight>
              </a:rPr>
              <a:t>pour les IGH</a:t>
            </a:r>
            <a:r>
              <a:rPr lang="fr-FR" sz="1200" dirty="0"/>
              <a:t>, </a:t>
            </a:r>
            <a:r>
              <a:rPr lang="fr-FR" sz="1200" dirty="0" err="1"/>
              <a:t>Misurf_tot</a:t>
            </a:r>
            <a:r>
              <a:rPr lang="fr-FR" sz="1200" dirty="0"/>
              <a:t> a été ajustée pour prendre en compte les contraintes des IGH.</a:t>
            </a:r>
          </a:p>
          <a:p>
            <a:pPr marL="214313" indent="-214313" algn="just">
              <a:spcAft>
                <a:spcPts val="600"/>
              </a:spcAft>
              <a:buFont typeface="Arial"/>
              <a:buChar char="•"/>
              <a:defRPr/>
            </a:pPr>
            <a:endParaRPr sz="1200" dirty="0"/>
          </a:p>
        </p:txBody>
      </p:sp>
      <p:sp>
        <p:nvSpPr>
          <p:cNvPr id="13" name="ZoneTexte 12">
            <a:extLst>
              <a:ext uri="{FF2B5EF4-FFF2-40B4-BE49-F238E27FC236}">
                <a16:creationId xmlns:a16="http://schemas.microsoft.com/office/drawing/2014/main" id="{ED2C20D9-B5E3-4BA2-A84C-0D75BE3F041E}"/>
              </a:ext>
            </a:extLst>
          </p:cNvPr>
          <p:cNvSpPr txBox="1"/>
          <p:nvPr/>
        </p:nvSpPr>
        <p:spPr bwMode="auto">
          <a:xfrm>
            <a:off x="3219460" y="215776"/>
            <a:ext cx="2540976" cy="287964"/>
          </a:xfrm>
          <a:prstGeom prst="rect">
            <a:avLst/>
          </a:prstGeom>
          <a:solidFill>
            <a:schemeClr val="accent1">
              <a:lumMod val="25000"/>
              <a:lumOff val="75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juillet 2026</a:t>
            </a:r>
            <a:endParaRPr sz="1100" dirty="0"/>
          </a:p>
        </p:txBody>
      </p:sp>
      <p:sp>
        <p:nvSpPr>
          <p:cNvPr id="14" name="Rectangle 13">
            <a:extLst>
              <a:ext uri="{FF2B5EF4-FFF2-40B4-BE49-F238E27FC236}">
                <a16:creationId xmlns:a16="http://schemas.microsoft.com/office/drawing/2014/main" id="{FC899839-A26C-4EEC-92D4-B495495DD941}"/>
              </a:ext>
            </a:extLst>
          </p:cNvPr>
          <p:cNvSpPr/>
          <p:nvPr/>
        </p:nvSpPr>
        <p:spPr bwMode="auto">
          <a:xfrm>
            <a:off x="588689" y="1177532"/>
            <a:ext cx="8283463" cy="461665"/>
          </a:xfrm>
          <a:prstGeom prst="rect">
            <a:avLst/>
          </a:prstGeom>
          <a:ln w="12700">
            <a:solidFill>
              <a:schemeClr val="accent6">
                <a:lumMod val="75000"/>
              </a:schemeClr>
            </a:solidFill>
          </a:ln>
        </p:spPr>
        <p:txBody>
          <a:bodyPr wrap="square">
            <a:spAutoFit/>
          </a:bodyPr>
          <a:lstStyle/>
          <a:p>
            <a:pPr algn="ctr">
              <a:defRPr sz="1800" b="0" i="0" u="none" strike="noStrike" cap="none" spc="0">
                <a:solidFill>
                  <a:srgbClr val="000000"/>
                </a:solidFill>
              </a:defRPr>
            </a:pPr>
            <a:r>
              <a:rPr lang="fr-FR" sz="1200" dirty="0">
                <a:latin typeface="Calibri" panose="020F0502020204030204" pitchFamily="34" charset="0"/>
                <a:cs typeface="Calibri" panose="020F0502020204030204" pitchFamily="34" charset="0"/>
              </a:rPr>
              <a:t>Ic</a:t>
            </a:r>
            <a:r>
              <a:rPr lang="fr-FR" sz="1200" baseline="-25000" dirty="0">
                <a:latin typeface="Calibri" panose="020F0502020204030204" pitchFamily="34" charset="0"/>
                <a:cs typeface="Calibri" panose="020F0502020204030204" pitchFamily="34" charset="0"/>
              </a:rPr>
              <a:t>construction</a:t>
            </a:r>
            <a:r>
              <a:rPr lang="fr-FR" sz="1200" dirty="0">
                <a:latin typeface="Calibri" panose="020F0502020204030204" pitchFamily="34" charset="0"/>
                <a:cs typeface="Calibri" panose="020F0502020204030204" pitchFamily="34" charset="0"/>
              </a:rPr>
              <a:t>_max = Ic</a:t>
            </a:r>
            <a:r>
              <a:rPr lang="fr-FR" sz="1200" baseline="-25000" dirty="0">
                <a:latin typeface="Calibri" panose="020F0502020204030204" pitchFamily="34" charset="0"/>
                <a:cs typeface="Calibri" panose="020F0502020204030204" pitchFamily="34" charset="0"/>
              </a:rPr>
              <a:t>construction</a:t>
            </a:r>
            <a:r>
              <a:rPr lang="fr-FR" sz="1200" dirty="0">
                <a:latin typeface="Calibri" panose="020F0502020204030204" pitchFamily="34" charset="0"/>
                <a:cs typeface="Calibri" panose="020F0502020204030204" pitchFamily="34" charset="0"/>
              </a:rPr>
              <a:t>_maxmoyen × (1 + Micombles + Misurf_moy+ Misurf_tot) + Migéo + Miinfra + Mivrd + Mided + </a:t>
            </a:r>
            <a:r>
              <a:rPr lang="fr-FR" sz="1200" dirty="0" err="1">
                <a:latin typeface="Calibri" panose="020F0502020204030204" pitchFamily="34" charset="0"/>
                <a:cs typeface="Calibri" panose="020F0502020204030204" pitchFamily="34" charset="0"/>
              </a:rPr>
              <a:t>Mipv</a:t>
            </a:r>
            <a:r>
              <a:rPr lang="fr-FR" sz="1200" dirty="0">
                <a:latin typeface="Calibri" panose="020F0502020204030204" pitchFamily="34" charset="0"/>
                <a:cs typeface="Calibri" panose="020F0502020204030204" pitchFamily="34" charset="0"/>
              </a:rPr>
              <a:t> </a:t>
            </a:r>
            <a:r>
              <a:rPr lang="fr-CA" sz="1200" dirty="0">
                <a:latin typeface="Calibri" panose="020F0502020204030204" pitchFamily="34" charset="0"/>
                <a:ea typeface="Calibri" panose="020F0502020204030204" pitchFamily="34" charset="0"/>
                <a:cs typeface="Calibri" panose="020F0502020204030204" pitchFamily="34" charset="0"/>
              </a:rPr>
              <a:t>+ </a:t>
            </a:r>
            <a:r>
              <a:rPr lang="fr-CA" sz="1200" dirty="0" err="1">
                <a:latin typeface="Calibri" panose="020F0502020204030204" pitchFamily="34" charset="0"/>
                <a:ea typeface="Calibri" panose="020F0502020204030204" pitchFamily="34" charset="0"/>
                <a:cs typeface="Calibri" panose="020F0502020204030204" pitchFamily="34" charset="0"/>
              </a:rPr>
              <a:t>Miagrément_ext</a:t>
            </a:r>
            <a:r>
              <a:rPr lang="fr-CA" sz="1200" dirty="0">
                <a:latin typeface="Calibri" panose="020F0502020204030204" pitchFamily="34" charset="0"/>
                <a:ea typeface="Calibri" panose="020F0502020204030204" pitchFamily="34" charset="0"/>
                <a:cs typeface="Calibri" panose="020F0502020204030204" pitchFamily="34" charset="0"/>
              </a:rPr>
              <a:t> + </a:t>
            </a:r>
            <a:r>
              <a:rPr lang="fr-CA" sz="1200" dirty="0" err="1">
                <a:latin typeface="Calibri" panose="020F0502020204030204" pitchFamily="34" charset="0"/>
                <a:ea typeface="Calibri" panose="020F0502020204030204" pitchFamily="34" charset="0"/>
                <a:cs typeface="Calibri" panose="020F0502020204030204" pitchFamily="34" charset="0"/>
              </a:rPr>
              <a:t>Mi_HSP</a:t>
            </a:r>
            <a:r>
              <a:rPr lang="fr-CA" sz="1200" dirty="0">
                <a:latin typeface="Calibri" panose="020F0502020204030204" pitchFamily="34" charset="0"/>
                <a:ea typeface="Calibri" panose="020F0502020204030204" pitchFamily="34" charset="0"/>
                <a:cs typeface="Calibri" panose="020F0502020204030204" pitchFamily="34" charset="0"/>
              </a:rPr>
              <a:t> + </a:t>
            </a:r>
            <a:r>
              <a:rPr lang="fr-CA" sz="1200" dirty="0" err="1">
                <a:latin typeface="Calibri" panose="020F0502020204030204" pitchFamily="34" charset="0"/>
                <a:ea typeface="Calibri" panose="020F0502020204030204" pitchFamily="34" charset="0"/>
                <a:cs typeface="Calibri" panose="020F0502020204030204" pitchFamily="34" charset="0"/>
              </a:rPr>
              <a:t>Miclim_RCU</a:t>
            </a:r>
            <a:r>
              <a:rPr lang="fr-FR" sz="1200" dirty="0">
                <a:latin typeface="Calibri" panose="020F0502020204030204" pitchFamily="34" charset="0"/>
                <a:ea typeface="Calibri" panose="020F0502020204030204" pitchFamily="34" charset="0"/>
                <a:cs typeface="Calibri" panose="020F0502020204030204" pitchFamily="34" charset="0"/>
              </a:rPr>
              <a:t> </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Niveaux moyen d'exigence Ic</a:t>
            </a:r>
            <a:r>
              <a:rPr lang="fr-FR" sz="2000" baseline="-25000"/>
              <a:t>construction</a:t>
            </a:r>
            <a:r>
              <a:rPr lang="fr-FR" sz="2000"/>
              <a:t>_max (en kgCO2/m²)</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117</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pic>
        <p:nvPicPr>
          <p:cNvPr id="10" name="Image 9"/>
          <p:cNvPicPr>
            <a:picLocks noChangeAspect="1"/>
          </p:cNvPicPr>
          <p:nvPr/>
        </p:nvPicPr>
        <p:blipFill>
          <a:blip r:embed="rId4"/>
          <a:stretch/>
        </p:blipFill>
        <p:spPr bwMode="auto">
          <a:xfrm>
            <a:off x="4652703" y="1275606"/>
            <a:ext cx="4131297" cy="3005953"/>
          </a:xfrm>
          <a:prstGeom prst="rect">
            <a:avLst/>
          </a:prstGeom>
        </p:spPr>
      </p:pic>
      <p:sp>
        <p:nvSpPr>
          <p:cNvPr id="11" name="Rectangle : coins arrondis 354"/>
          <p:cNvSpPr/>
          <p:nvPr/>
        </p:nvSpPr>
        <p:spPr bwMode="auto">
          <a:xfrm>
            <a:off x="755576" y="1707654"/>
            <a:ext cx="2955273" cy="2186262"/>
          </a:xfrm>
          <a:prstGeom prst="roundRect">
            <a:avLst>
              <a:gd name="adj"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a:lnSpc>
                <a:spcPct val="107000"/>
              </a:lnSpc>
              <a:spcAft>
                <a:spcPts val="450"/>
              </a:spcAft>
              <a:defRPr/>
            </a:pPr>
            <a:r>
              <a:rPr lang="fr-FR" sz="1200" b="1" dirty="0">
                <a:solidFill>
                  <a:schemeClr val="accent1"/>
                </a:solidFill>
                <a:ea typeface="Times New Roman"/>
                <a:cs typeface="Arial"/>
              </a:rPr>
              <a:t>Maison individuelle</a:t>
            </a:r>
            <a:endParaRPr lang="fr-FR" sz="1200" dirty="0">
              <a:solidFill>
                <a:schemeClr val="accent1"/>
              </a:solidFill>
              <a:ea typeface="Times New Roman"/>
              <a:cs typeface="Arial"/>
            </a:endParaRPr>
          </a:p>
          <a:p>
            <a:pPr>
              <a:lnSpc>
                <a:spcPct val="107000"/>
              </a:lnSpc>
              <a:spcAft>
                <a:spcPts val="450"/>
              </a:spcAft>
              <a:defRPr/>
            </a:pPr>
            <a:r>
              <a:rPr lang="fr-FR" sz="1200" dirty="0" err="1">
                <a:solidFill>
                  <a:srgbClr val="000000"/>
                </a:solidFill>
                <a:ea typeface="Times New Roman"/>
                <a:cs typeface="Arial"/>
              </a:rPr>
              <a:t>S</a:t>
            </a:r>
            <a:r>
              <a:rPr lang="fr-FR" sz="1200" baseline="-25000" dirty="0" err="1">
                <a:solidFill>
                  <a:srgbClr val="000000"/>
                </a:solidFill>
                <a:ea typeface="Times New Roman"/>
                <a:cs typeface="Arial"/>
              </a:rPr>
              <a:t>rt</a:t>
            </a:r>
            <a:r>
              <a:rPr lang="fr-FR" sz="1200" dirty="0">
                <a:solidFill>
                  <a:srgbClr val="000000"/>
                </a:solidFill>
                <a:ea typeface="Times New Roman"/>
                <a:cs typeface="Arial"/>
              </a:rPr>
              <a:t> = 100 m²</a:t>
            </a:r>
            <a:endParaRPr lang="fr-FR" sz="1200" dirty="0">
              <a:ea typeface="Times New Roman"/>
              <a:cs typeface="Arial"/>
            </a:endParaRPr>
          </a:p>
          <a:p>
            <a:pPr>
              <a:lnSpc>
                <a:spcPct val="107000"/>
              </a:lnSpc>
              <a:spcAft>
                <a:spcPts val="450"/>
              </a:spcAft>
              <a:defRPr/>
            </a:pPr>
            <a:r>
              <a:rPr lang="fr-FR" sz="1200" dirty="0">
                <a:solidFill>
                  <a:srgbClr val="000000"/>
                </a:solidFill>
                <a:ea typeface="Times New Roman"/>
                <a:cs typeface="Arial"/>
              </a:rPr>
              <a:t>Altitude &lt; 400 mètres</a:t>
            </a:r>
            <a:endParaRPr lang="fr-FR" sz="1200" dirty="0">
              <a:ea typeface="Times New Roman"/>
              <a:cs typeface="Arial"/>
            </a:endParaRPr>
          </a:p>
          <a:p>
            <a:pPr>
              <a:lnSpc>
                <a:spcPct val="107000"/>
              </a:lnSpc>
              <a:spcAft>
                <a:spcPts val="450"/>
              </a:spcAft>
              <a:defRPr/>
            </a:pPr>
            <a:r>
              <a:rPr lang="fr-FR" sz="1200" dirty="0">
                <a:solidFill>
                  <a:srgbClr val="000000"/>
                </a:solidFill>
                <a:ea typeface="Times New Roman"/>
                <a:cs typeface="Arial"/>
              </a:rPr>
              <a:t>Pas de surface de plancher dont </a:t>
            </a:r>
            <a:r>
              <a:rPr lang="fr-FR" sz="1200" dirty="0" err="1">
                <a:solidFill>
                  <a:srgbClr val="000000"/>
                </a:solidFill>
                <a:ea typeface="Times New Roman"/>
                <a:cs typeface="Arial"/>
              </a:rPr>
              <a:t>hsp</a:t>
            </a:r>
            <a:r>
              <a:rPr lang="fr-FR" sz="1200" dirty="0">
                <a:solidFill>
                  <a:srgbClr val="000000"/>
                </a:solidFill>
                <a:ea typeface="Times New Roman"/>
                <a:cs typeface="Arial"/>
              </a:rPr>
              <a:t>&lt; 1,8 mètres</a:t>
            </a:r>
            <a:endParaRPr lang="fr-FR" sz="1200" dirty="0">
              <a:ea typeface="Times New Roman"/>
              <a:cs typeface="Arial"/>
            </a:endParaRPr>
          </a:p>
          <a:p>
            <a:pPr>
              <a:lnSpc>
                <a:spcPct val="107000"/>
              </a:lnSpc>
              <a:spcAft>
                <a:spcPts val="450"/>
              </a:spcAft>
              <a:defRPr/>
            </a:pPr>
            <a:r>
              <a:rPr lang="fr-FR" sz="1200" dirty="0">
                <a:solidFill>
                  <a:srgbClr val="000000"/>
                </a:solidFill>
                <a:ea typeface="Times New Roman"/>
                <a:cs typeface="Arial"/>
              </a:rPr>
              <a:t>Ic_lot1≤30 kg éq.CO2/m²</a:t>
            </a:r>
            <a:endParaRPr lang="fr-FR" sz="1200" dirty="0">
              <a:ea typeface="Times New Roman"/>
              <a:cs typeface="Arial"/>
            </a:endParaRPr>
          </a:p>
          <a:p>
            <a:pPr>
              <a:lnSpc>
                <a:spcPct val="107000"/>
              </a:lnSpc>
              <a:spcAft>
                <a:spcPts val="450"/>
              </a:spcAft>
              <a:defRPr/>
            </a:pPr>
            <a:r>
              <a:rPr lang="fr-FR" sz="1200" dirty="0">
                <a:solidFill>
                  <a:srgbClr val="000000"/>
                </a:solidFill>
                <a:ea typeface="Times New Roman"/>
                <a:cs typeface="Arial"/>
              </a:rPr>
              <a:t>Ic_lot2≤40 kg éq.CO2/m²</a:t>
            </a:r>
            <a:endParaRPr lang="fr-FR" sz="1200" dirty="0">
              <a:ea typeface="Times New Roman"/>
              <a:cs typeface="Arial"/>
            </a:endParaRPr>
          </a:p>
          <a:p>
            <a:pPr>
              <a:lnSpc>
                <a:spcPct val="107000"/>
              </a:lnSpc>
              <a:spcAft>
                <a:spcPts val="450"/>
              </a:spcAft>
              <a:defRPr/>
            </a:pPr>
            <a:r>
              <a:rPr lang="fr-FR" sz="1200" dirty="0" err="1">
                <a:solidFill>
                  <a:srgbClr val="000000"/>
                </a:solidFill>
                <a:ea typeface="Times New Roman"/>
                <a:cs typeface="Arial"/>
              </a:rPr>
              <a:t>Ic</a:t>
            </a:r>
            <a:r>
              <a:rPr lang="fr-FR" sz="1200" dirty="0">
                <a:solidFill>
                  <a:srgbClr val="000000"/>
                </a:solidFill>
                <a:ea typeface="Times New Roman"/>
                <a:cs typeface="Arial"/>
              </a:rPr>
              <a:t>_(ded-3à13)≤370 kg éq.CO2/m²</a:t>
            </a:r>
          </a:p>
        </p:txBody>
      </p:sp>
      <p:sp>
        <p:nvSpPr>
          <p:cNvPr id="13" name="Forme libre : forme 10"/>
          <p:cNvSpPr/>
          <p:nvPr/>
        </p:nvSpPr>
        <p:spPr bwMode="auto">
          <a:xfrm>
            <a:off x="4373059" y="4290620"/>
            <a:ext cx="2541459" cy="36740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extrusionOk="0">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6E6FF"/>
          </a:solidFill>
          <a:ln w="14400">
            <a:solidFill>
              <a:srgbClr val="999999"/>
            </a:solidFill>
            <a:prstDash val="solid"/>
          </a:ln>
        </p:spPr>
        <p:txBody>
          <a:bodyPr vert="horz" wrap="square" lIns="61235" tIns="30617" rIns="61235" bIns="30617" anchor="ctr" anchorCtr="0" compatLnSpc="1">
            <a:noAutofit/>
          </a:bodyPr>
          <a:lstStyle/>
          <a:p>
            <a:pPr algn="ctr">
              <a:spcBef>
                <a:spcPts val="1063"/>
              </a:spcBef>
              <a:tabLst>
                <a:tab pos="0" algn="l"/>
                <a:tab pos="306180" algn="l"/>
                <a:tab pos="611135" algn="l"/>
                <a:tab pos="916826" algn="l"/>
                <a:tab pos="1222516" algn="l"/>
                <a:tab pos="1528205" algn="l"/>
                <a:tab pos="1833896" algn="l"/>
                <a:tab pos="2139586" algn="l"/>
                <a:tab pos="2445276" algn="l"/>
                <a:tab pos="2750966" algn="l"/>
                <a:tab pos="3056657" algn="l"/>
                <a:tab pos="3362345" algn="l"/>
                <a:tab pos="3668036" algn="l"/>
                <a:tab pos="3973727" algn="l"/>
                <a:tab pos="4279417" algn="l"/>
                <a:tab pos="4585107" algn="l"/>
                <a:tab pos="4890797" algn="l"/>
                <a:tab pos="5196487" algn="l"/>
                <a:tab pos="5502176" algn="l"/>
                <a:tab pos="5807867" algn="l"/>
                <a:tab pos="6113558" algn="l"/>
              </a:tabLst>
              <a:defRPr/>
            </a:pPr>
            <a:r>
              <a:rPr lang="fr-FR" sz="1200" b="1">
                <a:solidFill>
                  <a:srgbClr val="280099"/>
                </a:solidFill>
                <a:latin typeface="Arial"/>
                <a:ea typeface="MS Gothic"/>
                <a:cs typeface="MS Gothic"/>
              </a:rPr>
              <a:t>Ic</a:t>
            </a:r>
            <a:r>
              <a:rPr lang="fr-FR" sz="1200" b="1" baseline="-25000">
                <a:solidFill>
                  <a:srgbClr val="280099"/>
                </a:solidFill>
                <a:latin typeface="Arial"/>
                <a:ea typeface="MS Gothic"/>
                <a:cs typeface="MS Gothic"/>
              </a:rPr>
              <a:t>construction</a:t>
            </a:r>
            <a:r>
              <a:rPr lang="fr-FR" sz="1200" b="1">
                <a:solidFill>
                  <a:srgbClr val="280099"/>
                </a:solidFill>
                <a:latin typeface="Arial"/>
                <a:ea typeface="MS Gothic"/>
                <a:cs typeface="MS Gothic"/>
              </a:rPr>
              <a:t>_max (kgCO2/m²)</a:t>
            </a:r>
            <a:endParaRPr lang="fr-FR" sz="1200" b="1" baseline="-25000">
              <a:solidFill>
                <a:srgbClr val="280099"/>
              </a:solidFill>
              <a:latin typeface="Arial"/>
              <a:ea typeface="MS Gothic"/>
              <a:cs typeface="MS Gothic"/>
            </a:endParaRPr>
          </a:p>
        </p:txBody>
      </p:sp>
      <p:sp>
        <p:nvSpPr>
          <p:cNvPr id="15" name="ZoneTexte 14"/>
          <p:cNvSpPr txBox="1"/>
          <p:nvPr/>
        </p:nvSpPr>
        <p:spPr bwMode="auto">
          <a:xfrm>
            <a:off x="6989322" y="4335824"/>
            <a:ext cx="1457486" cy="276999"/>
          </a:xfrm>
          <a:prstGeom prst="rect">
            <a:avLst/>
          </a:prstGeom>
          <a:noFill/>
        </p:spPr>
        <p:txBody>
          <a:bodyPr wrap="square" rtlCol="0">
            <a:spAutoFit/>
          </a:bodyPr>
          <a:lstStyle/>
          <a:p>
            <a:pPr>
              <a:defRPr/>
            </a:pPr>
            <a:r>
              <a:rPr lang="fr-FR" sz="1200"/>
              <a:t>De 2022 à 2024</a:t>
            </a:r>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 name="Image 2">
            <a:extLst>
              <a:ext uri="{FF2B5EF4-FFF2-40B4-BE49-F238E27FC236}">
                <a16:creationId xmlns:a16="http://schemas.microsoft.com/office/drawing/2014/main" id="{31EFA8E2-6224-4C8E-A697-282DD79F39A7}"/>
              </a:ext>
            </a:extLst>
          </p:cNvPr>
          <p:cNvPicPr>
            <a:picLocks noChangeAspect="1"/>
          </p:cNvPicPr>
          <p:nvPr/>
        </p:nvPicPr>
        <p:blipFill>
          <a:blip r:embed="rId3"/>
          <a:stretch>
            <a:fillRect/>
          </a:stretch>
        </p:blipFill>
        <p:spPr>
          <a:xfrm>
            <a:off x="4190916" y="1202058"/>
            <a:ext cx="4272972" cy="2980622"/>
          </a:xfrm>
          <a:prstGeom prst="rect">
            <a:avLst/>
          </a:prstGeom>
        </p:spPr>
      </p:pic>
      <p:sp>
        <p:nvSpPr>
          <p:cNvPr id="7" name="Titre 6"/>
          <p:cNvSpPr>
            <a:spLocks noGrp="1"/>
          </p:cNvSpPr>
          <p:nvPr>
            <p:ph type="title"/>
          </p:nvPr>
        </p:nvSpPr>
        <p:spPr bwMode="auto">
          <a:xfrm>
            <a:off x="382674" y="693342"/>
            <a:ext cx="8604489" cy="617241"/>
          </a:xfrm>
        </p:spPr>
        <p:txBody>
          <a:bodyPr/>
          <a:lstStyle/>
          <a:p>
            <a:pPr>
              <a:defRPr/>
            </a:pPr>
            <a:r>
              <a:rPr lang="fr-FR" sz="2000" dirty="0"/>
              <a:t>Niveaux moyen d'exigence Ic</a:t>
            </a:r>
            <a:r>
              <a:rPr lang="fr-FR" sz="2000" baseline="-25000" dirty="0"/>
              <a:t>construction</a:t>
            </a:r>
            <a:r>
              <a:rPr lang="fr-FR" sz="2000" dirty="0"/>
              <a:t>_max (en kgCO2/m²) </a:t>
            </a:r>
            <a:r>
              <a:rPr lang="fr-FR" sz="2000" dirty="0">
                <a:solidFill>
                  <a:schemeClr val="accent3"/>
                </a:solidFill>
              </a:rPr>
              <a:t>au 1</a:t>
            </a:r>
            <a:r>
              <a:rPr lang="fr-FR" sz="2000" baseline="30000" dirty="0">
                <a:solidFill>
                  <a:schemeClr val="accent3"/>
                </a:solidFill>
              </a:rPr>
              <a:t>er</a:t>
            </a:r>
            <a:r>
              <a:rPr lang="fr-FR" sz="2000" dirty="0">
                <a:solidFill>
                  <a:schemeClr val="accent3"/>
                </a:solidFill>
              </a:rPr>
              <a:t> janvier 2025</a:t>
            </a:r>
            <a:endParaRPr dirty="0">
              <a:solidFill>
                <a:schemeClr val="accent3"/>
              </a:solidFill>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118</a:t>
            </a:fld>
            <a:endParaRPr lang="fr-FR"/>
          </a:p>
        </p:txBody>
      </p:sp>
      <p:pic>
        <p:nvPicPr>
          <p:cNvPr id="31" name="Image 30"/>
          <p:cNvPicPr>
            <a:picLocks noChangeAspect="1"/>
          </p:cNvPicPr>
          <p:nvPr/>
        </p:nvPicPr>
        <p:blipFill>
          <a:blip r:embed="rId4"/>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sp>
        <p:nvSpPr>
          <p:cNvPr id="13" name="Forme libre : forme 10"/>
          <p:cNvSpPr/>
          <p:nvPr/>
        </p:nvSpPr>
        <p:spPr bwMode="auto">
          <a:xfrm>
            <a:off x="4373059" y="4290620"/>
            <a:ext cx="2541459" cy="36740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extrusionOk="0">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6E6FF"/>
          </a:solidFill>
          <a:ln w="14400">
            <a:solidFill>
              <a:srgbClr val="999999"/>
            </a:solidFill>
            <a:prstDash val="solid"/>
          </a:ln>
        </p:spPr>
        <p:txBody>
          <a:bodyPr vert="horz" wrap="square" lIns="61235" tIns="30617" rIns="61235" bIns="30617" anchor="ctr" anchorCtr="0" compatLnSpc="1">
            <a:noAutofit/>
          </a:bodyPr>
          <a:lstStyle/>
          <a:p>
            <a:pPr algn="ctr">
              <a:spcBef>
                <a:spcPts val="1063"/>
              </a:spcBef>
              <a:tabLst>
                <a:tab pos="0" algn="l"/>
                <a:tab pos="306180" algn="l"/>
                <a:tab pos="611135" algn="l"/>
                <a:tab pos="916826" algn="l"/>
                <a:tab pos="1222516" algn="l"/>
                <a:tab pos="1528205" algn="l"/>
                <a:tab pos="1833896" algn="l"/>
                <a:tab pos="2139586" algn="l"/>
                <a:tab pos="2445276" algn="l"/>
                <a:tab pos="2750966" algn="l"/>
                <a:tab pos="3056657" algn="l"/>
                <a:tab pos="3362345" algn="l"/>
                <a:tab pos="3668036" algn="l"/>
                <a:tab pos="3973727" algn="l"/>
                <a:tab pos="4279417" algn="l"/>
                <a:tab pos="4585107" algn="l"/>
                <a:tab pos="4890797" algn="l"/>
                <a:tab pos="5196487" algn="l"/>
                <a:tab pos="5502176" algn="l"/>
                <a:tab pos="5807867" algn="l"/>
                <a:tab pos="6113558" algn="l"/>
              </a:tabLst>
              <a:defRPr/>
            </a:pPr>
            <a:r>
              <a:rPr lang="fr-FR" sz="1200" b="1">
                <a:solidFill>
                  <a:srgbClr val="280099"/>
                </a:solidFill>
                <a:latin typeface="Arial"/>
                <a:ea typeface="MS Gothic"/>
                <a:cs typeface="MS Gothic"/>
              </a:rPr>
              <a:t>Ic</a:t>
            </a:r>
            <a:r>
              <a:rPr lang="fr-FR" sz="1200" b="1" baseline="-25000">
                <a:solidFill>
                  <a:srgbClr val="280099"/>
                </a:solidFill>
                <a:latin typeface="Arial"/>
                <a:ea typeface="MS Gothic"/>
                <a:cs typeface="MS Gothic"/>
              </a:rPr>
              <a:t>construction</a:t>
            </a:r>
            <a:r>
              <a:rPr lang="fr-FR" sz="1200" b="1">
                <a:solidFill>
                  <a:srgbClr val="280099"/>
                </a:solidFill>
                <a:latin typeface="Arial"/>
                <a:ea typeface="MS Gothic"/>
                <a:cs typeface="MS Gothic"/>
              </a:rPr>
              <a:t>_max (kgCO2/m²)</a:t>
            </a:r>
            <a:endParaRPr lang="fr-FR" sz="1200" b="1" baseline="-25000">
              <a:solidFill>
                <a:srgbClr val="280099"/>
              </a:solidFill>
              <a:latin typeface="Arial"/>
              <a:ea typeface="MS Gothic"/>
              <a:cs typeface="MS Gothic"/>
            </a:endParaRPr>
          </a:p>
        </p:txBody>
      </p:sp>
      <p:sp>
        <p:nvSpPr>
          <p:cNvPr id="15" name="ZoneTexte 14"/>
          <p:cNvSpPr txBox="1"/>
          <p:nvPr/>
        </p:nvSpPr>
        <p:spPr bwMode="auto">
          <a:xfrm>
            <a:off x="7096808" y="4290620"/>
            <a:ext cx="1579648" cy="276999"/>
          </a:xfrm>
          <a:prstGeom prst="rect">
            <a:avLst/>
          </a:prstGeom>
          <a:solidFill>
            <a:schemeClr val="accent3"/>
          </a:solidFill>
        </p:spPr>
        <p:txBody>
          <a:bodyPr wrap="square" rtlCol="0">
            <a:spAutoFit/>
          </a:bodyPr>
          <a:lstStyle/>
          <a:p>
            <a:pPr>
              <a:defRPr/>
            </a:pPr>
            <a:r>
              <a:rPr lang="fr-FR" sz="1200" b="1" dirty="0"/>
              <a:t>Au 1</a:t>
            </a:r>
            <a:r>
              <a:rPr lang="fr-FR" sz="1200" b="1" baseline="30000" dirty="0"/>
              <a:t>er</a:t>
            </a:r>
            <a:r>
              <a:rPr lang="fr-FR" sz="1200" b="1" dirty="0"/>
              <a:t> janvier 2025</a:t>
            </a:r>
            <a:endParaRPr b="1" dirty="0"/>
          </a:p>
        </p:txBody>
      </p:sp>
      <p:sp>
        <p:nvSpPr>
          <p:cNvPr id="16" name="Rectangle : coins arrondis 361"/>
          <p:cNvSpPr/>
          <p:nvPr/>
        </p:nvSpPr>
        <p:spPr bwMode="auto">
          <a:xfrm>
            <a:off x="576396" y="1773263"/>
            <a:ext cx="3614372" cy="2884766"/>
          </a:xfrm>
          <a:prstGeom prst="roundRect">
            <a:avLst>
              <a:gd name="adj"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a:lnSpc>
                <a:spcPct val="107000"/>
              </a:lnSpc>
              <a:spcAft>
                <a:spcPts val="450"/>
              </a:spcAft>
              <a:defRPr/>
            </a:pPr>
            <a:r>
              <a:rPr lang="fr-FR" sz="1200" b="1" dirty="0">
                <a:solidFill>
                  <a:schemeClr val="accent1"/>
                </a:solidFill>
                <a:ea typeface="Times New Roman"/>
                <a:cs typeface="Arial"/>
              </a:rPr>
              <a:t>Collectif</a:t>
            </a:r>
            <a:endParaRPr lang="fr-FR" sz="1200" dirty="0">
              <a:solidFill>
                <a:schemeClr val="accent1"/>
              </a:solidFill>
              <a:ea typeface="Times New Roman"/>
              <a:cs typeface="Arial"/>
            </a:endParaRPr>
          </a:p>
          <a:p>
            <a:pPr>
              <a:lnSpc>
                <a:spcPct val="107000"/>
              </a:lnSpc>
              <a:spcAft>
                <a:spcPts val="450"/>
              </a:spcAft>
              <a:defRPr/>
            </a:pPr>
            <a:r>
              <a:rPr lang="fr-FR" sz="1200" dirty="0" err="1">
                <a:solidFill>
                  <a:srgbClr val="000000"/>
                </a:solidFill>
                <a:ea typeface="Times New Roman"/>
                <a:cs typeface="Arial"/>
              </a:rPr>
              <a:t>S</a:t>
            </a:r>
            <a:r>
              <a:rPr lang="fr-FR" sz="1200" baseline="-25000" dirty="0" err="1">
                <a:solidFill>
                  <a:srgbClr val="000000"/>
                </a:solidFill>
                <a:ea typeface="Times New Roman"/>
                <a:cs typeface="Arial"/>
              </a:rPr>
              <a:t>rt</a:t>
            </a:r>
            <a:r>
              <a:rPr lang="fr-FR" sz="1200" dirty="0">
                <a:solidFill>
                  <a:srgbClr val="000000"/>
                </a:solidFill>
                <a:ea typeface="Times New Roman"/>
                <a:cs typeface="Arial"/>
              </a:rPr>
              <a:t> = 1000 m²</a:t>
            </a:r>
            <a:endParaRPr lang="fr-FR" sz="1200" dirty="0">
              <a:ea typeface="Times New Roman"/>
              <a:cs typeface="Arial"/>
            </a:endParaRPr>
          </a:p>
          <a:p>
            <a:pPr>
              <a:lnSpc>
                <a:spcPct val="107000"/>
              </a:lnSpc>
              <a:spcAft>
                <a:spcPts val="450"/>
              </a:spcAft>
              <a:defRPr/>
            </a:pPr>
            <a:r>
              <a:rPr lang="fr-FR" sz="1200" dirty="0">
                <a:solidFill>
                  <a:srgbClr val="000000"/>
                </a:solidFill>
                <a:ea typeface="Times New Roman"/>
                <a:cs typeface="Arial"/>
              </a:rPr>
              <a:t>Nb de logement : 20</a:t>
            </a:r>
          </a:p>
          <a:p>
            <a:pPr>
              <a:lnSpc>
                <a:spcPct val="107000"/>
              </a:lnSpc>
              <a:spcAft>
                <a:spcPts val="450"/>
              </a:spcAft>
              <a:defRPr/>
            </a:pPr>
            <a:r>
              <a:rPr lang="fr-FR" sz="1200" dirty="0" err="1">
                <a:solidFill>
                  <a:srgbClr val="000000"/>
                </a:solidFill>
                <a:ea typeface="Times New Roman"/>
                <a:cs typeface="Arial"/>
              </a:rPr>
              <a:t>Hsp</a:t>
            </a:r>
            <a:r>
              <a:rPr lang="fr-FR" sz="1200" dirty="0">
                <a:solidFill>
                  <a:srgbClr val="000000"/>
                </a:solidFill>
                <a:ea typeface="Times New Roman"/>
                <a:cs typeface="Arial"/>
              </a:rPr>
              <a:t>&lt;2,5 m, pas de balcons, pas de RCU classé</a:t>
            </a:r>
            <a:endParaRPr lang="fr-FR" sz="1200" dirty="0">
              <a:ea typeface="Times New Roman"/>
              <a:cs typeface="Arial"/>
            </a:endParaRPr>
          </a:p>
          <a:p>
            <a:pPr>
              <a:lnSpc>
                <a:spcPct val="107000"/>
              </a:lnSpc>
              <a:spcAft>
                <a:spcPts val="450"/>
              </a:spcAft>
              <a:defRPr/>
            </a:pPr>
            <a:r>
              <a:rPr lang="fr-FR" sz="1200" dirty="0">
                <a:solidFill>
                  <a:srgbClr val="000000"/>
                </a:solidFill>
                <a:ea typeface="Times New Roman"/>
                <a:cs typeface="Arial"/>
              </a:rPr>
              <a:t>Altitude &lt; 400 mètres</a:t>
            </a:r>
            <a:endParaRPr lang="fr-FR" sz="1200" dirty="0">
              <a:ea typeface="Times New Roman"/>
              <a:cs typeface="Arial"/>
            </a:endParaRPr>
          </a:p>
          <a:p>
            <a:pPr>
              <a:lnSpc>
                <a:spcPct val="107000"/>
              </a:lnSpc>
              <a:spcAft>
                <a:spcPts val="450"/>
              </a:spcAft>
              <a:defRPr/>
            </a:pPr>
            <a:r>
              <a:rPr lang="fr-FR" sz="1200" dirty="0">
                <a:solidFill>
                  <a:srgbClr val="000000"/>
                </a:solidFill>
                <a:ea typeface="Times New Roman"/>
                <a:cs typeface="Arial"/>
              </a:rPr>
              <a:t>Pas de surface de plancher dont </a:t>
            </a:r>
            <a:r>
              <a:rPr lang="fr-FR" sz="1200" dirty="0" err="1">
                <a:solidFill>
                  <a:srgbClr val="000000"/>
                </a:solidFill>
                <a:ea typeface="Times New Roman"/>
                <a:cs typeface="Arial"/>
              </a:rPr>
              <a:t>hsp</a:t>
            </a:r>
            <a:r>
              <a:rPr lang="fr-FR" sz="1200" dirty="0">
                <a:solidFill>
                  <a:srgbClr val="000000"/>
                </a:solidFill>
                <a:ea typeface="Times New Roman"/>
                <a:cs typeface="Arial"/>
              </a:rPr>
              <a:t> &lt; 1,8 mètres</a:t>
            </a:r>
            <a:endParaRPr lang="fr-FR" sz="1200" dirty="0">
              <a:ea typeface="Times New Roman"/>
              <a:cs typeface="Arial"/>
            </a:endParaRPr>
          </a:p>
          <a:p>
            <a:pPr>
              <a:lnSpc>
                <a:spcPct val="107000"/>
              </a:lnSpc>
              <a:spcAft>
                <a:spcPts val="450"/>
              </a:spcAft>
              <a:defRPr/>
            </a:pPr>
            <a:r>
              <a:rPr lang="fr-FR" sz="1200" dirty="0">
                <a:solidFill>
                  <a:srgbClr val="000000"/>
                </a:solidFill>
                <a:ea typeface="Times New Roman"/>
                <a:cs typeface="Arial"/>
              </a:rPr>
              <a:t>Ic_lot1≤10 kg éq.CO2/m²</a:t>
            </a:r>
            <a:endParaRPr lang="fr-FR" sz="1200" dirty="0">
              <a:ea typeface="Times New Roman"/>
              <a:cs typeface="Arial"/>
            </a:endParaRPr>
          </a:p>
          <a:p>
            <a:pPr>
              <a:lnSpc>
                <a:spcPct val="107000"/>
              </a:lnSpc>
              <a:spcAft>
                <a:spcPts val="450"/>
              </a:spcAft>
              <a:defRPr/>
            </a:pPr>
            <a:r>
              <a:rPr lang="fr-FR" sz="1200" dirty="0">
                <a:solidFill>
                  <a:srgbClr val="000000"/>
                </a:solidFill>
                <a:ea typeface="Times New Roman"/>
                <a:cs typeface="Arial"/>
              </a:rPr>
              <a:t>Ic_lot2≤40 kg éq.CO2/m²</a:t>
            </a:r>
            <a:endParaRPr lang="fr-FR" sz="1200" dirty="0">
              <a:ea typeface="Times New Roman"/>
              <a:cs typeface="Arial"/>
            </a:endParaRPr>
          </a:p>
          <a:p>
            <a:pPr>
              <a:lnSpc>
                <a:spcPct val="107000"/>
              </a:lnSpc>
              <a:spcAft>
                <a:spcPts val="450"/>
              </a:spcAft>
              <a:defRPr/>
            </a:pPr>
            <a:r>
              <a:rPr lang="fr-FR" sz="1200" dirty="0" err="1">
                <a:solidFill>
                  <a:srgbClr val="000000"/>
                </a:solidFill>
                <a:ea typeface="Times New Roman"/>
                <a:cs typeface="Arial"/>
              </a:rPr>
              <a:t>Ic</a:t>
            </a:r>
            <a:r>
              <a:rPr lang="fr-FR" sz="1200" dirty="0">
                <a:solidFill>
                  <a:srgbClr val="000000"/>
                </a:solidFill>
                <a:ea typeface="Times New Roman"/>
                <a:cs typeface="Arial"/>
              </a:rPr>
              <a:t>_(ded-3à13)≤250 kg éq.CO2/m²</a:t>
            </a:r>
          </a:p>
        </p:txBody>
      </p:sp>
    </p:spTree>
    <p:extLst>
      <p:ext uri="{BB962C8B-B14F-4D97-AF65-F5344CB8AC3E}">
        <p14:creationId xmlns:p14="http://schemas.microsoft.com/office/powerpoint/2010/main" val="397492098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48505681" name="Titre 6"/>
          <p:cNvSpPr>
            <a:spLocks noGrp="1"/>
          </p:cNvSpPr>
          <p:nvPr>
            <p:ph type="title"/>
          </p:nvPr>
        </p:nvSpPr>
        <p:spPr bwMode="auto">
          <a:xfrm>
            <a:off x="382673" y="693342"/>
            <a:ext cx="8604488" cy="447613"/>
          </a:xfrm>
        </p:spPr>
        <p:txBody>
          <a:bodyPr/>
          <a:lstStyle/>
          <a:p>
            <a:pPr>
              <a:defRPr/>
            </a:pPr>
            <a:r>
              <a:rPr lang="fr-FR" sz="2000"/>
              <a:t>Niveaux moyen d'exigence Ic</a:t>
            </a:r>
            <a:r>
              <a:rPr lang="fr-FR" sz="2000" baseline="-25000"/>
              <a:t>construction</a:t>
            </a:r>
            <a:r>
              <a:rPr lang="fr-FR" sz="2000"/>
              <a:t>_max (en kgCO2/m²)</a:t>
            </a:r>
            <a:endParaRPr/>
          </a:p>
        </p:txBody>
      </p:sp>
      <p:sp>
        <p:nvSpPr>
          <p:cNvPr id="580508377" name="Espace réservé du numéro de diapositive 3"/>
          <p:cNvSpPr>
            <a:spLocks noGrp="1"/>
          </p:cNvSpPr>
          <p:nvPr>
            <p:ph type="sldNum" sz="quarter" idx="12"/>
          </p:nvPr>
        </p:nvSpPr>
        <p:spPr bwMode="auto"/>
        <p:txBody>
          <a:bodyPr/>
          <a:lstStyle/>
          <a:p>
            <a:pPr>
              <a:defRPr/>
            </a:pPr>
            <a:fld id="{F09D5E2C-7C21-5FF1-4E63-79B97146E4C9}" type="slidenum">
              <a:rPr lang="fr-FR"/>
              <a:t>119</a:t>
            </a:fld>
            <a:endParaRPr lang="fr-FR"/>
          </a:p>
        </p:txBody>
      </p:sp>
      <p:pic>
        <p:nvPicPr>
          <p:cNvPr id="462300994" name="Image 30"/>
          <p:cNvPicPr>
            <a:picLocks noChangeAspect="1"/>
          </p:cNvPicPr>
          <p:nvPr/>
        </p:nvPicPr>
        <p:blipFill>
          <a:blip r:embed="rId3"/>
          <a:stretch/>
        </p:blipFill>
        <p:spPr bwMode="auto">
          <a:xfrm>
            <a:off x="6327401" y="4803997"/>
            <a:ext cx="1043195" cy="347731"/>
          </a:xfrm>
          <a:prstGeom prst="rect">
            <a:avLst/>
          </a:prstGeom>
        </p:spPr>
      </p:pic>
      <p:sp>
        <p:nvSpPr>
          <p:cNvPr id="1972485017" name="Rectangle 26"/>
          <p:cNvSpPr/>
          <p:nvPr/>
        </p:nvSpPr>
        <p:spPr bwMode="auto">
          <a:xfrm>
            <a:off x="642087" y="4859624"/>
            <a:ext cx="4572000" cy="207748"/>
          </a:xfrm>
          <a:prstGeom prst="rect">
            <a:avLst/>
          </a:prstGeom>
        </p:spPr>
        <p:txBody>
          <a:bodyPr>
            <a:spAutoFit/>
          </a:bodyPr>
          <a:lstStyle/>
          <a:p>
            <a:pPr>
              <a:defRPr/>
            </a:pPr>
            <a:r>
              <a:rPr lang="fr-FR" sz="750">
                <a:solidFill>
                  <a:srgbClr val="169B62"/>
                </a:solidFill>
              </a:rPr>
              <a:t>RE2020 ⎮ Présentation de la RE2020</a:t>
            </a:r>
            <a:endParaRPr/>
          </a:p>
        </p:txBody>
      </p:sp>
      <p:sp>
        <p:nvSpPr>
          <p:cNvPr id="1147967699" name="Rectangle 11"/>
          <p:cNvSpPr/>
          <p:nvPr/>
        </p:nvSpPr>
        <p:spPr bwMode="auto">
          <a:xfrm>
            <a:off x="0" y="1126386"/>
            <a:ext cx="394105" cy="3657112"/>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sp>
        <p:nvSpPr>
          <p:cNvPr id="1603780988" name="ZoneTexte 1603780987"/>
          <p:cNvSpPr txBox="1"/>
          <p:nvPr/>
        </p:nvSpPr>
        <p:spPr bwMode="auto">
          <a:xfrm>
            <a:off x="592922" y="1255725"/>
            <a:ext cx="8443574" cy="3598677"/>
          </a:xfrm>
          <a:prstGeom prst="rect">
            <a:avLst/>
          </a:prstGeom>
          <a:solidFill>
            <a:schemeClr val="accent3">
              <a:lumMod val="20000"/>
              <a:lumOff val="80000"/>
            </a:schemeClr>
          </a:solidFill>
        </p:spPr>
        <p:txBody>
          <a:bodyPr vertOverflow="overflow" horzOverflow="overflow" vert="horz" wrap="square" lIns="91440" tIns="45720" rIns="91440" bIns="45720" numCol="1" spcCol="0" rtlCol="0" fromWordArt="0" anchor="t" anchorCtr="0" forceAA="0" compatLnSpc="0">
            <a:spAutoFit/>
          </a:bodyPr>
          <a:lstStyle/>
          <a:p>
            <a:pPr>
              <a:defRPr/>
            </a:pPr>
            <a:r>
              <a:rPr lang="fr-FR" sz="1600" b="1" i="0" u="none" strike="noStrike" cap="none" spc="0" dirty="0">
                <a:solidFill>
                  <a:schemeClr val="accent4"/>
                </a:solidFill>
                <a:latin typeface="Calibri"/>
                <a:ea typeface="Calibri"/>
                <a:cs typeface="Calibri"/>
              </a:rPr>
              <a:t>Décret du 30 décembre 2024 :</a:t>
            </a:r>
            <a:endParaRPr sz="1600" dirty="0">
              <a:latin typeface="Calibri"/>
              <a:ea typeface="Calibri"/>
              <a:cs typeface="Calibri"/>
            </a:endParaRPr>
          </a:p>
          <a:p>
            <a:pPr>
              <a:defRPr/>
            </a:pPr>
            <a:r>
              <a:rPr sz="1600" dirty="0">
                <a:latin typeface="Calibri"/>
                <a:ea typeface="Calibri"/>
                <a:cs typeface="Calibri"/>
              </a:rPr>
              <a:t>Suite au </a:t>
            </a:r>
            <a:r>
              <a:rPr lang="fr-FR" sz="1600" dirty="0">
                <a:latin typeface="Calibri"/>
                <a:ea typeface="Calibri"/>
                <a:cs typeface="Calibri"/>
              </a:rPr>
              <a:t>retour d’expérience RE2020 - 2024</a:t>
            </a:r>
            <a:r>
              <a:rPr sz="1600" dirty="0">
                <a:latin typeface="Calibri"/>
                <a:ea typeface="Calibri"/>
                <a:cs typeface="Calibri"/>
              </a:rPr>
              <a:t> : Introduction des </a:t>
            </a:r>
            <a:r>
              <a:rPr sz="1600" dirty="0" err="1">
                <a:latin typeface="Calibri"/>
                <a:ea typeface="Calibri"/>
                <a:cs typeface="Calibri"/>
              </a:rPr>
              <a:t>coef</a:t>
            </a:r>
            <a:r>
              <a:rPr sz="1600" dirty="0">
                <a:latin typeface="Calibri"/>
                <a:ea typeface="Calibri"/>
                <a:cs typeface="Calibri"/>
              </a:rPr>
              <a:t> </a:t>
            </a:r>
            <a:r>
              <a:rPr sz="1600" dirty="0" err="1">
                <a:latin typeface="Calibri"/>
                <a:ea typeface="Calibri"/>
                <a:cs typeface="Calibri"/>
              </a:rPr>
              <a:t>Misurf_tot</a:t>
            </a:r>
            <a:r>
              <a:rPr sz="1600" dirty="0">
                <a:latin typeface="Calibri"/>
                <a:ea typeface="Calibri"/>
                <a:cs typeface="Calibri"/>
              </a:rPr>
              <a:t> et </a:t>
            </a:r>
            <a:r>
              <a:rPr sz="1600" dirty="0" err="1">
                <a:latin typeface="Calibri"/>
                <a:ea typeface="Calibri"/>
                <a:cs typeface="Calibri"/>
              </a:rPr>
              <a:t>Misurf_moy</a:t>
            </a:r>
            <a:r>
              <a:rPr sz="1600" dirty="0">
                <a:latin typeface="Calibri"/>
                <a:ea typeface="Calibri"/>
                <a:cs typeface="Calibri"/>
              </a:rPr>
              <a:t>, </a:t>
            </a:r>
            <a:r>
              <a:rPr sz="1600" dirty="0" err="1">
                <a:latin typeface="Calibri"/>
                <a:ea typeface="Calibri"/>
                <a:cs typeface="Calibri"/>
              </a:rPr>
              <a:t>en</a:t>
            </a:r>
            <a:r>
              <a:rPr sz="1600" dirty="0">
                <a:latin typeface="Calibri"/>
                <a:ea typeface="Calibri"/>
                <a:cs typeface="Calibri"/>
              </a:rPr>
              <a:t> </a:t>
            </a:r>
            <a:r>
              <a:rPr sz="1600" dirty="0" err="1">
                <a:latin typeface="Calibri"/>
                <a:ea typeface="Calibri"/>
                <a:cs typeface="Calibri"/>
              </a:rPr>
              <a:t>remplacement</a:t>
            </a:r>
            <a:r>
              <a:rPr sz="1600" dirty="0">
                <a:latin typeface="Calibri"/>
                <a:ea typeface="Calibri"/>
                <a:cs typeface="Calibri"/>
              </a:rPr>
              <a:t> du coefficient unique </a:t>
            </a:r>
            <a:r>
              <a:rPr sz="1600" dirty="0" err="1">
                <a:latin typeface="Calibri"/>
                <a:ea typeface="Calibri"/>
                <a:cs typeface="Calibri"/>
              </a:rPr>
              <a:t>Misurf</a:t>
            </a:r>
            <a:r>
              <a:rPr sz="1600" dirty="0">
                <a:latin typeface="Calibri"/>
                <a:ea typeface="Calibri"/>
                <a:cs typeface="Calibri"/>
              </a:rPr>
              <a:t>, </a:t>
            </a:r>
            <a:r>
              <a:rPr sz="1600" dirty="0" err="1">
                <a:latin typeface="Calibri"/>
                <a:ea typeface="Calibri"/>
                <a:cs typeface="Calibri"/>
              </a:rPr>
              <a:t>afin</a:t>
            </a:r>
            <a:r>
              <a:rPr sz="1600" dirty="0">
                <a:latin typeface="Calibri"/>
                <a:ea typeface="Calibri"/>
                <a:cs typeface="Calibri"/>
              </a:rPr>
              <a:t> de </a:t>
            </a:r>
            <a:r>
              <a:rPr sz="1600" dirty="0" err="1">
                <a:latin typeface="Calibri"/>
                <a:ea typeface="Calibri"/>
                <a:cs typeface="Calibri"/>
              </a:rPr>
              <a:t>pouvoir</a:t>
            </a:r>
            <a:r>
              <a:rPr sz="1600" dirty="0">
                <a:latin typeface="Calibri"/>
                <a:ea typeface="Calibri"/>
                <a:cs typeface="Calibri"/>
              </a:rPr>
              <a:t> </a:t>
            </a:r>
            <a:r>
              <a:rPr sz="1600" dirty="0" err="1">
                <a:latin typeface="Calibri"/>
                <a:ea typeface="Calibri"/>
                <a:cs typeface="Calibri"/>
              </a:rPr>
              <a:t>corriger</a:t>
            </a:r>
            <a:r>
              <a:rPr sz="1600" dirty="0">
                <a:latin typeface="Calibri"/>
                <a:ea typeface="Calibri"/>
                <a:cs typeface="Calibri"/>
              </a:rPr>
              <a:t> </a:t>
            </a:r>
            <a:r>
              <a:rPr sz="1600" dirty="0" err="1">
                <a:latin typeface="Calibri"/>
                <a:ea typeface="Calibri"/>
                <a:cs typeface="Calibri"/>
              </a:rPr>
              <a:t>certaines</a:t>
            </a:r>
            <a:r>
              <a:rPr sz="1600" dirty="0">
                <a:latin typeface="Calibri"/>
                <a:ea typeface="Calibri"/>
                <a:cs typeface="Calibri"/>
              </a:rPr>
              <a:t> </a:t>
            </a:r>
            <a:r>
              <a:rPr sz="1600" dirty="0" err="1">
                <a:latin typeface="Calibri"/>
                <a:ea typeface="Calibri"/>
                <a:cs typeface="Calibri"/>
              </a:rPr>
              <a:t>difficultés</a:t>
            </a:r>
            <a:r>
              <a:rPr sz="1600" dirty="0">
                <a:latin typeface="Calibri"/>
                <a:ea typeface="Calibri"/>
                <a:cs typeface="Calibri"/>
              </a:rPr>
              <a:t> à respecter le </a:t>
            </a:r>
            <a:r>
              <a:rPr sz="1600" dirty="0" err="1">
                <a:latin typeface="Calibri"/>
                <a:ea typeface="Calibri"/>
                <a:cs typeface="Calibri"/>
              </a:rPr>
              <a:t>Ic</a:t>
            </a:r>
            <a:r>
              <a:rPr sz="1600" dirty="0">
                <a:latin typeface="Calibri"/>
                <a:ea typeface="Calibri"/>
                <a:cs typeface="Calibri"/>
              </a:rPr>
              <a:t> </a:t>
            </a:r>
            <a:r>
              <a:rPr sz="1600" dirty="0" err="1">
                <a:latin typeface="Calibri"/>
                <a:ea typeface="Calibri"/>
                <a:cs typeface="Calibri"/>
              </a:rPr>
              <a:t>construction_max</a:t>
            </a:r>
            <a:r>
              <a:rPr sz="1600" dirty="0">
                <a:latin typeface="Calibri"/>
                <a:ea typeface="Calibri"/>
                <a:cs typeface="Calibri"/>
              </a:rPr>
              <a:t> pour 2 </a:t>
            </a:r>
            <a:r>
              <a:rPr sz="1600" dirty="0" err="1">
                <a:latin typeface="Calibri"/>
                <a:ea typeface="Calibri"/>
                <a:cs typeface="Calibri"/>
              </a:rPr>
              <a:t>cas</a:t>
            </a:r>
            <a:r>
              <a:rPr sz="1600" dirty="0">
                <a:latin typeface="Calibri"/>
                <a:ea typeface="Calibri"/>
                <a:cs typeface="Calibri"/>
              </a:rPr>
              <a:t> </a:t>
            </a:r>
            <a:r>
              <a:rPr sz="1600" dirty="0" err="1">
                <a:latin typeface="Calibri"/>
                <a:ea typeface="Calibri"/>
                <a:cs typeface="Calibri"/>
              </a:rPr>
              <a:t>d’immeubles</a:t>
            </a:r>
            <a:r>
              <a:rPr sz="1600" dirty="0">
                <a:latin typeface="Calibri"/>
                <a:ea typeface="Calibri"/>
                <a:cs typeface="Calibri"/>
              </a:rPr>
              <a:t> </a:t>
            </a:r>
            <a:r>
              <a:rPr sz="1600" dirty="0" err="1">
                <a:latin typeface="Calibri"/>
                <a:ea typeface="Calibri"/>
                <a:cs typeface="Calibri"/>
              </a:rPr>
              <a:t>collectifs</a:t>
            </a:r>
            <a:r>
              <a:rPr sz="1600" dirty="0">
                <a:latin typeface="Calibri"/>
                <a:ea typeface="Calibri"/>
                <a:cs typeface="Calibri"/>
              </a:rPr>
              <a:t> :</a:t>
            </a:r>
            <a:endParaRPr sz="1600" u="sng" dirty="0">
              <a:latin typeface="Calibri"/>
              <a:ea typeface="Calibri"/>
              <a:cs typeface="Calibri"/>
            </a:endParaRPr>
          </a:p>
          <a:p>
            <a:pPr>
              <a:defRPr/>
            </a:pPr>
            <a:endParaRPr sz="1000" u="sng" dirty="0">
              <a:latin typeface="Calibri"/>
              <a:ea typeface="Calibri"/>
              <a:cs typeface="Calibri"/>
            </a:endParaRPr>
          </a:p>
          <a:p>
            <a:pPr>
              <a:defRPr/>
            </a:pPr>
            <a:r>
              <a:rPr sz="1600" b="1" dirty="0" err="1">
                <a:latin typeface="Calibri"/>
                <a:ea typeface="Calibri"/>
                <a:cs typeface="Calibri"/>
              </a:rPr>
              <a:t>Misurf_moy</a:t>
            </a:r>
            <a:r>
              <a:rPr sz="1600" dirty="0">
                <a:latin typeface="Calibri"/>
                <a:ea typeface="Calibri"/>
                <a:cs typeface="Calibri"/>
              </a:rPr>
              <a:t> </a:t>
            </a:r>
            <a:r>
              <a:rPr sz="1600" dirty="0" err="1">
                <a:latin typeface="Calibri"/>
                <a:ea typeface="Calibri"/>
                <a:cs typeface="Calibri"/>
              </a:rPr>
              <a:t>est</a:t>
            </a:r>
            <a:r>
              <a:rPr sz="1600" dirty="0">
                <a:latin typeface="Calibri"/>
                <a:ea typeface="Calibri"/>
                <a:cs typeface="Calibri"/>
              </a:rPr>
              <a:t> </a:t>
            </a:r>
            <a:r>
              <a:rPr sz="1600" dirty="0" err="1">
                <a:latin typeface="Calibri"/>
                <a:ea typeface="Calibri"/>
                <a:cs typeface="Calibri"/>
              </a:rPr>
              <a:t>créé</a:t>
            </a:r>
            <a:r>
              <a:rPr sz="1600" dirty="0">
                <a:latin typeface="Calibri"/>
                <a:ea typeface="Calibri"/>
                <a:cs typeface="Calibri"/>
              </a:rPr>
              <a:t> pour </a:t>
            </a:r>
            <a:r>
              <a:rPr sz="1600" dirty="0" err="1">
                <a:latin typeface="Calibri"/>
                <a:ea typeface="Calibri"/>
                <a:cs typeface="Calibri"/>
              </a:rPr>
              <a:t>rendre</a:t>
            </a:r>
            <a:r>
              <a:rPr sz="1600" dirty="0">
                <a:latin typeface="Calibri"/>
                <a:ea typeface="Calibri"/>
                <a:cs typeface="Calibri"/>
              </a:rPr>
              <a:t> le </a:t>
            </a:r>
            <a:r>
              <a:rPr sz="1600" dirty="0" err="1">
                <a:latin typeface="Calibri"/>
                <a:ea typeface="Calibri"/>
                <a:cs typeface="Calibri"/>
              </a:rPr>
              <a:t>Ic</a:t>
            </a:r>
            <a:r>
              <a:rPr sz="1600" dirty="0">
                <a:latin typeface="Calibri"/>
                <a:ea typeface="Calibri"/>
                <a:cs typeface="Calibri"/>
              </a:rPr>
              <a:t> </a:t>
            </a:r>
            <a:r>
              <a:rPr sz="1600" dirty="0" err="1">
                <a:latin typeface="Calibri"/>
                <a:ea typeface="Calibri"/>
                <a:cs typeface="Calibri"/>
              </a:rPr>
              <a:t>construction_max</a:t>
            </a:r>
            <a:r>
              <a:rPr sz="1600" dirty="0">
                <a:latin typeface="Calibri"/>
                <a:ea typeface="Calibri"/>
                <a:cs typeface="Calibri"/>
              </a:rPr>
              <a:t> </a:t>
            </a:r>
            <a:r>
              <a:rPr sz="1600" dirty="0" err="1">
                <a:latin typeface="Calibri"/>
                <a:ea typeface="Calibri"/>
                <a:cs typeface="Calibri"/>
              </a:rPr>
              <a:t>moins</a:t>
            </a:r>
            <a:r>
              <a:rPr sz="1600" dirty="0">
                <a:latin typeface="Calibri"/>
                <a:ea typeface="Calibri"/>
                <a:cs typeface="Calibri"/>
              </a:rPr>
              <a:t> </a:t>
            </a:r>
            <a:r>
              <a:rPr sz="1600" dirty="0" err="1">
                <a:latin typeface="Calibri"/>
                <a:ea typeface="Calibri"/>
                <a:cs typeface="Calibri"/>
              </a:rPr>
              <a:t>exigeant</a:t>
            </a:r>
            <a:r>
              <a:rPr sz="1600" dirty="0">
                <a:latin typeface="Calibri"/>
                <a:ea typeface="Calibri"/>
                <a:cs typeface="Calibri"/>
              </a:rPr>
              <a:t> pour les </a:t>
            </a:r>
            <a:r>
              <a:rPr sz="1600" dirty="0" err="1">
                <a:latin typeface="Calibri"/>
                <a:ea typeface="Calibri"/>
                <a:cs typeface="Calibri"/>
              </a:rPr>
              <a:t>logements</a:t>
            </a:r>
            <a:r>
              <a:rPr sz="1600" dirty="0">
                <a:latin typeface="Calibri"/>
                <a:ea typeface="Calibri"/>
                <a:cs typeface="Calibri"/>
              </a:rPr>
              <a:t> </a:t>
            </a:r>
            <a:r>
              <a:rPr sz="1600" dirty="0" err="1">
                <a:latin typeface="Calibri"/>
                <a:ea typeface="Calibri"/>
                <a:cs typeface="Calibri"/>
              </a:rPr>
              <a:t>collectifs</a:t>
            </a:r>
            <a:r>
              <a:rPr sz="1600" dirty="0">
                <a:latin typeface="Calibri"/>
                <a:ea typeface="Calibri"/>
                <a:cs typeface="Calibri"/>
              </a:rPr>
              <a:t> </a:t>
            </a:r>
            <a:r>
              <a:rPr sz="1600" dirty="0" err="1">
                <a:latin typeface="Calibri"/>
                <a:ea typeface="Calibri"/>
                <a:cs typeface="Calibri"/>
              </a:rPr>
              <a:t>constitués</a:t>
            </a:r>
            <a:r>
              <a:rPr sz="1600" dirty="0">
                <a:latin typeface="Calibri"/>
                <a:ea typeface="Calibri"/>
                <a:cs typeface="Calibri"/>
              </a:rPr>
              <a:t> de </a:t>
            </a:r>
            <a:r>
              <a:rPr sz="1600" dirty="0" err="1">
                <a:latin typeface="Calibri"/>
                <a:ea typeface="Calibri"/>
                <a:cs typeface="Calibri"/>
              </a:rPr>
              <a:t>petits</a:t>
            </a:r>
            <a:r>
              <a:rPr sz="1600" dirty="0">
                <a:latin typeface="Calibri"/>
                <a:ea typeface="Calibri"/>
                <a:cs typeface="Calibri"/>
              </a:rPr>
              <a:t> </a:t>
            </a:r>
            <a:r>
              <a:rPr sz="1600" dirty="0" err="1">
                <a:latin typeface="Calibri"/>
                <a:ea typeface="Calibri"/>
                <a:cs typeface="Calibri"/>
              </a:rPr>
              <a:t>logements</a:t>
            </a:r>
            <a:r>
              <a:rPr sz="1600" dirty="0">
                <a:latin typeface="Calibri"/>
                <a:ea typeface="Calibri"/>
                <a:cs typeface="Calibri"/>
              </a:rPr>
              <a:t>* (</a:t>
            </a:r>
            <a:r>
              <a:rPr sz="1600" dirty="0" err="1">
                <a:latin typeface="Calibri"/>
                <a:ea typeface="Calibri"/>
                <a:cs typeface="Calibri"/>
              </a:rPr>
              <a:t>résidences</a:t>
            </a:r>
            <a:r>
              <a:rPr sz="1600" dirty="0">
                <a:latin typeface="Calibri"/>
                <a:ea typeface="Calibri"/>
                <a:cs typeface="Calibri"/>
              </a:rPr>
              <a:t> </a:t>
            </a:r>
            <a:r>
              <a:rPr sz="1600" dirty="0" err="1">
                <a:latin typeface="Calibri"/>
                <a:ea typeface="Calibri"/>
                <a:cs typeface="Calibri"/>
              </a:rPr>
              <a:t>étudiantes</a:t>
            </a:r>
            <a:r>
              <a:rPr sz="1600" dirty="0">
                <a:latin typeface="Calibri"/>
                <a:ea typeface="Calibri"/>
                <a:cs typeface="Calibri"/>
              </a:rPr>
              <a:t> par </a:t>
            </a:r>
            <a:r>
              <a:rPr sz="1600" dirty="0" err="1">
                <a:latin typeface="Calibri"/>
                <a:ea typeface="Calibri"/>
                <a:cs typeface="Calibri"/>
              </a:rPr>
              <a:t>exemple</a:t>
            </a:r>
            <a:r>
              <a:rPr sz="1600" dirty="0">
                <a:latin typeface="Calibri"/>
                <a:ea typeface="Calibri"/>
                <a:cs typeface="Calibri"/>
              </a:rPr>
              <a:t>), avec </a:t>
            </a:r>
            <a:r>
              <a:rPr sz="1600" dirty="0" err="1">
                <a:latin typeface="Calibri"/>
                <a:ea typeface="Calibri"/>
                <a:cs typeface="Calibri"/>
              </a:rPr>
              <a:t>une</a:t>
            </a:r>
            <a:r>
              <a:rPr sz="1600" dirty="0">
                <a:latin typeface="Calibri"/>
                <a:ea typeface="Calibri"/>
                <a:cs typeface="Calibri"/>
              </a:rPr>
              <a:t> modulation pour </a:t>
            </a:r>
            <a:r>
              <a:rPr sz="1600" dirty="0" err="1">
                <a:latin typeface="Calibri"/>
                <a:ea typeface="Calibri"/>
                <a:cs typeface="Calibri"/>
              </a:rPr>
              <a:t>tous</a:t>
            </a:r>
            <a:r>
              <a:rPr sz="1600" dirty="0">
                <a:latin typeface="Calibri"/>
                <a:ea typeface="Calibri"/>
                <a:cs typeface="Calibri"/>
              </a:rPr>
              <a:t> les </a:t>
            </a:r>
            <a:r>
              <a:rPr sz="1600" dirty="0" err="1">
                <a:latin typeface="Calibri"/>
                <a:ea typeface="Calibri"/>
                <a:cs typeface="Calibri"/>
              </a:rPr>
              <a:t>logements</a:t>
            </a:r>
            <a:r>
              <a:rPr sz="1600" dirty="0">
                <a:latin typeface="Calibri"/>
                <a:ea typeface="Calibri"/>
                <a:cs typeface="Calibri"/>
              </a:rPr>
              <a:t> de surface </a:t>
            </a:r>
            <a:r>
              <a:rPr sz="1600" dirty="0" err="1">
                <a:latin typeface="Calibri"/>
                <a:ea typeface="Calibri"/>
                <a:cs typeface="Calibri"/>
              </a:rPr>
              <a:t>moyenne</a:t>
            </a:r>
            <a:r>
              <a:rPr sz="1600" dirty="0">
                <a:latin typeface="Calibri"/>
                <a:ea typeface="Calibri"/>
                <a:cs typeface="Calibri"/>
              </a:rPr>
              <a:t> </a:t>
            </a:r>
            <a:r>
              <a:rPr sz="1600" dirty="0" err="1">
                <a:latin typeface="Calibri"/>
                <a:ea typeface="Calibri"/>
                <a:cs typeface="Calibri"/>
              </a:rPr>
              <a:t>inférieure</a:t>
            </a:r>
            <a:r>
              <a:rPr sz="1600" dirty="0">
                <a:latin typeface="Calibri"/>
                <a:ea typeface="Calibri"/>
                <a:cs typeface="Calibri"/>
              </a:rPr>
              <a:t> </a:t>
            </a:r>
            <a:r>
              <a:rPr sz="1600" dirty="0" err="1">
                <a:latin typeface="Calibri"/>
                <a:ea typeface="Calibri"/>
                <a:cs typeface="Calibri"/>
              </a:rPr>
              <a:t>ou</a:t>
            </a:r>
            <a:r>
              <a:rPr sz="1600" dirty="0">
                <a:latin typeface="Calibri"/>
                <a:ea typeface="Calibri"/>
                <a:cs typeface="Calibri"/>
              </a:rPr>
              <a:t> </a:t>
            </a:r>
            <a:r>
              <a:rPr sz="1600" dirty="0" err="1">
                <a:latin typeface="Calibri"/>
                <a:ea typeface="Calibri"/>
                <a:cs typeface="Calibri"/>
              </a:rPr>
              <a:t>égale</a:t>
            </a:r>
            <a:r>
              <a:rPr sz="1600" dirty="0">
                <a:latin typeface="Calibri"/>
                <a:ea typeface="Calibri"/>
                <a:cs typeface="Calibri"/>
              </a:rPr>
              <a:t> à 40m². </a:t>
            </a:r>
            <a:r>
              <a:rPr sz="1600" dirty="0" err="1">
                <a:latin typeface="Calibri"/>
                <a:ea typeface="Calibri"/>
                <a:cs typeface="Calibri"/>
              </a:rPr>
              <a:t>Cela</a:t>
            </a:r>
            <a:r>
              <a:rPr sz="1600" dirty="0">
                <a:latin typeface="Calibri"/>
                <a:ea typeface="Calibri"/>
                <a:cs typeface="Calibri"/>
              </a:rPr>
              <a:t> </a:t>
            </a:r>
            <a:r>
              <a:rPr sz="1600" dirty="0" err="1">
                <a:latin typeface="Calibri"/>
                <a:ea typeface="Calibri"/>
                <a:cs typeface="Calibri"/>
              </a:rPr>
              <a:t>ajoute</a:t>
            </a:r>
            <a:r>
              <a:rPr sz="1600" dirty="0">
                <a:latin typeface="Calibri"/>
                <a:ea typeface="Calibri"/>
                <a:cs typeface="Calibri"/>
              </a:rPr>
              <a:t> par </a:t>
            </a:r>
            <a:r>
              <a:rPr sz="1600" dirty="0" err="1">
                <a:latin typeface="Calibri"/>
                <a:ea typeface="Calibri"/>
                <a:cs typeface="Calibri"/>
              </a:rPr>
              <a:t>exemple</a:t>
            </a:r>
            <a:r>
              <a:rPr sz="1600" dirty="0">
                <a:latin typeface="Calibri"/>
                <a:ea typeface="Calibri"/>
                <a:cs typeface="Calibri"/>
              </a:rPr>
              <a:t> 50kgCO2/m² au </a:t>
            </a:r>
            <a:r>
              <a:rPr sz="1600" dirty="0" err="1">
                <a:latin typeface="Calibri"/>
                <a:ea typeface="Calibri"/>
                <a:cs typeface="Calibri"/>
              </a:rPr>
              <a:t>Ic</a:t>
            </a:r>
            <a:r>
              <a:rPr sz="1600" dirty="0">
                <a:latin typeface="Calibri"/>
                <a:ea typeface="Calibri"/>
                <a:cs typeface="Calibri"/>
              </a:rPr>
              <a:t> </a:t>
            </a:r>
            <a:r>
              <a:rPr sz="1600" dirty="0" err="1">
                <a:latin typeface="Calibri"/>
                <a:ea typeface="Calibri"/>
                <a:cs typeface="Calibri"/>
              </a:rPr>
              <a:t>construction_max</a:t>
            </a:r>
            <a:r>
              <a:rPr sz="1600" dirty="0">
                <a:latin typeface="Calibri"/>
                <a:ea typeface="Calibri"/>
                <a:cs typeface="Calibri"/>
              </a:rPr>
              <a:t> </a:t>
            </a:r>
            <a:r>
              <a:rPr sz="1600" dirty="0" err="1">
                <a:latin typeface="Calibri"/>
                <a:ea typeface="Calibri"/>
                <a:cs typeface="Calibri"/>
              </a:rPr>
              <a:t>avant</a:t>
            </a:r>
            <a:r>
              <a:rPr sz="1600" dirty="0">
                <a:latin typeface="Calibri"/>
                <a:ea typeface="Calibri"/>
                <a:cs typeface="Calibri"/>
              </a:rPr>
              <a:t> </a:t>
            </a:r>
            <a:r>
              <a:rPr sz="1600" dirty="0" err="1">
                <a:latin typeface="Calibri"/>
                <a:ea typeface="Calibri"/>
                <a:cs typeface="Calibri"/>
              </a:rPr>
              <a:t>révision</a:t>
            </a:r>
            <a:r>
              <a:rPr sz="1600" dirty="0">
                <a:latin typeface="Calibri"/>
                <a:ea typeface="Calibri"/>
                <a:cs typeface="Calibri"/>
              </a:rPr>
              <a:t>, pour un </a:t>
            </a:r>
            <a:r>
              <a:rPr sz="1600" dirty="0" err="1">
                <a:latin typeface="Calibri"/>
                <a:ea typeface="Calibri"/>
                <a:cs typeface="Calibri"/>
              </a:rPr>
              <a:t>bâtiment</a:t>
            </a:r>
            <a:r>
              <a:rPr sz="1600" dirty="0">
                <a:latin typeface="Calibri"/>
                <a:ea typeface="Calibri"/>
                <a:cs typeface="Calibri"/>
              </a:rPr>
              <a:t> </a:t>
            </a:r>
            <a:r>
              <a:rPr sz="1600" dirty="0" err="1">
                <a:latin typeface="Calibri"/>
                <a:ea typeface="Calibri"/>
                <a:cs typeface="Calibri"/>
              </a:rPr>
              <a:t>dont</a:t>
            </a:r>
            <a:r>
              <a:rPr sz="1600" dirty="0">
                <a:latin typeface="Calibri"/>
                <a:ea typeface="Calibri"/>
                <a:cs typeface="Calibri"/>
              </a:rPr>
              <a:t> les </a:t>
            </a:r>
            <a:r>
              <a:rPr sz="1600" dirty="0" err="1">
                <a:latin typeface="Calibri"/>
                <a:ea typeface="Calibri"/>
                <a:cs typeface="Calibri"/>
              </a:rPr>
              <a:t>logements</a:t>
            </a:r>
            <a:r>
              <a:rPr sz="1600" dirty="0">
                <a:latin typeface="Calibri"/>
                <a:ea typeface="Calibri"/>
                <a:cs typeface="Calibri"/>
              </a:rPr>
              <a:t> </a:t>
            </a:r>
            <a:r>
              <a:rPr sz="1600" dirty="0" err="1">
                <a:latin typeface="Calibri"/>
                <a:ea typeface="Calibri"/>
                <a:cs typeface="Calibri"/>
              </a:rPr>
              <a:t>ont</a:t>
            </a:r>
            <a:r>
              <a:rPr sz="1600" dirty="0">
                <a:latin typeface="Calibri"/>
                <a:ea typeface="Calibri"/>
                <a:cs typeface="Calibri"/>
              </a:rPr>
              <a:t> </a:t>
            </a:r>
            <a:r>
              <a:rPr sz="1600" dirty="0" err="1">
                <a:latin typeface="Calibri"/>
                <a:ea typeface="Calibri"/>
                <a:cs typeface="Calibri"/>
              </a:rPr>
              <a:t>une</a:t>
            </a:r>
            <a:r>
              <a:rPr sz="1600" dirty="0">
                <a:latin typeface="Calibri"/>
                <a:ea typeface="Calibri"/>
                <a:cs typeface="Calibri"/>
              </a:rPr>
              <a:t> surface </a:t>
            </a:r>
            <a:r>
              <a:rPr sz="1600" dirty="0" err="1">
                <a:latin typeface="Calibri"/>
                <a:ea typeface="Calibri"/>
                <a:cs typeface="Calibri"/>
              </a:rPr>
              <a:t>moyenne</a:t>
            </a:r>
            <a:r>
              <a:rPr sz="1600" dirty="0">
                <a:latin typeface="Calibri"/>
                <a:ea typeface="Calibri"/>
                <a:cs typeface="Calibri"/>
              </a:rPr>
              <a:t> de 20m². </a:t>
            </a:r>
          </a:p>
          <a:p>
            <a:pPr>
              <a:defRPr/>
            </a:pPr>
            <a:r>
              <a:rPr sz="1600" dirty="0">
                <a:latin typeface="Calibri"/>
                <a:ea typeface="Calibri"/>
                <a:cs typeface="Calibri"/>
              </a:rPr>
              <a:t>(* </a:t>
            </a:r>
            <a:r>
              <a:rPr sz="1600" dirty="0" err="1">
                <a:latin typeface="Calibri"/>
                <a:ea typeface="Calibri"/>
                <a:cs typeface="Calibri"/>
              </a:rPr>
              <a:t>en</a:t>
            </a:r>
            <a:r>
              <a:rPr sz="1600" dirty="0">
                <a:latin typeface="Calibri"/>
                <a:ea typeface="Calibri"/>
                <a:cs typeface="Calibri"/>
              </a:rPr>
              <a:t> raison </a:t>
            </a:r>
            <a:r>
              <a:rPr sz="1600" dirty="0" err="1">
                <a:latin typeface="Calibri"/>
                <a:ea typeface="Calibri"/>
                <a:cs typeface="Calibri"/>
              </a:rPr>
              <a:t>notamment</a:t>
            </a:r>
            <a:r>
              <a:rPr sz="1600" dirty="0">
                <a:latin typeface="Calibri"/>
                <a:ea typeface="Calibri"/>
                <a:cs typeface="Calibri"/>
              </a:rPr>
              <a:t> de la </a:t>
            </a:r>
            <a:r>
              <a:rPr sz="1600" dirty="0" err="1">
                <a:latin typeface="Calibri"/>
                <a:ea typeface="Calibri"/>
                <a:cs typeface="Calibri"/>
              </a:rPr>
              <a:t>quantité</a:t>
            </a:r>
            <a:r>
              <a:rPr sz="1600" dirty="0">
                <a:latin typeface="Calibri"/>
                <a:ea typeface="Calibri"/>
                <a:cs typeface="Calibri"/>
              </a:rPr>
              <a:t> </a:t>
            </a:r>
            <a:r>
              <a:rPr sz="1600" dirty="0" err="1">
                <a:latin typeface="Calibri"/>
                <a:ea typeface="Calibri"/>
                <a:cs typeface="Calibri"/>
              </a:rPr>
              <a:t>d’équipements</a:t>
            </a:r>
            <a:r>
              <a:rPr sz="1600" dirty="0">
                <a:latin typeface="Calibri"/>
                <a:ea typeface="Calibri"/>
                <a:cs typeface="Calibri"/>
              </a:rPr>
              <a:t> </a:t>
            </a:r>
            <a:r>
              <a:rPr sz="1600" dirty="0" err="1">
                <a:latin typeface="Calibri"/>
                <a:ea typeface="Calibri"/>
                <a:cs typeface="Calibri"/>
              </a:rPr>
              <a:t>sanitaires</a:t>
            </a:r>
            <a:r>
              <a:rPr sz="1600" dirty="0">
                <a:latin typeface="Calibri"/>
                <a:ea typeface="Calibri"/>
                <a:cs typeface="Calibri"/>
              </a:rPr>
              <a:t> </a:t>
            </a:r>
            <a:r>
              <a:rPr sz="1600" dirty="0" err="1">
                <a:latin typeface="Calibri"/>
                <a:ea typeface="Calibri"/>
                <a:cs typeface="Calibri"/>
              </a:rPr>
              <a:t>rapportés</a:t>
            </a:r>
            <a:r>
              <a:rPr sz="1600" dirty="0">
                <a:latin typeface="Calibri"/>
                <a:ea typeface="Calibri"/>
                <a:cs typeface="Calibri"/>
              </a:rPr>
              <a:t> à la petite surface des </a:t>
            </a:r>
            <a:r>
              <a:rPr sz="1600" dirty="0" err="1">
                <a:latin typeface="Calibri"/>
                <a:ea typeface="Calibri"/>
                <a:cs typeface="Calibri"/>
              </a:rPr>
              <a:t>logements</a:t>
            </a:r>
            <a:r>
              <a:rPr sz="1600" dirty="0">
                <a:latin typeface="Calibri"/>
                <a:ea typeface="Calibri"/>
                <a:cs typeface="Calibri"/>
              </a:rPr>
              <a:t>).</a:t>
            </a:r>
            <a:endParaRPr lang="fr-FR" sz="1600" dirty="0">
              <a:latin typeface="Calibri"/>
              <a:ea typeface="Calibri"/>
              <a:cs typeface="Calibri"/>
            </a:endParaRPr>
          </a:p>
          <a:p>
            <a:pPr>
              <a:defRPr/>
            </a:pPr>
            <a:r>
              <a:rPr lang="fr-FR" sz="1600" dirty="0">
                <a:solidFill>
                  <a:srgbClr val="7030A0"/>
                </a:solidFill>
                <a:latin typeface="Calibri"/>
                <a:ea typeface="Calibri"/>
                <a:cs typeface="Calibri"/>
              </a:rPr>
              <a:t>NB: ces modifications ne concernent que les projets dont la demande de permis de construire a été déposée après le 1</a:t>
            </a:r>
            <a:r>
              <a:rPr lang="fr-FR" sz="1600" baseline="30000" dirty="0">
                <a:solidFill>
                  <a:srgbClr val="7030A0"/>
                </a:solidFill>
                <a:latin typeface="Calibri"/>
                <a:ea typeface="Calibri"/>
                <a:cs typeface="Calibri"/>
              </a:rPr>
              <a:t>er</a:t>
            </a:r>
            <a:r>
              <a:rPr lang="fr-FR" sz="1600" dirty="0">
                <a:solidFill>
                  <a:srgbClr val="7030A0"/>
                </a:solidFill>
                <a:latin typeface="Calibri"/>
                <a:ea typeface="Calibri"/>
                <a:cs typeface="Calibri"/>
              </a:rPr>
              <a:t> janvier 2025 (les autres projets conservent les anciennes modulations).</a:t>
            </a:r>
            <a:endParaRPr sz="1600" dirty="0">
              <a:solidFill>
                <a:srgbClr val="7030A0"/>
              </a:solidFill>
              <a:latin typeface="Calibri"/>
              <a:ea typeface="Calibri"/>
              <a:cs typeface="Calibri"/>
            </a:endParaRPr>
          </a:p>
        </p:txBody>
      </p:sp>
      <p:sp>
        <p:nvSpPr>
          <p:cNvPr id="9" name="ZoneTexte 8">
            <a:extLst>
              <a:ext uri="{FF2B5EF4-FFF2-40B4-BE49-F238E27FC236}">
                <a16:creationId xmlns:a16="http://schemas.microsoft.com/office/drawing/2014/main" id="{0BE84676-5108-4DCA-BD1F-FDCDDDABEBE8}"/>
              </a:ext>
            </a:extLst>
          </p:cNvPr>
          <p:cNvSpPr txBox="1"/>
          <p:nvPr/>
        </p:nvSpPr>
        <p:spPr bwMode="auto">
          <a:xfrm>
            <a:off x="6151318" y="113956"/>
            <a:ext cx="2438556" cy="287964"/>
          </a:xfrm>
          <a:prstGeom prst="rect">
            <a:avLst/>
          </a:prstGeom>
          <a:solidFill>
            <a:schemeClr val="accent3"/>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mai 2025</a:t>
            </a:r>
            <a:endParaRPr sz="1100"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17071624" name="Titre 6"/>
          <p:cNvSpPr>
            <a:spLocks noGrp="1"/>
          </p:cNvSpPr>
          <p:nvPr>
            <p:ph type="title"/>
          </p:nvPr>
        </p:nvSpPr>
        <p:spPr bwMode="auto">
          <a:xfrm>
            <a:off x="382673" y="693342"/>
            <a:ext cx="8604488" cy="447613"/>
          </a:xfrm>
        </p:spPr>
        <p:txBody>
          <a:bodyPr/>
          <a:lstStyle/>
          <a:p>
            <a:pPr>
              <a:defRPr/>
            </a:pPr>
            <a:r>
              <a:rPr lang="fr-FR" sz="2000"/>
              <a:t>Niveaux moyen d'exigence Ic</a:t>
            </a:r>
            <a:r>
              <a:rPr lang="fr-FR" sz="2000" baseline="-25000"/>
              <a:t>construction</a:t>
            </a:r>
            <a:r>
              <a:rPr lang="fr-FR" sz="2000"/>
              <a:t>_max (en kgCO2/m²)</a:t>
            </a:r>
            <a:endParaRPr/>
          </a:p>
        </p:txBody>
      </p:sp>
      <p:sp>
        <p:nvSpPr>
          <p:cNvPr id="1126558094" name="Espace réservé du numéro de diapositive 3"/>
          <p:cNvSpPr>
            <a:spLocks noGrp="1"/>
          </p:cNvSpPr>
          <p:nvPr>
            <p:ph type="sldNum" sz="quarter" idx="12"/>
          </p:nvPr>
        </p:nvSpPr>
        <p:spPr bwMode="auto"/>
        <p:txBody>
          <a:bodyPr/>
          <a:lstStyle/>
          <a:p>
            <a:pPr>
              <a:defRPr/>
            </a:pPr>
            <a:fld id="{4EBFFEA3-2853-E622-CCF4-0C8920462429}" type="slidenum">
              <a:rPr lang="fr-FR"/>
              <a:t>120</a:t>
            </a:fld>
            <a:endParaRPr lang="fr-FR"/>
          </a:p>
        </p:txBody>
      </p:sp>
      <p:pic>
        <p:nvPicPr>
          <p:cNvPr id="228085665" name="Image 30"/>
          <p:cNvPicPr>
            <a:picLocks noChangeAspect="1"/>
          </p:cNvPicPr>
          <p:nvPr/>
        </p:nvPicPr>
        <p:blipFill>
          <a:blip r:embed="rId3"/>
          <a:stretch/>
        </p:blipFill>
        <p:spPr bwMode="auto">
          <a:xfrm>
            <a:off x="6327401" y="4803997"/>
            <a:ext cx="1043195" cy="347731"/>
          </a:xfrm>
          <a:prstGeom prst="rect">
            <a:avLst/>
          </a:prstGeom>
        </p:spPr>
      </p:pic>
      <p:sp>
        <p:nvSpPr>
          <p:cNvPr id="112096463" name="Rectangle 26"/>
          <p:cNvSpPr/>
          <p:nvPr/>
        </p:nvSpPr>
        <p:spPr bwMode="auto">
          <a:xfrm>
            <a:off x="642087" y="4859624"/>
            <a:ext cx="4572000" cy="207748"/>
          </a:xfrm>
          <a:prstGeom prst="rect">
            <a:avLst/>
          </a:prstGeom>
        </p:spPr>
        <p:txBody>
          <a:bodyPr>
            <a:spAutoFit/>
          </a:bodyPr>
          <a:lstStyle/>
          <a:p>
            <a:pPr>
              <a:defRPr/>
            </a:pPr>
            <a:r>
              <a:rPr lang="fr-FR" sz="750">
                <a:solidFill>
                  <a:srgbClr val="169B62"/>
                </a:solidFill>
              </a:rPr>
              <a:t>RE2020 ⎮ Présentation de la RE2020</a:t>
            </a:r>
            <a:endParaRPr/>
          </a:p>
        </p:txBody>
      </p:sp>
      <p:sp>
        <p:nvSpPr>
          <p:cNvPr id="1426775525" name="Rectangle 11"/>
          <p:cNvSpPr/>
          <p:nvPr/>
        </p:nvSpPr>
        <p:spPr bwMode="auto">
          <a:xfrm>
            <a:off x="0" y="1126386"/>
            <a:ext cx="394105" cy="3657112"/>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sp>
        <p:nvSpPr>
          <p:cNvPr id="981842996" name="ZoneTexte 981842995"/>
          <p:cNvSpPr txBox="1"/>
          <p:nvPr/>
        </p:nvSpPr>
        <p:spPr bwMode="auto">
          <a:xfrm>
            <a:off x="596483" y="1174175"/>
            <a:ext cx="8370876" cy="3348224"/>
          </a:xfrm>
          <a:prstGeom prst="rect">
            <a:avLst/>
          </a:prstGeom>
          <a:solidFill>
            <a:schemeClr val="accent3">
              <a:lumMod val="20000"/>
              <a:lumOff val="80000"/>
            </a:schemeClr>
          </a:solidFill>
        </p:spPr>
        <p:txBody>
          <a:bodyPr vertOverflow="overflow" horzOverflow="overflow" vert="horz" wrap="square" lIns="91440" tIns="45720" rIns="91440" bIns="45720" numCol="1" spcCol="0" rtlCol="0" fromWordArt="0" anchor="t" anchorCtr="0" forceAA="0" compatLnSpc="0">
            <a:spAutoFit/>
          </a:bodyPr>
          <a:lstStyle/>
          <a:p>
            <a:pPr>
              <a:defRPr/>
            </a:pPr>
            <a:r>
              <a:rPr lang="fr-FR" sz="1600" b="1" i="0" u="none" strike="noStrike" cap="none" spc="0" dirty="0">
                <a:solidFill>
                  <a:schemeClr val="accent4"/>
                </a:solidFill>
                <a:latin typeface="Calibri"/>
                <a:ea typeface="Calibri"/>
                <a:cs typeface="Calibri"/>
              </a:rPr>
              <a:t>Décret du 30 décembre 2024 :</a:t>
            </a:r>
            <a:endParaRPr sz="1600" dirty="0">
              <a:latin typeface="Calibri"/>
              <a:ea typeface="Calibri"/>
              <a:cs typeface="Calibri"/>
            </a:endParaRPr>
          </a:p>
          <a:p>
            <a:pPr>
              <a:defRPr/>
            </a:pPr>
            <a:endParaRPr sz="1600" u="sng" dirty="0">
              <a:latin typeface="Calibri"/>
              <a:ea typeface="Calibri"/>
              <a:cs typeface="Calibri"/>
            </a:endParaRPr>
          </a:p>
          <a:p>
            <a:pPr>
              <a:defRPr/>
            </a:pPr>
            <a:r>
              <a:rPr sz="1600" dirty="0" err="1">
                <a:latin typeface="Calibri"/>
                <a:ea typeface="Calibri"/>
                <a:cs typeface="Calibri"/>
              </a:rPr>
              <a:t>Misurf_tot</a:t>
            </a:r>
            <a:r>
              <a:rPr sz="1600" dirty="0">
                <a:latin typeface="Calibri"/>
                <a:ea typeface="Calibri"/>
                <a:cs typeface="Calibri"/>
              </a:rPr>
              <a:t> correspond à </a:t>
            </a:r>
            <a:r>
              <a:rPr sz="1600" dirty="0" err="1">
                <a:latin typeface="Calibri"/>
                <a:ea typeface="Calibri"/>
                <a:cs typeface="Calibri"/>
              </a:rPr>
              <a:t>l’ancienne</a:t>
            </a:r>
            <a:r>
              <a:rPr sz="1600" dirty="0">
                <a:latin typeface="Calibri"/>
                <a:ea typeface="Calibri"/>
                <a:cs typeface="Calibri"/>
              </a:rPr>
              <a:t> </a:t>
            </a:r>
            <a:r>
              <a:rPr sz="1600" dirty="0" err="1">
                <a:latin typeface="Calibri"/>
                <a:ea typeface="Calibri"/>
                <a:cs typeface="Calibri"/>
              </a:rPr>
              <a:t>Misurf</a:t>
            </a:r>
            <a:r>
              <a:rPr sz="1600" dirty="0">
                <a:latin typeface="Calibri"/>
                <a:ea typeface="Calibri"/>
                <a:cs typeface="Calibri"/>
              </a:rPr>
              <a:t>. </a:t>
            </a:r>
          </a:p>
          <a:p>
            <a:pPr>
              <a:defRPr/>
            </a:pPr>
            <a:r>
              <a:rPr sz="1600" dirty="0">
                <a:latin typeface="Calibri"/>
                <a:ea typeface="Calibri"/>
                <a:cs typeface="Calibri"/>
              </a:rPr>
              <a:t>Sa </a:t>
            </a:r>
            <a:r>
              <a:rPr sz="1600" dirty="0" err="1">
                <a:latin typeface="Calibri"/>
                <a:ea typeface="Calibri"/>
                <a:cs typeface="Calibri"/>
              </a:rPr>
              <a:t>formule</a:t>
            </a:r>
            <a:r>
              <a:rPr sz="1600" dirty="0">
                <a:latin typeface="Calibri"/>
                <a:ea typeface="Calibri"/>
                <a:cs typeface="Calibri"/>
              </a:rPr>
              <a:t> </a:t>
            </a:r>
            <a:r>
              <a:rPr sz="1600" dirty="0" err="1">
                <a:latin typeface="Calibri"/>
                <a:ea typeface="Calibri"/>
                <a:cs typeface="Calibri"/>
              </a:rPr>
              <a:t>est</a:t>
            </a:r>
            <a:r>
              <a:rPr sz="1600" dirty="0">
                <a:latin typeface="Calibri"/>
                <a:ea typeface="Calibri"/>
                <a:cs typeface="Calibri"/>
              </a:rPr>
              <a:t> </a:t>
            </a:r>
            <a:r>
              <a:rPr sz="1600" dirty="0" err="1">
                <a:latin typeface="Calibri"/>
                <a:ea typeface="Calibri"/>
                <a:cs typeface="Calibri"/>
              </a:rPr>
              <a:t>modifiée</a:t>
            </a:r>
            <a:r>
              <a:rPr sz="1600" dirty="0">
                <a:latin typeface="Calibri"/>
                <a:ea typeface="Calibri"/>
                <a:cs typeface="Calibri"/>
              </a:rPr>
              <a:t> pour </a:t>
            </a:r>
            <a:r>
              <a:rPr sz="1600" dirty="0" err="1">
                <a:latin typeface="Calibri"/>
                <a:ea typeface="Calibri"/>
                <a:cs typeface="Calibri"/>
              </a:rPr>
              <a:t>rendre</a:t>
            </a:r>
            <a:r>
              <a:rPr sz="1600" dirty="0">
                <a:latin typeface="Calibri"/>
                <a:ea typeface="Calibri"/>
                <a:cs typeface="Calibri"/>
              </a:rPr>
              <a:t> le </a:t>
            </a:r>
            <a:r>
              <a:rPr sz="1600" dirty="0" err="1">
                <a:latin typeface="Calibri"/>
                <a:ea typeface="Calibri"/>
                <a:cs typeface="Calibri"/>
              </a:rPr>
              <a:t>Ic</a:t>
            </a:r>
            <a:r>
              <a:rPr sz="1600" dirty="0">
                <a:latin typeface="Calibri"/>
                <a:ea typeface="Calibri"/>
                <a:cs typeface="Calibri"/>
              </a:rPr>
              <a:t> </a:t>
            </a:r>
            <a:r>
              <a:rPr sz="1600" dirty="0" err="1">
                <a:latin typeface="Calibri"/>
                <a:ea typeface="Calibri"/>
                <a:cs typeface="Calibri"/>
              </a:rPr>
              <a:t>construction_max</a:t>
            </a:r>
            <a:r>
              <a:rPr sz="1600" dirty="0">
                <a:latin typeface="Calibri"/>
                <a:ea typeface="Calibri"/>
                <a:cs typeface="Calibri"/>
              </a:rPr>
              <a:t> </a:t>
            </a:r>
            <a:r>
              <a:rPr sz="1600" dirty="0" err="1">
                <a:latin typeface="Calibri"/>
                <a:ea typeface="Calibri"/>
                <a:cs typeface="Calibri"/>
              </a:rPr>
              <a:t>moins</a:t>
            </a:r>
            <a:r>
              <a:rPr sz="1600" dirty="0">
                <a:latin typeface="Calibri"/>
                <a:ea typeface="Calibri"/>
                <a:cs typeface="Calibri"/>
              </a:rPr>
              <a:t> </a:t>
            </a:r>
            <a:r>
              <a:rPr sz="1600" dirty="0" err="1">
                <a:latin typeface="Calibri"/>
                <a:ea typeface="Calibri"/>
                <a:cs typeface="Calibri"/>
              </a:rPr>
              <a:t>exigeant</a:t>
            </a:r>
            <a:r>
              <a:rPr sz="1600" dirty="0">
                <a:latin typeface="Calibri"/>
                <a:ea typeface="Calibri"/>
                <a:cs typeface="Calibri"/>
              </a:rPr>
              <a:t> pour les immeubles de </a:t>
            </a:r>
            <a:r>
              <a:rPr sz="1600" dirty="0" err="1">
                <a:latin typeface="Calibri"/>
                <a:ea typeface="Calibri"/>
                <a:cs typeface="Calibri"/>
              </a:rPr>
              <a:t>moins</a:t>
            </a:r>
            <a:r>
              <a:rPr sz="1600" dirty="0">
                <a:latin typeface="Calibri"/>
                <a:ea typeface="Calibri"/>
                <a:cs typeface="Calibri"/>
              </a:rPr>
              <a:t> de* 1300 m². </a:t>
            </a:r>
          </a:p>
          <a:p>
            <a:pPr>
              <a:defRPr/>
            </a:pPr>
            <a:r>
              <a:rPr sz="1600" dirty="0" err="1">
                <a:latin typeface="Calibri"/>
                <a:ea typeface="Calibri"/>
                <a:cs typeface="Calibri"/>
              </a:rPr>
              <a:t>Cela</a:t>
            </a:r>
            <a:r>
              <a:rPr sz="1600" dirty="0">
                <a:latin typeface="Calibri"/>
                <a:ea typeface="Calibri"/>
                <a:cs typeface="Calibri"/>
              </a:rPr>
              <a:t> </a:t>
            </a:r>
            <a:r>
              <a:rPr sz="1600" dirty="0" err="1">
                <a:latin typeface="Calibri"/>
                <a:ea typeface="Calibri"/>
                <a:cs typeface="Calibri"/>
              </a:rPr>
              <a:t>ajoute</a:t>
            </a:r>
            <a:r>
              <a:rPr sz="1600" dirty="0">
                <a:latin typeface="Calibri"/>
                <a:ea typeface="Calibri"/>
                <a:cs typeface="Calibri"/>
              </a:rPr>
              <a:t> par </a:t>
            </a:r>
            <a:r>
              <a:rPr sz="1600" dirty="0" err="1">
                <a:latin typeface="Calibri"/>
                <a:ea typeface="Calibri"/>
                <a:cs typeface="Calibri"/>
              </a:rPr>
              <a:t>exemple</a:t>
            </a:r>
            <a:r>
              <a:rPr sz="1600" dirty="0">
                <a:latin typeface="Calibri"/>
                <a:ea typeface="Calibri"/>
                <a:cs typeface="Calibri"/>
              </a:rPr>
              <a:t> 30kgCO2/m² au </a:t>
            </a:r>
            <a:r>
              <a:rPr sz="1600" dirty="0" err="1">
                <a:latin typeface="Calibri"/>
                <a:ea typeface="Calibri"/>
                <a:cs typeface="Calibri"/>
              </a:rPr>
              <a:t>Ic</a:t>
            </a:r>
            <a:r>
              <a:rPr sz="1600" dirty="0">
                <a:latin typeface="Calibri"/>
                <a:ea typeface="Calibri"/>
                <a:cs typeface="Calibri"/>
              </a:rPr>
              <a:t> </a:t>
            </a:r>
            <a:r>
              <a:rPr sz="1600" dirty="0" err="1">
                <a:latin typeface="Calibri"/>
                <a:ea typeface="Calibri"/>
                <a:cs typeface="Calibri"/>
              </a:rPr>
              <a:t>construction_max</a:t>
            </a:r>
            <a:r>
              <a:rPr sz="1600" dirty="0">
                <a:latin typeface="Calibri"/>
                <a:ea typeface="Calibri"/>
                <a:cs typeface="Calibri"/>
              </a:rPr>
              <a:t> </a:t>
            </a:r>
            <a:r>
              <a:rPr sz="1600" dirty="0" err="1">
                <a:latin typeface="Calibri"/>
                <a:ea typeface="Calibri"/>
                <a:cs typeface="Calibri"/>
              </a:rPr>
              <a:t>avant</a:t>
            </a:r>
            <a:r>
              <a:rPr sz="1600" dirty="0">
                <a:latin typeface="Calibri"/>
                <a:ea typeface="Calibri"/>
                <a:cs typeface="Calibri"/>
              </a:rPr>
              <a:t> </a:t>
            </a:r>
            <a:r>
              <a:rPr sz="1600" dirty="0" err="1">
                <a:latin typeface="Calibri"/>
                <a:ea typeface="Calibri"/>
                <a:cs typeface="Calibri"/>
              </a:rPr>
              <a:t>révision</a:t>
            </a:r>
            <a:r>
              <a:rPr sz="1600" dirty="0">
                <a:latin typeface="Calibri"/>
                <a:ea typeface="Calibri"/>
                <a:cs typeface="Calibri"/>
              </a:rPr>
              <a:t>, pour un </a:t>
            </a:r>
            <a:r>
              <a:rPr sz="1600" dirty="0" err="1">
                <a:latin typeface="Calibri"/>
                <a:ea typeface="Calibri"/>
                <a:cs typeface="Calibri"/>
              </a:rPr>
              <a:t>bâtiment</a:t>
            </a:r>
            <a:r>
              <a:rPr sz="1600" dirty="0">
                <a:latin typeface="Calibri"/>
                <a:ea typeface="Calibri"/>
                <a:cs typeface="Calibri"/>
              </a:rPr>
              <a:t> </a:t>
            </a:r>
            <a:r>
              <a:rPr sz="1600" dirty="0" err="1">
                <a:latin typeface="Calibri"/>
                <a:ea typeface="Calibri"/>
                <a:cs typeface="Calibri"/>
              </a:rPr>
              <a:t>dont</a:t>
            </a:r>
            <a:r>
              <a:rPr sz="1600" dirty="0">
                <a:latin typeface="Calibri"/>
                <a:ea typeface="Calibri"/>
                <a:cs typeface="Calibri"/>
              </a:rPr>
              <a:t> la surface </a:t>
            </a:r>
            <a:r>
              <a:rPr sz="1600" dirty="0" err="1">
                <a:latin typeface="Calibri"/>
                <a:ea typeface="Calibri"/>
                <a:cs typeface="Calibri"/>
              </a:rPr>
              <a:t>totale</a:t>
            </a:r>
            <a:r>
              <a:rPr sz="1600" dirty="0">
                <a:latin typeface="Calibri"/>
                <a:ea typeface="Calibri"/>
                <a:cs typeface="Calibri"/>
              </a:rPr>
              <a:t> </a:t>
            </a:r>
            <a:r>
              <a:rPr sz="1600" dirty="0" err="1">
                <a:latin typeface="Calibri"/>
                <a:ea typeface="Calibri"/>
                <a:cs typeface="Calibri"/>
              </a:rPr>
              <a:t>est</a:t>
            </a:r>
            <a:r>
              <a:rPr sz="1600" dirty="0">
                <a:latin typeface="Calibri"/>
                <a:ea typeface="Calibri"/>
                <a:cs typeface="Calibri"/>
              </a:rPr>
              <a:t> de 500 m². </a:t>
            </a:r>
          </a:p>
          <a:p>
            <a:pPr>
              <a:defRPr/>
            </a:pPr>
            <a:endParaRPr sz="1600" dirty="0">
              <a:latin typeface="Calibri"/>
              <a:ea typeface="Calibri"/>
              <a:cs typeface="Calibri"/>
            </a:endParaRPr>
          </a:p>
          <a:p>
            <a:pPr>
              <a:defRPr/>
            </a:pPr>
            <a:r>
              <a:rPr sz="1600" dirty="0">
                <a:latin typeface="Calibri"/>
                <a:ea typeface="Calibri"/>
                <a:cs typeface="Calibri"/>
              </a:rPr>
              <a:t>*(car </a:t>
            </a:r>
            <a:r>
              <a:rPr sz="1600" dirty="0" err="1">
                <a:latin typeface="Calibri"/>
                <a:ea typeface="Calibri"/>
                <a:cs typeface="Calibri"/>
              </a:rPr>
              <a:t>il</a:t>
            </a:r>
            <a:r>
              <a:rPr sz="1600" dirty="0">
                <a:latin typeface="Calibri"/>
                <a:ea typeface="Calibri"/>
                <a:cs typeface="Calibri"/>
              </a:rPr>
              <a:t> </a:t>
            </a:r>
            <a:r>
              <a:rPr sz="1600" dirty="0" err="1">
                <a:latin typeface="Calibri"/>
                <a:ea typeface="Calibri"/>
                <a:cs typeface="Calibri"/>
              </a:rPr>
              <a:t>était</a:t>
            </a:r>
            <a:r>
              <a:rPr sz="1600" dirty="0">
                <a:latin typeface="Calibri"/>
                <a:ea typeface="Calibri"/>
                <a:cs typeface="Calibri"/>
              </a:rPr>
              <a:t> </a:t>
            </a:r>
            <a:r>
              <a:rPr sz="1600" dirty="0" err="1">
                <a:latin typeface="Calibri"/>
                <a:ea typeface="Calibri"/>
                <a:cs typeface="Calibri"/>
              </a:rPr>
              <a:t>constaté</a:t>
            </a:r>
            <a:r>
              <a:rPr sz="1600" dirty="0">
                <a:latin typeface="Calibri"/>
                <a:ea typeface="Calibri"/>
                <a:cs typeface="Calibri"/>
              </a:rPr>
              <a:t> que </a:t>
            </a:r>
            <a:r>
              <a:rPr sz="1600" dirty="0" err="1">
                <a:latin typeface="Calibri"/>
                <a:ea typeface="Calibri"/>
                <a:cs typeface="Calibri"/>
              </a:rPr>
              <a:t>l’impact</a:t>
            </a:r>
            <a:r>
              <a:rPr sz="1600" dirty="0">
                <a:latin typeface="Calibri"/>
                <a:ea typeface="Calibri"/>
                <a:cs typeface="Calibri"/>
              </a:rPr>
              <a:t> </a:t>
            </a:r>
            <a:r>
              <a:rPr sz="1600" dirty="0" err="1">
                <a:latin typeface="Calibri"/>
                <a:ea typeface="Calibri"/>
                <a:cs typeface="Calibri"/>
              </a:rPr>
              <a:t>carbone</a:t>
            </a:r>
            <a:r>
              <a:rPr sz="1600" dirty="0">
                <a:latin typeface="Calibri"/>
                <a:ea typeface="Calibri"/>
                <a:cs typeface="Calibri"/>
              </a:rPr>
              <a:t> des </a:t>
            </a:r>
            <a:r>
              <a:rPr sz="1600" dirty="0" err="1">
                <a:latin typeface="Calibri"/>
                <a:ea typeface="Calibri"/>
                <a:cs typeface="Calibri"/>
              </a:rPr>
              <a:t>ascenseurs</a:t>
            </a:r>
            <a:r>
              <a:rPr sz="1600" dirty="0">
                <a:latin typeface="Calibri"/>
                <a:ea typeface="Calibri"/>
                <a:cs typeface="Calibri"/>
              </a:rPr>
              <a:t> </a:t>
            </a:r>
            <a:r>
              <a:rPr sz="1600" dirty="0" err="1">
                <a:latin typeface="Calibri"/>
                <a:ea typeface="Calibri"/>
                <a:cs typeface="Calibri"/>
              </a:rPr>
              <a:t>étaient</a:t>
            </a:r>
            <a:r>
              <a:rPr sz="1600" dirty="0">
                <a:latin typeface="Calibri"/>
                <a:ea typeface="Calibri"/>
                <a:cs typeface="Calibri"/>
              </a:rPr>
              <a:t> </a:t>
            </a:r>
            <a:r>
              <a:rPr sz="1600" dirty="0" err="1">
                <a:latin typeface="Calibri"/>
                <a:ea typeface="Calibri"/>
                <a:cs typeface="Calibri"/>
              </a:rPr>
              <a:t>très</a:t>
            </a:r>
            <a:r>
              <a:rPr sz="1600" dirty="0">
                <a:latin typeface="Calibri"/>
                <a:ea typeface="Calibri"/>
                <a:cs typeface="Calibri"/>
              </a:rPr>
              <a:t> important </a:t>
            </a:r>
            <a:r>
              <a:rPr sz="1600" dirty="0" err="1">
                <a:latin typeface="Calibri"/>
                <a:ea typeface="Calibri"/>
                <a:cs typeface="Calibri"/>
              </a:rPr>
              <a:t>ramené</a:t>
            </a:r>
            <a:r>
              <a:rPr sz="1600" dirty="0">
                <a:latin typeface="Calibri"/>
                <a:ea typeface="Calibri"/>
                <a:cs typeface="Calibri"/>
              </a:rPr>
              <a:t> au m² pour les petits immeubles).</a:t>
            </a:r>
            <a:endParaRPr lang="fr-FR" sz="1600" dirty="0">
              <a:latin typeface="Calibri"/>
              <a:ea typeface="Calibri"/>
              <a:cs typeface="Calibri"/>
            </a:endParaRPr>
          </a:p>
          <a:p>
            <a:pPr>
              <a:defRPr/>
            </a:pPr>
            <a:endParaRPr lang="fr-FR" sz="1600" dirty="0">
              <a:latin typeface="Calibri"/>
              <a:ea typeface="Calibri"/>
              <a:cs typeface="Calibri"/>
            </a:endParaRPr>
          </a:p>
          <a:p>
            <a:pPr>
              <a:defRPr/>
            </a:pPr>
            <a:r>
              <a:rPr lang="fr-FR" sz="1600" dirty="0">
                <a:solidFill>
                  <a:srgbClr val="7030A0"/>
                </a:solidFill>
                <a:latin typeface="Calibri"/>
                <a:ea typeface="Calibri"/>
                <a:cs typeface="Calibri"/>
              </a:rPr>
              <a:t>NB: ces modifications ne concernent que les projets dont la demande de permis de construire a été déposée après le 1</a:t>
            </a:r>
            <a:r>
              <a:rPr lang="fr-FR" sz="1600" baseline="30000" dirty="0">
                <a:solidFill>
                  <a:srgbClr val="7030A0"/>
                </a:solidFill>
                <a:latin typeface="Calibri"/>
                <a:ea typeface="Calibri"/>
                <a:cs typeface="Calibri"/>
              </a:rPr>
              <a:t>er</a:t>
            </a:r>
            <a:r>
              <a:rPr lang="fr-FR" sz="1600" dirty="0">
                <a:solidFill>
                  <a:srgbClr val="7030A0"/>
                </a:solidFill>
                <a:latin typeface="Calibri"/>
                <a:ea typeface="Calibri"/>
                <a:cs typeface="Calibri"/>
              </a:rPr>
              <a:t> janvier 2025 (les autres projets conservent les anciennes modulations).</a:t>
            </a:r>
          </a:p>
        </p:txBody>
      </p:sp>
      <p:sp>
        <p:nvSpPr>
          <p:cNvPr id="9" name="ZoneTexte 8">
            <a:extLst>
              <a:ext uri="{FF2B5EF4-FFF2-40B4-BE49-F238E27FC236}">
                <a16:creationId xmlns:a16="http://schemas.microsoft.com/office/drawing/2014/main" id="{BC41EA47-0544-4042-8E27-D8E890FD9B12}"/>
              </a:ext>
            </a:extLst>
          </p:cNvPr>
          <p:cNvSpPr txBox="1"/>
          <p:nvPr/>
        </p:nvSpPr>
        <p:spPr bwMode="auto">
          <a:xfrm>
            <a:off x="6151318" y="113956"/>
            <a:ext cx="2438556" cy="287964"/>
          </a:xfrm>
          <a:prstGeom prst="rect">
            <a:avLst/>
          </a:prstGeom>
          <a:solidFill>
            <a:schemeClr val="accent3"/>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mai 2025</a:t>
            </a:r>
            <a:endParaRPr sz="1100"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Niveaux moyen d'exigence Ic</a:t>
            </a:r>
            <a:r>
              <a:rPr lang="fr-FR" sz="2000" baseline="-25000"/>
              <a:t>construction</a:t>
            </a:r>
            <a:r>
              <a:rPr lang="fr-FR" sz="2000"/>
              <a:t>_max (en kgCO2/m²)</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121</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sp>
        <p:nvSpPr>
          <p:cNvPr id="13" name="Forme libre : forme 10"/>
          <p:cNvSpPr/>
          <p:nvPr/>
        </p:nvSpPr>
        <p:spPr bwMode="auto">
          <a:xfrm>
            <a:off x="4373059" y="4290620"/>
            <a:ext cx="2541459" cy="36740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extrusionOk="0">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6E6FF"/>
          </a:solidFill>
          <a:ln w="14400">
            <a:solidFill>
              <a:srgbClr val="999999"/>
            </a:solidFill>
            <a:prstDash val="solid"/>
          </a:ln>
        </p:spPr>
        <p:txBody>
          <a:bodyPr vert="horz" wrap="square" lIns="61235" tIns="30617" rIns="61235" bIns="30617" anchor="ctr" anchorCtr="0" compatLnSpc="1">
            <a:noAutofit/>
          </a:bodyPr>
          <a:lstStyle/>
          <a:p>
            <a:pPr algn="ctr">
              <a:spcBef>
                <a:spcPts val="1063"/>
              </a:spcBef>
              <a:tabLst>
                <a:tab pos="0" algn="l"/>
                <a:tab pos="306180" algn="l"/>
                <a:tab pos="611135" algn="l"/>
                <a:tab pos="916826" algn="l"/>
                <a:tab pos="1222516" algn="l"/>
                <a:tab pos="1528205" algn="l"/>
                <a:tab pos="1833896" algn="l"/>
                <a:tab pos="2139586" algn="l"/>
                <a:tab pos="2445276" algn="l"/>
                <a:tab pos="2750966" algn="l"/>
                <a:tab pos="3056657" algn="l"/>
                <a:tab pos="3362345" algn="l"/>
                <a:tab pos="3668036" algn="l"/>
                <a:tab pos="3973727" algn="l"/>
                <a:tab pos="4279417" algn="l"/>
                <a:tab pos="4585107" algn="l"/>
                <a:tab pos="4890797" algn="l"/>
                <a:tab pos="5196487" algn="l"/>
                <a:tab pos="5502176" algn="l"/>
                <a:tab pos="5807867" algn="l"/>
                <a:tab pos="6113558" algn="l"/>
              </a:tabLst>
              <a:defRPr/>
            </a:pPr>
            <a:r>
              <a:rPr lang="fr-FR" sz="1200" b="1">
                <a:solidFill>
                  <a:srgbClr val="280099"/>
                </a:solidFill>
                <a:latin typeface="Arial"/>
                <a:ea typeface="MS Gothic"/>
                <a:cs typeface="MS Gothic"/>
              </a:rPr>
              <a:t>Ic</a:t>
            </a:r>
            <a:r>
              <a:rPr lang="fr-FR" sz="1200" b="1" baseline="-25000">
                <a:solidFill>
                  <a:srgbClr val="280099"/>
                </a:solidFill>
                <a:latin typeface="Arial"/>
                <a:ea typeface="MS Gothic"/>
                <a:cs typeface="MS Gothic"/>
              </a:rPr>
              <a:t>construction</a:t>
            </a:r>
            <a:r>
              <a:rPr lang="fr-FR" sz="1200" b="1">
                <a:solidFill>
                  <a:srgbClr val="280099"/>
                </a:solidFill>
                <a:latin typeface="Arial"/>
                <a:ea typeface="MS Gothic"/>
                <a:cs typeface="MS Gothic"/>
              </a:rPr>
              <a:t>_max (kgCO2/m²)</a:t>
            </a:r>
            <a:endParaRPr lang="fr-FR" sz="1200" b="1" baseline="-25000">
              <a:solidFill>
                <a:srgbClr val="280099"/>
              </a:solidFill>
              <a:latin typeface="Arial"/>
              <a:ea typeface="MS Gothic"/>
              <a:cs typeface="MS Gothic"/>
            </a:endParaRPr>
          </a:p>
        </p:txBody>
      </p:sp>
      <p:sp>
        <p:nvSpPr>
          <p:cNvPr id="15" name="ZoneTexte 14"/>
          <p:cNvSpPr txBox="1"/>
          <p:nvPr/>
        </p:nvSpPr>
        <p:spPr bwMode="auto">
          <a:xfrm>
            <a:off x="6989322" y="4335824"/>
            <a:ext cx="1457486" cy="276999"/>
          </a:xfrm>
          <a:prstGeom prst="rect">
            <a:avLst/>
          </a:prstGeom>
          <a:noFill/>
        </p:spPr>
        <p:txBody>
          <a:bodyPr wrap="square" rtlCol="0">
            <a:spAutoFit/>
          </a:bodyPr>
          <a:lstStyle/>
          <a:p>
            <a:pPr>
              <a:defRPr/>
            </a:pPr>
            <a:r>
              <a:rPr lang="fr-FR" sz="1200"/>
              <a:t>De 2022 à 2024</a:t>
            </a:r>
            <a:endParaRPr/>
          </a:p>
        </p:txBody>
      </p:sp>
      <p:sp>
        <p:nvSpPr>
          <p:cNvPr id="16" name="Rectangle : coins arrondis 361"/>
          <p:cNvSpPr/>
          <p:nvPr/>
        </p:nvSpPr>
        <p:spPr bwMode="auto">
          <a:xfrm>
            <a:off x="539552" y="1598163"/>
            <a:ext cx="3456383" cy="2413747"/>
          </a:xfrm>
          <a:prstGeom prst="roundRect">
            <a:avLst>
              <a:gd name="adj"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lvl="0">
              <a:buClr>
                <a:srgbClr val="000080"/>
              </a:buClr>
              <a:buSzPct val="100000"/>
              <a:buFont typeface="Wingdings"/>
              <a:buChar char=""/>
              <a:defRPr/>
            </a:pPr>
            <a:r>
              <a:rPr lang="fr-FR" sz="1200" b="1">
                <a:solidFill>
                  <a:schemeClr val="tx2"/>
                </a:solidFill>
              </a:rPr>
              <a:t>Bureaux:</a:t>
            </a:r>
            <a:endParaRPr/>
          </a:p>
          <a:p>
            <a:pPr marL="171450" indent="-171450">
              <a:buClr>
                <a:srgbClr val="FF950E"/>
              </a:buClr>
              <a:buFont typeface="Arial"/>
              <a:buChar char="•"/>
              <a:defRPr/>
            </a:pPr>
            <a:r>
              <a:rPr lang="fr-FR" sz="1200">
                <a:solidFill>
                  <a:schemeClr val="tx1"/>
                </a:solidFill>
              </a:rPr>
              <a:t>Surface Utile = 1500 m²</a:t>
            </a:r>
            <a:endParaRPr/>
          </a:p>
          <a:p>
            <a:pPr marL="171450" indent="-171450">
              <a:buClr>
                <a:srgbClr val="FF950E"/>
              </a:buClr>
              <a:buFont typeface="Arial"/>
              <a:buChar char="•"/>
              <a:defRPr/>
            </a:pPr>
            <a:r>
              <a:rPr lang="fr-FR" sz="1200">
                <a:solidFill>
                  <a:schemeClr val="tx1"/>
                </a:solidFill>
              </a:rPr>
              <a:t>Bâtiment non climatisé</a:t>
            </a:r>
            <a:endParaRPr/>
          </a:p>
          <a:p>
            <a:pPr marL="171450" indent="-171450">
              <a:buClr>
                <a:srgbClr val="FF950E"/>
              </a:buClr>
              <a:buFont typeface="Arial"/>
              <a:buChar char="•"/>
              <a:defRPr/>
            </a:pPr>
            <a:r>
              <a:rPr lang="fr-FR" sz="1200">
                <a:solidFill>
                  <a:schemeClr val="tx1"/>
                </a:solidFill>
              </a:rPr>
              <a:t>Altitude </a:t>
            </a:r>
            <a:r>
              <a:rPr lang="fr-FR" sz="1200">
                <a:solidFill>
                  <a:schemeClr val="tx1"/>
                </a:solidFill>
                <a:ea typeface="Liberation Sans"/>
                <a:cs typeface="Liberation Sans"/>
              </a:rPr>
              <a:t>≤</a:t>
            </a:r>
            <a:r>
              <a:rPr lang="fr-FR" sz="1200">
                <a:solidFill>
                  <a:schemeClr val="tx1"/>
                </a:solidFill>
              </a:rPr>
              <a:t>400m</a:t>
            </a:r>
            <a:endParaRPr/>
          </a:p>
          <a:p>
            <a:pPr marL="171450" indent="-171450">
              <a:buClr>
                <a:srgbClr val="FF950E"/>
              </a:buClr>
              <a:buFont typeface="Arial"/>
              <a:buChar char="•"/>
              <a:defRPr/>
            </a:pPr>
            <a:r>
              <a:rPr lang="fr-FR" sz="1200">
                <a:solidFill>
                  <a:schemeClr val="tx1"/>
                </a:solidFill>
              </a:rPr>
              <a:t>Exposition au bruit : Aucune (classe Br1)</a:t>
            </a:r>
            <a:endParaRPr lang="fr-FR" sz="1200">
              <a:ea typeface="Times New Roman"/>
              <a:cs typeface="Arial"/>
            </a:endParaRPr>
          </a:p>
          <a:p>
            <a:pPr>
              <a:lnSpc>
                <a:spcPct val="107000"/>
              </a:lnSpc>
              <a:spcAft>
                <a:spcPts val="450"/>
              </a:spcAft>
              <a:defRPr/>
            </a:pPr>
            <a:endParaRPr lang="fr-FR" sz="700">
              <a:solidFill>
                <a:srgbClr val="000000"/>
              </a:solidFill>
              <a:ea typeface="Times New Roman"/>
              <a:cs typeface="Arial"/>
            </a:endParaRPr>
          </a:p>
          <a:p>
            <a:pPr>
              <a:lnSpc>
                <a:spcPct val="107000"/>
              </a:lnSpc>
              <a:spcAft>
                <a:spcPts val="450"/>
              </a:spcAft>
              <a:defRPr/>
            </a:pPr>
            <a:r>
              <a:rPr lang="fr-FR" sz="1200">
                <a:solidFill>
                  <a:srgbClr val="000000"/>
                </a:solidFill>
                <a:ea typeface="Times New Roman"/>
                <a:cs typeface="Arial"/>
              </a:rPr>
              <a:t>Ic_lot 1 ≤ 10 kg éq.CO2/m²</a:t>
            </a:r>
            <a:endParaRPr lang="fr-FR" sz="1200">
              <a:ea typeface="Times New Roman"/>
              <a:cs typeface="Arial"/>
            </a:endParaRPr>
          </a:p>
          <a:p>
            <a:pPr>
              <a:lnSpc>
                <a:spcPct val="107000"/>
              </a:lnSpc>
              <a:spcAft>
                <a:spcPts val="450"/>
              </a:spcAft>
              <a:defRPr/>
            </a:pPr>
            <a:r>
              <a:rPr lang="fr-FR" sz="1200">
                <a:solidFill>
                  <a:srgbClr val="000000"/>
                </a:solidFill>
                <a:ea typeface="Times New Roman"/>
                <a:cs typeface="Arial"/>
              </a:rPr>
              <a:t>Ic_lot 2 ≤ 40 kg éq.CO2/m²</a:t>
            </a:r>
            <a:endParaRPr/>
          </a:p>
          <a:p>
            <a:pPr>
              <a:lnSpc>
                <a:spcPct val="107000"/>
              </a:lnSpc>
              <a:spcAft>
                <a:spcPts val="450"/>
              </a:spcAft>
              <a:defRPr/>
            </a:pPr>
            <a:r>
              <a:rPr lang="fr-FR" sz="1200">
                <a:solidFill>
                  <a:srgbClr val="000000"/>
                </a:solidFill>
                <a:ea typeface="Times New Roman"/>
                <a:cs typeface="Arial"/>
              </a:rPr>
              <a:t>Ic_lot 13 ≤ 20 kg éq.CO2/m²</a:t>
            </a:r>
            <a:endParaRPr/>
          </a:p>
          <a:p>
            <a:pPr>
              <a:lnSpc>
                <a:spcPct val="107000"/>
              </a:lnSpc>
              <a:spcAft>
                <a:spcPts val="450"/>
              </a:spcAft>
              <a:defRPr/>
            </a:pPr>
            <a:r>
              <a:rPr lang="fr-FR" sz="1200">
                <a:solidFill>
                  <a:srgbClr val="000000"/>
                </a:solidFill>
                <a:ea typeface="Times New Roman"/>
                <a:cs typeface="Arial"/>
              </a:rPr>
              <a:t>Ic_(ded) ≤ 275 kg éq.CO2/m²</a:t>
            </a:r>
            <a:endParaRPr lang="fr-FR" sz="1200">
              <a:ea typeface="Times New Roman"/>
              <a:cs typeface="Arial"/>
            </a:endParaRPr>
          </a:p>
        </p:txBody>
      </p:sp>
      <p:pic>
        <p:nvPicPr>
          <p:cNvPr id="5" name="Image 4"/>
          <p:cNvPicPr>
            <a:picLocks noChangeAspect="1"/>
          </p:cNvPicPr>
          <p:nvPr/>
        </p:nvPicPr>
        <p:blipFill>
          <a:blip r:embed="rId4"/>
          <a:stretch/>
        </p:blipFill>
        <p:spPr bwMode="auto">
          <a:xfrm>
            <a:off x="4265347" y="1242514"/>
            <a:ext cx="4124110" cy="3014951"/>
          </a:xfrm>
          <a:prstGeom prst="rect">
            <a:avLst/>
          </a:prstGeom>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Quel impact sur les solutions constructives? (logements)</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122</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sp>
        <p:nvSpPr>
          <p:cNvPr id="17" name="Espace réservé du contenu 2"/>
          <p:cNvSpPr txBox="1"/>
          <p:nvPr/>
        </p:nvSpPr>
        <p:spPr bwMode="auto">
          <a:xfrm>
            <a:off x="422412" y="1116406"/>
            <a:ext cx="8536444" cy="3511122"/>
          </a:xfrm>
          <a:prstGeom prst="rect">
            <a:avLst/>
          </a:prstGeom>
        </p:spPr>
        <p:txBody>
          <a:bodyPr>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marL="0" lvl="2" indent="0">
              <a:spcBef>
                <a:spcPts val="75"/>
              </a:spcBef>
              <a:spcAft>
                <a:spcPts val="75"/>
              </a:spcAft>
              <a:buFont typeface="Arial"/>
              <a:buNone/>
              <a:defRPr sz="1800" b="0" i="0" u="none" strike="noStrike" cap="none" spc="0">
                <a:solidFill>
                  <a:srgbClr val="000000"/>
                </a:solidFill>
              </a:defRPr>
            </a:pPr>
            <a:r>
              <a:rPr lang="fr-FR" sz="1200" b="1">
                <a:solidFill>
                  <a:schemeClr val="tx2"/>
                </a:solidFill>
              </a:rPr>
              <a:t>Quelques leviers identifiés en 2020 :</a:t>
            </a:r>
            <a:endParaRPr/>
          </a:p>
          <a:p>
            <a:pPr lvl="2" algn="just">
              <a:spcBef>
                <a:spcPts val="75"/>
              </a:spcBef>
              <a:spcAft>
                <a:spcPts val="75"/>
              </a:spcAft>
              <a:defRPr sz="1800" b="0" i="0" u="none" strike="noStrike" cap="none" spc="0">
                <a:solidFill>
                  <a:srgbClr val="000000"/>
                </a:solidFill>
              </a:defRPr>
            </a:pPr>
            <a:r>
              <a:rPr lang="fr-FR" sz="1200" u="sng">
                <a:solidFill>
                  <a:srgbClr val="000000"/>
                </a:solidFill>
                <a:ea typeface="Microsoft YaHei"/>
                <a:cs typeface="Mangal"/>
              </a:rPr>
              <a:t>… en logements collectifs</a:t>
            </a:r>
            <a:endParaRPr/>
          </a:p>
          <a:p>
            <a:pPr marL="846514" lvl="2" indent="-160731" algn="just">
              <a:spcBef>
                <a:spcPts val="75"/>
              </a:spcBef>
              <a:spcAft>
                <a:spcPts val="75"/>
              </a:spcAft>
              <a:buFont typeface="Wingdings"/>
              <a:buChar char="§"/>
              <a:defRPr sz="1800" b="0" i="0" u="none" strike="noStrike" cap="none" spc="0">
                <a:solidFill>
                  <a:srgbClr val="000000"/>
                </a:solidFill>
              </a:defRPr>
            </a:pPr>
            <a:r>
              <a:rPr lang="fr-FR" sz="1200">
                <a:solidFill>
                  <a:srgbClr val="000000"/>
                </a:solidFill>
                <a:ea typeface="Microsoft YaHei"/>
                <a:cs typeface="Mangal"/>
              </a:rPr>
              <a:t>Béton bas carbone : de l’ordre de -50 kg CO2/m²</a:t>
            </a:r>
            <a:r>
              <a:rPr lang="fr-FR" sz="1200">
                <a:solidFill>
                  <a:schemeClr val="accent2"/>
                </a:solidFill>
                <a:ea typeface="Microsoft YaHei"/>
                <a:cs typeface="Mangal"/>
              </a:rPr>
              <a:t> </a:t>
            </a:r>
            <a:endParaRPr lang="fr-FR" sz="1200">
              <a:solidFill>
                <a:srgbClr val="000000"/>
              </a:solidFill>
              <a:ea typeface="Microsoft YaHei"/>
              <a:cs typeface="Mangal"/>
            </a:endParaRPr>
          </a:p>
          <a:p>
            <a:pPr marL="846514" lvl="2" indent="-160731" algn="just">
              <a:spcBef>
                <a:spcPts val="75"/>
              </a:spcBef>
              <a:spcAft>
                <a:spcPts val="75"/>
              </a:spcAft>
              <a:buFont typeface="Wingdings"/>
              <a:buChar char="§"/>
              <a:defRPr sz="1800" b="0" i="0" u="none" strike="noStrike" cap="none" spc="0">
                <a:solidFill>
                  <a:srgbClr val="000000"/>
                </a:solidFill>
              </a:defRPr>
            </a:pPr>
            <a:r>
              <a:rPr lang="fr-FR" sz="1200">
                <a:solidFill>
                  <a:srgbClr val="000000"/>
                </a:solidFill>
                <a:ea typeface="Microsoft YaHei"/>
                <a:cs typeface="Mangal"/>
              </a:rPr>
              <a:t>Recours à des produits bas carbone en 2</a:t>
            </a:r>
            <a:r>
              <a:rPr lang="fr-FR" sz="1200" baseline="30000">
                <a:solidFill>
                  <a:srgbClr val="000000"/>
                </a:solidFill>
                <a:ea typeface="Microsoft YaHei"/>
                <a:cs typeface="Mangal"/>
              </a:rPr>
              <a:t>nd</a:t>
            </a:r>
            <a:r>
              <a:rPr lang="fr-FR" sz="1200">
                <a:solidFill>
                  <a:srgbClr val="000000"/>
                </a:solidFill>
                <a:ea typeface="Microsoft YaHei"/>
                <a:cs typeface="Mangal"/>
              </a:rPr>
              <a:t> œuvre: -100 kg CO2/m² </a:t>
            </a:r>
            <a:endParaRPr lang="fr-FR" sz="1200">
              <a:solidFill>
                <a:schemeClr val="accent2"/>
              </a:solidFill>
              <a:ea typeface="Microsoft YaHei"/>
              <a:cs typeface="Mangal"/>
            </a:endParaRPr>
          </a:p>
          <a:p>
            <a:pPr marL="846514" lvl="2" indent="-160731" algn="just">
              <a:spcBef>
                <a:spcPts val="75"/>
              </a:spcBef>
              <a:spcAft>
                <a:spcPts val="75"/>
              </a:spcAft>
              <a:buFont typeface="Wingdings"/>
              <a:buChar char="§"/>
              <a:defRPr sz="1800" b="0" i="0" u="none" strike="noStrike" cap="none" spc="0">
                <a:solidFill>
                  <a:srgbClr val="000000"/>
                </a:solidFill>
              </a:defRPr>
            </a:pPr>
            <a:r>
              <a:rPr lang="fr-FR" sz="1200">
                <a:solidFill>
                  <a:srgbClr val="000000"/>
                </a:solidFill>
                <a:ea typeface="Microsoft YaHei"/>
                <a:cs typeface="Mangal"/>
              </a:rPr>
              <a:t>Structure bois (CLT): -150 à -200 kg CO2/m²</a:t>
            </a:r>
            <a:endParaRPr lang="fr-FR" sz="1200">
              <a:solidFill>
                <a:schemeClr val="accent2"/>
              </a:solidFill>
              <a:ea typeface="Microsoft YaHei"/>
              <a:cs typeface="Mangal"/>
            </a:endParaRPr>
          </a:p>
          <a:p>
            <a:pPr marL="846514" lvl="2" indent="-160731" algn="just">
              <a:spcBef>
                <a:spcPts val="75"/>
              </a:spcBef>
              <a:spcAft>
                <a:spcPts val="75"/>
              </a:spcAft>
              <a:buFont typeface="Wingdings"/>
              <a:buChar char="§"/>
              <a:defRPr sz="1800" b="0" i="0" u="none" strike="noStrike" cap="none" spc="0">
                <a:solidFill>
                  <a:srgbClr val="000000"/>
                </a:solidFill>
              </a:defRPr>
            </a:pPr>
            <a:r>
              <a:rPr lang="fr-FR" sz="1200">
                <a:solidFill>
                  <a:srgbClr val="000000"/>
                </a:solidFill>
                <a:ea typeface="Microsoft YaHei"/>
                <a:cs typeface="Mangal"/>
              </a:rPr>
              <a:t>Optimisation des données environnementales: -50 kg CO2/m²</a:t>
            </a:r>
            <a:endParaRPr/>
          </a:p>
          <a:p>
            <a:pPr marL="846514" lvl="2" indent="-160731" algn="just">
              <a:spcBef>
                <a:spcPts val="75"/>
              </a:spcBef>
              <a:spcAft>
                <a:spcPts val="75"/>
              </a:spcAft>
              <a:buFont typeface="Wingdings"/>
              <a:buChar char="§"/>
              <a:defRPr sz="1800" b="0" i="0" u="none" strike="noStrike" cap="none" spc="0">
                <a:solidFill>
                  <a:srgbClr val="000000"/>
                </a:solidFill>
              </a:defRPr>
            </a:pPr>
            <a:endParaRPr lang="fr-FR" sz="1200">
              <a:solidFill>
                <a:srgbClr val="000000"/>
              </a:solidFill>
              <a:ea typeface="Microsoft YaHei"/>
              <a:cs typeface="Mangal"/>
            </a:endParaRPr>
          </a:p>
          <a:p>
            <a:pPr lvl="2" algn="just">
              <a:spcBef>
                <a:spcPts val="75"/>
              </a:spcBef>
              <a:spcAft>
                <a:spcPts val="75"/>
              </a:spcAft>
              <a:defRPr sz="1800" b="0" i="0" u="none" strike="noStrike" cap="none" spc="0">
                <a:solidFill>
                  <a:srgbClr val="000000"/>
                </a:solidFill>
              </a:defRPr>
            </a:pPr>
            <a:r>
              <a:rPr lang="fr-FR" sz="1200" u="sng">
                <a:solidFill>
                  <a:srgbClr val="000000"/>
                </a:solidFill>
                <a:ea typeface="Microsoft YaHei"/>
                <a:cs typeface="Mangal"/>
              </a:rPr>
              <a:t>… en maisons individuelles</a:t>
            </a:r>
            <a:endParaRPr/>
          </a:p>
          <a:p>
            <a:pPr marL="846514" lvl="2" indent="-160731" algn="just">
              <a:spcBef>
                <a:spcPts val="75"/>
              </a:spcBef>
              <a:spcAft>
                <a:spcPts val="75"/>
              </a:spcAft>
              <a:buFont typeface="Wingdings"/>
              <a:buChar char="§"/>
              <a:defRPr sz="1800" b="0" i="0" u="none" strike="noStrike" cap="none" spc="0">
                <a:solidFill>
                  <a:srgbClr val="000000"/>
                </a:solidFill>
              </a:defRPr>
            </a:pPr>
            <a:r>
              <a:rPr lang="fr-FR" sz="1200">
                <a:solidFill>
                  <a:srgbClr val="000000"/>
                </a:solidFill>
                <a:ea typeface="Microsoft YaHei"/>
                <a:cs typeface="Mangal"/>
              </a:rPr>
              <a:t>Recours à des produits bas carbone en 2</a:t>
            </a:r>
            <a:r>
              <a:rPr lang="fr-FR" sz="1200" baseline="30000">
                <a:solidFill>
                  <a:srgbClr val="000000"/>
                </a:solidFill>
                <a:ea typeface="Microsoft YaHei"/>
                <a:cs typeface="Mangal"/>
              </a:rPr>
              <a:t>nd</a:t>
            </a:r>
            <a:r>
              <a:rPr lang="fr-FR" sz="1200">
                <a:solidFill>
                  <a:srgbClr val="000000"/>
                </a:solidFill>
                <a:ea typeface="Microsoft YaHei"/>
                <a:cs typeface="Mangal"/>
              </a:rPr>
              <a:t> œuvre: -100 kg CO2/m² </a:t>
            </a:r>
            <a:endParaRPr lang="fr-FR" sz="1200">
              <a:solidFill>
                <a:schemeClr val="accent2"/>
              </a:solidFill>
              <a:ea typeface="Microsoft YaHei"/>
              <a:cs typeface="Mangal"/>
            </a:endParaRPr>
          </a:p>
          <a:p>
            <a:pPr marL="846514" lvl="2" indent="-160731" algn="just">
              <a:spcBef>
                <a:spcPts val="75"/>
              </a:spcBef>
              <a:spcAft>
                <a:spcPts val="75"/>
              </a:spcAft>
              <a:buFont typeface="Wingdings"/>
              <a:buChar char="§"/>
              <a:defRPr sz="1800" b="0" i="0" u="none" strike="noStrike" cap="none" spc="0">
                <a:solidFill>
                  <a:srgbClr val="000000"/>
                </a:solidFill>
              </a:defRPr>
            </a:pPr>
            <a:r>
              <a:rPr lang="fr-FR" sz="1200">
                <a:solidFill>
                  <a:srgbClr val="000000"/>
                </a:solidFill>
                <a:ea typeface="Microsoft YaHei"/>
                <a:cs typeface="Mangal"/>
              </a:rPr>
              <a:t>Structure bois: -150 kg CO2/m²</a:t>
            </a:r>
            <a:endParaRPr/>
          </a:p>
          <a:p>
            <a:pPr marL="846514" lvl="2" indent="-160731" algn="just">
              <a:spcBef>
                <a:spcPts val="75"/>
              </a:spcBef>
              <a:spcAft>
                <a:spcPts val="75"/>
              </a:spcAft>
              <a:buFont typeface="Wingdings"/>
              <a:buChar char="§"/>
              <a:defRPr sz="1800" b="0" i="0" u="none" strike="noStrike" cap="none" spc="0">
                <a:solidFill>
                  <a:srgbClr val="000000"/>
                </a:solidFill>
              </a:defRPr>
            </a:pPr>
            <a:r>
              <a:rPr lang="fr-FR" sz="1200">
                <a:solidFill>
                  <a:srgbClr val="000000"/>
                </a:solidFill>
                <a:ea typeface="Microsoft YaHei"/>
                <a:cs typeface="Mangal"/>
              </a:rPr>
              <a:t>Optimisation des données environnementales: - 50 kg CO2/m²</a:t>
            </a:r>
            <a:endParaRPr/>
          </a:p>
          <a:p>
            <a:pPr marL="0" lvl="2" indent="0">
              <a:spcBef>
                <a:spcPts val="75"/>
              </a:spcBef>
              <a:spcAft>
                <a:spcPts val="75"/>
              </a:spcAft>
              <a:buFont typeface="Arial"/>
              <a:buNone/>
              <a:defRPr/>
            </a:pPr>
            <a:endParaRPr lang="fr-FR" sz="1200" b="1">
              <a:solidFill>
                <a:schemeClr val="tx2"/>
              </a:solidFill>
            </a:endParaRPr>
          </a:p>
          <a:p>
            <a:pPr marL="0" lvl="2" indent="0">
              <a:spcBef>
                <a:spcPts val="75"/>
              </a:spcBef>
              <a:spcAft>
                <a:spcPts val="75"/>
              </a:spcAft>
              <a:buFont typeface="Arial"/>
              <a:buNone/>
              <a:defRPr/>
            </a:pPr>
            <a:r>
              <a:rPr lang="fr-FR" sz="1200" b="1">
                <a:solidFill>
                  <a:schemeClr val="tx2"/>
                </a:solidFill>
              </a:rPr>
              <a:t>Quelques leviers à l’horizon de 2031 :</a:t>
            </a:r>
            <a:endParaRPr/>
          </a:p>
          <a:p>
            <a:pPr marL="576514" indent="-160731" algn="just">
              <a:spcBef>
                <a:spcPts val="75"/>
              </a:spcBef>
              <a:spcAft>
                <a:spcPts val="75"/>
              </a:spcAft>
              <a:buFont typeface="Wingdings"/>
              <a:buChar char="§"/>
              <a:defRPr sz="1800" b="0" i="0" u="none" strike="noStrike" cap="none" spc="0">
                <a:solidFill>
                  <a:srgbClr val="000000"/>
                </a:solidFill>
              </a:defRPr>
            </a:pPr>
            <a:r>
              <a:rPr lang="fr-FR" sz="1200">
                <a:solidFill>
                  <a:srgbClr val="000000"/>
                </a:solidFill>
                <a:ea typeface="Microsoft YaHei"/>
                <a:cs typeface="Mangal"/>
              </a:rPr>
              <a:t>Diminution de 35% de l’impact du béton et de la terre cuite:	-70 kg CO2/m² en LC, -50 kg CO2/m² en MI</a:t>
            </a:r>
            <a:endParaRPr lang="fr-FR" sz="1200">
              <a:solidFill>
                <a:schemeClr val="accent2"/>
              </a:solidFill>
              <a:ea typeface="Microsoft YaHei"/>
              <a:cs typeface="Mangal"/>
            </a:endParaRPr>
          </a:p>
          <a:p>
            <a:pPr marL="576514" indent="-160731" algn="just">
              <a:spcBef>
                <a:spcPts val="75"/>
              </a:spcBef>
              <a:spcAft>
                <a:spcPts val="75"/>
              </a:spcAft>
              <a:buFont typeface="Wingdings"/>
              <a:buChar char="§"/>
              <a:defRPr sz="1800" b="0" i="0" u="none" strike="noStrike" cap="none" spc="0">
                <a:solidFill>
                  <a:srgbClr val="000000"/>
                </a:solidFill>
              </a:defRPr>
            </a:pPr>
            <a:r>
              <a:rPr lang="fr-FR" sz="1200">
                <a:solidFill>
                  <a:srgbClr val="000000"/>
                </a:solidFill>
                <a:ea typeface="Microsoft YaHei"/>
                <a:cs typeface="Mangal"/>
              </a:rPr>
              <a:t>Diminution de l’usage des données par défaut: -50 kg CO2/m² au minimum</a:t>
            </a:r>
            <a:endParaRPr/>
          </a:p>
          <a:p>
            <a:pPr marL="425666" lvl="3" indent="0" algn="just">
              <a:spcBef>
                <a:spcPts val="75"/>
              </a:spcBef>
              <a:spcAft>
                <a:spcPts val="75"/>
              </a:spcAft>
              <a:buFont typeface="Arial"/>
              <a:buNone/>
              <a:defRPr sz="1800" b="0" i="0" u="none" strike="noStrike" cap="none" spc="0">
                <a:solidFill>
                  <a:srgbClr val="000000"/>
                </a:solidFill>
              </a:defRPr>
            </a:pPr>
            <a:r>
              <a:rPr lang="fr-FR" sz="1200" b="1">
                <a:solidFill>
                  <a:srgbClr val="000000"/>
                </a:solidFill>
                <a:ea typeface="Microsoft YaHei"/>
                <a:cs typeface="Mangal"/>
              </a:rPr>
              <a:t>+ </a:t>
            </a:r>
            <a:r>
              <a:rPr lang="fr-FR" sz="1200">
                <a:solidFill>
                  <a:srgbClr val="000000"/>
                </a:solidFill>
                <a:ea typeface="Microsoft YaHei"/>
                <a:cs typeface="Mangal"/>
              </a:rPr>
              <a:t>amélioration des autres catégories de produits également concernés par les objectifs SNBC de -35 %</a:t>
            </a:r>
            <a:endParaRPr/>
          </a:p>
          <a:p>
            <a:pPr algn="just">
              <a:buFont typeface="Wingdings"/>
              <a:buChar char="Ø"/>
              <a:defRPr sz="1800" b="0" i="0" u="none" strike="noStrike" cap="none" spc="0">
                <a:solidFill>
                  <a:srgbClr val="000000"/>
                </a:solidFill>
              </a:defRPr>
            </a:pPr>
            <a:endParaRPr lang="fr-FR" sz="1200">
              <a:solidFill>
                <a:srgbClr val="000000"/>
              </a:solidFill>
              <a:ea typeface="Microsoft YaHei"/>
              <a:cs typeface="Mangal"/>
            </a:endParaRPr>
          </a:p>
          <a:p>
            <a:pPr algn="just">
              <a:defRPr sz="1800" b="0" i="0" u="none" strike="noStrike" cap="none" spc="0">
                <a:solidFill>
                  <a:srgbClr val="000000"/>
                </a:solidFill>
              </a:defRPr>
            </a:pPr>
            <a:endParaRPr lang="fr-FR" sz="1200">
              <a:solidFill>
                <a:srgbClr val="000000"/>
              </a:solidFill>
              <a:ea typeface="Microsoft YaHei"/>
              <a:cs typeface="Mangal"/>
            </a:endParaRPr>
          </a:p>
        </p:txBody>
      </p:sp>
      <p:sp>
        <p:nvSpPr>
          <p:cNvPr id="18" name="Rectangle à coins arrondis 17"/>
          <p:cNvSpPr/>
          <p:nvPr/>
        </p:nvSpPr>
        <p:spPr bwMode="auto">
          <a:xfrm>
            <a:off x="6643753" y="1685467"/>
            <a:ext cx="2248727" cy="1085686"/>
          </a:xfrm>
          <a:prstGeom prst="roundRect">
            <a:avLst>
              <a:gd name="adj"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fr-FR" sz="1200"/>
              <a:t>Recours aux meilleurs données environnementales disponibles, sans modifier la nature du produit</a:t>
            </a:r>
            <a:endParaRPr/>
          </a:p>
        </p:txBody>
      </p:sp>
      <p:cxnSp>
        <p:nvCxnSpPr>
          <p:cNvPr id="19" name="Connecteur droit avec flèche 18"/>
          <p:cNvCxnSpPr>
            <a:cxnSpLocks/>
          </p:cNvCxnSpPr>
          <p:nvPr/>
        </p:nvCxnSpPr>
        <p:spPr bwMode="auto">
          <a:xfrm>
            <a:off x="5955078" y="2318093"/>
            <a:ext cx="659093" cy="0"/>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Quel impact sur les solutions constructives? (bureaux)</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123</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sp>
        <p:nvSpPr>
          <p:cNvPr id="11" name="Espace réservé du contenu 2"/>
          <p:cNvSpPr txBox="1"/>
          <p:nvPr/>
        </p:nvSpPr>
        <p:spPr bwMode="auto">
          <a:xfrm>
            <a:off x="539552" y="1161455"/>
            <a:ext cx="8424936" cy="3191997"/>
          </a:xfrm>
          <a:prstGeom prst="rect">
            <a:avLst/>
          </a:prstGeom>
        </p:spPr>
        <p:txBody>
          <a:bodyPr>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marL="0" lvl="2" indent="0">
              <a:buFont typeface="Arial"/>
              <a:buNone/>
              <a:defRPr sz="1800" b="0" i="0" u="none" strike="noStrike" cap="none" spc="0">
                <a:solidFill>
                  <a:srgbClr val="000000"/>
                </a:solidFill>
              </a:defRPr>
            </a:pPr>
            <a:r>
              <a:rPr lang="fr-FR" sz="1200" b="1">
                <a:solidFill>
                  <a:schemeClr val="tx2"/>
                </a:solidFill>
              </a:rPr>
              <a:t>Quelques leviers identifiés en 2020 pour les bureaux:</a:t>
            </a:r>
            <a:endParaRPr/>
          </a:p>
          <a:p>
            <a:pPr marL="768685" lvl="1" indent="-214308" algn="just">
              <a:spcBef>
                <a:spcPts val="100"/>
              </a:spcBef>
              <a:spcAft>
                <a:spcPts val="100"/>
              </a:spcAft>
              <a:buFont typeface="Wingdings"/>
              <a:buChar char="§"/>
              <a:defRPr sz="1800" b="0" i="0" u="none" strike="noStrike" cap="none" spc="0">
                <a:solidFill>
                  <a:srgbClr val="000000"/>
                </a:solidFill>
              </a:defRPr>
            </a:pPr>
            <a:r>
              <a:rPr lang="fr-FR" sz="1200">
                <a:solidFill>
                  <a:srgbClr val="000000"/>
                </a:solidFill>
                <a:ea typeface="Microsoft YaHei"/>
                <a:cs typeface="Mangal"/>
              </a:rPr>
              <a:t>Optimisation des données environnementales: -50 kg CO2/m²</a:t>
            </a:r>
            <a:endParaRPr/>
          </a:p>
          <a:p>
            <a:pPr marL="768685" lvl="1" indent="-214308" algn="just">
              <a:spcBef>
                <a:spcPts val="100"/>
              </a:spcBef>
              <a:spcAft>
                <a:spcPts val="100"/>
              </a:spcAft>
              <a:buFont typeface="Wingdings"/>
              <a:buChar char="§"/>
              <a:defRPr sz="1800" b="0" i="0" u="none" strike="noStrike" cap="none" spc="0">
                <a:solidFill>
                  <a:srgbClr val="000000"/>
                </a:solidFill>
              </a:defRPr>
            </a:pPr>
            <a:r>
              <a:rPr lang="fr-FR" sz="1200">
                <a:solidFill>
                  <a:srgbClr val="000000"/>
                </a:solidFill>
                <a:ea typeface="Microsoft YaHei"/>
                <a:cs typeface="Mangal"/>
              </a:rPr>
              <a:t>Béton bas carbone : de l’ordre de -50 kg CO2/m²</a:t>
            </a:r>
            <a:r>
              <a:rPr lang="fr-FR" sz="1200">
                <a:solidFill>
                  <a:schemeClr val="accent2"/>
                </a:solidFill>
                <a:ea typeface="Microsoft YaHei"/>
                <a:cs typeface="Mangal"/>
              </a:rPr>
              <a:t> </a:t>
            </a:r>
            <a:endParaRPr/>
          </a:p>
          <a:p>
            <a:pPr marL="768685" lvl="1" indent="-214308" algn="just">
              <a:spcBef>
                <a:spcPts val="100"/>
              </a:spcBef>
              <a:spcAft>
                <a:spcPts val="100"/>
              </a:spcAft>
              <a:buFont typeface="Wingdings"/>
              <a:buChar char="§"/>
              <a:defRPr sz="1800" b="0" i="0" u="none" strike="noStrike" cap="none" spc="0">
                <a:solidFill>
                  <a:srgbClr val="000000"/>
                </a:solidFill>
              </a:defRPr>
            </a:pPr>
            <a:r>
              <a:rPr lang="fr-FR" sz="1200">
                <a:solidFill>
                  <a:srgbClr val="000000"/>
                </a:solidFill>
                <a:ea typeface="Microsoft YaHei"/>
                <a:cs typeface="Mangal"/>
              </a:rPr>
              <a:t>Nature des fluides frigorigènes: -25 kgCO2/m²</a:t>
            </a:r>
            <a:endParaRPr/>
          </a:p>
          <a:p>
            <a:pPr marL="768685" lvl="1" indent="-214308" algn="just">
              <a:spcBef>
                <a:spcPts val="100"/>
              </a:spcBef>
              <a:spcAft>
                <a:spcPts val="100"/>
              </a:spcAft>
              <a:buFont typeface="Wingdings"/>
              <a:buChar char="§"/>
              <a:defRPr sz="1800" b="0" i="0" u="none" strike="noStrike" cap="none" spc="0">
                <a:solidFill>
                  <a:srgbClr val="000000"/>
                </a:solidFill>
              </a:defRPr>
            </a:pPr>
            <a:r>
              <a:rPr lang="fr-FR" sz="1200">
                <a:solidFill>
                  <a:srgbClr val="000000"/>
                </a:solidFill>
                <a:ea typeface="Microsoft YaHei"/>
                <a:cs typeface="Mangal"/>
              </a:rPr>
              <a:t>Structure bois (CLT): -100 à -200 kg CO2/m²</a:t>
            </a:r>
            <a:endParaRPr/>
          </a:p>
          <a:p>
            <a:pPr marL="768685" lvl="1" indent="-214308" algn="just">
              <a:spcBef>
                <a:spcPts val="100"/>
              </a:spcBef>
              <a:spcAft>
                <a:spcPts val="100"/>
              </a:spcAft>
              <a:buFont typeface="Wingdings"/>
              <a:buChar char="§"/>
              <a:defRPr sz="1800" b="0" i="0" u="none" strike="noStrike" cap="none" spc="0">
                <a:solidFill>
                  <a:srgbClr val="000000"/>
                </a:solidFill>
              </a:defRPr>
            </a:pPr>
            <a:r>
              <a:rPr lang="fr-FR" sz="1200">
                <a:solidFill>
                  <a:srgbClr val="000000"/>
                </a:solidFill>
                <a:ea typeface="Microsoft YaHei"/>
                <a:cs typeface="Mangal"/>
              </a:rPr>
              <a:t>Recours à des produits bas carbone en 2</a:t>
            </a:r>
            <a:r>
              <a:rPr lang="fr-FR" sz="1200" baseline="30000">
                <a:solidFill>
                  <a:srgbClr val="000000"/>
                </a:solidFill>
                <a:ea typeface="Microsoft YaHei"/>
                <a:cs typeface="Mangal"/>
              </a:rPr>
              <a:t>nd</a:t>
            </a:r>
            <a:r>
              <a:rPr lang="fr-FR" sz="1200">
                <a:solidFill>
                  <a:srgbClr val="000000"/>
                </a:solidFill>
                <a:ea typeface="Microsoft YaHei"/>
                <a:cs typeface="Mangal"/>
              </a:rPr>
              <a:t> œuvre (hors bardage): </a:t>
            </a:r>
            <a:endParaRPr/>
          </a:p>
          <a:p>
            <a:pPr marL="1128685" lvl="2" indent="-214308" algn="just">
              <a:buFont typeface="Wingdings"/>
              <a:buChar char="§"/>
              <a:defRPr sz="1800" b="0" i="0" u="none" strike="noStrike" cap="none" spc="0">
                <a:solidFill>
                  <a:srgbClr val="000000"/>
                </a:solidFill>
              </a:defRPr>
            </a:pPr>
            <a:r>
              <a:rPr lang="fr-FR" sz="1200">
                <a:solidFill>
                  <a:srgbClr val="000000"/>
                </a:solidFill>
                <a:ea typeface="Microsoft YaHei"/>
                <a:cs typeface="Mangal"/>
              </a:rPr>
              <a:t>-25 kg CO2/m² pour les bureaux moyens et grands (pas de recours à des isolants biosourcés sous bardage pour le moment faute d’avis technique)</a:t>
            </a:r>
            <a:endParaRPr/>
          </a:p>
          <a:p>
            <a:pPr marL="1128685" lvl="2" indent="-214308" algn="just">
              <a:buFont typeface="Wingdings"/>
              <a:buChar char="§"/>
              <a:defRPr sz="1800" b="0" i="0" u="none" strike="noStrike" cap="none" spc="0">
                <a:solidFill>
                  <a:srgbClr val="000000"/>
                </a:solidFill>
              </a:defRPr>
            </a:pPr>
            <a:r>
              <a:rPr lang="fr-FR" sz="1200">
                <a:solidFill>
                  <a:srgbClr val="000000"/>
                </a:solidFill>
                <a:ea typeface="Microsoft YaHei"/>
                <a:cs typeface="Mangal"/>
              </a:rPr>
              <a:t>-70 kg CO2/m² pour les petits bureaux en RDC (recours possible isolant biosourcés sous bardage)</a:t>
            </a:r>
            <a:endParaRPr lang="fr-FR" sz="1200">
              <a:solidFill>
                <a:schemeClr val="accent2"/>
              </a:solidFill>
              <a:ea typeface="Microsoft YaHei"/>
              <a:cs typeface="Mangal"/>
            </a:endParaRPr>
          </a:p>
          <a:p>
            <a:pPr marL="1128685" lvl="2" indent="-214308" algn="just">
              <a:buFont typeface="Wingdings"/>
              <a:buChar char="§"/>
              <a:defRPr sz="1800" b="0" i="0" u="none" strike="noStrike" cap="none" spc="0">
                <a:solidFill>
                  <a:srgbClr val="000000"/>
                </a:solidFill>
              </a:defRPr>
            </a:pPr>
            <a:endParaRPr lang="fr-FR" sz="500" b="1">
              <a:solidFill>
                <a:schemeClr val="tx2"/>
              </a:solidFill>
            </a:endParaRPr>
          </a:p>
          <a:p>
            <a:pPr marL="0" lvl="2" indent="0">
              <a:buFont typeface="Arial"/>
              <a:buNone/>
              <a:defRPr/>
            </a:pPr>
            <a:r>
              <a:rPr lang="fr-FR" sz="1200" b="1">
                <a:solidFill>
                  <a:schemeClr val="tx2"/>
                </a:solidFill>
              </a:rPr>
              <a:t>Quelques leviers à l’horizon 2031 :</a:t>
            </a:r>
            <a:endParaRPr lang="fr-FR" sz="1000" b="1">
              <a:solidFill>
                <a:schemeClr val="tx2"/>
              </a:solidFill>
            </a:endParaRPr>
          </a:p>
          <a:p>
            <a:pPr marL="768685" indent="-214308" algn="just">
              <a:spcBef>
                <a:spcPts val="100"/>
              </a:spcBef>
              <a:spcAft>
                <a:spcPts val="100"/>
              </a:spcAft>
              <a:buFont typeface="Wingdings"/>
              <a:buChar char="§"/>
              <a:defRPr sz="1800" b="0" i="0" u="none" strike="noStrike" cap="none" spc="0">
                <a:solidFill>
                  <a:srgbClr val="000000"/>
                </a:solidFill>
              </a:defRPr>
            </a:pPr>
            <a:r>
              <a:rPr lang="fr-FR" sz="1200">
                <a:solidFill>
                  <a:srgbClr val="000000"/>
                </a:solidFill>
                <a:ea typeface="Microsoft YaHei"/>
                <a:cs typeface="Mangal"/>
              </a:rPr>
              <a:t>Diminution de 35% de l’impact du béton : -70 kg CO2/m² (gain moindre pour petits bureaux en RDC)</a:t>
            </a:r>
            <a:endParaRPr lang="fr-FR" sz="1200">
              <a:solidFill>
                <a:schemeClr val="accent2"/>
              </a:solidFill>
              <a:ea typeface="Microsoft YaHei"/>
              <a:cs typeface="Mangal"/>
            </a:endParaRPr>
          </a:p>
          <a:p>
            <a:pPr marL="768685" indent="-214308" algn="just">
              <a:spcBef>
                <a:spcPts val="100"/>
              </a:spcBef>
              <a:spcAft>
                <a:spcPts val="100"/>
              </a:spcAft>
              <a:buFont typeface="Wingdings"/>
              <a:buChar char="§"/>
              <a:defRPr sz="1800" b="0" i="0" u="none" strike="noStrike" cap="none" spc="0">
                <a:solidFill>
                  <a:srgbClr val="000000"/>
                </a:solidFill>
              </a:defRPr>
            </a:pPr>
            <a:r>
              <a:rPr lang="fr-FR" sz="1200">
                <a:solidFill>
                  <a:srgbClr val="000000"/>
                </a:solidFill>
                <a:ea typeface="Microsoft YaHei"/>
                <a:cs typeface="Mangal"/>
              </a:rPr>
              <a:t>Diminution de l’usage des données par défaut: -50 kg CO2/m² au minimum</a:t>
            </a:r>
            <a:endParaRPr/>
          </a:p>
          <a:p>
            <a:pPr marL="768685" indent="-214308" algn="just">
              <a:spcBef>
                <a:spcPts val="100"/>
              </a:spcBef>
              <a:spcAft>
                <a:spcPts val="100"/>
              </a:spcAft>
              <a:buFont typeface="Wingdings"/>
              <a:buChar char="§"/>
              <a:defRPr sz="1800" b="0" i="0" u="none" strike="noStrike" cap="none" spc="0">
                <a:solidFill>
                  <a:srgbClr val="000000"/>
                </a:solidFill>
              </a:defRPr>
            </a:pPr>
            <a:r>
              <a:rPr lang="fr-FR" sz="1200">
                <a:solidFill>
                  <a:srgbClr val="000000"/>
                </a:solidFill>
                <a:ea typeface="Microsoft YaHei"/>
                <a:cs typeface="Mangal"/>
              </a:rPr>
              <a:t>Recours à des produits bas carbone en 2</a:t>
            </a:r>
            <a:r>
              <a:rPr lang="fr-FR" sz="1200" baseline="30000">
                <a:solidFill>
                  <a:srgbClr val="000000"/>
                </a:solidFill>
                <a:ea typeface="Microsoft YaHei"/>
                <a:cs typeface="Mangal"/>
              </a:rPr>
              <a:t>nd</a:t>
            </a:r>
            <a:r>
              <a:rPr lang="fr-FR" sz="1200">
                <a:solidFill>
                  <a:srgbClr val="000000"/>
                </a:solidFill>
                <a:ea typeface="Microsoft YaHei"/>
                <a:cs typeface="Mangal"/>
              </a:rPr>
              <a:t> œuvre (hors bardage): -50 kg CO2/m² </a:t>
            </a:r>
            <a:endParaRPr/>
          </a:p>
          <a:p>
            <a:pPr marL="567555" lvl="3" indent="0" algn="just">
              <a:buFont typeface="Arial"/>
              <a:buNone/>
              <a:defRPr sz="1800" b="0" i="0" u="none" strike="noStrike" cap="none" spc="0">
                <a:solidFill>
                  <a:srgbClr val="000000"/>
                </a:solidFill>
              </a:defRPr>
            </a:pPr>
            <a:r>
              <a:rPr lang="fr-FR" sz="1200" b="1">
                <a:solidFill>
                  <a:srgbClr val="000000"/>
                </a:solidFill>
                <a:ea typeface="Microsoft YaHei"/>
                <a:cs typeface="Mangal"/>
              </a:rPr>
              <a:t>+ </a:t>
            </a:r>
            <a:r>
              <a:rPr lang="fr-FR" sz="1200">
                <a:solidFill>
                  <a:srgbClr val="000000"/>
                </a:solidFill>
                <a:ea typeface="Microsoft YaHei"/>
                <a:cs typeface="Mangal"/>
              </a:rPr>
              <a:t>amélioration des autres catégories de produits également concernés par les objectifs SNBC de -35 %</a:t>
            </a:r>
            <a:endParaRPr lang="fr-FR" sz="1400">
              <a:solidFill>
                <a:srgbClr val="000000"/>
              </a:solidFill>
              <a:ea typeface="Microsoft YaHei"/>
              <a:cs typeface="Mangal"/>
            </a:endParaRPr>
          </a:p>
        </p:txBody>
      </p:sp>
      <p:sp>
        <p:nvSpPr>
          <p:cNvPr id="15" name="Rectangle à coins arrondis 14"/>
          <p:cNvSpPr/>
          <p:nvPr/>
        </p:nvSpPr>
        <p:spPr bwMode="auto">
          <a:xfrm>
            <a:off x="6492214" y="1436933"/>
            <a:ext cx="2429412" cy="886283"/>
          </a:xfrm>
          <a:prstGeom prst="roundRect">
            <a:avLst>
              <a:gd name="adj"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fr-FR" sz="1200"/>
              <a:t>Recours aux meilleurs données environnementales disponibles, sans modifier la nature du produit</a:t>
            </a:r>
            <a:endParaRPr/>
          </a:p>
        </p:txBody>
      </p:sp>
      <p:cxnSp>
        <p:nvCxnSpPr>
          <p:cNvPr id="16" name="Connecteur droit avec flèche 15"/>
          <p:cNvCxnSpPr>
            <a:cxnSpLocks/>
          </p:cNvCxnSpPr>
          <p:nvPr/>
        </p:nvCxnSpPr>
        <p:spPr bwMode="auto">
          <a:xfrm>
            <a:off x="5436096" y="1635646"/>
            <a:ext cx="1023626" cy="244429"/>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Indicateurs informatifs</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124</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1">
              <a:lumMod val="10000"/>
              <a:lumOff val="9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200" b="1">
                <a:solidFill>
                  <a:schemeClr val="bg1">
                    <a:lumMod val="50000"/>
                  </a:schemeClr>
                </a:solidFill>
              </a:rPr>
              <a:t>Indicateurs de performance environnementale</a:t>
            </a:r>
            <a:endParaRPr/>
          </a:p>
        </p:txBody>
      </p:sp>
      <p:sp>
        <p:nvSpPr>
          <p:cNvPr id="15" name="Espace réservé du contenu 1"/>
          <p:cNvSpPr txBox="1"/>
          <p:nvPr/>
        </p:nvSpPr>
        <p:spPr bwMode="auto">
          <a:xfrm>
            <a:off x="382674" y="1126387"/>
            <a:ext cx="9013862" cy="221227"/>
          </a:xfrm>
          <a:prstGeom prst="rect">
            <a:avLst/>
          </a:prstGeom>
        </p:spPr>
        <p:txBody>
          <a:bodyPr>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marL="179388" lvl="4" indent="-179388">
              <a:buClr>
                <a:schemeClr val="accent6"/>
              </a:buClr>
              <a:buFont typeface="Wingdings"/>
              <a:buChar char="Ø"/>
              <a:defRPr/>
            </a:pPr>
            <a:r>
              <a:rPr lang="fr-FR" sz="1050"/>
              <a:t>La RE2020 introduit d’autres indicateurs, sans exigence réglementaire, pour l’évaluation de la performance environnementale :</a:t>
            </a:r>
            <a:endParaRPr/>
          </a:p>
        </p:txBody>
      </p:sp>
      <mc:AlternateContent xmlns:mc="http://schemas.openxmlformats.org/markup-compatibility/2006" xmlns:a14="http://schemas.microsoft.com/office/drawing/2010/main">
        <mc:Choice Requires="a14">
          <p:graphicFrame>
            <p:nvGraphicFramePr>
              <p:cNvPr id="16" name="Tableau 15"/>
              <p:cNvGraphicFramePr>
                <a:graphicFrameLocks noGrp="1"/>
              </p:cNvGraphicFramePr>
              <p:nvPr>
                <p:extLst>
                  <p:ext uri="{D42A27DB-BD31-4B8C-83A1-F6EECF244321}">
                    <p14:modId xmlns:p14="http://schemas.microsoft.com/office/powerpoint/2010/main" val="3418168462"/>
                  </p:ext>
                </p:extLst>
              </p:nvPr>
            </p:nvGraphicFramePr>
            <p:xfrm>
              <a:off x="470700" y="1413695"/>
              <a:ext cx="8447611" cy="3210559"/>
            </p:xfrm>
            <a:graphic>
              <a:graphicData uri="http://schemas.openxmlformats.org/drawingml/2006/table">
                <a:tbl>
                  <a:tblPr firstRow="1" firstCol="1" bandRow="1">
                    <a:tableStyleId>{68D230F3-CF80-4859-8CE7-A43EE81993B5}</a:tableStyleId>
                  </a:tblPr>
                  <a:tblGrid>
                    <a:gridCol w="3744418">
                      <a:extLst>
                        <a:ext uri="{9D8B030D-6E8A-4147-A177-3AD203B41FA5}">
                          <a16:colId xmlns:a16="http://schemas.microsoft.com/office/drawing/2014/main" val="20000"/>
                        </a:ext>
                      </a:extLst>
                    </a:gridCol>
                    <a:gridCol w="4703193">
                      <a:extLst>
                        <a:ext uri="{9D8B030D-6E8A-4147-A177-3AD203B41FA5}">
                          <a16:colId xmlns:a16="http://schemas.microsoft.com/office/drawing/2014/main" val="20001"/>
                        </a:ext>
                      </a:extLst>
                    </a:gridCol>
                  </a:tblGrid>
                  <a:tr h="195692">
                    <a:tc>
                      <a:txBody>
                        <a:bodyPr/>
                        <a:lstStyle/>
                        <a:p>
                          <a:pPr algn="ctr">
                            <a:lnSpc>
                              <a:spcPct val="107000"/>
                            </a:lnSpc>
                            <a:spcAft>
                              <a:spcPts val="300"/>
                            </a:spcAft>
                            <a:defRPr/>
                          </a:pPr>
                          <a:r>
                            <a:rPr lang="fr-FR" sz="1200" b="0">
                              <a:latin typeface="+mn-lt"/>
                            </a:rPr>
                            <a:t>Indicateurs </a:t>
                          </a:r>
                          <a:r>
                            <a:rPr lang="fr-FR" sz="1200" b="1">
                              <a:latin typeface="+mn-lt"/>
                            </a:rPr>
                            <a:t>supplémentaires</a:t>
                          </a:r>
                          <a:endParaRPr lang="fr-FR" sz="1200" b="1">
                            <a:latin typeface="+mn-lt"/>
                            <a:ea typeface="Times New Roman"/>
                            <a:cs typeface="Arial"/>
                          </a:endParaRPr>
                        </a:p>
                      </a:txBody>
                      <a:tcPr marL="51435" marR="51435" marT="0" marB="0">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lgn="ctr">
                            <a:lnSpc>
                              <a:spcPct val="107000"/>
                            </a:lnSpc>
                            <a:spcAft>
                              <a:spcPts val="300"/>
                            </a:spcAft>
                            <a:defRPr/>
                          </a:pPr>
                          <a:r>
                            <a:rPr lang="fr-FR" sz="1200">
                              <a:latin typeface="+mn-lt"/>
                            </a:rPr>
                            <a:t>Explications</a:t>
                          </a:r>
                          <a:endParaRPr lang="fr-FR" sz="1200">
                            <a:latin typeface="+mn-lt"/>
                            <a:ea typeface="Times New Roman"/>
                            <a:cs typeface="Arial"/>
                          </a:endParaRPr>
                        </a:p>
                      </a:txBody>
                      <a:tcPr marL="51435" marR="51435" marT="0" marB="0">
                        <a:lnL w="12700" algn="ctr">
                          <a:solidFill>
                            <a:schemeClr val="tx1"/>
                          </a:solidFill>
                        </a:lnL>
                        <a:lnR w="12700" algn="ctr">
                          <a:solidFill>
                            <a:schemeClr val="tx1"/>
                          </a:solidFill>
                        </a:lnR>
                        <a:lnT w="12700" algn="ctr">
                          <a:solidFill>
                            <a:schemeClr val="tx1"/>
                          </a:solidFill>
                        </a:lnT>
                        <a:lnB w="12700" algn="ctr">
                          <a:solidFill>
                            <a:schemeClr val="tx1"/>
                          </a:solidFill>
                        </a:lnB>
                      </a:tcPr>
                    </a:tc>
                    <a:extLst>
                      <a:ext uri="{0D108BD9-81ED-4DB2-BD59-A6C34878D82A}">
                        <a16:rowId xmlns:a16="http://schemas.microsoft.com/office/drawing/2014/main" val="10000"/>
                      </a:ext>
                    </a:extLst>
                  </a:tr>
                  <a:tr h="401703">
                    <a:tc>
                      <a:txBody>
                        <a:bodyPr/>
                        <a:lstStyle/>
                        <a:p>
                          <a:pPr marL="0" marR="0" lvl="0" indent="0" algn="just" defTabSz="457200">
                            <a:lnSpc>
                              <a:spcPct val="107000"/>
                            </a:lnSpc>
                            <a:spcBef>
                              <a:spcPts val="0"/>
                            </a:spcBef>
                            <a:spcAft>
                              <a:spcPts val="300"/>
                            </a:spcAft>
                            <a:buClrTx/>
                            <a:buSzTx/>
                            <a:buFontTx/>
                            <a:buNone/>
                            <a:defRPr/>
                          </a:pPr>
                          <a:r>
                            <a:rPr lang="fr-FR" sz="900" b="1" dirty="0" err="1">
                              <a:latin typeface="+mn-lt"/>
                            </a:rPr>
                            <a:t>Ic</a:t>
                          </a:r>
                          <a:r>
                            <a:rPr lang="fr-FR" sz="900" b="1" baseline="-25000" dirty="0" err="1">
                              <a:latin typeface="+mn-lt"/>
                            </a:rPr>
                            <a:t>bâtiment</a:t>
                          </a:r>
                          <a:r>
                            <a:rPr lang="fr-FR" sz="900" b="0" dirty="0">
                              <a:latin typeface="+mn-lt"/>
                            </a:rPr>
                            <a:t> : Impact sur le changement climatique du bâtiment ; Unité kgCO2éq/m² de </a:t>
                          </a:r>
                          <a:r>
                            <a:rPr lang="fr-FR" sz="900" b="0" dirty="0" err="1">
                              <a:latin typeface="+mn-lt"/>
                            </a:rPr>
                            <a:t>Sref</a:t>
                          </a:r>
                          <a:endParaRPr lang="fr-FR" sz="900" b="0" dirty="0">
                            <a:latin typeface="+mn-lt"/>
                            <a:ea typeface="Times New Roman"/>
                            <a:cs typeface="Arial"/>
                          </a:endParaRPr>
                        </a:p>
                      </a:txBody>
                      <a:tcPr marL="51435" marR="51435"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lgn="l">
                            <a:lnSpc>
                              <a:spcPct val="107000"/>
                            </a:lnSpc>
                            <a:spcAft>
                              <a:spcPts val="300"/>
                            </a:spcAft>
                            <a:defRPr/>
                          </a:pPr>
                          <a:r>
                            <a:rPr lang="fr-FR" sz="900">
                              <a:latin typeface="+mn-lt"/>
                            </a:rPr>
                            <a:t>Représente l’impact de tout le bâtiment. C’est la somme des 3 indicateurs suivants :     « Construction », « Energie » et « Eau »</a:t>
                          </a:r>
                          <a:endParaRPr lang="fr-FR" sz="900">
                            <a:latin typeface="+mn-lt"/>
                            <a:ea typeface="Times New Roman"/>
                            <a:cs typeface="Arial"/>
                          </a:endParaRPr>
                        </a:p>
                      </a:txBody>
                      <a:tcPr marL="51435" marR="51435"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tcPr>
                    </a:tc>
                    <a:extLst>
                      <a:ext uri="{0D108BD9-81ED-4DB2-BD59-A6C34878D82A}">
                        <a16:rowId xmlns:a16="http://schemas.microsoft.com/office/drawing/2014/main" val="10001"/>
                      </a:ext>
                    </a:extLst>
                  </a:tr>
                  <a:tr h="432048">
                    <a:tc>
                      <a:txBody>
                        <a:bodyPr/>
                        <a:lstStyle/>
                        <a:p>
                          <a:pPr algn="just">
                            <a:lnSpc>
                              <a:spcPct val="107000"/>
                            </a:lnSpc>
                            <a:spcAft>
                              <a:spcPts val="300"/>
                            </a:spcAft>
                            <a:defRPr/>
                          </a:pPr>
                          <a:r>
                            <a:rPr lang="fr-FR" sz="900" b="1">
                              <a:latin typeface="+mn-lt"/>
                            </a:rPr>
                            <a:t>StockC</a:t>
                          </a:r>
                          <a:r>
                            <a:rPr lang="fr-FR" sz="900" b="0">
                              <a:latin typeface="+mn-lt"/>
                            </a:rPr>
                            <a:t>: Carbone biogénique stocké</a:t>
                          </a:r>
                          <a:endParaRPr sz="900">
                            <a:latin typeface="+mn-lt"/>
                          </a:endParaRPr>
                        </a:p>
                        <a:p>
                          <a:pPr algn="just">
                            <a:lnSpc>
                              <a:spcPct val="107000"/>
                            </a:lnSpc>
                            <a:spcAft>
                              <a:spcPts val="300"/>
                            </a:spcAft>
                            <a:defRPr/>
                          </a:pPr>
                          <a:r>
                            <a:rPr lang="fr-FR" sz="900" b="0">
                              <a:latin typeface="+mn-lt"/>
                            </a:rPr>
                            <a:t>Unité : kg C/m² de Sref</a:t>
                          </a:r>
                          <a:endParaRPr lang="fr-FR" sz="900" b="0">
                            <a:latin typeface="+mn-lt"/>
                            <a:ea typeface="Times New Roman"/>
                            <a:cs typeface="Arial"/>
                          </a:endParaRPr>
                        </a:p>
                      </a:txBody>
                      <a:tcPr marL="51435" marR="51435"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lgn="just">
                            <a:lnSpc>
                              <a:spcPct val="107000"/>
                            </a:lnSpc>
                            <a:spcAft>
                              <a:spcPts val="300"/>
                            </a:spcAft>
                            <a:defRPr/>
                          </a:pPr>
                          <a:r>
                            <a:rPr lang="fr-FR" sz="900">
                              <a:latin typeface="+mn-lt"/>
                            </a:rPr>
                            <a:t>Quantité de carbone biogénique stockée dans le bâtiment. Exemple de stockage biogénique : contenu carbone stocké dans la charpente bois de la construction.</a:t>
                          </a:r>
                          <a:endParaRPr lang="fr-FR" sz="900">
                            <a:latin typeface="+mn-lt"/>
                            <a:ea typeface="Times New Roman"/>
                            <a:cs typeface="Arial"/>
                          </a:endParaRPr>
                        </a:p>
                      </a:txBody>
                      <a:tcPr marL="51435" marR="51435"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tcPr>
                    </a:tc>
                    <a:extLst>
                      <a:ext uri="{0D108BD9-81ED-4DB2-BD59-A6C34878D82A}">
                        <a16:rowId xmlns:a16="http://schemas.microsoft.com/office/drawing/2014/main" val="10002"/>
                      </a:ext>
                    </a:extLst>
                  </a:tr>
                  <a:tr h="738829">
                    <a:tc>
                      <a:txBody>
                        <a:bodyPr/>
                        <a:lstStyle/>
                        <a:p>
                          <a:pPr marL="0" marR="0" lvl="0" indent="0" algn="just" defTabSz="457200">
                            <a:lnSpc>
                              <a:spcPct val="107000"/>
                            </a:lnSpc>
                            <a:spcBef>
                              <a:spcPts val="0"/>
                            </a:spcBef>
                            <a:spcAft>
                              <a:spcPts val="300"/>
                            </a:spcAft>
                            <a:buClrTx/>
                            <a:buSzTx/>
                            <a:buFontTx/>
                            <a:buNone/>
                            <a:defRPr/>
                          </a:pPr>
                          <a:r>
                            <a:rPr lang="fr-FR" sz="900" b="1" dirty="0" err="1">
                              <a:solidFill>
                                <a:srgbClr val="000000"/>
                              </a:solidFill>
                              <a:latin typeface="+mn-lt"/>
                              <a:ea typeface="Microsoft YaHei"/>
                              <a:cs typeface="Mangal"/>
                            </a:rPr>
                            <a:t>Ic</a:t>
                          </a:r>
                          <a:r>
                            <a:rPr lang="fr-FR" sz="900" b="1" baseline="-25000" dirty="0" err="1">
                              <a:solidFill>
                                <a:srgbClr val="000000"/>
                              </a:solidFill>
                              <a:latin typeface="+mn-lt"/>
                              <a:ea typeface="Microsoft YaHei"/>
                              <a:cs typeface="Mangal"/>
                            </a:rPr>
                            <a:t>ded</a:t>
                          </a:r>
                          <a:r>
                            <a:rPr lang="fr-FR" sz="900" b="1" dirty="0">
                              <a:latin typeface="+mn-lt"/>
                            </a:rPr>
                            <a:t>: </a:t>
                          </a:r>
                          <a:r>
                            <a:rPr lang="fr-FR" sz="900" b="0" dirty="0">
                              <a:latin typeface="+mn-lt"/>
                            </a:rPr>
                            <a:t>Impact des données environnementales par défaut et forfaitaires utilisées dans l’évaluation du bâtiment ; Unité : kgCO2éq/m² de </a:t>
                          </a:r>
                          <a:r>
                            <a:rPr lang="fr-FR" sz="900" b="0" dirty="0" err="1">
                              <a:latin typeface="+mn-lt"/>
                            </a:rPr>
                            <a:t>Sref</a:t>
                          </a:r>
                          <a:endParaRPr lang="fr-FR" sz="900" b="0" dirty="0">
                            <a:latin typeface="+mn-lt"/>
                            <a:ea typeface="Times New Roman"/>
                            <a:cs typeface="Arial"/>
                          </a:endParaRPr>
                        </a:p>
                      </a:txBody>
                      <a:tcPr marL="51435" marR="51435"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lgn="just">
                            <a:lnSpc>
                              <a:spcPct val="107000"/>
                            </a:lnSpc>
                            <a:spcAft>
                              <a:spcPts val="300"/>
                            </a:spcAft>
                            <a:defRPr/>
                          </a:pPr>
                          <a:r>
                            <a:rPr lang="fr-FR" sz="900" dirty="0">
                              <a:latin typeface="+mn-lt"/>
                            </a:rPr>
                            <a:t>Le calcul de l’indicateur </a:t>
                          </a:r>
                          <a14:m>
                            <m:oMath xmlns:m="http://schemas.openxmlformats.org/officeDocument/2006/math">
                              <m:sSub>
                                <m:sSubPr>
                                  <m:ctrlPr>
                                    <a:rPr lang="fr-FR" sz="900" i="1">
                                      <a:latin typeface="Cambria Math" panose="02040503050406030204" pitchFamily="18" charset="0"/>
                                      <a:ea typeface="Cambria Math"/>
                                      <a:cs typeface="Cambria Math"/>
                                    </a:rPr>
                                  </m:ctrlPr>
                                </m:sSubPr>
                                <m:e>
                                  <m:r>
                                    <m:rPr>
                                      <m:nor/>
                                    </m:rPr>
                                    <a:rPr lang="fr-FR" sz="900">
                                      <a:latin typeface="+mn-lt"/>
                                    </a:rPr>
                                    <m:t>Ic</m:t>
                                  </m:r>
                                </m:e>
                                <m:sub>
                                  <m:r>
                                    <m:rPr>
                                      <m:nor/>
                                    </m:rPr>
                                    <a:rPr lang="fr-FR" sz="900">
                                      <a:latin typeface="+mn-lt"/>
                                    </a:rPr>
                                    <m:t>construction</m:t>
                                  </m:r>
                                  <m:r>
                                    <m:rPr>
                                      <m:nor/>
                                    </m:rPr>
                                    <a:rPr lang="fr-FR" sz="900">
                                      <a:latin typeface="+mn-lt"/>
                                      <a:ea typeface="Times New Roman"/>
                                      <a:cs typeface="Arial"/>
                                    </a:rPr>
                                    <m:t> </m:t>
                                  </m:r>
                                </m:sub>
                              </m:sSub>
                            </m:oMath>
                          </a14:m>
                          <a:r>
                            <a:rPr lang="fr-FR" sz="900" dirty="0">
                              <a:latin typeface="+mn-lt"/>
                            </a:rPr>
                            <a:t>fait appel à des données environnementales spécifiques et des données environnementales par défaut ou des valeurs forfaitaires. Cet indicateur définit l’impact des données environnementales par défaut et forfaitaires dans le calcul de </a:t>
                          </a:r>
                          <a14:m>
                            <m:oMath xmlns:m="http://schemas.openxmlformats.org/officeDocument/2006/math">
                              <m:sSub>
                                <m:sSubPr>
                                  <m:ctrlPr>
                                    <a:rPr lang="fr-FR" sz="900" i="1">
                                      <a:latin typeface="Cambria Math" panose="02040503050406030204" pitchFamily="18" charset="0"/>
                                      <a:ea typeface="Cambria Math"/>
                                      <a:cs typeface="Cambria Math"/>
                                    </a:rPr>
                                  </m:ctrlPr>
                                </m:sSubPr>
                                <m:e>
                                  <m:r>
                                    <m:rPr>
                                      <m:nor/>
                                    </m:rPr>
                                    <a:rPr lang="fr-FR" sz="900">
                                      <a:latin typeface="+mn-lt"/>
                                    </a:rPr>
                                    <m:t>Ic</m:t>
                                  </m:r>
                                </m:e>
                                <m:sub>
                                  <m:r>
                                    <m:rPr>
                                      <m:nor/>
                                    </m:rPr>
                                    <a:rPr lang="fr-FR" sz="900">
                                      <a:latin typeface="+mn-lt"/>
                                    </a:rPr>
                                    <m:t>construction</m:t>
                                  </m:r>
                                  <m:r>
                                    <m:rPr>
                                      <m:nor/>
                                    </m:rPr>
                                    <a:rPr lang="fr-FR" sz="900">
                                      <a:latin typeface="+mn-lt"/>
                                      <a:ea typeface="Times New Roman"/>
                                      <a:cs typeface="Arial"/>
                                    </a:rPr>
                                    <m:t> </m:t>
                                  </m:r>
                                </m:sub>
                              </m:sSub>
                            </m:oMath>
                          </a14:m>
                          <a:endParaRPr lang="fr-FR" sz="900" dirty="0">
                            <a:latin typeface="+mn-lt"/>
                            <a:ea typeface="Times New Roman"/>
                            <a:cs typeface="Arial"/>
                          </a:endParaRPr>
                        </a:p>
                      </a:txBody>
                      <a:tcPr marL="51435" marR="51435" marT="0" marB="0" anchor="ctr">
                        <a:lnL w="12700" algn="ctr">
                          <a:solidFill>
                            <a:schemeClr val="tx1"/>
                          </a:solidFill>
                        </a:lnL>
                        <a:lnR w="12700" algn="ctr">
                          <a:solidFill>
                            <a:schemeClr val="tx1"/>
                          </a:solidFill>
                        </a:lnR>
                        <a:lnT w="12700" algn="ctr">
                          <a:solidFill>
                            <a:schemeClr val="tx1"/>
                          </a:solid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8072">
                    <a:tc>
                      <a:txBody>
                        <a:bodyPr/>
                        <a:lstStyle/>
                        <a:p>
                          <a:pPr algn="just">
                            <a:lnSpc>
                              <a:spcPct val="107000"/>
                            </a:lnSpc>
                            <a:spcAft>
                              <a:spcPts val="300"/>
                            </a:spcAft>
                            <a:defRPr/>
                          </a:pPr>
                          <a:r>
                            <a:rPr lang="fr-FR" sz="900" b="0" i="1" dirty="0">
                              <a:solidFill>
                                <a:schemeClr val="accent4"/>
                              </a:solidFill>
                              <a:highlight>
                                <a:srgbClr val="FFFF00"/>
                              </a:highlight>
                              <a:latin typeface="+mn-lt"/>
                            </a:rPr>
                            <a:t>Nouvel indicateur au 1</a:t>
                          </a:r>
                          <a:r>
                            <a:rPr lang="fr-FR" sz="900" b="0" i="1" baseline="30000" dirty="0">
                              <a:solidFill>
                                <a:schemeClr val="accent4"/>
                              </a:solidFill>
                              <a:highlight>
                                <a:srgbClr val="FFFF00"/>
                              </a:highlight>
                              <a:latin typeface="+mn-lt"/>
                            </a:rPr>
                            <a:t>er</a:t>
                          </a:r>
                          <a:r>
                            <a:rPr lang="fr-FR" sz="900" b="0" i="1" dirty="0">
                              <a:solidFill>
                                <a:schemeClr val="accent4"/>
                              </a:solidFill>
                              <a:highlight>
                                <a:srgbClr val="FFFF00"/>
                              </a:highlight>
                              <a:latin typeface="+mn-lt"/>
                            </a:rPr>
                            <a:t> mai 2026</a:t>
                          </a:r>
                        </a:p>
                        <a:p>
                          <a:pPr algn="just">
                            <a:lnSpc>
                              <a:spcPct val="107000"/>
                            </a:lnSpc>
                            <a:spcAft>
                              <a:spcPts val="300"/>
                            </a:spcAft>
                            <a:defRPr/>
                          </a:pPr>
                          <a:r>
                            <a:rPr lang="fr-FR" sz="900" b="1" dirty="0" err="1">
                              <a:highlight>
                                <a:srgbClr val="FFFF00"/>
                              </a:highlight>
                              <a:latin typeface="+mn-lt"/>
                            </a:rPr>
                            <a:t>Cep,r</a:t>
                          </a:r>
                          <a:r>
                            <a:rPr lang="fr-FR" sz="900" b="1" dirty="0">
                              <a:highlight>
                                <a:srgbClr val="FFFF00"/>
                              </a:highlight>
                              <a:latin typeface="+mn-lt"/>
                            </a:rPr>
                            <a:t> : </a:t>
                          </a:r>
                          <a:r>
                            <a:rPr lang="fr-FR" sz="900" b="0" dirty="0">
                              <a:highlight>
                                <a:srgbClr val="FFFF00"/>
                              </a:highlight>
                              <a:latin typeface="+mn-lt"/>
                            </a:rPr>
                            <a:t>Consommation d’énergie primaire renouvelable du bâtiment</a:t>
                          </a:r>
                          <a:endParaRPr sz="900" b="0" dirty="0">
                            <a:highlight>
                              <a:srgbClr val="FFFF00"/>
                            </a:highlight>
                            <a:latin typeface="+mn-lt"/>
                          </a:endParaRPr>
                        </a:p>
                      </a:txBody>
                      <a:tcPr marL="51435" marR="51435" marT="0" marB="0" anchor="ctr">
                        <a:lnL w="12700" algn="ctr">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7000"/>
                            </a:lnSpc>
                            <a:spcAft>
                              <a:spcPts val="0"/>
                            </a:spcAft>
                          </a:pPr>
                          <a:r>
                            <a:rPr lang="fr-CA" sz="900" dirty="0">
                              <a:solidFill>
                                <a:schemeClr val="dk1"/>
                              </a:solidFill>
                              <a:highlight>
                                <a:srgbClr val="FFFF00"/>
                              </a:highlight>
                              <a:latin typeface="+mn-lt"/>
                              <a:ea typeface="+mn-ea"/>
                              <a:cs typeface="+mn-cs"/>
                            </a:rPr>
                            <a:t>Cet indicateur est calculé pour des conditions de fonctionnement définies pour le chauffage, le refroidissement, la production d’ECS, l’éclairage, la mobilité des occupants internes au bâtiment, les auxiliaires de chauffage, de refroidissement, ECS et ventilation. Ne comptabilise que les consommations d’énergie </a:t>
                          </a:r>
                          <a:r>
                            <a:rPr lang="fr-CA" sz="900" b="1" dirty="0">
                              <a:solidFill>
                                <a:schemeClr val="dk1"/>
                              </a:solidFill>
                              <a:highlight>
                                <a:srgbClr val="FFFF00"/>
                              </a:highlight>
                              <a:latin typeface="+mn-lt"/>
                              <a:ea typeface="+mn-ea"/>
                              <a:cs typeface="+mn-cs"/>
                            </a:rPr>
                            <a:t>renouvelable</a:t>
                          </a:r>
                          <a:endParaRPr lang="fr-FR" sz="900" b="1" dirty="0">
                            <a:solidFill>
                              <a:schemeClr val="dk1"/>
                            </a:solidFill>
                            <a:highlight>
                              <a:srgbClr val="FFFF00"/>
                            </a:highlight>
                            <a:latin typeface="+mn-lt"/>
                            <a:ea typeface="+mn-ea"/>
                            <a:cs typeface="+mn-cs"/>
                          </a:endParaRPr>
                        </a:p>
                      </a:txBody>
                      <a:tcPr marL="90170" marR="90170" marT="0" marB="0">
                        <a:lnL w="12700" cap="flat" cmpd="sng" algn="ctr">
                          <a:solidFill>
                            <a:schemeClr val="tx1"/>
                          </a:solidFill>
                          <a:prstDash val="solid"/>
                          <a:round/>
                          <a:headEnd type="none" w="med" len="med"/>
                          <a:tailEnd type="none" w="med" len="med"/>
                        </a:lnL>
                        <a:lnR w="12700" algn="ctr">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719847">
                    <a:tc>
                      <a:txBody>
                        <a:bodyPr/>
                        <a:lstStyle/>
                        <a:p>
                          <a:pPr algn="just">
                            <a:lnSpc>
                              <a:spcPct val="107000"/>
                            </a:lnSpc>
                            <a:spcAft>
                              <a:spcPts val="300"/>
                            </a:spcAft>
                            <a:defRPr/>
                          </a:pPr>
                          <a:r>
                            <a:rPr lang="fr-FR" sz="900" b="1" dirty="0">
                              <a:latin typeface="+mn-lt"/>
                            </a:rPr>
                            <a:t>27 Indicateurs </a:t>
                          </a:r>
                          <a:r>
                            <a:rPr lang="fr-FR" sz="900" b="0" dirty="0">
                              <a:latin typeface="+mn-lt"/>
                            </a:rPr>
                            <a:t>inclus dans les données environnementales : Potentiel de destruction de la couche d’ozone stratosphérique, Utilisation nette d’eau douce, Déchets dangereux éliminés, radioactifs, …)</a:t>
                          </a:r>
                          <a:endParaRPr sz="900" dirty="0">
                            <a:latin typeface="+mn-lt"/>
                          </a:endParaRPr>
                        </a:p>
                      </a:txBody>
                      <a:tcPr marL="51435" marR="51435" marT="0" marB="0" anchor="ctr">
                        <a:lnL w="12700" algn="ctr">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just">
                            <a:lnSpc>
                              <a:spcPct val="107000"/>
                            </a:lnSpc>
                            <a:spcAft>
                              <a:spcPts val="300"/>
                            </a:spcAft>
                            <a:defRPr/>
                          </a:pPr>
                          <a:r>
                            <a:rPr lang="fr-FR" sz="900" dirty="0">
                              <a:solidFill>
                                <a:schemeClr val="tx1"/>
                              </a:solidFill>
                              <a:latin typeface="+mn-lt"/>
                              <a:ea typeface="+mn-ea"/>
                              <a:cs typeface="+mn-cs"/>
                            </a:rPr>
                            <a:t>Le </a:t>
                          </a:r>
                          <a:r>
                            <a:rPr lang="fr-FR" sz="900" dirty="0">
                              <a:latin typeface="+mn-lt"/>
                            </a:rPr>
                            <a:t>calcul réglementaire évalue les résultats du projet selon les 27 indicateurs environnementaux de l’ACV.</a:t>
                          </a:r>
                          <a:endParaRPr lang="fr-FR" sz="900" dirty="0">
                            <a:latin typeface="+mn-lt"/>
                            <a:ea typeface="Times New Roman"/>
                            <a:cs typeface="Arial"/>
                          </a:endParaRPr>
                        </a:p>
                      </a:txBody>
                      <a:tcPr marL="51435" marR="51435" marT="0" marB="0" anchor="ctr">
                        <a:lnL w="12700" cap="flat" cmpd="sng" algn="ctr">
                          <a:solidFill>
                            <a:schemeClr val="tx1"/>
                          </a:solidFill>
                          <a:prstDash val="solid"/>
                          <a:round/>
                          <a:headEnd type="none" w="med" len="med"/>
                          <a:tailEnd type="none" w="med" len="med"/>
                        </a:lnL>
                        <a:lnR w="12700" algn="ctr">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930451676"/>
                      </a:ext>
                    </a:extLst>
                  </a:tr>
                </a:tbl>
              </a:graphicData>
            </a:graphic>
          </p:graphicFrame>
        </mc:Choice>
        <mc:Fallback xmlns="">
          <p:graphicFrame>
            <p:nvGraphicFramePr>
              <p:cNvPr id="16" name="Tableau 15"/>
              <p:cNvGraphicFramePr>
                <a:graphicFrameLocks noGrp="1"/>
              </p:cNvGraphicFramePr>
              <p:nvPr>
                <p:extLst>
                  <p:ext uri="{D42A27DB-BD31-4B8C-83A1-F6EECF244321}">
                    <p14:modId xmlns:p14="http://schemas.microsoft.com/office/powerpoint/2010/main" val="3418168462"/>
                  </p:ext>
                </p:extLst>
              </p:nvPr>
            </p:nvGraphicFramePr>
            <p:xfrm>
              <a:off x="470700" y="1413695"/>
              <a:ext cx="8447611" cy="3210559"/>
            </p:xfrm>
            <a:graphic>
              <a:graphicData uri="http://schemas.openxmlformats.org/drawingml/2006/table">
                <a:tbl>
                  <a:tblPr firstRow="1" firstCol="1" bandRow="1">
                    <a:tableStyleId>{68D230F3-CF80-4859-8CE7-A43EE81993B5}</a:tableStyleId>
                  </a:tblPr>
                  <a:tblGrid>
                    <a:gridCol w="3744418">
                      <a:extLst>
                        <a:ext uri="{9D8B030D-6E8A-4147-A177-3AD203B41FA5}">
                          <a16:colId xmlns:a16="http://schemas.microsoft.com/office/drawing/2014/main" val="20000"/>
                        </a:ext>
                      </a:extLst>
                    </a:gridCol>
                    <a:gridCol w="4703193">
                      <a:extLst>
                        <a:ext uri="{9D8B030D-6E8A-4147-A177-3AD203B41FA5}">
                          <a16:colId xmlns:a16="http://schemas.microsoft.com/office/drawing/2014/main" val="20001"/>
                        </a:ext>
                      </a:extLst>
                    </a:gridCol>
                  </a:tblGrid>
                  <a:tr h="195692">
                    <a:tc>
                      <a:txBody>
                        <a:bodyPr/>
                        <a:lstStyle/>
                        <a:p>
                          <a:pPr algn="ctr">
                            <a:lnSpc>
                              <a:spcPct val="107000"/>
                            </a:lnSpc>
                            <a:spcAft>
                              <a:spcPts val="300"/>
                            </a:spcAft>
                            <a:defRPr/>
                          </a:pPr>
                          <a:r>
                            <a:rPr lang="fr-FR" sz="1200" b="0">
                              <a:latin typeface="+mn-lt"/>
                            </a:rPr>
                            <a:t>Indicateurs </a:t>
                          </a:r>
                          <a:r>
                            <a:rPr lang="fr-FR" sz="1200" b="1">
                              <a:latin typeface="+mn-lt"/>
                            </a:rPr>
                            <a:t>supplémentaires</a:t>
                          </a:r>
                          <a:endParaRPr lang="fr-FR" sz="1200" b="1">
                            <a:latin typeface="+mn-lt"/>
                            <a:ea typeface="Times New Roman"/>
                            <a:cs typeface="Arial"/>
                          </a:endParaRPr>
                        </a:p>
                      </a:txBody>
                      <a:tcPr marL="51435" marR="51435" marT="0" marB="0">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lgn="ctr">
                            <a:lnSpc>
                              <a:spcPct val="107000"/>
                            </a:lnSpc>
                            <a:spcAft>
                              <a:spcPts val="300"/>
                            </a:spcAft>
                            <a:defRPr/>
                          </a:pPr>
                          <a:r>
                            <a:rPr lang="fr-FR" sz="1200">
                              <a:latin typeface="+mn-lt"/>
                            </a:rPr>
                            <a:t>Explications</a:t>
                          </a:r>
                          <a:endParaRPr lang="fr-FR" sz="1200">
                            <a:latin typeface="+mn-lt"/>
                            <a:ea typeface="Times New Roman"/>
                            <a:cs typeface="Arial"/>
                          </a:endParaRPr>
                        </a:p>
                      </a:txBody>
                      <a:tcPr marL="51435" marR="51435" marT="0" marB="0">
                        <a:lnL w="12700" algn="ctr">
                          <a:solidFill>
                            <a:schemeClr val="tx1"/>
                          </a:solidFill>
                        </a:lnL>
                        <a:lnR w="12700" algn="ctr">
                          <a:solidFill>
                            <a:schemeClr val="tx1"/>
                          </a:solidFill>
                        </a:lnR>
                        <a:lnT w="12700" algn="ctr">
                          <a:solidFill>
                            <a:schemeClr val="tx1"/>
                          </a:solidFill>
                        </a:lnT>
                        <a:lnB w="12700" algn="ctr">
                          <a:solidFill>
                            <a:schemeClr val="tx1"/>
                          </a:solidFill>
                        </a:lnB>
                      </a:tcPr>
                    </a:tc>
                    <a:extLst>
                      <a:ext uri="{0D108BD9-81ED-4DB2-BD59-A6C34878D82A}">
                        <a16:rowId xmlns:a16="http://schemas.microsoft.com/office/drawing/2014/main" val="10000"/>
                      </a:ext>
                    </a:extLst>
                  </a:tr>
                  <a:tr h="401703">
                    <a:tc>
                      <a:txBody>
                        <a:bodyPr/>
                        <a:lstStyle/>
                        <a:p>
                          <a:pPr marL="0" marR="0" lvl="0" indent="0" algn="just" defTabSz="457200">
                            <a:lnSpc>
                              <a:spcPct val="107000"/>
                            </a:lnSpc>
                            <a:spcBef>
                              <a:spcPts val="0"/>
                            </a:spcBef>
                            <a:spcAft>
                              <a:spcPts val="300"/>
                            </a:spcAft>
                            <a:buClrTx/>
                            <a:buSzTx/>
                            <a:buFontTx/>
                            <a:buNone/>
                            <a:defRPr/>
                          </a:pPr>
                          <a:r>
                            <a:rPr lang="fr-FR" sz="900" b="1" dirty="0" err="1">
                              <a:latin typeface="+mn-lt"/>
                            </a:rPr>
                            <a:t>Ic</a:t>
                          </a:r>
                          <a:r>
                            <a:rPr lang="fr-FR" sz="900" b="1" baseline="-25000" dirty="0" err="1">
                              <a:latin typeface="+mn-lt"/>
                            </a:rPr>
                            <a:t>bâtiment</a:t>
                          </a:r>
                          <a:r>
                            <a:rPr lang="fr-FR" sz="900" b="0" dirty="0">
                              <a:latin typeface="+mn-lt"/>
                            </a:rPr>
                            <a:t> : Impact sur le changement climatique du bâtiment ; Unité kgCO2éq/m² de </a:t>
                          </a:r>
                          <a:r>
                            <a:rPr lang="fr-FR" sz="900" b="0" dirty="0" err="1">
                              <a:latin typeface="+mn-lt"/>
                            </a:rPr>
                            <a:t>Sref</a:t>
                          </a:r>
                          <a:endParaRPr lang="fr-FR" sz="900" b="0" dirty="0">
                            <a:latin typeface="+mn-lt"/>
                            <a:ea typeface="Times New Roman"/>
                            <a:cs typeface="Arial"/>
                          </a:endParaRPr>
                        </a:p>
                      </a:txBody>
                      <a:tcPr marL="51435" marR="51435"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lgn="l">
                            <a:lnSpc>
                              <a:spcPct val="107000"/>
                            </a:lnSpc>
                            <a:spcAft>
                              <a:spcPts val="300"/>
                            </a:spcAft>
                            <a:defRPr/>
                          </a:pPr>
                          <a:r>
                            <a:rPr lang="fr-FR" sz="900">
                              <a:latin typeface="+mn-lt"/>
                            </a:rPr>
                            <a:t>Représente l’impact de tout le bâtiment. C’est la somme des 3 indicateurs suivants :     « Construction », « Energie » et « Eau »</a:t>
                          </a:r>
                          <a:endParaRPr lang="fr-FR" sz="900">
                            <a:latin typeface="+mn-lt"/>
                            <a:ea typeface="Times New Roman"/>
                            <a:cs typeface="Arial"/>
                          </a:endParaRPr>
                        </a:p>
                      </a:txBody>
                      <a:tcPr marL="51435" marR="51435"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tcPr>
                    </a:tc>
                    <a:extLst>
                      <a:ext uri="{0D108BD9-81ED-4DB2-BD59-A6C34878D82A}">
                        <a16:rowId xmlns:a16="http://schemas.microsoft.com/office/drawing/2014/main" val="10001"/>
                      </a:ext>
                    </a:extLst>
                  </a:tr>
                  <a:tr h="432048">
                    <a:tc>
                      <a:txBody>
                        <a:bodyPr/>
                        <a:lstStyle/>
                        <a:p>
                          <a:pPr algn="just">
                            <a:lnSpc>
                              <a:spcPct val="107000"/>
                            </a:lnSpc>
                            <a:spcAft>
                              <a:spcPts val="300"/>
                            </a:spcAft>
                            <a:defRPr/>
                          </a:pPr>
                          <a:r>
                            <a:rPr lang="fr-FR" sz="900" b="1">
                              <a:latin typeface="+mn-lt"/>
                            </a:rPr>
                            <a:t>StockC</a:t>
                          </a:r>
                          <a:r>
                            <a:rPr lang="fr-FR" sz="900" b="0">
                              <a:latin typeface="+mn-lt"/>
                            </a:rPr>
                            <a:t>: Carbone biogénique stocké</a:t>
                          </a:r>
                          <a:endParaRPr sz="900">
                            <a:latin typeface="+mn-lt"/>
                          </a:endParaRPr>
                        </a:p>
                        <a:p>
                          <a:pPr algn="just">
                            <a:lnSpc>
                              <a:spcPct val="107000"/>
                            </a:lnSpc>
                            <a:spcAft>
                              <a:spcPts val="300"/>
                            </a:spcAft>
                            <a:defRPr/>
                          </a:pPr>
                          <a:r>
                            <a:rPr lang="fr-FR" sz="900" b="0">
                              <a:latin typeface="+mn-lt"/>
                            </a:rPr>
                            <a:t>Unité : kg C/m² de Sref</a:t>
                          </a:r>
                          <a:endParaRPr lang="fr-FR" sz="900" b="0">
                            <a:latin typeface="+mn-lt"/>
                            <a:ea typeface="Times New Roman"/>
                            <a:cs typeface="Arial"/>
                          </a:endParaRPr>
                        </a:p>
                      </a:txBody>
                      <a:tcPr marL="51435" marR="51435"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lgn="just">
                            <a:lnSpc>
                              <a:spcPct val="107000"/>
                            </a:lnSpc>
                            <a:spcAft>
                              <a:spcPts val="300"/>
                            </a:spcAft>
                            <a:defRPr/>
                          </a:pPr>
                          <a:r>
                            <a:rPr lang="fr-FR" sz="900">
                              <a:latin typeface="+mn-lt"/>
                            </a:rPr>
                            <a:t>Quantité de carbone biogénique stockée dans le bâtiment. Exemple de stockage biogénique : contenu carbone stocké dans la charpente bois de la construction.</a:t>
                          </a:r>
                          <a:endParaRPr lang="fr-FR" sz="900">
                            <a:latin typeface="+mn-lt"/>
                            <a:ea typeface="Times New Roman"/>
                            <a:cs typeface="Arial"/>
                          </a:endParaRPr>
                        </a:p>
                      </a:txBody>
                      <a:tcPr marL="51435" marR="51435"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tcPr>
                    </a:tc>
                    <a:extLst>
                      <a:ext uri="{0D108BD9-81ED-4DB2-BD59-A6C34878D82A}">
                        <a16:rowId xmlns:a16="http://schemas.microsoft.com/office/drawing/2014/main" val="10002"/>
                      </a:ext>
                    </a:extLst>
                  </a:tr>
                  <a:tr h="738829">
                    <a:tc>
                      <a:txBody>
                        <a:bodyPr/>
                        <a:lstStyle/>
                        <a:p>
                          <a:pPr marL="0" marR="0" lvl="0" indent="0" algn="just" defTabSz="457200">
                            <a:lnSpc>
                              <a:spcPct val="107000"/>
                            </a:lnSpc>
                            <a:spcBef>
                              <a:spcPts val="0"/>
                            </a:spcBef>
                            <a:spcAft>
                              <a:spcPts val="300"/>
                            </a:spcAft>
                            <a:buClrTx/>
                            <a:buSzTx/>
                            <a:buFontTx/>
                            <a:buNone/>
                            <a:defRPr/>
                          </a:pPr>
                          <a:r>
                            <a:rPr lang="fr-FR" sz="900" b="1" dirty="0" err="1">
                              <a:solidFill>
                                <a:srgbClr val="000000"/>
                              </a:solidFill>
                              <a:latin typeface="+mn-lt"/>
                              <a:ea typeface="Microsoft YaHei"/>
                              <a:cs typeface="Mangal"/>
                            </a:rPr>
                            <a:t>Ic</a:t>
                          </a:r>
                          <a:r>
                            <a:rPr lang="fr-FR" sz="900" b="1" baseline="-25000" dirty="0" err="1">
                              <a:solidFill>
                                <a:srgbClr val="000000"/>
                              </a:solidFill>
                              <a:latin typeface="+mn-lt"/>
                              <a:ea typeface="Microsoft YaHei"/>
                              <a:cs typeface="Mangal"/>
                            </a:rPr>
                            <a:t>ded</a:t>
                          </a:r>
                          <a:r>
                            <a:rPr lang="fr-FR" sz="900" b="1" dirty="0">
                              <a:latin typeface="+mn-lt"/>
                            </a:rPr>
                            <a:t>: </a:t>
                          </a:r>
                          <a:r>
                            <a:rPr lang="fr-FR" sz="900" b="0" dirty="0">
                              <a:latin typeface="+mn-lt"/>
                            </a:rPr>
                            <a:t>Impact des données environnementales par défaut et forfaitaires utilisées dans l’évaluation du bâtiment ; Unité : kgCO2éq/m² de </a:t>
                          </a:r>
                          <a:r>
                            <a:rPr lang="fr-FR" sz="900" b="0" dirty="0" err="1">
                              <a:latin typeface="+mn-lt"/>
                            </a:rPr>
                            <a:t>Sref</a:t>
                          </a:r>
                          <a:endParaRPr lang="fr-FR" sz="900" b="0" dirty="0">
                            <a:latin typeface="+mn-lt"/>
                            <a:ea typeface="Times New Roman"/>
                            <a:cs typeface="Arial"/>
                          </a:endParaRPr>
                        </a:p>
                      </a:txBody>
                      <a:tcPr marL="51435" marR="51435"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endParaRPr lang="fr-FR"/>
                        </a:p>
                      </a:txBody>
                      <a:tcPr marL="51435" marR="51435" marT="0" marB="0" anchor="ctr">
                        <a:lnL w="12700" algn="ctr">
                          <a:solidFill>
                            <a:schemeClr val="tx1"/>
                          </a:solidFill>
                        </a:lnL>
                        <a:lnR w="12700" algn="ctr">
                          <a:solidFill>
                            <a:schemeClr val="tx1"/>
                          </a:solidFill>
                        </a:lnR>
                        <a:lnT w="12700" algn="ctr">
                          <a:solidFill>
                            <a:schemeClr val="tx1"/>
                          </a:solidFill>
                        </a:lnT>
                        <a:lnB w="12700" cap="flat" cmpd="sng" algn="ctr">
                          <a:solidFill>
                            <a:schemeClr val="tx1"/>
                          </a:solidFill>
                          <a:prstDash val="solid"/>
                          <a:round/>
                          <a:headEnd type="none" w="med" len="med"/>
                          <a:tailEnd type="none" w="med" len="med"/>
                        </a:lnB>
                        <a:blipFill>
                          <a:blip r:embed="rId4"/>
                          <a:stretch>
                            <a:fillRect l="-79663" t="-145082" r="-389" b="-195902"/>
                          </a:stretch>
                        </a:blipFill>
                      </a:tcPr>
                    </a:tc>
                    <a:extLst>
                      <a:ext uri="{0D108BD9-81ED-4DB2-BD59-A6C34878D82A}">
                        <a16:rowId xmlns:a16="http://schemas.microsoft.com/office/drawing/2014/main" val="10003"/>
                      </a:ext>
                    </a:extLst>
                  </a:tr>
                  <a:tr h="722440">
                    <a:tc>
                      <a:txBody>
                        <a:bodyPr/>
                        <a:lstStyle/>
                        <a:p>
                          <a:pPr algn="just">
                            <a:lnSpc>
                              <a:spcPct val="107000"/>
                            </a:lnSpc>
                            <a:spcAft>
                              <a:spcPts val="300"/>
                            </a:spcAft>
                            <a:defRPr/>
                          </a:pPr>
                          <a:r>
                            <a:rPr lang="fr-FR" sz="900" b="0" i="1" dirty="0">
                              <a:solidFill>
                                <a:schemeClr val="accent4"/>
                              </a:solidFill>
                              <a:highlight>
                                <a:srgbClr val="FFFF00"/>
                              </a:highlight>
                              <a:latin typeface="+mn-lt"/>
                            </a:rPr>
                            <a:t>Nouvel indicateur au 1</a:t>
                          </a:r>
                          <a:r>
                            <a:rPr lang="fr-FR" sz="900" b="0" i="1" baseline="30000" dirty="0">
                              <a:solidFill>
                                <a:schemeClr val="accent4"/>
                              </a:solidFill>
                              <a:highlight>
                                <a:srgbClr val="FFFF00"/>
                              </a:highlight>
                              <a:latin typeface="+mn-lt"/>
                            </a:rPr>
                            <a:t>er</a:t>
                          </a:r>
                          <a:r>
                            <a:rPr lang="fr-FR" sz="900" b="0" i="1" dirty="0">
                              <a:solidFill>
                                <a:schemeClr val="accent4"/>
                              </a:solidFill>
                              <a:highlight>
                                <a:srgbClr val="FFFF00"/>
                              </a:highlight>
                              <a:latin typeface="+mn-lt"/>
                            </a:rPr>
                            <a:t> mai 2026</a:t>
                          </a:r>
                        </a:p>
                        <a:p>
                          <a:pPr algn="just">
                            <a:lnSpc>
                              <a:spcPct val="107000"/>
                            </a:lnSpc>
                            <a:spcAft>
                              <a:spcPts val="300"/>
                            </a:spcAft>
                            <a:defRPr/>
                          </a:pPr>
                          <a:r>
                            <a:rPr lang="fr-FR" sz="900" b="1" dirty="0" err="1">
                              <a:highlight>
                                <a:srgbClr val="FFFF00"/>
                              </a:highlight>
                              <a:latin typeface="+mn-lt"/>
                            </a:rPr>
                            <a:t>Cep,r</a:t>
                          </a:r>
                          <a:r>
                            <a:rPr lang="fr-FR" sz="900" b="1" dirty="0">
                              <a:highlight>
                                <a:srgbClr val="FFFF00"/>
                              </a:highlight>
                              <a:latin typeface="+mn-lt"/>
                            </a:rPr>
                            <a:t> : </a:t>
                          </a:r>
                          <a:r>
                            <a:rPr lang="fr-FR" sz="900" b="0" dirty="0">
                              <a:highlight>
                                <a:srgbClr val="FFFF00"/>
                              </a:highlight>
                              <a:latin typeface="+mn-lt"/>
                            </a:rPr>
                            <a:t>Consommation d’énergie primaire renouvelable du bâtiment</a:t>
                          </a:r>
                          <a:endParaRPr sz="900" b="0" dirty="0">
                            <a:highlight>
                              <a:srgbClr val="FFFF00"/>
                            </a:highlight>
                            <a:latin typeface="+mn-lt"/>
                          </a:endParaRPr>
                        </a:p>
                      </a:txBody>
                      <a:tcPr marL="51435" marR="51435" marT="0" marB="0" anchor="ctr">
                        <a:lnL w="12700" algn="ctr">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7000"/>
                            </a:lnSpc>
                            <a:spcAft>
                              <a:spcPts val="0"/>
                            </a:spcAft>
                          </a:pPr>
                          <a:r>
                            <a:rPr lang="fr-CA" sz="900" dirty="0">
                              <a:solidFill>
                                <a:schemeClr val="dk1"/>
                              </a:solidFill>
                              <a:highlight>
                                <a:srgbClr val="FFFF00"/>
                              </a:highlight>
                              <a:latin typeface="+mn-lt"/>
                              <a:ea typeface="+mn-ea"/>
                              <a:cs typeface="+mn-cs"/>
                            </a:rPr>
                            <a:t>Cet indicateur est calculé pour des conditions de fonctionnement définies pour le chauffage, le refroidissement, la production d’ECS, l’éclairage, la mobilité des occupants internes au bâtiment, les auxiliaires de chauffage, de refroidissement, ECS et ventilation. Ne comptabilise que les consommations d’énergie </a:t>
                          </a:r>
                          <a:r>
                            <a:rPr lang="fr-CA" sz="900" b="1" dirty="0">
                              <a:solidFill>
                                <a:schemeClr val="dk1"/>
                              </a:solidFill>
                              <a:highlight>
                                <a:srgbClr val="FFFF00"/>
                              </a:highlight>
                              <a:latin typeface="+mn-lt"/>
                              <a:ea typeface="+mn-ea"/>
                              <a:cs typeface="+mn-cs"/>
                            </a:rPr>
                            <a:t>renouvelable</a:t>
                          </a:r>
                          <a:endParaRPr lang="fr-FR" sz="900" b="1" dirty="0">
                            <a:solidFill>
                              <a:schemeClr val="dk1"/>
                            </a:solidFill>
                            <a:highlight>
                              <a:srgbClr val="FFFF00"/>
                            </a:highlight>
                            <a:latin typeface="+mn-lt"/>
                            <a:ea typeface="+mn-ea"/>
                            <a:cs typeface="+mn-cs"/>
                          </a:endParaRPr>
                        </a:p>
                      </a:txBody>
                      <a:tcPr marL="90170" marR="90170" marT="0" marB="0">
                        <a:lnL w="12700" cap="flat" cmpd="sng" algn="ctr">
                          <a:solidFill>
                            <a:schemeClr val="tx1"/>
                          </a:solidFill>
                          <a:prstDash val="solid"/>
                          <a:round/>
                          <a:headEnd type="none" w="med" len="med"/>
                          <a:tailEnd type="none" w="med" len="med"/>
                        </a:lnL>
                        <a:lnR w="12700" algn="ctr">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719847">
                    <a:tc>
                      <a:txBody>
                        <a:bodyPr/>
                        <a:lstStyle/>
                        <a:p>
                          <a:pPr algn="just">
                            <a:lnSpc>
                              <a:spcPct val="107000"/>
                            </a:lnSpc>
                            <a:spcAft>
                              <a:spcPts val="300"/>
                            </a:spcAft>
                            <a:defRPr/>
                          </a:pPr>
                          <a:r>
                            <a:rPr lang="fr-FR" sz="900" b="1" dirty="0">
                              <a:latin typeface="+mn-lt"/>
                            </a:rPr>
                            <a:t>27 Indicateurs </a:t>
                          </a:r>
                          <a:r>
                            <a:rPr lang="fr-FR" sz="900" b="0" dirty="0">
                              <a:latin typeface="+mn-lt"/>
                            </a:rPr>
                            <a:t>inclus dans les données environnementales : Potentiel de destruction de la couche d’ozone stratosphérique, Utilisation nette d’eau douce, Déchets dangereux éliminés, radioactifs, …)</a:t>
                          </a:r>
                          <a:endParaRPr sz="900" dirty="0">
                            <a:latin typeface="+mn-lt"/>
                          </a:endParaRPr>
                        </a:p>
                      </a:txBody>
                      <a:tcPr marL="51435" marR="51435" marT="0" marB="0" anchor="ctr">
                        <a:lnL w="12700" algn="ctr">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just">
                            <a:lnSpc>
                              <a:spcPct val="107000"/>
                            </a:lnSpc>
                            <a:spcAft>
                              <a:spcPts val="300"/>
                            </a:spcAft>
                            <a:defRPr/>
                          </a:pPr>
                          <a:r>
                            <a:rPr lang="fr-FR" sz="900" dirty="0">
                              <a:solidFill>
                                <a:schemeClr val="tx1"/>
                              </a:solidFill>
                              <a:latin typeface="+mn-lt"/>
                              <a:ea typeface="+mn-ea"/>
                              <a:cs typeface="+mn-cs"/>
                            </a:rPr>
                            <a:t>Le </a:t>
                          </a:r>
                          <a:r>
                            <a:rPr lang="fr-FR" sz="900" dirty="0">
                              <a:latin typeface="+mn-lt"/>
                            </a:rPr>
                            <a:t>calcul réglementaire évalue les résultats du projet selon les 27 indicateurs environnementaux de l’ACV.</a:t>
                          </a:r>
                          <a:endParaRPr lang="fr-FR" sz="900" dirty="0">
                            <a:latin typeface="+mn-lt"/>
                            <a:ea typeface="Times New Roman"/>
                            <a:cs typeface="Arial"/>
                          </a:endParaRPr>
                        </a:p>
                      </a:txBody>
                      <a:tcPr marL="51435" marR="51435" marT="0" marB="0" anchor="ctr">
                        <a:lnL w="12700" cap="flat" cmpd="sng" algn="ctr">
                          <a:solidFill>
                            <a:schemeClr val="tx1"/>
                          </a:solidFill>
                          <a:prstDash val="solid"/>
                          <a:round/>
                          <a:headEnd type="none" w="med" len="med"/>
                          <a:tailEnd type="none" w="med" len="med"/>
                        </a:lnL>
                        <a:lnR w="12700" algn="ctr">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930451676"/>
                      </a:ext>
                    </a:extLst>
                  </a:tr>
                </a:tbl>
              </a:graphicData>
            </a:graphic>
          </p:graphicFrame>
        </mc:Fallback>
      </mc:AlternateContent>
      <p:sp>
        <p:nvSpPr>
          <p:cNvPr id="9" name="ZoneTexte 8">
            <a:extLst>
              <a:ext uri="{FF2B5EF4-FFF2-40B4-BE49-F238E27FC236}">
                <a16:creationId xmlns:a16="http://schemas.microsoft.com/office/drawing/2014/main" id="{B32E4B45-A696-48A7-B866-97FB72FB858C}"/>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1100" dirty="0">
                <a:latin typeface="Marianne" panose="02000000000000000000" pitchFamily="50" charset="0"/>
              </a:rPr>
              <a:t>Nouvelle diapo version mai 2026</a:t>
            </a:r>
            <a:endParaRPr sz="1100" dirty="0">
              <a:latin typeface="Marianne" panose="02000000000000000000" pitchFamily="50" charset="0"/>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Espace réservé pour une image  2"/>
          <p:cNvSpPr>
            <a:spLocks noGrp="1"/>
          </p:cNvSpPr>
          <p:nvPr>
            <p:ph type="pic" sz="quarter" idx="4294967295"/>
          </p:nvPr>
        </p:nvSpPr>
        <p:spPr bwMode="auto">
          <a:xfrm>
            <a:off x="-1" y="743453"/>
            <a:ext cx="9144000" cy="4406400"/>
          </a:xfrm>
          <a:prstGeom prst="rect">
            <a:avLst/>
          </a:prstGeom>
          <a:solidFill>
            <a:srgbClr val="169B62"/>
          </a:solidFill>
        </p:spPr>
      </p:sp>
      <p:sp>
        <p:nvSpPr>
          <p:cNvPr id="6" name="Titre 5"/>
          <p:cNvSpPr>
            <a:spLocks noGrp="1"/>
          </p:cNvSpPr>
          <p:nvPr>
            <p:ph type="title"/>
          </p:nvPr>
        </p:nvSpPr>
        <p:spPr bwMode="auto"/>
        <p:txBody>
          <a:bodyPr/>
          <a:lstStyle/>
          <a:p>
            <a:pPr>
              <a:buFont typeface="+mj-lt"/>
              <a:buAutoNum type="arabicPeriod" startAt="6"/>
              <a:defRPr/>
            </a:pPr>
            <a:r>
              <a:rPr lang="fr-FR">
                <a:solidFill>
                  <a:schemeClr val="bg1"/>
                </a:solidFill>
              </a:rPr>
              <a:t>Résumé des exigences</a:t>
            </a:r>
            <a:endParaRPr/>
          </a:p>
        </p:txBody>
      </p:sp>
      <p:sp>
        <p:nvSpPr>
          <p:cNvPr id="4" name="Espace réservé de la date 3"/>
          <p:cNvSpPr>
            <a:spLocks noGrp="1"/>
          </p:cNvSpPr>
          <p:nvPr>
            <p:ph type="dt" sz="half" idx="10"/>
          </p:nvPr>
        </p:nvSpPr>
        <p:spPr bwMode="auto"/>
        <p:txBody>
          <a:bodyPr/>
          <a:lstStyle/>
          <a:p>
            <a:pPr algn="r">
              <a:defRPr/>
            </a:pPr>
            <a:r>
              <a:rPr lang="fr-FR" cap="all"/>
              <a:t>XX/XX/XXXX</a:t>
            </a:r>
          </a:p>
        </p:txBody>
      </p:sp>
      <p:sp>
        <p:nvSpPr>
          <p:cNvPr id="5" name="Espace réservé du pied de page 4"/>
          <p:cNvSpPr>
            <a:spLocks noGrp="1"/>
          </p:cNvSpPr>
          <p:nvPr>
            <p:ph type="ftr" sz="quarter" idx="11"/>
          </p:nvPr>
        </p:nvSpPr>
        <p:spPr bwMode="auto"/>
        <p:txBody>
          <a:bodyPr/>
          <a:lstStyle/>
          <a:p>
            <a:pPr>
              <a:defRPr/>
            </a:pPr>
            <a:r>
              <a:rPr lang="fr-FR"/>
              <a:t>Intitulé de la direction/service interministérielle</a:t>
            </a:r>
            <a:endParaRPr/>
          </a:p>
        </p:txBody>
      </p:sp>
      <p:sp>
        <p:nvSpPr>
          <p:cNvPr id="11" name="Espace réservé du numéro de diapositive 10"/>
          <p:cNvSpPr>
            <a:spLocks noGrp="1"/>
          </p:cNvSpPr>
          <p:nvPr>
            <p:ph type="sldNum" sz="quarter" idx="4294967295"/>
          </p:nvPr>
        </p:nvSpPr>
        <p:spPr bwMode="auto">
          <a:xfrm>
            <a:off x="6264000" y="4783500"/>
            <a:ext cx="1350000" cy="360000"/>
          </a:xfrm>
        </p:spPr>
        <p:txBody>
          <a:bodyPr/>
          <a:lstStyle/>
          <a:p>
            <a:pPr>
              <a:defRPr/>
            </a:pPr>
            <a:fld id="{733122C9-A0B9-462F-8757-0847AD287B63}" type="slidenum">
              <a:rPr lang="fr-FR"/>
              <a:t>125</a:t>
            </a:fld>
            <a:endParaRPr lang="fr-F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Résumé des indicateurs de la RE2020</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126</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0" name="Rectangle 9"/>
          <p:cNvSpPr/>
          <p:nvPr/>
        </p:nvSpPr>
        <p:spPr bwMode="auto">
          <a:xfrm>
            <a:off x="997526" y="2336512"/>
            <a:ext cx="1635692" cy="50799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rPr>
              <a:t>Bbio</a:t>
            </a:r>
            <a:r>
              <a:rPr lang="fr-FR" sz="1000">
                <a:solidFill>
                  <a:schemeClr val="tx1"/>
                </a:solidFill>
              </a:rPr>
              <a:t> : besoins bioclimatiques</a:t>
            </a:r>
            <a:endParaRPr lang="fr-FR" sz="1100">
              <a:solidFill>
                <a:schemeClr val="tx1"/>
              </a:solidFill>
            </a:endParaRPr>
          </a:p>
        </p:txBody>
      </p:sp>
      <p:sp>
        <p:nvSpPr>
          <p:cNvPr id="11" name="Rectangle 10"/>
          <p:cNvSpPr/>
          <p:nvPr/>
        </p:nvSpPr>
        <p:spPr bwMode="auto">
          <a:xfrm>
            <a:off x="997526" y="2959004"/>
            <a:ext cx="1635692" cy="50599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rPr>
              <a:t>Cep,nr </a:t>
            </a:r>
            <a:r>
              <a:rPr lang="fr-FR" sz="1000">
                <a:solidFill>
                  <a:schemeClr val="tx1"/>
                </a:solidFill>
              </a:rPr>
              <a:t>: conso. en énergie primaire </a:t>
            </a:r>
            <a:r>
              <a:rPr lang="fr-FR" sz="1000" u="sng">
                <a:solidFill>
                  <a:schemeClr val="tx1"/>
                </a:solidFill>
              </a:rPr>
              <a:t>non</a:t>
            </a:r>
            <a:r>
              <a:rPr lang="fr-FR" sz="1000">
                <a:solidFill>
                  <a:schemeClr val="tx1"/>
                </a:solidFill>
              </a:rPr>
              <a:t> renouvelables</a:t>
            </a:r>
            <a:endParaRPr/>
          </a:p>
        </p:txBody>
      </p:sp>
      <mc:AlternateContent xmlns:mc="http://schemas.openxmlformats.org/markup-compatibility/2006" xmlns:a14="http://schemas.microsoft.com/office/drawing/2010/main">
        <mc:Choice Requires="a14">
          <p:sp>
            <p:nvSpPr>
              <p:cNvPr id="13" name="Rectangle 12"/>
              <p:cNvSpPr/>
              <p:nvPr/>
            </p:nvSpPr>
            <p:spPr bwMode="auto">
              <a:xfrm>
                <a:off x="3144606" y="2335606"/>
                <a:ext cx="1689046" cy="1129391"/>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mc:AlternateContent>
                  <mc:Choice Requires="a14">
                    <a14:m>
                      <m:oMath xmlns:m="http://schemas.openxmlformats.org/officeDocument/2006/math">
                        <m:sSub>
                          <m:sSubPr>
                            <m:ctrlPr>
                              <a:rPr lang="fr-FR" sz="1000" b="1" i="1">
                                <a:solidFill>
                                  <a:schemeClr val="tx1"/>
                                </a:solidFill>
                                <a:latin typeface="Cambria Math" panose="02040503050406030204" pitchFamily="18" charset="0"/>
                                <a:ea typeface="Cambria Math"/>
                                <a:cs typeface="Cambria Math"/>
                              </a:rPr>
                            </m:ctrlPr>
                          </m:sSubPr>
                          <m:e>
                            <m:r>
                              <m:rPr>
                                <m:nor/>
                              </m:rPr>
                              <a:rPr lang="fr-FR" sz="1000" b="1">
                                <a:solidFill>
                                  <a:schemeClr val="tx1"/>
                                </a:solidFill>
                              </a:rPr>
                              <m:t>Ic</m:t>
                            </m:r>
                          </m:e>
                          <m:sub>
                            <m:r>
                              <m:rPr>
                                <m:nor/>
                              </m:rPr>
                              <a:rPr lang="fr-FR" sz="1000" b="1">
                                <a:solidFill>
                                  <a:schemeClr val="tx1"/>
                                </a:solidFill>
                              </a:rPr>
                              <m:t>construction</m:t>
                            </m:r>
                          </m:sub>
                        </m:sSub>
                      </m:oMath>
                    </a14:m>
                  </mc:Choice>
                  <mc:Fallback xmlns="" xmlns:w="http://schemas.openxmlformats.org/wordprocessingml/2006/main" xmlns:m="http://schemas.openxmlformats.org/officeDocument/2006/math"/>
                </mc:AlternateContent>
                <a:r>
                  <a:rPr lang="fr-FR" sz="1100" b="1">
                    <a:solidFill>
                      <a:schemeClr val="tx1"/>
                    </a:solidFill>
                  </a:rPr>
                  <a:t> </a:t>
                </a:r>
                <a:r>
                  <a:rPr lang="fr-FR" sz="1100">
                    <a:solidFill>
                      <a:schemeClr val="tx1"/>
                    </a:solidFill>
                  </a:rPr>
                  <a:t>: </a:t>
                </a:r>
                <a:endParaRPr/>
              </a:p>
              <a:p>
                <a:pPr algn="ctr">
                  <a:defRPr/>
                </a:pPr>
                <a:r>
                  <a:rPr lang="fr-FR" sz="1000">
                    <a:solidFill>
                      <a:schemeClr val="tx1"/>
                    </a:solidFill>
                  </a:rPr>
                  <a:t>impact sur le changement climatique des matériaux et équipements et de leur mise en œuvre (chantier)</a:t>
                </a:r>
                <a:endParaRPr lang="fr-FR" sz="1100">
                  <a:solidFill>
                    <a:schemeClr val="tx1"/>
                  </a:solidFill>
                </a:endParaRPr>
              </a:p>
            </p:txBody>
          </p:sp>
        </mc:Choice>
        <mc:Fallback xmlns="">
          <p:sp>
            <p:nvSpPr>
              <p:cNvPr id="13" name="Rectangle 12"/>
              <p:cNvSpPr>
                <a:spLocks noRot="1" noChangeAspect="1" noMove="1" noResize="1" noEditPoints="1" noAdjustHandles="1" noChangeArrowheads="1" noChangeShapeType="1" noTextEdit="1"/>
              </p:cNvSpPr>
              <p:nvPr/>
            </p:nvSpPr>
            <p:spPr bwMode="auto">
              <a:xfrm>
                <a:off x="3144606" y="2335606"/>
                <a:ext cx="1689046" cy="1129391"/>
              </a:xfrm>
              <a:prstGeom prst="rect">
                <a:avLst/>
              </a:prstGeom>
              <a:blipFill>
                <a:blip r:embed="rId4"/>
                <a:stretch>
                  <a:fillRect t="-2116" b="-4233"/>
                </a:stretch>
              </a:blipFill>
              <a:ln>
                <a:solidFill>
                  <a:schemeClr val="tx2"/>
                </a:solidFill>
              </a:ln>
            </p:spPr>
            <p:txBody>
              <a:bodyPr/>
              <a:lstStyle/>
              <a:p>
                <a:r>
                  <a:rPr lang="fr-FR">
                    <a:noFill/>
                  </a:rPr>
                  <a:t> </a:t>
                </a:r>
              </a:p>
            </p:txBody>
          </p:sp>
        </mc:Fallback>
      </mc:AlternateContent>
      <p:sp>
        <p:nvSpPr>
          <p:cNvPr id="14" name="Rectangle 13"/>
          <p:cNvSpPr/>
          <p:nvPr/>
        </p:nvSpPr>
        <p:spPr bwMode="auto">
          <a:xfrm>
            <a:off x="5274048" y="1649790"/>
            <a:ext cx="1677392" cy="793231"/>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rPr>
              <a:t>Degrés-heures</a:t>
            </a:r>
            <a:r>
              <a:rPr lang="fr-FR" sz="1000">
                <a:solidFill>
                  <a:schemeClr val="tx1"/>
                </a:solidFill>
              </a:rPr>
              <a:t> : Nombre de degrés x les heures d’inconfort en période estivale</a:t>
            </a:r>
            <a:endParaRPr lang="fr-FR" sz="1100">
              <a:solidFill>
                <a:schemeClr val="tx1"/>
              </a:solidFill>
            </a:endParaRPr>
          </a:p>
        </p:txBody>
      </p:sp>
      <p:sp>
        <p:nvSpPr>
          <p:cNvPr id="17" name="Rectangle 16"/>
          <p:cNvSpPr/>
          <p:nvPr/>
        </p:nvSpPr>
        <p:spPr bwMode="auto">
          <a:xfrm>
            <a:off x="889232" y="1381890"/>
            <a:ext cx="1877457" cy="3051176"/>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defRPr/>
            </a:pPr>
            <a:r>
              <a:rPr lang="fr-FR" sz="1100" b="1">
                <a:solidFill>
                  <a:schemeClr val="accent2"/>
                </a:solidFill>
              </a:rPr>
              <a:t>ENERGIE</a:t>
            </a:r>
            <a:endParaRPr lang="fr-FR" sz="1100">
              <a:solidFill>
                <a:schemeClr val="accent2"/>
              </a:solidFill>
            </a:endParaRPr>
          </a:p>
        </p:txBody>
      </p:sp>
      <p:sp>
        <p:nvSpPr>
          <p:cNvPr id="18" name="Rectangle 17"/>
          <p:cNvSpPr/>
          <p:nvPr/>
        </p:nvSpPr>
        <p:spPr bwMode="auto">
          <a:xfrm>
            <a:off x="3064258" y="1393939"/>
            <a:ext cx="1877456" cy="303912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defRPr/>
            </a:pPr>
            <a:r>
              <a:rPr lang="fr-FR" sz="1100" b="1">
                <a:solidFill>
                  <a:schemeClr val="accent2"/>
                </a:solidFill>
              </a:rPr>
              <a:t>CARBONE</a:t>
            </a:r>
            <a:endParaRPr lang="fr-FR" sz="1100">
              <a:solidFill>
                <a:schemeClr val="accent2"/>
              </a:solidFill>
            </a:endParaRPr>
          </a:p>
        </p:txBody>
      </p:sp>
      <p:sp>
        <p:nvSpPr>
          <p:cNvPr id="19" name="Rectangle 18"/>
          <p:cNvSpPr/>
          <p:nvPr/>
        </p:nvSpPr>
        <p:spPr bwMode="auto">
          <a:xfrm>
            <a:off x="5183624" y="1375570"/>
            <a:ext cx="1877457" cy="116001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defRPr/>
            </a:pPr>
            <a:r>
              <a:rPr lang="fr-FR" sz="1100" b="1">
                <a:solidFill>
                  <a:schemeClr val="accent2"/>
                </a:solidFill>
              </a:rPr>
              <a:t>CONFORT D’ÉTÉ</a:t>
            </a:r>
            <a:endParaRPr lang="fr-FR" sz="1100">
              <a:solidFill>
                <a:schemeClr val="accent2"/>
              </a:solidFill>
            </a:endParaRPr>
          </a:p>
        </p:txBody>
      </p:sp>
      <p:sp>
        <p:nvSpPr>
          <p:cNvPr id="20" name="Rectangle 19"/>
          <p:cNvSpPr/>
          <p:nvPr/>
        </p:nvSpPr>
        <p:spPr bwMode="auto">
          <a:xfrm>
            <a:off x="997526" y="3576689"/>
            <a:ext cx="1645667" cy="50799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rPr>
              <a:t>Cep</a:t>
            </a:r>
            <a:r>
              <a:rPr lang="fr-FR" sz="1000">
                <a:solidFill>
                  <a:schemeClr val="tx1"/>
                </a:solidFill>
              </a:rPr>
              <a:t> : conso. en énergie primaire</a:t>
            </a:r>
            <a:endParaRPr lang="fr-FR" sz="1100">
              <a:solidFill>
                <a:schemeClr val="tx1"/>
              </a:solidFill>
            </a:endParaRPr>
          </a:p>
        </p:txBody>
      </p:sp>
      <p:sp>
        <p:nvSpPr>
          <p:cNvPr id="22" name="Rectangle 21"/>
          <p:cNvSpPr/>
          <p:nvPr/>
        </p:nvSpPr>
        <p:spPr bwMode="auto">
          <a:xfrm>
            <a:off x="1029989" y="1676672"/>
            <a:ext cx="3758881" cy="514489"/>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100" b="1">
                <a:solidFill>
                  <a:schemeClr val="tx1"/>
                </a:solidFill>
                <a:ea typeface="Microsoft YaHei"/>
                <a:cs typeface="Mangal"/>
              </a:rPr>
              <a:t>Ic</a:t>
            </a:r>
            <a:r>
              <a:rPr lang="fr-FR" sz="1100" b="1" baseline="-25000">
                <a:solidFill>
                  <a:schemeClr val="tx1"/>
                </a:solidFill>
                <a:ea typeface="Microsoft YaHei"/>
                <a:cs typeface="Mangal"/>
              </a:rPr>
              <a:t>énergie </a:t>
            </a:r>
            <a:r>
              <a:rPr lang="fr-FR" sz="1100">
                <a:solidFill>
                  <a:schemeClr val="tx1"/>
                </a:solidFill>
              </a:rPr>
              <a:t>: </a:t>
            </a:r>
            <a:r>
              <a:rPr lang="fr-FR" sz="1000">
                <a:solidFill>
                  <a:schemeClr val="tx1"/>
                </a:solidFill>
              </a:rPr>
              <a:t>impact sur le changement climatique des consommations d’énergie</a:t>
            </a:r>
            <a:endParaRPr lang="fr-FR" sz="1100">
              <a:solidFill>
                <a:schemeClr val="tx1"/>
              </a:solidFill>
            </a:endParaRPr>
          </a:p>
        </p:txBody>
      </p:sp>
      <p:sp>
        <p:nvSpPr>
          <p:cNvPr id="23" name="Rectangle 22"/>
          <p:cNvSpPr/>
          <p:nvPr/>
        </p:nvSpPr>
        <p:spPr bwMode="auto">
          <a:xfrm>
            <a:off x="3144606" y="3576689"/>
            <a:ext cx="1689046" cy="82997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000" dirty="0">
                <a:solidFill>
                  <a:schemeClr val="tx1"/>
                </a:solidFill>
              </a:rPr>
              <a:t>Indicateurs informatifs: </a:t>
            </a:r>
            <a:endParaRPr dirty="0"/>
          </a:p>
          <a:p>
            <a:pPr defTabSz="685800">
              <a:defRPr sz="1800" b="0" i="0" u="none" strike="noStrike" cap="none" spc="0">
                <a:solidFill>
                  <a:srgbClr val="000000"/>
                </a:solidFill>
              </a:defRPr>
            </a:pPr>
            <a:r>
              <a:rPr lang="fr-FR" sz="1000" dirty="0" err="1">
                <a:solidFill>
                  <a:srgbClr val="000000"/>
                </a:solidFill>
                <a:ea typeface="Microsoft YaHei"/>
                <a:cs typeface="Mangal"/>
              </a:rPr>
              <a:t>Ic</a:t>
            </a:r>
            <a:r>
              <a:rPr lang="fr-FR" sz="1000" baseline="-25000" dirty="0" err="1">
                <a:solidFill>
                  <a:srgbClr val="000000"/>
                </a:solidFill>
                <a:ea typeface="Microsoft YaHei"/>
                <a:cs typeface="Mangal"/>
              </a:rPr>
              <a:t>bâtiment</a:t>
            </a:r>
            <a:endParaRPr lang="fr-FR" sz="1000" dirty="0">
              <a:solidFill>
                <a:srgbClr val="000000"/>
              </a:solidFill>
              <a:ea typeface="Microsoft YaHei"/>
              <a:cs typeface="Mangal"/>
            </a:endParaRPr>
          </a:p>
          <a:p>
            <a:pPr defTabSz="685800">
              <a:defRPr sz="1800" b="0" i="0" u="none" strike="noStrike" cap="none" spc="0">
                <a:solidFill>
                  <a:srgbClr val="000000"/>
                </a:solidFill>
              </a:defRPr>
            </a:pPr>
            <a:r>
              <a:rPr lang="fr-FR" sz="1000" dirty="0" err="1">
                <a:solidFill>
                  <a:srgbClr val="000000"/>
                </a:solidFill>
                <a:ea typeface="Microsoft YaHei"/>
                <a:cs typeface="Mangal"/>
              </a:rPr>
              <a:t>Ic</a:t>
            </a:r>
            <a:r>
              <a:rPr lang="fr-FR" sz="1000" baseline="-25000" dirty="0" err="1">
                <a:solidFill>
                  <a:srgbClr val="000000"/>
                </a:solidFill>
                <a:ea typeface="Microsoft YaHei"/>
                <a:cs typeface="Mangal"/>
              </a:rPr>
              <a:t>ded</a:t>
            </a:r>
            <a:endParaRPr lang="fr-FR" sz="1000" dirty="0">
              <a:solidFill>
                <a:srgbClr val="000000"/>
              </a:solidFill>
              <a:ea typeface="Microsoft YaHei"/>
              <a:cs typeface="Mangal"/>
            </a:endParaRPr>
          </a:p>
          <a:p>
            <a:pPr defTabSz="685800">
              <a:defRPr sz="1800" b="0" i="0" u="none" strike="noStrike" cap="none" spc="0">
                <a:solidFill>
                  <a:srgbClr val="000000"/>
                </a:solidFill>
              </a:defRPr>
            </a:pPr>
            <a:r>
              <a:rPr lang="fr-FR" sz="1000" dirty="0" err="1">
                <a:solidFill>
                  <a:srgbClr val="000000"/>
                </a:solidFill>
                <a:ea typeface="Microsoft YaHei"/>
                <a:cs typeface="Mangal"/>
              </a:rPr>
              <a:t>StockC</a:t>
            </a:r>
            <a:endParaRPr lang="fr-FR" sz="1000" dirty="0">
              <a:solidFill>
                <a:srgbClr val="000000"/>
              </a:solidFill>
              <a:ea typeface="Microsoft YaHei"/>
              <a:cs typeface="Mangal"/>
            </a:endParaRPr>
          </a:p>
          <a:p>
            <a:pPr defTabSz="685800">
              <a:defRPr sz="1800" b="0" i="0" u="none" strike="noStrike" cap="none" spc="0">
                <a:solidFill>
                  <a:srgbClr val="000000"/>
                </a:solidFill>
              </a:defRPr>
            </a:pPr>
            <a:r>
              <a:rPr lang="fr-FR" sz="1000" dirty="0" err="1">
                <a:solidFill>
                  <a:srgbClr val="000000"/>
                </a:solidFill>
                <a:highlight>
                  <a:srgbClr val="FFFF00"/>
                </a:highlight>
                <a:ea typeface="Microsoft YaHei"/>
                <a:cs typeface="Mangal"/>
              </a:rPr>
              <a:t>Cep,r</a:t>
            </a:r>
            <a:endParaRPr lang="fr-FR" sz="1000" dirty="0">
              <a:solidFill>
                <a:srgbClr val="000000"/>
              </a:solidFill>
              <a:highlight>
                <a:srgbClr val="FFFF00"/>
              </a:highlight>
              <a:ea typeface="Microsoft YaHei"/>
              <a:cs typeface="Mangal"/>
            </a:endParaRPr>
          </a:p>
        </p:txBody>
      </p:sp>
      <p:sp>
        <p:nvSpPr>
          <p:cNvPr id="24" name="Rectangle 23"/>
          <p:cNvSpPr/>
          <p:nvPr/>
        </p:nvSpPr>
        <p:spPr bwMode="auto">
          <a:xfrm>
            <a:off x="0" y="1126387"/>
            <a:ext cx="394106" cy="3657113"/>
          </a:xfrm>
          <a:prstGeom prst="rect">
            <a:avLst/>
          </a:prstGeom>
          <a:solidFill>
            <a:schemeClr val="accent4">
              <a:lumMod val="20000"/>
              <a:lumOff val="80000"/>
            </a:schemeClr>
          </a:solidFill>
          <a:ln>
            <a:solidFill>
              <a:schemeClr val="accent4"/>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400" b="1">
                <a:solidFill>
                  <a:schemeClr val="bg1">
                    <a:lumMod val="50000"/>
                  </a:schemeClr>
                </a:solidFill>
              </a:rPr>
              <a:t>Résumé des indicateurs des exigences</a:t>
            </a:r>
            <a:endParaRPr/>
          </a:p>
        </p:txBody>
      </p:sp>
      <p:sp>
        <p:nvSpPr>
          <p:cNvPr id="21" name="ZoneTexte 20">
            <a:extLst>
              <a:ext uri="{FF2B5EF4-FFF2-40B4-BE49-F238E27FC236}">
                <a16:creationId xmlns:a16="http://schemas.microsoft.com/office/drawing/2014/main" id="{BA092F0A-F76B-45E2-9C04-41827A5C25BA}"/>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1100" dirty="0">
                <a:latin typeface="Marianne" panose="02000000000000000000" pitchFamily="50" charset="0"/>
              </a:rPr>
              <a:t>Diapo modifiée version mai 2026</a:t>
            </a:r>
            <a:endParaRPr sz="1100" dirty="0">
              <a:latin typeface="Marianne" panose="02000000000000000000" pitchFamily="50"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animBg="1"/>
      <p:bldP spid="17" grpId="0" animBg="1"/>
      <p:bldP spid="18" grpId="0" animBg="1"/>
      <p:bldP spid="19" grpId="0" animBg="1"/>
      <p:bldP spid="20" grpId="0" animBg="1"/>
      <p:bldP spid="22" grpId="0" animBg="1"/>
      <p:bldP spid="23" grpId="0" animBg="1"/>
    </p:bld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Champ d’application: deux méthodes de calcul successives</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127</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pic>
        <p:nvPicPr>
          <p:cNvPr id="3" name="Image 2"/>
          <p:cNvPicPr>
            <a:picLocks noChangeAspect="1"/>
          </p:cNvPicPr>
          <p:nvPr/>
        </p:nvPicPr>
        <p:blipFill>
          <a:blip r:embed="rId4"/>
          <a:stretch/>
        </p:blipFill>
        <p:spPr bwMode="auto">
          <a:xfrm>
            <a:off x="737568" y="1757863"/>
            <a:ext cx="5121658" cy="2728989"/>
          </a:xfrm>
          <a:prstGeom prst="rect">
            <a:avLst/>
          </a:prstGeom>
        </p:spPr>
      </p:pic>
      <p:sp>
        <p:nvSpPr>
          <p:cNvPr id="21" name="Espace réservé du contenu 1"/>
          <p:cNvSpPr txBox="1"/>
          <p:nvPr/>
        </p:nvSpPr>
        <p:spPr bwMode="auto">
          <a:xfrm>
            <a:off x="642088" y="1301086"/>
            <a:ext cx="5754107" cy="296648"/>
          </a:xfrm>
          <a:prstGeom prst="rect">
            <a:avLst/>
          </a:prstGeom>
        </p:spPr>
        <p:txBody>
          <a:bodyPr>
            <a:norm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defRPr/>
            </a:pPr>
            <a:r>
              <a:rPr lang="fr-FR" sz="1200"/>
              <a:t>La RE2020 utilise successivement 2 étapes de calcul:</a:t>
            </a:r>
          </a:p>
        </p:txBody>
      </p:sp>
      <p:sp>
        <p:nvSpPr>
          <p:cNvPr id="24" name="Espace réservé du contenu 1"/>
          <p:cNvSpPr txBox="1"/>
          <p:nvPr/>
        </p:nvSpPr>
        <p:spPr bwMode="auto">
          <a:xfrm>
            <a:off x="6164539" y="2612200"/>
            <a:ext cx="2822624" cy="1156834"/>
          </a:xfrm>
          <a:prstGeom prst="rect">
            <a:avLst/>
          </a:prstGeom>
        </p:spPr>
        <p:txBody>
          <a:bodyPr vert="horz" lIns="68580" tIns="34290" rIns="68580" bIns="34290" rtlCol="0">
            <a:noAutofit/>
          </a:bodyPr>
          <a:lstStyle>
            <a:lvl1pPr marL="0" indent="0" algn="l" defTabSz="457200">
              <a:spcBef>
                <a:spcPts val="0"/>
              </a:spcBef>
              <a:spcAft>
                <a:spcPts val="1800"/>
              </a:spcAft>
              <a:buFontTx/>
              <a:buNone/>
              <a:defRPr sz="1800" b="1">
                <a:solidFill>
                  <a:srgbClr val="135565"/>
                </a:solidFill>
                <a:latin typeface="+mn-lt"/>
                <a:ea typeface="+mn-ea"/>
                <a:cs typeface="+mn-cs"/>
              </a:defRPr>
            </a:lvl1pPr>
            <a:lvl2pPr marL="0" indent="0" algn="l" defTabSz="457200">
              <a:spcBef>
                <a:spcPts val="0"/>
              </a:spcBef>
              <a:spcAft>
                <a:spcPts val="1200"/>
              </a:spcAft>
              <a:buFontTx/>
              <a:buNone/>
              <a:defRPr sz="1400">
                <a:solidFill>
                  <a:schemeClr val="tx1"/>
                </a:solidFill>
                <a:latin typeface="+mn-lt"/>
                <a:ea typeface="+mn-ea"/>
                <a:cs typeface="+mn-cs"/>
              </a:defRPr>
            </a:lvl2pPr>
            <a:lvl3pPr marL="360000" indent="-228600" algn="l" defTabSz="457200">
              <a:spcBef>
                <a:spcPts val="0"/>
              </a:spcBef>
              <a:spcAft>
                <a:spcPts val="0"/>
              </a:spcAft>
              <a:buClr>
                <a:srgbClr val="E57D00"/>
              </a:buClr>
              <a:buFont typeface="Arial"/>
              <a:buChar char="•"/>
              <a:defRPr sz="1400">
                <a:solidFill>
                  <a:schemeClr val="tx1"/>
                </a:solidFill>
                <a:latin typeface="+mn-lt"/>
                <a:ea typeface="+mn-ea"/>
                <a:cs typeface="+mn-cs"/>
              </a:defRPr>
            </a:lvl3pPr>
            <a:lvl4pPr marL="720000" indent="-228600" algn="l" defTabSz="457200">
              <a:spcBef>
                <a:spcPts val="0"/>
              </a:spcBef>
              <a:spcAft>
                <a:spcPts val="0"/>
              </a:spcAft>
              <a:buSzPct val="150000"/>
              <a:buFont typeface="Arial"/>
              <a:buChar char="–"/>
              <a:defRPr sz="1200">
                <a:solidFill>
                  <a:srgbClr val="E57D00"/>
                </a:solidFill>
                <a:latin typeface="+mn-lt"/>
                <a:ea typeface="+mn-ea"/>
                <a:cs typeface="+mn-cs"/>
              </a:defRPr>
            </a:lvl4pPr>
            <a:lvl5pPr marL="1080000" indent="-228600" algn="l" defTabSz="457200">
              <a:spcBef>
                <a:spcPts val="0"/>
              </a:spcBef>
              <a:spcAft>
                <a:spcPts val="0"/>
              </a:spcAft>
              <a:buSzPct val="75000"/>
              <a:buFont typeface="Arial"/>
              <a:buChar char="•"/>
              <a:defRPr sz="1200">
                <a:solidFill>
                  <a:schemeClr val="tx1"/>
                </a:solidFill>
                <a:latin typeface="+mn-lt"/>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a:lstStyle>
          <a:p>
            <a:pPr>
              <a:defRPr/>
            </a:pPr>
            <a:r>
              <a:rPr lang="fr-FR" sz="1200" b="0"/>
              <a:t>*RSET : Récapitulatif standardisé de l’étude thermique</a:t>
            </a:r>
            <a:endParaRPr/>
          </a:p>
          <a:p>
            <a:pPr>
              <a:defRPr/>
            </a:pPr>
            <a:r>
              <a:rPr lang="fr-FR" sz="1200" b="0"/>
              <a:t>*RSEE : Récapitulatif standardisé énergie environnement</a:t>
            </a:r>
            <a:endParaRPr/>
          </a:p>
          <a:p>
            <a:pPr>
              <a:defRPr/>
            </a:pPr>
            <a:endParaRPr lang="fr-FR" sz="1200" b="0"/>
          </a:p>
        </p:txBody>
      </p:sp>
      <p:sp>
        <p:nvSpPr>
          <p:cNvPr id="25" name="Rectangle 24"/>
          <p:cNvSpPr/>
          <p:nvPr/>
        </p:nvSpPr>
        <p:spPr bwMode="auto">
          <a:xfrm>
            <a:off x="0" y="1126387"/>
            <a:ext cx="394106" cy="3657113"/>
          </a:xfrm>
          <a:prstGeom prst="rect">
            <a:avLst/>
          </a:prstGeom>
          <a:solidFill>
            <a:schemeClr val="accent4">
              <a:lumMod val="20000"/>
              <a:lumOff val="80000"/>
            </a:schemeClr>
          </a:solidFill>
          <a:ln>
            <a:solidFill>
              <a:schemeClr val="accent4"/>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400" b="1">
                <a:solidFill>
                  <a:schemeClr val="bg1">
                    <a:lumMod val="50000"/>
                  </a:schemeClr>
                </a:solidFill>
              </a:rPr>
              <a:t>Résumé des indicateurs des exigences</a:t>
            </a:r>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Périmètre physique et temporel commun aux 2 méthodes</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128</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grpSp>
        <p:nvGrpSpPr>
          <p:cNvPr id="11" name="Groupe 10"/>
          <p:cNvGrpSpPr/>
          <p:nvPr/>
        </p:nvGrpSpPr>
        <p:grpSpPr bwMode="auto">
          <a:xfrm>
            <a:off x="377492" y="1635646"/>
            <a:ext cx="4140554" cy="2658958"/>
            <a:chOff x="724811" y="1198170"/>
            <a:chExt cx="6595967" cy="4235761"/>
          </a:xfrm>
        </p:grpSpPr>
        <p:grpSp>
          <p:nvGrpSpPr>
            <p:cNvPr id="13" name="Groupe 12"/>
            <p:cNvGrpSpPr/>
            <p:nvPr/>
          </p:nvGrpSpPr>
          <p:grpSpPr bwMode="auto">
            <a:xfrm>
              <a:off x="724811" y="1198170"/>
              <a:ext cx="6595967" cy="4235761"/>
              <a:chOff x="724811" y="1198170"/>
              <a:chExt cx="6595967" cy="4235761"/>
            </a:xfrm>
          </p:grpSpPr>
          <p:pic>
            <p:nvPicPr>
              <p:cNvPr id="17" name="Image 16"/>
              <p:cNvPicPr>
                <a:picLocks noChangeAspect="1"/>
              </p:cNvPicPr>
              <p:nvPr/>
            </p:nvPicPr>
            <p:blipFill>
              <a:blip r:embed="rId4">
                <a:lum/>
                <a:alphaModFix/>
              </a:blip>
              <a:stretch/>
            </p:blipFill>
            <p:spPr bwMode="auto">
              <a:xfrm flipH="1">
                <a:off x="6647751" y="4303982"/>
                <a:ext cx="483480" cy="644760"/>
              </a:xfrm>
              <a:prstGeom prst="rect">
                <a:avLst/>
              </a:prstGeom>
              <a:noFill/>
              <a:ln>
                <a:noFill/>
              </a:ln>
            </p:spPr>
          </p:pic>
          <p:sp>
            <p:nvSpPr>
              <p:cNvPr id="18" name="ZoneTexte 17"/>
              <p:cNvSpPr txBox="1"/>
              <p:nvPr/>
            </p:nvSpPr>
            <p:spPr bwMode="auto">
              <a:xfrm>
                <a:off x="724811" y="3897836"/>
                <a:ext cx="782572" cy="356252"/>
              </a:xfrm>
              <a:prstGeom prst="rect">
                <a:avLst/>
              </a:prstGeom>
              <a:noFill/>
              <a:ln>
                <a:noFill/>
              </a:ln>
            </p:spPr>
            <p:txBody>
              <a:bodyPr vert="horz" wrap="square" lIns="67500" tIns="33750" rIns="67500" bIns="33750" compatLnSpc="0">
                <a:spAutoFit/>
              </a:bodyPr>
              <a:lstStyle/>
              <a:p>
                <a:pPr algn="ctr">
                  <a:spcBef>
                    <a:spcPts val="842"/>
                  </a:spcBef>
                  <a:defRPr/>
                </a:pPr>
                <a:r>
                  <a:rPr lang="fr-FR" sz="1350" b="1" dirty="0">
                    <a:solidFill>
                      <a:srgbClr val="1F497D"/>
                    </a:solidFill>
                    <a:latin typeface="DIN"/>
                    <a:ea typeface="SimSun"/>
                    <a:cs typeface="Mangal"/>
                  </a:rPr>
                  <a:t>eau</a:t>
                </a:r>
                <a:endParaRPr dirty="0"/>
              </a:p>
            </p:txBody>
          </p:sp>
          <p:pic>
            <p:nvPicPr>
              <p:cNvPr id="19" name="Image 18"/>
              <p:cNvPicPr>
                <a:picLocks noChangeAspect="1"/>
              </p:cNvPicPr>
              <p:nvPr/>
            </p:nvPicPr>
            <p:blipFill>
              <a:blip r:embed="rId4">
                <a:lum/>
                <a:alphaModFix/>
              </a:blip>
              <a:stretch/>
            </p:blipFill>
            <p:spPr bwMode="auto">
              <a:xfrm flipH="1">
                <a:off x="866197" y="4303982"/>
                <a:ext cx="483480" cy="644760"/>
              </a:xfrm>
              <a:prstGeom prst="rect">
                <a:avLst/>
              </a:prstGeom>
              <a:noFill/>
              <a:ln>
                <a:noFill/>
              </a:ln>
            </p:spPr>
          </p:pic>
          <p:sp>
            <p:nvSpPr>
              <p:cNvPr id="20" name="ZoneTexte 19"/>
              <p:cNvSpPr txBox="1"/>
              <p:nvPr/>
            </p:nvSpPr>
            <p:spPr bwMode="auto">
              <a:xfrm>
                <a:off x="6615848" y="3997086"/>
                <a:ext cx="704930" cy="416830"/>
              </a:xfrm>
              <a:prstGeom prst="rect">
                <a:avLst/>
              </a:prstGeom>
              <a:noFill/>
              <a:ln>
                <a:noFill/>
              </a:ln>
            </p:spPr>
            <p:txBody>
              <a:bodyPr vert="horz" wrap="square" lIns="67500" tIns="33750" rIns="67500" bIns="33750" compatLnSpc="0">
                <a:spAutoFit/>
              </a:bodyPr>
              <a:lstStyle/>
              <a:p>
                <a:pPr algn="ctr">
                  <a:spcBef>
                    <a:spcPts val="842"/>
                  </a:spcBef>
                  <a:defRPr/>
                </a:pPr>
                <a:r>
                  <a:rPr lang="fr-FR" sz="1350" b="1">
                    <a:solidFill>
                      <a:srgbClr val="1F497D"/>
                    </a:solidFill>
                    <a:latin typeface="DIN"/>
                    <a:ea typeface="SimSun"/>
                    <a:cs typeface="Mangal"/>
                  </a:rPr>
                  <a:t>eau</a:t>
                </a:r>
                <a:endParaRPr/>
              </a:p>
            </p:txBody>
          </p:sp>
          <p:sp>
            <p:nvSpPr>
              <p:cNvPr id="22" name="Forme libre : forme 14"/>
              <p:cNvSpPr/>
              <p:nvPr/>
            </p:nvSpPr>
            <p:spPr bwMode="auto">
              <a:xfrm rot="4800">
                <a:off x="1912760" y="3052592"/>
                <a:ext cx="4215600" cy="1862639"/>
              </a:xfrm>
              <a:custGeom>
                <a:avLst/>
                <a:gdLst>
                  <a:gd name="f0" fmla="val 0"/>
                  <a:gd name="f1" fmla="val 21600"/>
                </a:gdLst>
                <a:ahLst/>
                <a:cxnLst>
                  <a:cxn ang="3cd4">
                    <a:pos x="hc" y="t"/>
                  </a:cxn>
                  <a:cxn ang="0">
                    <a:pos x="r" y="vc"/>
                  </a:cxn>
                  <a:cxn ang="cd4">
                    <a:pos x="hc" y="b"/>
                  </a:cxn>
                  <a:cxn ang="cd2">
                    <a:pos x="l" y="vc"/>
                  </a:cxn>
                </a:cxnLst>
                <a:rect l="l" t="t" r="r" b="b"/>
                <a:pathLst>
                  <a:path w="21600" h="21600" extrusionOk="0">
                    <a:moveTo>
                      <a:pt x="f0" y="f0"/>
                    </a:moveTo>
                    <a:lnTo>
                      <a:pt x="f1" y="f0"/>
                    </a:lnTo>
                    <a:lnTo>
                      <a:pt x="f1" y="f1"/>
                    </a:lnTo>
                    <a:lnTo>
                      <a:pt x="f0" y="f1"/>
                    </a:lnTo>
                    <a:lnTo>
                      <a:pt x="f0" y="f0"/>
                    </a:lnTo>
                    <a:close/>
                  </a:path>
                </a:pathLst>
              </a:custGeom>
              <a:noFill/>
              <a:ln w="38160">
                <a:solidFill>
                  <a:srgbClr val="7E5B28"/>
                </a:solidFill>
                <a:prstDash val="solid"/>
              </a:ln>
            </p:spPr>
            <p:txBody>
              <a:bodyPr vert="horz" wrap="none" lIns="81540" tIns="47790" rIns="81540" bIns="47790" anchor="ctr" anchorCtr="0" compatLnSpc="0">
                <a:noAutofit/>
              </a:bodyPr>
              <a:lstStyle/>
              <a:p>
                <a:pPr>
                  <a:defRPr/>
                </a:pPr>
                <a:endParaRPr lang="fr-FR" sz="1350">
                  <a:latin typeface="Arial"/>
                  <a:ea typeface="SimSun"/>
                  <a:cs typeface="Mangal"/>
                </a:endParaRPr>
              </a:p>
            </p:txBody>
          </p:sp>
          <p:pic>
            <p:nvPicPr>
              <p:cNvPr id="23" name="Image 22"/>
              <p:cNvPicPr>
                <a:picLocks noChangeAspect="1"/>
              </p:cNvPicPr>
              <p:nvPr/>
            </p:nvPicPr>
            <p:blipFill>
              <a:blip r:embed="rId5">
                <a:lum/>
                <a:alphaModFix/>
              </a:blip>
              <a:srcRect r="4784"/>
              <a:stretch/>
            </p:blipFill>
            <p:spPr bwMode="auto">
              <a:xfrm>
                <a:off x="2454062" y="2279609"/>
                <a:ext cx="1331280" cy="1594440"/>
              </a:xfrm>
              <a:prstGeom prst="rect">
                <a:avLst/>
              </a:prstGeom>
              <a:noFill/>
              <a:ln>
                <a:noFill/>
              </a:ln>
            </p:spPr>
          </p:pic>
          <p:pic>
            <p:nvPicPr>
              <p:cNvPr id="25" name="Image 24"/>
              <p:cNvPicPr>
                <a:picLocks noChangeAspect="1"/>
              </p:cNvPicPr>
              <p:nvPr/>
            </p:nvPicPr>
            <p:blipFill>
              <a:blip r:embed="rId5">
                <a:lum/>
                <a:alphaModFix/>
              </a:blip>
              <a:srcRect r="4784"/>
              <a:stretch/>
            </p:blipFill>
            <p:spPr bwMode="auto">
              <a:xfrm>
                <a:off x="4090622" y="2686050"/>
                <a:ext cx="610200" cy="730440"/>
              </a:xfrm>
              <a:prstGeom prst="rect">
                <a:avLst/>
              </a:prstGeom>
              <a:noFill/>
              <a:ln>
                <a:noFill/>
              </a:ln>
            </p:spPr>
          </p:pic>
          <p:pic>
            <p:nvPicPr>
              <p:cNvPr id="26" name="Image 25"/>
              <p:cNvPicPr>
                <a:picLocks noChangeAspect="1"/>
              </p:cNvPicPr>
              <p:nvPr/>
            </p:nvPicPr>
            <p:blipFill>
              <a:blip r:embed="rId5">
                <a:lum/>
                <a:alphaModFix/>
              </a:blip>
              <a:srcRect r="4784"/>
              <a:stretch/>
            </p:blipFill>
            <p:spPr bwMode="auto">
              <a:xfrm>
                <a:off x="4700821" y="2686050"/>
                <a:ext cx="609840" cy="730440"/>
              </a:xfrm>
              <a:prstGeom prst="rect">
                <a:avLst/>
              </a:prstGeom>
              <a:noFill/>
              <a:ln>
                <a:noFill/>
              </a:ln>
            </p:spPr>
          </p:pic>
          <p:sp>
            <p:nvSpPr>
              <p:cNvPr id="28" name="Connecteur droit 27"/>
              <p:cNvSpPr/>
              <p:nvPr/>
            </p:nvSpPr>
            <p:spPr bwMode="auto">
              <a:xfrm>
                <a:off x="5345582" y="4235938"/>
                <a:ext cx="1306726" cy="0"/>
              </a:xfrm>
              <a:prstGeom prst="line">
                <a:avLst/>
              </a:prstGeom>
              <a:noFill/>
              <a:ln w="29160">
                <a:solidFill>
                  <a:srgbClr val="0059A9"/>
                </a:solidFill>
                <a:prstDash val="solid"/>
                <a:tailEnd type="arrow"/>
              </a:ln>
            </p:spPr>
            <p:txBody>
              <a:bodyPr vert="horz" wrap="none" lIns="78300" tIns="44550" rIns="78300" bIns="44550" anchor="ctr" compatLnSpc="0"/>
              <a:lstStyle/>
              <a:p>
                <a:pPr>
                  <a:defRPr/>
                </a:pPr>
                <a:endParaRPr lang="fr-FR" sz="1350">
                  <a:latin typeface="Arial"/>
                  <a:ea typeface="SimSun"/>
                  <a:cs typeface="Mangal"/>
                </a:endParaRPr>
              </a:p>
            </p:txBody>
          </p:sp>
          <p:sp>
            <p:nvSpPr>
              <p:cNvPr id="29" name="Connecteur droit 28"/>
              <p:cNvSpPr/>
              <p:nvPr/>
            </p:nvSpPr>
            <p:spPr bwMode="auto">
              <a:xfrm>
                <a:off x="5345582" y="4526008"/>
                <a:ext cx="1285254" cy="0"/>
              </a:xfrm>
              <a:prstGeom prst="line">
                <a:avLst/>
              </a:prstGeom>
              <a:noFill/>
              <a:ln w="29160">
                <a:solidFill>
                  <a:srgbClr val="1DBADF"/>
                </a:solidFill>
                <a:prstDash val="solid"/>
                <a:tailEnd type="arrow"/>
              </a:ln>
            </p:spPr>
            <p:txBody>
              <a:bodyPr vert="horz" wrap="none" lIns="78300" tIns="44550" rIns="78300" bIns="44550" anchor="ctr" compatLnSpc="0"/>
              <a:lstStyle/>
              <a:p>
                <a:pPr>
                  <a:defRPr/>
                </a:pPr>
                <a:endParaRPr lang="fr-FR" sz="1350">
                  <a:latin typeface="Arial"/>
                  <a:ea typeface="SimSun"/>
                  <a:cs typeface="Mangal"/>
                </a:endParaRPr>
              </a:p>
            </p:txBody>
          </p:sp>
          <p:sp>
            <p:nvSpPr>
              <p:cNvPr id="30" name="Connecteur droit 29"/>
              <p:cNvSpPr/>
              <p:nvPr/>
            </p:nvSpPr>
            <p:spPr bwMode="auto">
              <a:xfrm flipH="1">
                <a:off x="1955102" y="3631603"/>
                <a:ext cx="1139397" cy="1802328"/>
              </a:xfrm>
              <a:prstGeom prst="line">
                <a:avLst/>
              </a:prstGeom>
              <a:noFill/>
              <a:ln w="29160">
                <a:solidFill>
                  <a:srgbClr val="CC0000"/>
                </a:solidFill>
                <a:prstDash val="solid"/>
                <a:tailEnd type="arrow"/>
              </a:ln>
            </p:spPr>
            <p:txBody>
              <a:bodyPr vert="horz" wrap="none" lIns="78300" tIns="44550" rIns="78300" bIns="44550" anchor="ctr" compatLnSpc="0"/>
              <a:lstStyle/>
              <a:p>
                <a:pPr>
                  <a:defRPr/>
                </a:pPr>
                <a:endParaRPr lang="fr-FR" sz="1350">
                  <a:latin typeface="Arial"/>
                  <a:ea typeface="SimSun"/>
                  <a:cs typeface="Mangal"/>
                </a:endParaRPr>
              </a:p>
            </p:txBody>
          </p:sp>
          <p:sp>
            <p:nvSpPr>
              <p:cNvPr id="32" name="Connecteur droit 31"/>
              <p:cNvSpPr/>
              <p:nvPr/>
            </p:nvSpPr>
            <p:spPr bwMode="auto">
              <a:xfrm>
                <a:off x="1393862" y="4221089"/>
                <a:ext cx="933701" cy="0"/>
              </a:xfrm>
              <a:prstGeom prst="line">
                <a:avLst/>
              </a:prstGeom>
              <a:noFill/>
              <a:ln w="29160">
                <a:solidFill>
                  <a:srgbClr val="0059A9"/>
                </a:solidFill>
                <a:prstDash val="solid"/>
                <a:tailEnd type="arrow"/>
              </a:ln>
            </p:spPr>
            <p:txBody>
              <a:bodyPr vert="horz" wrap="none" lIns="78300" tIns="44550" rIns="78300" bIns="44550" anchor="ctr" compatLnSpc="0"/>
              <a:lstStyle/>
              <a:p>
                <a:pPr>
                  <a:defRPr/>
                </a:pPr>
                <a:endParaRPr lang="fr-FR" sz="1350">
                  <a:latin typeface="Arial"/>
                  <a:ea typeface="SimSun"/>
                  <a:cs typeface="Mangal"/>
                </a:endParaRPr>
              </a:p>
            </p:txBody>
          </p:sp>
          <p:sp>
            <p:nvSpPr>
              <p:cNvPr id="33" name="Connecteur droit 32"/>
              <p:cNvSpPr/>
              <p:nvPr/>
            </p:nvSpPr>
            <p:spPr bwMode="auto">
              <a:xfrm>
                <a:off x="1400701" y="4526008"/>
                <a:ext cx="926863" cy="0"/>
              </a:xfrm>
              <a:prstGeom prst="line">
                <a:avLst/>
              </a:prstGeom>
              <a:noFill/>
              <a:ln w="29160">
                <a:solidFill>
                  <a:srgbClr val="1DBADF"/>
                </a:solidFill>
                <a:prstDash val="solid"/>
                <a:tailEnd type="arrow"/>
              </a:ln>
            </p:spPr>
            <p:txBody>
              <a:bodyPr vert="horz" wrap="none" lIns="78300" tIns="44550" rIns="78300" bIns="44550" anchor="ctr" compatLnSpc="0"/>
              <a:lstStyle/>
              <a:p>
                <a:pPr>
                  <a:defRPr/>
                </a:pPr>
                <a:endParaRPr lang="fr-FR" sz="1350">
                  <a:latin typeface="Arial"/>
                  <a:ea typeface="SimSun"/>
                  <a:cs typeface="Mangal"/>
                </a:endParaRPr>
              </a:p>
            </p:txBody>
          </p:sp>
          <p:sp>
            <p:nvSpPr>
              <p:cNvPr id="34" name="Connecteur droit 33"/>
              <p:cNvSpPr/>
              <p:nvPr/>
            </p:nvSpPr>
            <p:spPr bwMode="auto">
              <a:xfrm>
                <a:off x="5061181" y="2695769"/>
                <a:ext cx="249480" cy="221760"/>
              </a:xfrm>
              <a:prstGeom prst="line">
                <a:avLst/>
              </a:prstGeom>
              <a:noFill/>
              <a:ln w="29160">
                <a:solidFill>
                  <a:srgbClr val="1DBADF"/>
                </a:solidFill>
                <a:prstDash val="solid"/>
              </a:ln>
            </p:spPr>
            <p:txBody>
              <a:bodyPr vert="horz" wrap="none" lIns="78300" tIns="44550" rIns="78300" bIns="44550" anchor="ctr" compatLnSpc="0"/>
              <a:lstStyle/>
              <a:p>
                <a:pPr>
                  <a:defRPr/>
                </a:pPr>
                <a:endParaRPr lang="fr-FR" sz="1350">
                  <a:latin typeface="Arial"/>
                  <a:ea typeface="SimSun"/>
                  <a:cs typeface="Mangal"/>
                </a:endParaRPr>
              </a:p>
            </p:txBody>
          </p:sp>
          <p:grpSp>
            <p:nvGrpSpPr>
              <p:cNvPr id="35" name="Groupe 34"/>
              <p:cNvGrpSpPr/>
              <p:nvPr/>
            </p:nvGrpSpPr>
            <p:grpSpPr bwMode="auto">
              <a:xfrm>
                <a:off x="3258654" y="3230422"/>
                <a:ext cx="304928" cy="435906"/>
                <a:chOff x="5069512" y="2680252"/>
                <a:chExt cx="304928" cy="435906"/>
              </a:xfrm>
            </p:grpSpPr>
            <p:sp>
              <p:nvSpPr>
                <p:cNvPr id="163" name="Forme libre : forme 25"/>
                <p:cNvSpPr/>
                <p:nvPr/>
              </p:nvSpPr>
              <p:spPr bwMode="auto">
                <a:xfrm>
                  <a:off x="5069520" y="2724119"/>
                  <a:ext cx="304920" cy="392040"/>
                </a:xfrm>
                <a:custGeom>
                  <a:avLst>
                    <a:gd name="f0" fmla="val 2888"/>
                  </a:avLst>
                  <a:gdLst>
                    <a:gd name="f1" fmla="val 10800000"/>
                    <a:gd name="f2" fmla="val 5400000"/>
                    <a:gd name="f3" fmla="val 180"/>
                    <a:gd name="f4" fmla="val w"/>
                    <a:gd name="f5" fmla="val h"/>
                    <a:gd name="f6" fmla="val 0"/>
                    <a:gd name="f7" fmla="val 21600"/>
                    <a:gd name="f8" fmla="val 10800"/>
                    <a:gd name="f9" fmla="val -2147483647"/>
                    <a:gd name="f10" fmla="val 2147483647"/>
                    <a:gd name="f11" fmla="+- 0 0 0"/>
                    <a:gd name="f12" fmla="*/ f4 1 21600"/>
                    <a:gd name="f13" fmla="*/ f5 1 21600"/>
                    <a:gd name="f14" fmla="pin 0 f0 10800"/>
                    <a:gd name="f15" fmla="*/ f11 f1 1"/>
                    <a:gd name="f16" fmla="+- 21600 0 f14"/>
                    <a:gd name="f17" fmla="val f14"/>
                    <a:gd name="f18" fmla="*/ f14 10 1"/>
                    <a:gd name="f19" fmla="*/ f14 1 2"/>
                    <a:gd name="f20" fmla="*/ f14 f12 1"/>
                    <a:gd name="f21" fmla="*/ f7 f13 1"/>
                    <a:gd name="f22" fmla="*/ 10800 f13 1"/>
                    <a:gd name="f23" fmla="*/ f15 1 f3"/>
                    <a:gd name="f24" fmla="*/ 10800 f12 1"/>
                    <a:gd name="f25" fmla="*/ 21600 f13 1"/>
                    <a:gd name="f26" fmla="*/ 0 f13 1"/>
                    <a:gd name="f27" fmla="*/ f18 1 18"/>
                    <a:gd name="f28" fmla="+- 21600 0 f19"/>
                    <a:gd name="f29" fmla="+- f23 0 f2"/>
                    <a:gd name="f30" fmla="*/ f19 f12 1"/>
                    <a:gd name="f31" fmla="+- f27 1750 0"/>
                    <a:gd name="f32" fmla="*/ f28 f12 1"/>
                    <a:gd name="f33" fmla="+- 21600 0 f31"/>
                    <a:gd name="f34" fmla="*/ f31 f12 1"/>
                    <a:gd name="f35" fmla="*/ f31 f13 1"/>
                    <a:gd name="f36" fmla="*/ f33 f12 1"/>
                    <a:gd name="f37" fmla="*/ f33 f13 1"/>
                  </a:gdLst>
                  <a:ahLst>
                    <a:ahXY gdRefX="f0" minX="f6" maxX="f8">
                      <a:pos x="f20" y="f21"/>
                    </a:ahXY>
                  </a:ahLst>
                  <a:cxnLst>
                    <a:cxn ang="3cd4">
                      <a:pos x="hc" y="t"/>
                    </a:cxn>
                    <a:cxn ang="0">
                      <a:pos x="r" y="vc"/>
                    </a:cxn>
                    <a:cxn ang="cd4">
                      <a:pos x="hc" y="b"/>
                    </a:cxn>
                    <a:cxn ang="cd2">
                      <a:pos x="l" y="vc"/>
                    </a:cxn>
                    <a:cxn ang="f29">
                      <a:pos x="f32" y="f22"/>
                    </a:cxn>
                    <a:cxn ang="f29">
                      <a:pos x="f24" y="f25"/>
                    </a:cxn>
                    <a:cxn ang="f29">
                      <a:pos x="f30" y="f22"/>
                    </a:cxn>
                    <a:cxn ang="f29">
                      <a:pos x="f24" y="f26"/>
                    </a:cxn>
                  </a:cxnLst>
                  <a:rect l="f34" t="f35" r="f36" b="f37"/>
                  <a:pathLst>
                    <a:path w="21600" h="21600" extrusionOk="0">
                      <a:moveTo>
                        <a:pt x="f6" y="f6"/>
                      </a:moveTo>
                      <a:lnTo>
                        <a:pt x="f7" y="f6"/>
                      </a:lnTo>
                      <a:lnTo>
                        <a:pt x="f16" y="f7"/>
                      </a:lnTo>
                      <a:lnTo>
                        <a:pt x="f17" y="f7"/>
                      </a:lnTo>
                      <a:close/>
                    </a:path>
                  </a:pathLst>
                </a:custGeom>
                <a:noFill/>
                <a:ln w="12600">
                  <a:solidFill>
                    <a:srgbClr val="CC0000"/>
                  </a:solidFill>
                  <a:prstDash val="solid"/>
                </a:ln>
              </p:spPr>
              <p:txBody>
                <a:bodyPr vert="horz" wrap="none" lIns="72090" tIns="38340" rIns="72090" bIns="38340" anchor="ctr" anchorCtr="0" compatLnSpc="0">
                  <a:noAutofit/>
                </a:bodyPr>
                <a:lstStyle/>
                <a:p>
                  <a:pPr>
                    <a:defRPr/>
                  </a:pPr>
                  <a:endParaRPr lang="fr-FR" sz="1350">
                    <a:latin typeface="Arial"/>
                    <a:ea typeface="SimSun"/>
                    <a:cs typeface="Mangal"/>
                  </a:endParaRPr>
                </a:p>
              </p:txBody>
            </p:sp>
            <p:sp>
              <p:nvSpPr>
                <p:cNvPr id="164" name="Forme libre : forme 26"/>
                <p:cNvSpPr/>
                <p:nvPr/>
              </p:nvSpPr>
              <p:spPr bwMode="auto">
                <a:xfrm rot="10798799">
                  <a:off x="5069512" y="2680252"/>
                  <a:ext cx="304920" cy="43920"/>
                </a:xfrm>
                <a:custGeom>
                  <a:avLst>
                    <a:gd name="f0" fmla="val 3407"/>
                  </a:avLst>
                  <a:gdLst>
                    <a:gd name="f1" fmla="val 10800000"/>
                    <a:gd name="f2" fmla="val 5400000"/>
                    <a:gd name="f3" fmla="val 180"/>
                    <a:gd name="f4" fmla="val w"/>
                    <a:gd name="f5" fmla="val h"/>
                    <a:gd name="f6" fmla="val 0"/>
                    <a:gd name="f7" fmla="val 21600"/>
                    <a:gd name="f8" fmla="val 10800"/>
                    <a:gd name="f9" fmla="val -2147483647"/>
                    <a:gd name="f10" fmla="val 2147483647"/>
                    <a:gd name="f11" fmla="+- 0 0 0"/>
                    <a:gd name="f12" fmla="*/ f4 1 21600"/>
                    <a:gd name="f13" fmla="*/ f5 1 21600"/>
                    <a:gd name="f14" fmla="pin 0 f0 10800"/>
                    <a:gd name="f15" fmla="*/ f11 f1 1"/>
                    <a:gd name="f16" fmla="+- 21600 0 f14"/>
                    <a:gd name="f17" fmla="val f14"/>
                    <a:gd name="f18" fmla="*/ f14 10 1"/>
                    <a:gd name="f19" fmla="*/ f14 1 2"/>
                    <a:gd name="f20" fmla="*/ f14 f12 1"/>
                    <a:gd name="f21" fmla="*/ f7 f13 1"/>
                    <a:gd name="f22" fmla="*/ 10800 f13 1"/>
                    <a:gd name="f23" fmla="*/ f15 1 f3"/>
                    <a:gd name="f24" fmla="*/ 10800 f12 1"/>
                    <a:gd name="f25" fmla="*/ 21600 f13 1"/>
                    <a:gd name="f26" fmla="*/ 0 f13 1"/>
                    <a:gd name="f27" fmla="*/ f18 1 18"/>
                    <a:gd name="f28" fmla="+- 21600 0 f19"/>
                    <a:gd name="f29" fmla="+- f23 0 f2"/>
                    <a:gd name="f30" fmla="*/ f19 f12 1"/>
                    <a:gd name="f31" fmla="+- f27 1750 0"/>
                    <a:gd name="f32" fmla="*/ f28 f12 1"/>
                    <a:gd name="f33" fmla="+- 21600 0 f31"/>
                    <a:gd name="f34" fmla="*/ f31 f12 1"/>
                    <a:gd name="f35" fmla="*/ f31 f13 1"/>
                    <a:gd name="f36" fmla="*/ f33 f12 1"/>
                    <a:gd name="f37" fmla="*/ f33 f13 1"/>
                  </a:gdLst>
                  <a:ahLst>
                    <a:ahXY gdRefX="f0" minX="f6" maxX="f8">
                      <a:pos x="f20" y="f21"/>
                    </a:ahXY>
                  </a:ahLst>
                  <a:cxnLst>
                    <a:cxn ang="3cd4">
                      <a:pos x="hc" y="t"/>
                    </a:cxn>
                    <a:cxn ang="0">
                      <a:pos x="r" y="vc"/>
                    </a:cxn>
                    <a:cxn ang="cd4">
                      <a:pos x="hc" y="b"/>
                    </a:cxn>
                    <a:cxn ang="cd2">
                      <a:pos x="l" y="vc"/>
                    </a:cxn>
                    <a:cxn ang="f29">
                      <a:pos x="f32" y="f22"/>
                    </a:cxn>
                    <a:cxn ang="f29">
                      <a:pos x="f24" y="f25"/>
                    </a:cxn>
                    <a:cxn ang="f29">
                      <a:pos x="f30" y="f22"/>
                    </a:cxn>
                    <a:cxn ang="f29">
                      <a:pos x="f24" y="f26"/>
                    </a:cxn>
                  </a:cxnLst>
                  <a:rect l="f34" t="f35" r="f36" b="f37"/>
                  <a:pathLst>
                    <a:path w="21600" h="21600" extrusionOk="0">
                      <a:moveTo>
                        <a:pt x="f6" y="f6"/>
                      </a:moveTo>
                      <a:lnTo>
                        <a:pt x="f7" y="f6"/>
                      </a:lnTo>
                      <a:lnTo>
                        <a:pt x="f16" y="f7"/>
                      </a:lnTo>
                      <a:lnTo>
                        <a:pt x="f17" y="f7"/>
                      </a:lnTo>
                      <a:close/>
                    </a:path>
                  </a:pathLst>
                </a:custGeom>
                <a:noFill/>
                <a:ln w="12600">
                  <a:solidFill>
                    <a:srgbClr val="CC0000"/>
                  </a:solidFill>
                  <a:prstDash val="solid"/>
                </a:ln>
              </p:spPr>
              <p:txBody>
                <a:bodyPr vert="horz" wrap="none" lIns="72090" tIns="38340" rIns="72090" bIns="38340" anchor="ctr" anchorCtr="0" compatLnSpc="0">
                  <a:noAutofit/>
                </a:bodyPr>
                <a:lstStyle/>
                <a:p>
                  <a:pPr>
                    <a:defRPr/>
                  </a:pPr>
                  <a:endParaRPr lang="fr-FR" sz="1350">
                    <a:latin typeface="Arial"/>
                    <a:ea typeface="SimSun"/>
                    <a:cs typeface="Mangal"/>
                  </a:endParaRPr>
                </a:p>
              </p:txBody>
            </p:sp>
            <p:sp>
              <p:nvSpPr>
                <p:cNvPr id="165" name="Connecteur droit 164"/>
                <p:cNvSpPr/>
                <p:nvPr/>
              </p:nvSpPr>
              <p:spPr bwMode="auto">
                <a:xfrm>
                  <a:off x="5156640" y="2767680"/>
                  <a:ext cx="0" cy="304920"/>
                </a:xfrm>
                <a:prstGeom prst="line">
                  <a:avLst/>
                </a:prstGeom>
                <a:noFill/>
                <a:ln w="12600">
                  <a:solidFill>
                    <a:srgbClr val="CC0000"/>
                  </a:solidFill>
                  <a:prstDash val="solid"/>
                </a:ln>
              </p:spPr>
              <p:txBody>
                <a:bodyPr vert="horz" wrap="none" lIns="72090" tIns="38340" rIns="72090" bIns="38340" anchor="ctr" compatLnSpc="0"/>
                <a:lstStyle/>
                <a:p>
                  <a:pPr>
                    <a:defRPr/>
                  </a:pPr>
                  <a:endParaRPr lang="fr-FR" sz="1350">
                    <a:latin typeface="Arial"/>
                    <a:ea typeface="SimSun"/>
                    <a:cs typeface="Mangal"/>
                  </a:endParaRPr>
                </a:p>
              </p:txBody>
            </p:sp>
            <p:sp>
              <p:nvSpPr>
                <p:cNvPr id="166" name="Connecteur droit 165"/>
                <p:cNvSpPr/>
                <p:nvPr/>
              </p:nvSpPr>
              <p:spPr bwMode="auto">
                <a:xfrm>
                  <a:off x="5221800" y="2767680"/>
                  <a:ext cx="0" cy="304920"/>
                </a:xfrm>
                <a:prstGeom prst="line">
                  <a:avLst/>
                </a:prstGeom>
                <a:noFill/>
                <a:ln w="12600">
                  <a:solidFill>
                    <a:srgbClr val="CC0000"/>
                  </a:solidFill>
                  <a:prstDash val="solid"/>
                </a:ln>
              </p:spPr>
              <p:txBody>
                <a:bodyPr vert="horz" wrap="none" lIns="72090" tIns="38340" rIns="72090" bIns="38340" anchor="ctr" compatLnSpc="0"/>
                <a:lstStyle/>
                <a:p>
                  <a:pPr>
                    <a:defRPr/>
                  </a:pPr>
                  <a:endParaRPr lang="fr-FR" sz="1350">
                    <a:latin typeface="Arial"/>
                    <a:ea typeface="SimSun"/>
                    <a:cs typeface="Mangal"/>
                  </a:endParaRPr>
                </a:p>
              </p:txBody>
            </p:sp>
            <p:sp>
              <p:nvSpPr>
                <p:cNvPr id="167" name="Connecteur droit 166"/>
                <p:cNvSpPr/>
                <p:nvPr/>
              </p:nvSpPr>
              <p:spPr bwMode="auto">
                <a:xfrm>
                  <a:off x="5287320" y="2767680"/>
                  <a:ext cx="0" cy="304920"/>
                </a:xfrm>
                <a:prstGeom prst="line">
                  <a:avLst/>
                </a:prstGeom>
                <a:noFill/>
                <a:ln w="12600">
                  <a:solidFill>
                    <a:srgbClr val="CC0000"/>
                  </a:solidFill>
                  <a:prstDash val="solid"/>
                </a:ln>
              </p:spPr>
              <p:txBody>
                <a:bodyPr vert="horz" wrap="none" lIns="72090" tIns="38340" rIns="72090" bIns="38340" anchor="ctr" compatLnSpc="0"/>
                <a:lstStyle/>
                <a:p>
                  <a:pPr>
                    <a:defRPr/>
                  </a:pPr>
                  <a:endParaRPr lang="fr-FR" sz="1350">
                    <a:latin typeface="Arial"/>
                    <a:ea typeface="SimSun"/>
                    <a:cs typeface="Mangal"/>
                  </a:endParaRPr>
                </a:p>
              </p:txBody>
            </p:sp>
          </p:grpSp>
          <p:sp>
            <p:nvSpPr>
              <p:cNvPr id="36" name="Connecteur droit 35"/>
              <p:cNvSpPr/>
              <p:nvPr/>
            </p:nvSpPr>
            <p:spPr bwMode="auto">
              <a:xfrm>
                <a:off x="5299684" y="3723570"/>
                <a:ext cx="1857960" cy="0"/>
              </a:xfrm>
              <a:prstGeom prst="line">
                <a:avLst/>
              </a:prstGeom>
              <a:noFill/>
              <a:ln w="29160">
                <a:solidFill>
                  <a:srgbClr val="CC0000"/>
                </a:solidFill>
                <a:prstDash val="solid"/>
                <a:headEnd type="arrow"/>
                <a:tailEnd type="arrow"/>
              </a:ln>
            </p:spPr>
            <p:txBody>
              <a:bodyPr vert="horz" wrap="none" lIns="78300" tIns="44550" rIns="78300" bIns="44550" anchor="ctr" compatLnSpc="0"/>
              <a:lstStyle/>
              <a:p>
                <a:pPr>
                  <a:defRPr/>
                </a:pPr>
                <a:endParaRPr lang="fr-FR" sz="1350">
                  <a:latin typeface="Arial"/>
                  <a:ea typeface="SimSun"/>
                  <a:cs typeface="Mangal"/>
                </a:endParaRPr>
              </a:p>
            </p:txBody>
          </p:sp>
          <p:grpSp>
            <p:nvGrpSpPr>
              <p:cNvPr id="37" name="Groupe 36"/>
              <p:cNvGrpSpPr/>
              <p:nvPr/>
            </p:nvGrpSpPr>
            <p:grpSpPr bwMode="auto">
              <a:xfrm>
                <a:off x="5715844" y="3389130"/>
                <a:ext cx="1109521" cy="307080"/>
                <a:chOff x="7814879" y="2838960"/>
                <a:chExt cx="1109521" cy="307080"/>
              </a:xfrm>
            </p:grpSpPr>
            <p:grpSp>
              <p:nvGrpSpPr>
                <p:cNvPr id="143" name="Groupe 142"/>
                <p:cNvGrpSpPr/>
                <p:nvPr/>
              </p:nvGrpSpPr>
              <p:grpSpPr bwMode="auto">
                <a:xfrm>
                  <a:off x="7814879" y="2838960"/>
                  <a:ext cx="499321" cy="304920"/>
                  <a:chOff x="7814879" y="2838960"/>
                  <a:chExt cx="499321" cy="304920"/>
                </a:xfrm>
              </p:grpSpPr>
              <p:sp>
                <p:nvSpPr>
                  <p:cNvPr id="154" name="Connecteur droit 153"/>
                  <p:cNvSpPr/>
                  <p:nvPr/>
                </p:nvSpPr>
                <p:spPr bwMode="auto">
                  <a:xfrm>
                    <a:off x="7863120" y="2838960"/>
                    <a:ext cx="241560" cy="0"/>
                  </a:xfrm>
                  <a:prstGeom prst="line">
                    <a:avLst/>
                  </a:prstGeom>
                  <a:noFill/>
                  <a:ln w="10080">
                    <a:solidFill>
                      <a:srgbClr val="CC0000"/>
                    </a:solidFill>
                    <a:prstDash val="solid"/>
                  </a:ln>
                </p:spPr>
                <p:txBody>
                  <a:bodyPr vert="horz" wrap="none" lIns="71280" tIns="37530" rIns="71280" bIns="37530" anchor="ctr" compatLnSpc="0"/>
                  <a:lstStyle/>
                  <a:p>
                    <a:pPr>
                      <a:defRPr/>
                    </a:pPr>
                    <a:endParaRPr lang="fr-FR" sz="1350">
                      <a:latin typeface="Arial"/>
                      <a:ea typeface="SimSun"/>
                      <a:cs typeface="Mangal"/>
                    </a:endParaRPr>
                  </a:p>
                </p:txBody>
              </p:sp>
              <p:sp>
                <p:nvSpPr>
                  <p:cNvPr id="155" name="Connecteur droit 154"/>
                  <p:cNvSpPr/>
                  <p:nvPr/>
                </p:nvSpPr>
                <p:spPr bwMode="auto">
                  <a:xfrm>
                    <a:off x="7814879" y="3100320"/>
                    <a:ext cx="499321" cy="0"/>
                  </a:xfrm>
                  <a:prstGeom prst="line">
                    <a:avLst/>
                  </a:prstGeom>
                  <a:noFill/>
                  <a:ln w="10080">
                    <a:solidFill>
                      <a:srgbClr val="CC0000"/>
                    </a:solidFill>
                    <a:prstDash val="solid"/>
                  </a:ln>
                </p:spPr>
                <p:txBody>
                  <a:bodyPr vert="horz" wrap="none" lIns="71280" tIns="37530" rIns="71280" bIns="37530" anchor="ctr" compatLnSpc="0"/>
                  <a:lstStyle/>
                  <a:p>
                    <a:pPr>
                      <a:defRPr/>
                    </a:pPr>
                    <a:endParaRPr lang="fr-FR" sz="1350">
                      <a:latin typeface="Arial"/>
                      <a:ea typeface="SimSun"/>
                      <a:cs typeface="Mangal"/>
                    </a:endParaRPr>
                  </a:p>
                </p:txBody>
              </p:sp>
              <p:sp>
                <p:nvSpPr>
                  <p:cNvPr id="156" name="Connecteur droit 155"/>
                  <p:cNvSpPr/>
                  <p:nvPr/>
                </p:nvSpPr>
                <p:spPr bwMode="auto">
                  <a:xfrm flipV="1">
                    <a:off x="8313840" y="2969639"/>
                    <a:ext cx="0" cy="130681"/>
                  </a:xfrm>
                  <a:prstGeom prst="line">
                    <a:avLst/>
                  </a:prstGeom>
                  <a:noFill/>
                  <a:ln w="10080">
                    <a:solidFill>
                      <a:srgbClr val="CC0000"/>
                    </a:solidFill>
                    <a:prstDash val="solid"/>
                  </a:ln>
                </p:spPr>
                <p:txBody>
                  <a:bodyPr vert="horz" wrap="none" lIns="71280" tIns="37530" rIns="71280" bIns="37530" anchor="ctr" compatLnSpc="0"/>
                  <a:lstStyle/>
                  <a:p>
                    <a:pPr>
                      <a:defRPr/>
                    </a:pPr>
                    <a:endParaRPr lang="fr-FR" sz="1350">
                      <a:latin typeface="Arial"/>
                      <a:ea typeface="SimSun"/>
                      <a:cs typeface="Mangal"/>
                    </a:endParaRPr>
                  </a:p>
                </p:txBody>
              </p:sp>
              <p:sp>
                <p:nvSpPr>
                  <p:cNvPr id="157" name="Connecteur droit 156"/>
                  <p:cNvSpPr/>
                  <p:nvPr/>
                </p:nvSpPr>
                <p:spPr bwMode="auto">
                  <a:xfrm flipH="1" flipV="1">
                    <a:off x="8233560" y="2940479"/>
                    <a:ext cx="80640" cy="29160"/>
                  </a:xfrm>
                  <a:prstGeom prst="line">
                    <a:avLst/>
                  </a:prstGeom>
                  <a:noFill/>
                  <a:ln w="10080">
                    <a:solidFill>
                      <a:srgbClr val="CC0000"/>
                    </a:solidFill>
                    <a:prstDash val="solid"/>
                  </a:ln>
                </p:spPr>
                <p:txBody>
                  <a:bodyPr vert="horz" wrap="none" lIns="71280" tIns="37530" rIns="71280" bIns="37530" anchor="ctr" compatLnSpc="0"/>
                  <a:lstStyle/>
                  <a:p>
                    <a:pPr>
                      <a:defRPr/>
                    </a:pPr>
                    <a:endParaRPr lang="fr-FR" sz="1350">
                      <a:latin typeface="Arial"/>
                      <a:ea typeface="SimSun"/>
                      <a:cs typeface="Mangal"/>
                    </a:endParaRPr>
                  </a:p>
                </p:txBody>
              </p:sp>
              <p:sp>
                <p:nvSpPr>
                  <p:cNvPr id="158" name="Connecteur droit 157"/>
                  <p:cNvSpPr/>
                  <p:nvPr/>
                </p:nvSpPr>
                <p:spPr bwMode="auto">
                  <a:xfrm>
                    <a:off x="8104680" y="2838960"/>
                    <a:ext cx="128880" cy="101880"/>
                  </a:xfrm>
                  <a:prstGeom prst="line">
                    <a:avLst/>
                  </a:prstGeom>
                  <a:noFill/>
                  <a:ln w="10080">
                    <a:solidFill>
                      <a:srgbClr val="CC0000"/>
                    </a:solidFill>
                    <a:prstDash val="solid"/>
                  </a:ln>
                </p:spPr>
                <p:txBody>
                  <a:bodyPr vert="horz" wrap="none" lIns="71280" tIns="37530" rIns="71280" bIns="37530" anchor="ctr" compatLnSpc="0"/>
                  <a:lstStyle/>
                  <a:p>
                    <a:pPr>
                      <a:defRPr/>
                    </a:pPr>
                    <a:endParaRPr lang="fr-FR" sz="1350">
                      <a:latin typeface="Arial"/>
                      <a:ea typeface="SimSun"/>
                      <a:cs typeface="Mangal"/>
                    </a:endParaRPr>
                  </a:p>
                </p:txBody>
              </p:sp>
              <p:sp>
                <p:nvSpPr>
                  <p:cNvPr id="159" name="Connecteur droit 158"/>
                  <p:cNvSpPr/>
                  <p:nvPr/>
                </p:nvSpPr>
                <p:spPr bwMode="auto">
                  <a:xfrm>
                    <a:off x="7814879" y="2969639"/>
                    <a:ext cx="0" cy="130681"/>
                  </a:xfrm>
                  <a:prstGeom prst="line">
                    <a:avLst/>
                  </a:prstGeom>
                  <a:noFill/>
                  <a:ln w="10080">
                    <a:solidFill>
                      <a:srgbClr val="CC0000"/>
                    </a:solidFill>
                    <a:prstDash val="solid"/>
                  </a:ln>
                </p:spPr>
                <p:txBody>
                  <a:bodyPr vert="horz" wrap="none" lIns="71280" tIns="37530" rIns="71280" bIns="37530" anchor="ctr" compatLnSpc="0"/>
                  <a:lstStyle/>
                  <a:p>
                    <a:pPr>
                      <a:defRPr/>
                    </a:pPr>
                    <a:endParaRPr lang="fr-FR" sz="1350">
                      <a:latin typeface="Arial"/>
                      <a:ea typeface="SimSun"/>
                      <a:cs typeface="Mangal"/>
                    </a:endParaRPr>
                  </a:p>
                </p:txBody>
              </p:sp>
              <p:sp>
                <p:nvSpPr>
                  <p:cNvPr id="160" name="Forme libre : forme 49"/>
                  <p:cNvSpPr/>
                  <p:nvPr/>
                </p:nvSpPr>
                <p:spPr bwMode="auto">
                  <a:xfrm>
                    <a:off x="7879320" y="3056760"/>
                    <a:ext cx="96480" cy="8712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extrusionOk="0">
                        <a:moveTo>
                          <a:pt x="f48" y="f49"/>
                        </a:moveTo>
                        <a:arcTo wR="f9" hR="f9" stAng="f29" swAng="f32"/>
                        <a:close/>
                      </a:path>
                    </a:pathLst>
                  </a:custGeom>
                  <a:solidFill>
                    <a:srgbClr val="CC0000"/>
                  </a:solidFill>
                  <a:ln>
                    <a:noFill/>
                    <a:prstDash val="solid"/>
                  </a:ln>
                </p:spPr>
                <p:txBody>
                  <a:bodyPr vert="horz" wrap="none" lIns="67500" tIns="33750" rIns="67500" bIns="33750" anchor="ctr" anchorCtr="0" compatLnSpc="0">
                    <a:noAutofit/>
                  </a:bodyPr>
                  <a:lstStyle/>
                  <a:p>
                    <a:pPr>
                      <a:defRPr/>
                    </a:pPr>
                    <a:endParaRPr lang="fr-FR" sz="1350">
                      <a:latin typeface="Arial"/>
                      <a:ea typeface="SimSun"/>
                      <a:cs typeface="Mangal"/>
                    </a:endParaRPr>
                  </a:p>
                </p:txBody>
              </p:sp>
              <p:sp>
                <p:nvSpPr>
                  <p:cNvPr id="161" name="Connecteur droit 160"/>
                  <p:cNvSpPr/>
                  <p:nvPr/>
                </p:nvSpPr>
                <p:spPr bwMode="auto">
                  <a:xfrm flipH="1">
                    <a:off x="7814879" y="2838960"/>
                    <a:ext cx="48241" cy="130679"/>
                  </a:xfrm>
                  <a:prstGeom prst="line">
                    <a:avLst/>
                  </a:prstGeom>
                  <a:noFill/>
                  <a:ln w="10080">
                    <a:solidFill>
                      <a:srgbClr val="CC0000"/>
                    </a:solidFill>
                    <a:prstDash val="solid"/>
                  </a:ln>
                </p:spPr>
                <p:txBody>
                  <a:bodyPr vert="horz" wrap="none" lIns="71280" tIns="37530" rIns="71280" bIns="37530" anchor="ctr" compatLnSpc="0"/>
                  <a:lstStyle/>
                  <a:p>
                    <a:pPr>
                      <a:defRPr/>
                    </a:pPr>
                    <a:endParaRPr lang="fr-FR" sz="1350">
                      <a:latin typeface="Arial"/>
                      <a:ea typeface="SimSun"/>
                      <a:cs typeface="Mangal"/>
                    </a:endParaRPr>
                  </a:p>
                </p:txBody>
              </p:sp>
              <p:sp>
                <p:nvSpPr>
                  <p:cNvPr id="162" name="Forme libre : forme 51"/>
                  <p:cNvSpPr/>
                  <p:nvPr/>
                </p:nvSpPr>
                <p:spPr bwMode="auto">
                  <a:xfrm>
                    <a:off x="8152920" y="3056760"/>
                    <a:ext cx="96840" cy="8712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extrusionOk="0">
                        <a:moveTo>
                          <a:pt x="f48" y="f49"/>
                        </a:moveTo>
                        <a:arcTo wR="f9" hR="f9" stAng="f29" swAng="f32"/>
                        <a:close/>
                      </a:path>
                    </a:pathLst>
                  </a:custGeom>
                  <a:solidFill>
                    <a:srgbClr val="CC0000"/>
                  </a:solidFill>
                  <a:ln>
                    <a:noFill/>
                    <a:prstDash val="solid"/>
                  </a:ln>
                </p:spPr>
                <p:txBody>
                  <a:bodyPr vert="horz" wrap="none" lIns="67500" tIns="33750" rIns="67500" bIns="33750" anchor="ctr" anchorCtr="0" compatLnSpc="0">
                    <a:noAutofit/>
                  </a:bodyPr>
                  <a:lstStyle/>
                  <a:p>
                    <a:pPr>
                      <a:defRPr/>
                    </a:pPr>
                    <a:endParaRPr lang="fr-FR" sz="1350">
                      <a:latin typeface="Arial"/>
                      <a:ea typeface="SimSun"/>
                      <a:cs typeface="Mangal"/>
                    </a:endParaRPr>
                  </a:p>
                </p:txBody>
              </p:sp>
            </p:grpSp>
            <p:grpSp>
              <p:nvGrpSpPr>
                <p:cNvPr id="144" name="Groupe 143"/>
                <p:cNvGrpSpPr/>
                <p:nvPr/>
              </p:nvGrpSpPr>
              <p:grpSpPr bwMode="auto">
                <a:xfrm>
                  <a:off x="8425080" y="2840400"/>
                  <a:ext cx="499320" cy="305640"/>
                  <a:chOff x="8425080" y="2840400"/>
                  <a:chExt cx="499320" cy="305640"/>
                </a:xfrm>
              </p:grpSpPr>
              <p:sp>
                <p:nvSpPr>
                  <p:cNvPr id="145" name="Connecteur droit 144"/>
                  <p:cNvSpPr/>
                  <p:nvPr/>
                </p:nvSpPr>
                <p:spPr bwMode="auto">
                  <a:xfrm>
                    <a:off x="8473320" y="2840400"/>
                    <a:ext cx="241560" cy="0"/>
                  </a:xfrm>
                  <a:prstGeom prst="line">
                    <a:avLst/>
                  </a:prstGeom>
                  <a:noFill/>
                  <a:ln w="10080">
                    <a:solidFill>
                      <a:srgbClr val="CC0000"/>
                    </a:solidFill>
                    <a:prstDash val="solid"/>
                  </a:ln>
                </p:spPr>
                <p:txBody>
                  <a:bodyPr vert="horz" wrap="none" lIns="71280" tIns="37530" rIns="71280" bIns="37530" anchor="ctr" compatLnSpc="0"/>
                  <a:lstStyle/>
                  <a:p>
                    <a:pPr>
                      <a:defRPr/>
                    </a:pPr>
                    <a:endParaRPr lang="fr-FR" sz="1350">
                      <a:latin typeface="Arial"/>
                      <a:ea typeface="SimSun"/>
                      <a:cs typeface="Mangal"/>
                    </a:endParaRPr>
                  </a:p>
                </p:txBody>
              </p:sp>
              <p:sp>
                <p:nvSpPr>
                  <p:cNvPr id="146" name="Connecteur droit 145"/>
                  <p:cNvSpPr/>
                  <p:nvPr/>
                </p:nvSpPr>
                <p:spPr bwMode="auto">
                  <a:xfrm>
                    <a:off x="8425080" y="3102119"/>
                    <a:ext cx="499320" cy="0"/>
                  </a:xfrm>
                  <a:prstGeom prst="line">
                    <a:avLst/>
                  </a:prstGeom>
                  <a:noFill/>
                  <a:ln w="10080">
                    <a:solidFill>
                      <a:srgbClr val="CC0000"/>
                    </a:solidFill>
                    <a:prstDash val="solid"/>
                  </a:ln>
                </p:spPr>
                <p:txBody>
                  <a:bodyPr vert="horz" wrap="none" lIns="71280" tIns="37530" rIns="71280" bIns="37530" anchor="ctr" compatLnSpc="0"/>
                  <a:lstStyle/>
                  <a:p>
                    <a:pPr>
                      <a:defRPr/>
                    </a:pPr>
                    <a:endParaRPr lang="fr-FR" sz="1350">
                      <a:latin typeface="Arial"/>
                      <a:ea typeface="SimSun"/>
                      <a:cs typeface="Mangal"/>
                    </a:endParaRPr>
                  </a:p>
                </p:txBody>
              </p:sp>
              <p:sp>
                <p:nvSpPr>
                  <p:cNvPr id="147" name="Connecteur droit 146"/>
                  <p:cNvSpPr/>
                  <p:nvPr/>
                </p:nvSpPr>
                <p:spPr bwMode="auto">
                  <a:xfrm flipV="1">
                    <a:off x="8924040" y="2971440"/>
                    <a:ext cx="0" cy="130679"/>
                  </a:xfrm>
                  <a:prstGeom prst="line">
                    <a:avLst/>
                  </a:prstGeom>
                  <a:noFill/>
                  <a:ln w="10080">
                    <a:solidFill>
                      <a:srgbClr val="CC0000"/>
                    </a:solidFill>
                    <a:prstDash val="solid"/>
                  </a:ln>
                </p:spPr>
                <p:txBody>
                  <a:bodyPr vert="horz" wrap="none" lIns="71280" tIns="37530" rIns="71280" bIns="37530" anchor="ctr" compatLnSpc="0"/>
                  <a:lstStyle/>
                  <a:p>
                    <a:pPr>
                      <a:defRPr/>
                    </a:pPr>
                    <a:endParaRPr lang="fr-FR" sz="1350">
                      <a:latin typeface="Arial"/>
                      <a:ea typeface="SimSun"/>
                      <a:cs typeface="Mangal"/>
                    </a:endParaRPr>
                  </a:p>
                </p:txBody>
              </p:sp>
              <p:sp>
                <p:nvSpPr>
                  <p:cNvPr id="148" name="Connecteur droit 147"/>
                  <p:cNvSpPr/>
                  <p:nvPr/>
                </p:nvSpPr>
                <p:spPr bwMode="auto">
                  <a:xfrm flipH="1" flipV="1">
                    <a:off x="8843400" y="2942280"/>
                    <a:ext cx="80640" cy="29160"/>
                  </a:xfrm>
                  <a:prstGeom prst="line">
                    <a:avLst/>
                  </a:prstGeom>
                  <a:noFill/>
                  <a:ln w="10080">
                    <a:solidFill>
                      <a:srgbClr val="CC0000"/>
                    </a:solidFill>
                    <a:prstDash val="solid"/>
                  </a:ln>
                </p:spPr>
                <p:txBody>
                  <a:bodyPr vert="horz" wrap="none" lIns="71280" tIns="37530" rIns="71280" bIns="37530" anchor="ctr" compatLnSpc="0"/>
                  <a:lstStyle/>
                  <a:p>
                    <a:pPr>
                      <a:defRPr/>
                    </a:pPr>
                    <a:endParaRPr lang="fr-FR" sz="1350">
                      <a:latin typeface="Arial"/>
                      <a:ea typeface="SimSun"/>
                      <a:cs typeface="Mangal"/>
                    </a:endParaRPr>
                  </a:p>
                </p:txBody>
              </p:sp>
              <p:sp>
                <p:nvSpPr>
                  <p:cNvPr id="149" name="Connecteur droit 148"/>
                  <p:cNvSpPr/>
                  <p:nvPr/>
                </p:nvSpPr>
                <p:spPr bwMode="auto">
                  <a:xfrm>
                    <a:off x="8714880" y="2840400"/>
                    <a:ext cx="128880" cy="101880"/>
                  </a:xfrm>
                  <a:prstGeom prst="line">
                    <a:avLst/>
                  </a:prstGeom>
                  <a:noFill/>
                  <a:ln w="10080">
                    <a:solidFill>
                      <a:srgbClr val="CC0000"/>
                    </a:solidFill>
                    <a:prstDash val="solid"/>
                  </a:ln>
                </p:spPr>
                <p:txBody>
                  <a:bodyPr vert="horz" wrap="none" lIns="71280" tIns="37530" rIns="71280" bIns="37530" anchor="ctr" compatLnSpc="0"/>
                  <a:lstStyle/>
                  <a:p>
                    <a:pPr>
                      <a:defRPr/>
                    </a:pPr>
                    <a:endParaRPr lang="fr-FR" sz="1350">
                      <a:latin typeface="Arial"/>
                      <a:ea typeface="SimSun"/>
                      <a:cs typeface="Mangal"/>
                    </a:endParaRPr>
                  </a:p>
                </p:txBody>
              </p:sp>
              <p:sp>
                <p:nvSpPr>
                  <p:cNvPr id="150" name="Connecteur droit 149"/>
                  <p:cNvSpPr/>
                  <p:nvPr/>
                </p:nvSpPr>
                <p:spPr bwMode="auto">
                  <a:xfrm>
                    <a:off x="8425080" y="2971440"/>
                    <a:ext cx="0" cy="130679"/>
                  </a:xfrm>
                  <a:prstGeom prst="line">
                    <a:avLst/>
                  </a:prstGeom>
                  <a:noFill/>
                  <a:ln w="10080">
                    <a:solidFill>
                      <a:srgbClr val="CC0000"/>
                    </a:solidFill>
                    <a:prstDash val="solid"/>
                  </a:ln>
                </p:spPr>
                <p:txBody>
                  <a:bodyPr vert="horz" wrap="none" lIns="71280" tIns="37530" rIns="71280" bIns="37530" anchor="ctr" compatLnSpc="0"/>
                  <a:lstStyle/>
                  <a:p>
                    <a:pPr>
                      <a:defRPr/>
                    </a:pPr>
                    <a:endParaRPr lang="fr-FR" sz="1350">
                      <a:latin typeface="Arial"/>
                      <a:ea typeface="SimSun"/>
                      <a:cs typeface="Mangal"/>
                    </a:endParaRPr>
                  </a:p>
                </p:txBody>
              </p:sp>
              <p:sp>
                <p:nvSpPr>
                  <p:cNvPr id="151" name="Forme libre : forme 40"/>
                  <p:cNvSpPr/>
                  <p:nvPr/>
                </p:nvSpPr>
                <p:spPr bwMode="auto">
                  <a:xfrm>
                    <a:off x="8489160" y="3058560"/>
                    <a:ext cx="96840" cy="874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extrusionOk="0">
                        <a:moveTo>
                          <a:pt x="f48" y="f49"/>
                        </a:moveTo>
                        <a:arcTo wR="f9" hR="f9" stAng="f29" swAng="f32"/>
                        <a:close/>
                      </a:path>
                    </a:pathLst>
                  </a:custGeom>
                  <a:solidFill>
                    <a:srgbClr val="CC0000"/>
                  </a:solidFill>
                  <a:ln>
                    <a:noFill/>
                    <a:prstDash val="solid"/>
                  </a:ln>
                </p:spPr>
                <p:txBody>
                  <a:bodyPr vert="horz" wrap="none" lIns="67500" tIns="33750" rIns="67500" bIns="33750" anchor="ctr" anchorCtr="0" compatLnSpc="0">
                    <a:noAutofit/>
                  </a:bodyPr>
                  <a:lstStyle/>
                  <a:p>
                    <a:pPr>
                      <a:defRPr/>
                    </a:pPr>
                    <a:endParaRPr lang="fr-FR" sz="1350">
                      <a:latin typeface="Arial"/>
                      <a:ea typeface="SimSun"/>
                      <a:cs typeface="Mangal"/>
                    </a:endParaRPr>
                  </a:p>
                </p:txBody>
              </p:sp>
              <p:sp>
                <p:nvSpPr>
                  <p:cNvPr id="152" name="Connecteur droit 151"/>
                  <p:cNvSpPr/>
                  <p:nvPr/>
                </p:nvSpPr>
                <p:spPr bwMode="auto">
                  <a:xfrm flipH="1">
                    <a:off x="8425080" y="2840400"/>
                    <a:ext cx="48240" cy="130680"/>
                  </a:xfrm>
                  <a:prstGeom prst="line">
                    <a:avLst/>
                  </a:prstGeom>
                  <a:noFill/>
                  <a:ln w="10080">
                    <a:solidFill>
                      <a:srgbClr val="CC0000"/>
                    </a:solidFill>
                    <a:prstDash val="solid"/>
                  </a:ln>
                </p:spPr>
                <p:txBody>
                  <a:bodyPr vert="horz" wrap="none" lIns="71280" tIns="37530" rIns="71280" bIns="37530" anchor="ctr" compatLnSpc="0"/>
                  <a:lstStyle/>
                  <a:p>
                    <a:pPr>
                      <a:defRPr/>
                    </a:pPr>
                    <a:endParaRPr lang="fr-FR" sz="1350">
                      <a:latin typeface="Arial"/>
                      <a:ea typeface="SimSun"/>
                      <a:cs typeface="Mangal"/>
                    </a:endParaRPr>
                  </a:p>
                </p:txBody>
              </p:sp>
              <p:sp>
                <p:nvSpPr>
                  <p:cNvPr id="153" name="Forme libre : forme 42"/>
                  <p:cNvSpPr/>
                  <p:nvPr/>
                </p:nvSpPr>
                <p:spPr bwMode="auto">
                  <a:xfrm>
                    <a:off x="8763120" y="3058200"/>
                    <a:ext cx="96840" cy="8748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extrusionOk="0">
                        <a:moveTo>
                          <a:pt x="f48" y="f49"/>
                        </a:moveTo>
                        <a:arcTo wR="f9" hR="f9" stAng="f29" swAng="f32"/>
                        <a:close/>
                      </a:path>
                    </a:pathLst>
                  </a:custGeom>
                  <a:solidFill>
                    <a:srgbClr val="CC0000"/>
                  </a:solidFill>
                  <a:ln>
                    <a:noFill/>
                    <a:prstDash val="solid"/>
                  </a:ln>
                </p:spPr>
                <p:txBody>
                  <a:bodyPr vert="horz" wrap="none" lIns="67500" tIns="33750" rIns="67500" bIns="33750" anchor="ctr" anchorCtr="0" compatLnSpc="0">
                    <a:noAutofit/>
                  </a:bodyPr>
                  <a:lstStyle/>
                  <a:p>
                    <a:pPr>
                      <a:defRPr/>
                    </a:pPr>
                    <a:endParaRPr lang="fr-FR" sz="1350">
                      <a:latin typeface="Arial"/>
                      <a:ea typeface="SimSun"/>
                      <a:cs typeface="Mangal"/>
                    </a:endParaRPr>
                  </a:p>
                </p:txBody>
              </p:sp>
            </p:grpSp>
          </p:grpSp>
          <p:grpSp>
            <p:nvGrpSpPr>
              <p:cNvPr id="38" name="Groupe 37"/>
              <p:cNvGrpSpPr/>
              <p:nvPr/>
            </p:nvGrpSpPr>
            <p:grpSpPr bwMode="auto">
              <a:xfrm>
                <a:off x="1289462" y="1198170"/>
                <a:ext cx="2911680" cy="2329560"/>
                <a:chOff x="3100320" y="648000"/>
                <a:chExt cx="2911680" cy="2329560"/>
              </a:xfrm>
            </p:grpSpPr>
            <p:grpSp>
              <p:nvGrpSpPr>
                <p:cNvPr id="95" name="Groupe 94"/>
                <p:cNvGrpSpPr/>
                <p:nvPr/>
              </p:nvGrpSpPr>
              <p:grpSpPr bwMode="auto">
                <a:xfrm>
                  <a:off x="3876840" y="648000"/>
                  <a:ext cx="194040" cy="2329560"/>
                  <a:chOff x="3876840" y="648000"/>
                  <a:chExt cx="194040" cy="2329560"/>
                </a:xfrm>
              </p:grpSpPr>
              <p:sp>
                <p:nvSpPr>
                  <p:cNvPr id="124" name="Forme libre : forme 82"/>
                  <p:cNvSpPr/>
                  <p:nvPr/>
                </p:nvSpPr>
                <p:spPr bwMode="auto">
                  <a:xfrm>
                    <a:off x="3877200" y="648000"/>
                    <a:ext cx="193680" cy="2329560"/>
                  </a:xfrm>
                  <a:custGeom>
                    <a:avLst/>
                    <a:gdLst>
                      <a:gd name="f0" fmla="val 0"/>
                      <a:gd name="f1" fmla="val 21600"/>
                    </a:gdLst>
                    <a:ahLst/>
                    <a:cxnLst>
                      <a:cxn ang="3cd4">
                        <a:pos x="hc" y="t"/>
                      </a:cxn>
                      <a:cxn ang="0">
                        <a:pos x="r" y="vc"/>
                      </a:cxn>
                      <a:cxn ang="cd4">
                        <a:pos x="hc" y="b"/>
                      </a:cxn>
                      <a:cxn ang="cd2">
                        <a:pos x="l" y="vc"/>
                      </a:cxn>
                    </a:cxnLst>
                    <a:rect l="l" t="t" r="r" b="b"/>
                    <a:pathLst>
                      <a:path w="21600" h="21600" extrusionOk="0">
                        <a:moveTo>
                          <a:pt x="f0" y="f0"/>
                        </a:moveTo>
                        <a:lnTo>
                          <a:pt x="f1" y="f0"/>
                        </a:lnTo>
                        <a:lnTo>
                          <a:pt x="f1" y="f1"/>
                        </a:lnTo>
                        <a:lnTo>
                          <a:pt x="f0" y="f1"/>
                        </a:lnTo>
                        <a:lnTo>
                          <a:pt x="f0" y="f0"/>
                        </a:lnTo>
                        <a:close/>
                      </a:path>
                    </a:pathLst>
                  </a:custGeom>
                  <a:noFill/>
                  <a:ln w="19080">
                    <a:solidFill>
                      <a:srgbClr val="808080"/>
                    </a:solidFill>
                    <a:prstDash val="solid"/>
                  </a:ln>
                </p:spPr>
                <p:txBody>
                  <a:bodyPr vert="horz" wrap="none" lIns="74520" tIns="40770" rIns="74520" bIns="40770" anchor="ctr" anchorCtr="0" compatLnSpc="0">
                    <a:noAutofit/>
                  </a:bodyPr>
                  <a:lstStyle/>
                  <a:p>
                    <a:pPr>
                      <a:defRPr/>
                    </a:pPr>
                    <a:endParaRPr lang="fr-FR" sz="1350">
                      <a:latin typeface="Arial"/>
                      <a:ea typeface="SimSun"/>
                      <a:cs typeface="Mangal"/>
                    </a:endParaRPr>
                  </a:p>
                </p:txBody>
              </p:sp>
              <p:grpSp>
                <p:nvGrpSpPr>
                  <p:cNvPr id="125" name="Groupe 124"/>
                  <p:cNvGrpSpPr/>
                  <p:nvPr/>
                </p:nvGrpSpPr>
                <p:grpSpPr bwMode="auto">
                  <a:xfrm>
                    <a:off x="3876840" y="2589119"/>
                    <a:ext cx="194040" cy="388439"/>
                    <a:chOff x="3876840" y="2589119"/>
                    <a:chExt cx="194040" cy="388439"/>
                  </a:xfrm>
                </p:grpSpPr>
                <p:sp>
                  <p:nvSpPr>
                    <p:cNvPr id="141" name="Connecteur droit 140"/>
                    <p:cNvSpPr/>
                    <p:nvPr/>
                  </p:nvSpPr>
                  <p:spPr bwMode="auto">
                    <a:xfrm flipH="1" flipV="1">
                      <a:off x="3876840" y="2783519"/>
                      <a:ext cx="194040" cy="194039"/>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142" name="Connecteur droit 141"/>
                    <p:cNvSpPr/>
                    <p:nvPr/>
                  </p:nvSpPr>
                  <p:spPr bwMode="auto">
                    <a:xfrm flipV="1">
                      <a:off x="3876840" y="2589119"/>
                      <a:ext cx="194040" cy="194041"/>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grpSp>
                <p:nvGrpSpPr>
                  <p:cNvPr id="126" name="Groupe 125"/>
                  <p:cNvGrpSpPr/>
                  <p:nvPr/>
                </p:nvGrpSpPr>
                <p:grpSpPr bwMode="auto">
                  <a:xfrm>
                    <a:off x="3876840" y="2201039"/>
                    <a:ext cx="194040" cy="388080"/>
                    <a:chOff x="3876840" y="2201039"/>
                    <a:chExt cx="194040" cy="388080"/>
                  </a:xfrm>
                </p:grpSpPr>
                <p:sp>
                  <p:nvSpPr>
                    <p:cNvPr id="139" name="Connecteur droit 138"/>
                    <p:cNvSpPr/>
                    <p:nvPr/>
                  </p:nvSpPr>
                  <p:spPr bwMode="auto">
                    <a:xfrm flipH="1" flipV="1">
                      <a:off x="3876840" y="2395080"/>
                      <a:ext cx="194040" cy="194039"/>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140" name="Connecteur droit 139"/>
                    <p:cNvSpPr/>
                    <p:nvPr/>
                  </p:nvSpPr>
                  <p:spPr bwMode="auto">
                    <a:xfrm flipV="1">
                      <a:off x="3876840" y="2201039"/>
                      <a:ext cx="194040" cy="194041"/>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grpSp>
                <p:nvGrpSpPr>
                  <p:cNvPr id="127" name="Groupe 126"/>
                  <p:cNvGrpSpPr/>
                  <p:nvPr/>
                </p:nvGrpSpPr>
                <p:grpSpPr bwMode="auto">
                  <a:xfrm>
                    <a:off x="3876840" y="1812600"/>
                    <a:ext cx="194040" cy="388439"/>
                    <a:chOff x="3876840" y="1812600"/>
                    <a:chExt cx="194040" cy="388439"/>
                  </a:xfrm>
                </p:grpSpPr>
                <p:sp>
                  <p:nvSpPr>
                    <p:cNvPr id="137" name="Connecteur droit 136"/>
                    <p:cNvSpPr/>
                    <p:nvPr/>
                  </p:nvSpPr>
                  <p:spPr bwMode="auto">
                    <a:xfrm flipH="1" flipV="1">
                      <a:off x="3876840" y="2007000"/>
                      <a:ext cx="194040" cy="194039"/>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138" name="Connecteur droit 137"/>
                    <p:cNvSpPr/>
                    <p:nvPr/>
                  </p:nvSpPr>
                  <p:spPr bwMode="auto">
                    <a:xfrm flipV="1">
                      <a:off x="3876840" y="1812600"/>
                      <a:ext cx="194040" cy="194040"/>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grpSp>
                <p:nvGrpSpPr>
                  <p:cNvPr id="128" name="Groupe 127"/>
                  <p:cNvGrpSpPr/>
                  <p:nvPr/>
                </p:nvGrpSpPr>
                <p:grpSpPr bwMode="auto">
                  <a:xfrm>
                    <a:off x="3876840" y="1424520"/>
                    <a:ext cx="194040" cy="388080"/>
                    <a:chOff x="3876840" y="1424520"/>
                    <a:chExt cx="194040" cy="388080"/>
                  </a:xfrm>
                </p:grpSpPr>
                <p:sp>
                  <p:nvSpPr>
                    <p:cNvPr id="135" name="Connecteur droit 134"/>
                    <p:cNvSpPr/>
                    <p:nvPr/>
                  </p:nvSpPr>
                  <p:spPr bwMode="auto">
                    <a:xfrm flipH="1" flipV="1">
                      <a:off x="3876840" y="1618560"/>
                      <a:ext cx="194040" cy="194040"/>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136" name="Connecteur droit 135"/>
                    <p:cNvSpPr/>
                    <p:nvPr/>
                  </p:nvSpPr>
                  <p:spPr bwMode="auto">
                    <a:xfrm flipV="1">
                      <a:off x="3876840" y="1424520"/>
                      <a:ext cx="194040" cy="194040"/>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grpSp>
                <p:nvGrpSpPr>
                  <p:cNvPr id="129" name="Groupe 128"/>
                  <p:cNvGrpSpPr/>
                  <p:nvPr/>
                </p:nvGrpSpPr>
                <p:grpSpPr bwMode="auto">
                  <a:xfrm>
                    <a:off x="3876840" y="1036079"/>
                    <a:ext cx="194040" cy="388441"/>
                    <a:chOff x="3876840" y="1036079"/>
                    <a:chExt cx="194040" cy="388441"/>
                  </a:xfrm>
                </p:grpSpPr>
                <p:sp>
                  <p:nvSpPr>
                    <p:cNvPr id="133" name="Connecteur droit 132"/>
                    <p:cNvSpPr/>
                    <p:nvPr/>
                  </p:nvSpPr>
                  <p:spPr bwMode="auto">
                    <a:xfrm flipH="1" flipV="1">
                      <a:off x="3876840" y="1230480"/>
                      <a:ext cx="194040" cy="194040"/>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134" name="Connecteur droit 133"/>
                    <p:cNvSpPr/>
                    <p:nvPr/>
                  </p:nvSpPr>
                  <p:spPr bwMode="auto">
                    <a:xfrm flipV="1">
                      <a:off x="3876840" y="1036079"/>
                      <a:ext cx="194040" cy="194041"/>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grpSp>
                <p:nvGrpSpPr>
                  <p:cNvPr id="130" name="Groupe 129"/>
                  <p:cNvGrpSpPr/>
                  <p:nvPr/>
                </p:nvGrpSpPr>
                <p:grpSpPr bwMode="auto">
                  <a:xfrm>
                    <a:off x="3876840" y="648000"/>
                    <a:ext cx="194040" cy="388079"/>
                    <a:chOff x="3876840" y="648000"/>
                    <a:chExt cx="194040" cy="388079"/>
                  </a:xfrm>
                </p:grpSpPr>
                <p:sp>
                  <p:nvSpPr>
                    <p:cNvPr id="131" name="Connecteur droit 130"/>
                    <p:cNvSpPr/>
                    <p:nvPr/>
                  </p:nvSpPr>
                  <p:spPr bwMode="auto">
                    <a:xfrm flipH="1" flipV="1">
                      <a:off x="3876840" y="842039"/>
                      <a:ext cx="194040" cy="194040"/>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132" name="Connecteur droit 131"/>
                    <p:cNvSpPr/>
                    <p:nvPr/>
                  </p:nvSpPr>
                  <p:spPr bwMode="auto">
                    <a:xfrm flipV="1">
                      <a:off x="3876840" y="648000"/>
                      <a:ext cx="194040" cy="194039"/>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grpSp>
            <p:grpSp>
              <p:nvGrpSpPr>
                <p:cNvPr id="96" name="Groupe 95"/>
                <p:cNvGrpSpPr/>
                <p:nvPr/>
              </p:nvGrpSpPr>
              <p:grpSpPr bwMode="auto">
                <a:xfrm>
                  <a:off x="4070880" y="842039"/>
                  <a:ext cx="1941120" cy="194040"/>
                  <a:chOff x="4070880" y="842039"/>
                  <a:chExt cx="1941120" cy="194040"/>
                </a:xfrm>
              </p:grpSpPr>
              <p:sp>
                <p:nvSpPr>
                  <p:cNvPr id="108" name="Connecteur droit 107"/>
                  <p:cNvSpPr/>
                  <p:nvPr/>
                </p:nvSpPr>
                <p:spPr bwMode="auto">
                  <a:xfrm flipH="1" flipV="1">
                    <a:off x="5817960" y="842039"/>
                    <a:ext cx="194040" cy="194040"/>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nvGrpSpPr>
                  <p:cNvPr id="109" name="Groupe 108"/>
                  <p:cNvGrpSpPr/>
                  <p:nvPr/>
                </p:nvGrpSpPr>
                <p:grpSpPr bwMode="auto">
                  <a:xfrm>
                    <a:off x="5429880" y="842039"/>
                    <a:ext cx="388080" cy="194040"/>
                    <a:chOff x="5429880" y="842039"/>
                    <a:chExt cx="388080" cy="194040"/>
                  </a:xfrm>
                </p:grpSpPr>
                <p:sp>
                  <p:nvSpPr>
                    <p:cNvPr id="122" name="Connecteur droit 121"/>
                    <p:cNvSpPr/>
                    <p:nvPr/>
                  </p:nvSpPr>
                  <p:spPr bwMode="auto">
                    <a:xfrm flipH="1">
                      <a:off x="5623920" y="842039"/>
                      <a:ext cx="194040" cy="194040"/>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123" name="Connecteur droit 122"/>
                    <p:cNvSpPr/>
                    <p:nvPr/>
                  </p:nvSpPr>
                  <p:spPr bwMode="auto">
                    <a:xfrm flipH="1" flipV="1">
                      <a:off x="5429880" y="842039"/>
                      <a:ext cx="194040" cy="194040"/>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grpSp>
                <p:nvGrpSpPr>
                  <p:cNvPr id="110" name="Groupe 109"/>
                  <p:cNvGrpSpPr/>
                  <p:nvPr/>
                </p:nvGrpSpPr>
                <p:grpSpPr bwMode="auto">
                  <a:xfrm>
                    <a:off x="5041800" y="842039"/>
                    <a:ext cx="388080" cy="194040"/>
                    <a:chOff x="5041800" y="842039"/>
                    <a:chExt cx="388080" cy="194040"/>
                  </a:xfrm>
                </p:grpSpPr>
                <p:sp>
                  <p:nvSpPr>
                    <p:cNvPr id="120" name="Connecteur droit 119"/>
                    <p:cNvSpPr/>
                    <p:nvPr/>
                  </p:nvSpPr>
                  <p:spPr bwMode="auto">
                    <a:xfrm flipH="1">
                      <a:off x="5235840" y="842039"/>
                      <a:ext cx="194040" cy="194040"/>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121" name="Connecteur droit 120"/>
                    <p:cNvSpPr/>
                    <p:nvPr/>
                  </p:nvSpPr>
                  <p:spPr bwMode="auto">
                    <a:xfrm flipH="1" flipV="1">
                      <a:off x="5041800" y="842039"/>
                      <a:ext cx="194040" cy="194040"/>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grpSp>
                <p:nvGrpSpPr>
                  <p:cNvPr id="111" name="Groupe 110"/>
                  <p:cNvGrpSpPr/>
                  <p:nvPr/>
                </p:nvGrpSpPr>
                <p:grpSpPr bwMode="auto">
                  <a:xfrm>
                    <a:off x="4653360" y="842039"/>
                    <a:ext cx="388080" cy="194040"/>
                    <a:chOff x="4653360" y="842039"/>
                    <a:chExt cx="388080" cy="194040"/>
                  </a:xfrm>
                </p:grpSpPr>
                <p:sp>
                  <p:nvSpPr>
                    <p:cNvPr id="118" name="Connecteur droit 117"/>
                    <p:cNvSpPr/>
                    <p:nvPr/>
                  </p:nvSpPr>
                  <p:spPr bwMode="auto">
                    <a:xfrm flipH="1">
                      <a:off x="4847400" y="842039"/>
                      <a:ext cx="194040" cy="194040"/>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119" name="Connecteur droit 118"/>
                    <p:cNvSpPr/>
                    <p:nvPr/>
                  </p:nvSpPr>
                  <p:spPr bwMode="auto">
                    <a:xfrm flipH="1" flipV="1">
                      <a:off x="4653360" y="842039"/>
                      <a:ext cx="194040" cy="194040"/>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grpSp>
                <p:nvGrpSpPr>
                  <p:cNvPr id="112" name="Groupe 111"/>
                  <p:cNvGrpSpPr/>
                  <p:nvPr/>
                </p:nvGrpSpPr>
                <p:grpSpPr bwMode="auto">
                  <a:xfrm>
                    <a:off x="4265280" y="842039"/>
                    <a:ext cx="388080" cy="194040"/>
                    <a:chOff x="4265280" y="842039"/>
                    <a:chExt cx="388080" cy="194040"/>
                  </a:xfrm>
                </p:grpSpPr>
                <p:sp>
                  <p:nvSpPr>
                    <p:cNvPr id="116" name="Connecteur droit 115"/>
                    <p:cNvSpPr/>
                    <p:nvPr/>
                  </p:nvSpPr>
                  <p:spPr bwMode="auto">
                    <a:xfrm flipH="1">
                      <a:off x="4459320" y="842039"/>
                      <a:ext cx="194040" cy="194040"/>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117" name="Connecteur droit 116"/>
                    <p:cNvSpPr/>
                    <p:nvPr/>
                  </p:nvSpPr>
                  <p:spPr bwMode="auto">
                    <a:xfrm flipH="1" flipV="1">
                      <a:off x="4265280" y="842039"/>
                      <a:ext cx="194040" cy="194040"/>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sp>
                <p:nvSpPr>
                  <p:cNvPr id="113" name="Connecteur droit 112"/>
                  <p:cNvSpPr/>
                  <p:nvPr/>
                </p:nvSpPr>
                <p:spPr bwMode="auto">
                  <a:xfrm flipH="1">
                    <a:off x="4070880" y="842039"/>
                    <a:ext cx="194040" cy="194040"/>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114" name="Connecteur droit 113"/>
                  <p:cNvSpPr/>
                  <p:nvPr/>
                </p:nvSpPr>
                <p:spPr bwMode="auto">
                  <a:xfrm flipH="1">
                    <a:off x="4070880" y="1036079"/>
                    <a:ext cx="1941120" cy="0"/>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115" name="Connecteur droit 114"/>
                  <p:cNvSpPr/>
                  <p:nvPr/>
                </p:nvSpPr>
                <p:spPr bwMode="auto">
                  <a:xfrm flipH="1">
                    <a:off x="4265280" y="842039"/>
                    <a:ext cx="1553040" cy="0"/>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grpSp>
              <p:nvGrpSpPr>
                <p:cNvPr id="97" name="Groupe 96"/>
                <p:cNvGrpSpPr/>
                <p:nvPr/>
              </p:nvGrpSpPr>
              <p:grpSpPr bwMode="auto">
                <a:xfrm>
                  <a:off x="3100320" y="842039"/>
                  <a:ext cx="776520" cy="194040"/>
                  <a:chOff x="3100320" y="842039"/>
                  <a:chExt cx="776520" cy="194040"/>
                </a:xfrm>
              </p:grpSpPr>
              <p:sp>
                <p:nvSpPr>
                  <p:cNvPr id="101" name="Connecteur droit 100"/>
                  <p:cNvSpPr/>
                  <p:nvPr/>
                </p:nvSpPr>
                <p:spPr bwMode="auto">
                  <a:xfrm flipH="1" flipV="1">
                    <a:off x="3682799" y="842039"/>
                    <a:ext cx="194041" cy="194040"/>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nvGrpSpPr>
                  <p:cNvPr id="102" name="Groupe 101"/>
                  <p:cNvGrpSpPr/>
                  <p:nvPr/>
                </p:nvGrpSpPr>
                <p:grpSpPr bwMode="auto">
                  <a:xfrm>
                    <a:off x="3294360" y="842039"/>
                    <a:ext cx="388439" cy="194040"/>
                    <a:chOff x="3294360" y="842039"/>
                    <a:chExt cx="388439" cy="194040"/>
                  </a:xfrm>
                </p:grpSpPr>
                <p:sp>
                  <p:nvSpPr>
                    <p:cNvPr id="106" name="Connecteur droit 105"/>
                    <p:cNvSpPr/>
                    <p:nvPr/>
                  </p:nvSpPr>
                  <p:spPr bwMode="auto">
                    <a:xfrm flipH="1">
                      <a:off x="3488759" y="842039"/>
                      <a:ext cx="194040" cy="194040"/>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107" name="Connecteur droit 106"/>
                    <p:cNvSpPr/>
                    <p:nvPr/>
                  </p:nvSpPr>
                  <p:spPr bwMode="auto">
                    <a:xfrm flipH="1" flipV="1">
                      <a:off x="3294360" y="842039"/>
                      <a:ext cx="194040" cy="194040"/>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sp>
                <p:nvSpPr>
                  <p:cNvPr id="103" name="Connecteur droit 102"/>
                  <p:cNvSpPr/>
                  <p:nvPr/>
                </p:nvSpPr>
                <p:spPr bwMode="auto">
                  <a:xfrm flipH="1">
                    <a:off x="3100320" y="842039"/>
                    <a:ext cx="194040" cy="194040"/>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104" name="Connecteur droit 103"/>
                  <p:cNvSpPr/>
                  <p:nvPr/>
                </p:nvSpPr>
                <p:spPr bwMode="auto">
                  <a:xfrm flipH="1">
                    <a:off x="3100320" y="1036079"/>
                    <a:ext cx="776520" cy="0"/>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105" name="Connecteur droit 104"/>
                  <p:cNvSpPr/>
                  <p:nvPr/>
                </p:nvSpPr>
                <p:spPr bwMode="auto">
                  <a:xfrm flipH="1">
                    <a:off x="3294360" y="842039"/>
                    <a:ext cx="388079" cy="0"/>
                  </a:xfrm>
                  <a:prstGeom prst="line">
                    <a:avLst/>
                  </a:prstGeom>
                  <a:noFill/>
                  <a:ln w="19080">
                    <a:solidFill>
                      <a:srgbClr val="80808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sp>
              <p:nvSpPr>
                <p:cNvPr id="98" name="Forme libre : forme 56"/>
                <p:cNvSpPr/>
                <p:nvPr/>
              </p:nvSpPr>
              <p:spPr bwMode="auto">
                <a:xfrm>
                  <a:off x="3183480" y="1036439"/>
                  <a:ext cx="471600" cy="388080"/>
                </a:xfrm>
                <a:custGeom>
                  <a:avLst/>
                  <a:gdLst>
                    <a:gd name="f0" fmla="val 0"/>
                    <a:gd name="f1" fmla="val 21600"/>
                  </a:gdLst>
                  <a:ahLst/>
                  <a:cxnLst>
                    <a:cxn ang="3cd4">
                      <a:pos x="hc" y="t"/>
                    </a:cxn>
                    <a:cxn ang="0">
                      <a:pos x="r" y="vc"/>
                    </a:cxn>
                    <a:cxn ang="cd4">
                      <a:pos x="hc" y="b"/>
                    </a:cxn>
                    <a:cxn ang="cd2">
                      <a:pos x="l" y="vc"/>
                    </a:cxn>
                  </a:cxnLst>
                  <a:rect l="l" t="t" r="r" b="b"/>
                  <a:pathLst>
                    <a:path w="21600" h="21600" extrusionOk="0">
                      <a:moveTo>
                        <a:pt x="f0" y="f0"/>
                      </a:moveTo>
                      <a:lnTo>
                        <a:pt x="f1" y="f0"/>
                      </a:lnTo>
                      <a:lnTo>
                        <a:pt x="f1" y="f1"/>
                      </a:lnTo>
                      <a:lnTo>
                        <a:pt x="f0" y="f1"/>
                      </a:lnTo>
                      <a:lnTo>
                        <a:pt x="f0" y="f0"/>
                      </a:lnTo>
                      <a:close/>
                    </a:path>
                  </a:pathLst>
                </a:custGeom>
                <a:solidFill>
                  <a:srgbClr val="808080"/>
                </a:solidFill>
                <a:ln>
                  <a:noFill/>
                  <a:prstDash val="solid"/>
                </a:ln>
              </p:spPr>
              <p:txBody>
                <a:bodyPr vert="horz" wrap="none" lIns="67500" tIns="33750" rIns="67500" bIns="33750" anchor="ctr" anchorCtr="0" compatLnSpc="0">
                  <a:noAutofit/>
                </a:bodyPr>
                <a:lstStyle/>
                <a:p>
                  <a:pPr>
                    <a:defRPr/>
                  </a:pPr>
                  <a:endParaRPr lang="fr-FR" sz="1350">
                    <a:latin typeface="Arial"/>
                    <a:ea typeface="SimSun"/>
                    <a:cs typeface="Mangal"/>
                  </a:endParaRPr>
                </a:p>
              </p:txBody>
            </p:sp>
            <p:sp>
              <p:nvSpPr>
                <p:cNvPr id="99" name="Connecteur droit 98"/>
                <p:cNvSpPr/>
                <p:nvPr/>
              </p:nvSpPr>
              <p:spPr bwMode="auto">
                <a:xfrm flipV="1">
                  <a:off x="3461039" y="648000"/>
                  <a:ext cx="415801" cy="194039"/>
                </a:xfrm>
                <a:prstGeom prst="line">
                  <a:avLst/>
                </a:prstGeom>
                <a:noFill/>
                <a:ln w="0">
                  <a:solidFill>
                    <a:srgbClr val="808080"/>
                  </a:solidFill>
                  <a:prstDash val="solid"/>
                </a:ln>
              </p:spPr>
              <p:txBody>
                <a:bodyPr vert="horz" wrap="none" lIns="67500" tIns="33750" rIns="67500" bIns="33750" anchor="ctr" compatLnSpc="0"/>
                <a:lstStyle/>
                <a:p>
                  <a:pPr>
                    <a:defRPr/>
                  </a:pPr>
                  <a:endParaRPr lang="fr-FR" sz="1350">
                    <a:latin typeface="Arial"/>
                    <a:ea typeface="SimSun"/>
                    <a:cs typeface="Mangal"/>
                  </a:endParaRPr>
                </a:p>
              </p:txBody>
            </p:sp>
            <p:sp>
              <p:nvSpPr>
                <p:cNvPr id="100" name="Connecteur droit 99"/>
                <p:cNvSpPr/>
                <p:nvPr/>
              </p:nvSpPr>
              <p:spPr bwMode="auto">
                <a:xfrm>
                  <a:off x="4070880" y="648000"/>
                  <a:ext cx="1359000" cy="194039"/>
                </a:xfrm>
                <a:prstGeom prst="line">
                  <a:avLst/>
                </a:prstGeom>
                <a:noFill/>
                <a:ln w="0">
                  <a:solidFill>
                    <a:srgbClr val="808080"/>
                  </a:solidFill>
                  <a:prstDash val="solid"/>
                </a:ln>
              </p:spPr>
              <p:txBody>
                <a:bodyPr vert="horz" wrap="none" lIns="67500" tIns="33750" rIns="67500" bIns="33750" anchor="ctr" compatLnSpc="0"/>
                <a:lstStyle/>
                <a:p>
                  <a:pPr>
                    <a:defRPr/>
                  </a:pPr>
                  <a:endParaRPr lang="fr-FR" sz="1350">
                    <a:latin typeface="Arial"/>
                    <a:ea typeface="SimSun"/>
                    <a:cs typeface="Mangal"/>
                  </a:endParaRPr>
                </a:p>
              </p:txBody>
            </p:sp>
          </p:grpSp>
          <p:grpSp>
            <p:nvGrpSpPr>
              <p:cNvPr id="39" name="Groupe 38"/>
              <p:cNvGrpSpPr/>
              <p:nvPr/>
            </p:nvGrpSpPr>
            <p:grpSpPr bwMode="auto">
              <a:xfrm>
                <a:off x="2653142" y="3286170"/>
                <a:ext cx="432000" cy="288000"/>
                <a:chOff x="4464000" y="2736000"/>
                <a:chExt cx="432000" cy="288000"/>
              </a:xfrm>
            </p:grpSpPr>
            <p:sp>
              <p:nvSpPr>
                <p:cNvPr id="92" name="Connecteur droit 91"/>
                <p:cNvSpPr/>
                <p:nvPr/>
              </p:nvSpPr>
              <p:spPr bwMode="auto">
                <a:xfrm>
                  <a:off x="4464000" y="2736000"/>
                  <a:ext cx="432000" cy="0"/>
                </a:xfrm>
                <a:prstGeom prst="line">
                  <a:avLst/>
                </a:prstGeom>
                <a:noFill/>
                <a:ln w="19080">
                  <a:solidFill>
                    <a:srgbClr val="CC0000"/>
                  </a:solidFill>
                  <a:prstDash val="solid"/>
                </a:ln>
              </p:spPr>
              <p:txBody>
                <a:bodyPr vert="horz" wrap="none" lIns="74520" tIns="40770" rIns="74520" bIns="40770" anchor="ctr" anchorCtr="1" compatLnSpc="0"/>
                <a:lstStyle/>
                <a:p>
                  <a:pPr>
                    <a:defRPr/>
                  </a:pPr>
                  <a:endParaRPr lang="fr-FR" sz="1350">
                    <a:latin typeface="Arial"/>
                    <a:ea typeface="SimSun"/>
                    <a:cs typeface="Mangal"/>
                  </a:endParaRPr>
                </a:p>
              </p:txBody>
            </p:sp>
            <p:sp>
              <p:nvSpPr>
                <p:cNvPr id="93" name="Connecteur droit 92"/>
                <p:cNvSpPr/>
                <p:nvPr/>
              </p:nvSpPr>
              <p:spPr bwMode="auto">
                <a:xfrm flipV="1">
                  <a:off x="4536000" y="2736000"/>
                  <a:ext cx="0" cy="288000"/>
                </a:xfrm>
                <a:prstGeom prst="line">
                  <a:avLst/>
                </a:prstGeom>
                <a:noFill/>
                <a:ln w="19080">
                  <a:solidFill>
                    <a:srgbClr val="CC0000"/>
                  </a:solidFill>
                  <a:prstDash val="solid"/>
                </a:ln>
              </p:spPr>
              <p:txBody>
                <a:bodyPr vert="horz" wrap="none" lIns="74520" tIns="40770" rIns="74520" bIns="40770" anchor="ctr" anchorCtr="1" compatLnSpc="0"/>
                <a:lstStyle/>
                <a:p>
                  <a:pPr>
                    <a:defRPr/>
                  </a:pPr>
                  <a:endParaRPr lang="fr-FR" sz="1350">
                    <a:latin typeface="Arial"/>
                    <a:ea typeface="SimSun"/>
                    <a:cs typeface="Mangal"/>
                  </a:endParaRPr>
                </a:p>
              </p:txBody>
            </p:sp>
            <p:sp>
              <p:nvSpPr>
                <p:cNvPr id="94" name="Connecteur droit 93"/>
                <p:cNvSpPr/>
                <p:nvPr/>
              </p:nvSpPr>
              <p:spPr bwMode="auto">
                <a:xfrm flipV="1">
                  <a:off x="4824000" y="2736000"/>
                  <a:ext cx="0" cy="288000"/>
                </a:xfrm>
                <a:prstGeom prst="line">
                  <a:avLst/>
                </a:prstGeom>
                <a:noFill/>
                <a:ln w="19080">
                  <a:solidFill>
                    <a:srgbClr val="CC0000"/>
                  </a:solidFill>
                  <a:prstDash val="solid"/>
                </a:ln>
              </p:spPr>
              <p:txBody>
                <a:bodyPr vert="horz" wrap="none" lIns="74520" tIns="40770" rIns="74520" bIns="40770" anchor="ctr" anchorCtr="1" compatLnSpc="0"/>
                <a:lstStyle/>
                <a:p>
                  <a:pPr>
                    <a:defRPr/>
                  </a:pPr>
                  <a:endParaRPr lang="fr-FR" sz="1350">
                    <a:latin typeface="Arial"/>
                    <a:ea typeface="SimSun"/>
                    <a:cs typeface="Mangal"/>
                  </a:endParaRPr>
                </a:p>
              </p:txBody>
            </p:sp>
          </p:grpSp>
          <p:grpSp>
            <p:nvGrpSpPr>
              <p:cNvPr id="40" name="Groupe 39"/>
              <p:cNvGrpSpPr/>
              <p:nvPr/>
            </p:nvGrpSpPr>
            <p:grpSpPr bwMode="auto">
              <a:xfrm>
                <a:off x="4021142" y="1558639"/>
                <a:ext cx="2509560" cy="1584000"/>
                <a:chOff x="5832000" y="1008470"/>
                <a:chExt cx="2509560" cy="1584000"/>
              </a:xfrm>
            </p:grpSpPr>
            <p:grpSp>
              <p:nvGrpSpPr>
                <p:cNvPr id="41" name="Groupe 40"/>
                <p:cNvGrpSpPr/>
                <p:nvPr/>
              </p:nvGrpSpPr>
              <p:grpSpPr bwMode="auto">
                <a:xfrm>
                  <a:off x="6120000" y="1008470"/>
                  <a:ext cx="2221560" cy="1584000"/>
                  <a:chOff x="6120000" y="1008470"/>
                  <a:chExt cx="2221560" cy="1584000"/>
                </a:xfrm>
              </p:grpSpPr>
              <p:grpSp>
                <p:nvGrpSpPr>
                  <p:cNvPr id="44" name="Groupe 43"/>
                  <p:cNvGrpSpPr/>
                  <p:nvPr/>
                </p:nvGrpSpPr>
                <p:grpSpPr bwMode="auto">
                  <a:xfrm>
                    <a:off x="7601039" y="1008470"/>
                    <a:ext cx="150226" cy="1584000"/>
                    <a:chOff x="7601039" y="1008470"/>
                    <a:chExt cx="150226" cy="1584000"/>
                  </a:xfrm>
                </p:grpSpPr>
                <p:sp>
                  <p:nvSpPr>
                    <p:cNvPr id="73" name="Forme libre : forme 138"/>
                    <p:cNvSpPr/>
                    <p:nvPr/>
                  </p:nvSpPr>
                  <p:spPr bwMode="auto">
                    <a:xfrm rot="21588600" flipH="1">
                      <a:off x="7603666" y="1008470"/>
                      <a:ext cx="147600" cy="1584000"/>
                    </a:xfrm>
                    <a:custGeom>
                      <a:avLst/>
                      <a:gdLst>
                        <a:gd name="f0" fmla="val 0"/>
                        <a:gd name="f1" fmla="val 21600"/>
                      </a:gdLst>
                      <a:ahLst/>
                      <a:cxnLst>
                        <a:cxn ang="3cd4">
                          <a:pos x="hc" y="t"/>
                        </a:cxn>
                        <a:cxn ang="0">
                          <a:pos x="r" y="vc"/>
                        </a:cxn>
                        <a:cxn ang="cd4">
                          <a:pos x="hc" y="b"/>
                        </a:cxn>
                        <a:cxn ang="cd2">
                          <a:pos x="l" y="vc"/>
                        </a:cxn>
                      </a:cxnLst>
                      <a:rect l="l" t="t" r="r" b="b"/>
                      <a:pathLst>
                        <a:path w="21600" h="21600" extrusionOk="0">
                          <a:moveTo>
                            <a:pt x="f0" y="f0"/>
                          </a:moveTo>
                          <a:lnTo>
                            <a:pt x="f1" y="f0"/>
                          </a:lnTo>
                          <a:lnTo>
                            <a:pt x="f1" y="f1"/>
                          </a:lnTo>
                          <a:lnTo>
                            <a:pt x="f0" y="f1"/>
                          </a:lnTo>
                          <a:lnTo>
                            <a:pt x="f0" y="f0"/>
                          </a:lnTo>
                          <a:close/>
                        </a:path>
                      </a:pathLst>
                    </a:custGeom>
                    <a:noFill/>
                    <a:ln w="19080">
                      <a:solidFill>
                        <a:srgbClr val="CC0000"/>
                      </a:solidFill>
                      <a:prstDash val="solid"/>
                    </a:ln>
                  </p:spPr>
                  <p:txBody>
                    <a:bodyPr vert="horz" wrap="none" lIns="74520" tIns="40770" rIns="74520" bIns="40770" anchor="ctr" anchorCtr="0" compatLnSpc="0">
                      <a:noAutofit/>
                    </a:bodyPr>
                    <a:lstStyle/>
                    <a:p>
                      <a:pPr>
                        <a:defRPr/>
                      </a:pPr>
                      <a:endParaRPr lang="fr-FR" sz="1350">
                        <a:latin typeface="Arial"/>
                        <a:ea typeface="SimSun"/>
                        <a:cs typeface="Mangal"/>
                      </a:endParaRPr>
                    </a:p>
                  </p:txBody>
                </p:sp>
                <p:grpSp>
                  <p:nvGrpSpPr>
                    <p:cNvPr id="74" name="Groupe 73"/>
                    <p:cNvGrpSpPr/>
                    <p:nvPr/>
                  </p:nvGrpSpPr>
                  <p:grpSpPr bwMode="auto">
                    <a:xfrm>
                      <a:off x="7601039" y="2328480"/>
                      <a:ext cx="147959" cy="263880"/>
                      <a:chOff x="7601039" y="2328480"/>
                      <a:chExt cx="147959" cy="263880"/>
                    </a:xfrm>
                  </p:grpSpPr>
                  <p:sp>
                    <p:nvSpPr>
                      <p:cNvPr id="90" name="Connecteur droit 89"/>
                      <p:cNvSpPr/>
                      <p:nvPr/>
                    </p:nvSpPr>
                    <p:spPr bwMode="auto">
                      <a:xfrm flipV="1">
                        <a:off x="7601039" y="2460600"/>
                        <a:ext cx="147959" cy="13176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91" name="Connecteur droit 90"/>
                      <p:cNvSpPr/>
                      <p:nvPr/>
                    </p:nvSpPr>
                    <p:spPr bwMode="auto">
                      <a:xfrm flipH="1" flipV="1">
                        <a:off x="7601039" y="2328480"/>
                        <a:ext cx="147959" cy="13212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grpSp>
                  <p:nvGrpSpPr>
                    <p:cNvPr id="75" name="Groupe 74"/>
                    <p:cNvGrpSpPr/>
                    <p:nvPr/>
                  </p:nvGrpSpPr>
                  <p:grpSpPr bwMode="auto">
                    <a:xfrm>
                      <a:off x="7601039" y="2064600"/>
                      <a:ext cx="147959" cy="263520"/>
                      <a:chOff x="7601039" y="2064600"/>
                      <a:chExt cx="147959" cy="263520"/>
                    </a:xfrm>
                  </p:grpSpPr>
                  <p:sp>
                    <p:nvSpPr>
                      <p:cNvPr id="88" name="Connecteur droit 87"/>
                      <p:cNvSpPr/>
                      <p:nvPr/>
                    </p:nvSpPr>
                    <p:spPr bwMode="auto">
                      <a:xfrm flipV="1">
                        <a:off x="7601039" y="2196360"/>
                        <a:ext cx="147959" cy="13176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89" name="Connecteur droit 88"/>
                      <p:cNvSpPr/>
                      <p:nvPr/>
                    </p:nvSpPr>
                    <p:spPr bwMode="auto">
                      <a:xfrm flipH="1" flipV="1">
                        <a:off x="7601039" y="2064600"/>
                        <a:ext cx="147959" cy="13212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grpSp>
                  <p:nvGrpSpPr>
                    <p:cNvPr id="76" name="Groupe 75"/>
                    <p:cNvGrpSpPr/>
                    <p:nvPr/>
                  </p:nvGrpSpPr>
                  <p:grpSpPr bwMode="auto">
                    <a:xfrm>
                      <a:off x="7601039" y="1800360"/>
                      <a:ext cx="147959" cy="263880"/>
                      <a:chOff x="7601039" y="1800360"/>
                      <a:chExt cx="147959" cy="263880"/>
                    </a:xfrm>
                  </p:grpSpPr>
                  <p:sp>
                    <p:nvSpPr>
                      <p:cNvPr id="86" name="Connecteur droit 85"/>
                      <p:cNvSpPr/>
                      <p:nvPr/>
                    </p:nvSpPr>
                    <p:spPr bwMode="auto">
                      <a:xfrm flipV="1">
                        <a:off x="7601039" y="1932479"/>
                        <a:ext cx="147959" cy="131761"/>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87" name="Connecteur droit 86"/>
                      <p:cNvSpPr/>
                      <p:nvPr/>
                    </p:nvSpPr>
                    <p:spPr bwMode="auto">
                      <a:xfrm flipH="1" flipV="1">
                        <a:off x="7601039" y="1800360"/>
                        <a:ext cx="147959" cy="132119"/>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grpSp>
                  <p:nvGrpSpPr>
                    <p:cNvPr id="77" name="Groupe 76"/>
                    <p:cNvGrpSpPr/>
                    <p:nvPr/>
                  </p:nvGrpSpPr>
                  <p:grpSpPr bwMode="auto">
                    <a:xfrm>
                      <a:off x="7601039" y="1536480"/>
                      <a:ext cx="147959" cy="263880"/>
                      <a:chOff x="7601039" y="1536480"/>
                      <a:chExt cx="147959" cy="263880"/>
                    </a:xfrm>
                  </p:grpSpPr>
                  <p:sp>
                    <p:nvSpPr>
                      <p:cNvPr id="84" name="Connecteur droit 83"/>
                      <p:cNvSpPr/>
                      <p:nvPr/>
                    </p:nvSpPr>
                    <p:spPr bwMode="auto">
                      <a:xfrm flipV="1">
                        <a:off x="7601039" y="1668600"/>
                        <a:ext cx="147959" cy="13176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85" name="Connecteur droit 84"/>
                      <p:cNvSpPr/>
                      <p:nvPr/>
                    </p:nvSpPr>
                    <p:spPr bwMode="auto">
                      <a:xfrm flipH="1" flipV="1">
                        <a:off x="7601039" y="1536480"/>
                        <a:ext cx="147959" cy="13212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grpSp>
                  <p:nvGrpSpPr>
                    <p:cNvPr id="78" name="Groupe 77"/>
                    <p:cNvGrpSpPr/>
                    <p:nvPr/>
                  </p:nvGrpSpPr>
                  <p:grpSpPr bwMode="auto">
                    <a:xfrm>
                      <a:off x="7601039" y="1272600"/>
                      <a:ext cx="147959" cy="263880"/>
                      <a:chOff x="7601039" y="1272600"/>
                      <a:chExt cx="147959" cy="263880"/>
                    </a:xfrm>
                  </p:grpSpPr>
                  <p:sp>
                    <p:nvSpPr>
                      <p:cNvPr id="82" name="Connecteur droit 81"/>
                      <p:cNvSpPr/>
                      <p:nvPr/>
                    </p:nvSpPr>
                    <p:spPr bwMode="auto">
                      <a:xfrm flipV="1">
                        <a:off x="7601039" y="1404720"/>
                        <a:ext cx="147959" cy="13176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83" name="Connecteur droit 82"/>
                      <p:cNvSpPr/>
                      <p:nvPr/>
                    </p:nvSpPr>
                    <p:spPr bwMode="auto">
                      <a:xfrm flipH="1" flipV="1">
                        <a:off x="7601039" y="1272600"/>
                        <a:ext cx="147959" cy="13212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grpSp>
                  <p:nvGrpSpPr>
                    <p:cNvPr id="79" name="Groupe 78"/>
                    <p:cNvGrpSpPr/>
                    <p:nvPr/>
                  </p:nvGrpSpPr>
                  <p:grpSpPr bwMode="auto">
                    <a:xfrm>
                      <a:off x="7601039" y="1008719"/>
                      <a:ext cx="147959" cy="263521"/>
                      <a:chOff x="7601039" y="1008719"/>
                      <a:chExt cx="147959" cy="263521"/>
                    </a:xfrm>
                  </p:grpSpPr>
                  <p:sp>
                    <p:nvSpPr>
                      <p:cNvPr id="80" name="Connecteur droit 79"/>
                      <p:cNvSpPr/>
                      <p:nvPr/>
                    </p:nvSpPr>
                    <p:spPr bwMode="auto">
                      <a:xfrm flipV="1">
                        <a:off x="7601039" y="1140480"/>
                        <a:ext cx="147959" cy="13176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81" name="Connecteur droit 80"/>
                      <p:cNvSpPr/>
                      <p:nvPr/>
                    </p:nvSpPr>
                    <p:spPr bwMode="auto">
                      <a:xfrm flipH="1" flipV="1">
                        <a:off x="7601039" y="1008719"/>
                        <a:ext cx="147959" cy="132121"/>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grpSp>
              <p:grpSp>
                <p:nvGrpSpPr>
                  <p:cNvPr id="45" name="Groupe 44"/>
                  <p:cNvGrpSpPr/>
                  <p:nvPr/>
                </p:nvGrpSpPr>
                <p:grpSpPr bwMode="auto">
                  <a:xfrm>
                    <a:off x="6120000" y="1140120"/>
                    <a:ext cx="1481040" cy="132480"/>
                    <a:chOff x="6120000" y="1140120"/>
                    <a:chExt cx="1481040" cy="132480"/>
                  </a:xfrm>
                </p:grpSpPr>
                <p:sp>
                  <p:nvSpPr>
                    <p:cNvPr id="57" name="Connecteur droit 56"/>
                    <p:cNvSpPr/>
                    <p:nvPr/>
                  </p:nvSpPr>
                  <p:spPr bwMode="auto">
                    <a:xfrm flipV="1">
                      <a:off x="6120000" y="1140120"/>
                      <a:ext cx="147960" cy="13176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nvGrpSpPr>
                    <p:cNvPr id="58" name="Groupe 57"/>
                    <p:cNvGrpSpPr/>
                    <p:nvPr/>
                  </p:nvGrpSpPr>
                  <p:grpSpPr bwMode="auto">
                    <a:xfrm>
                      <a:off x="6267960" y="1140120"/>
                      <a:ext cx="295920" cy="132120"/>
                      <a:chOff x="6267960" y="1140120"/>
                      <a:chExt cx="295920" cy="132120"/>
                    </a:xfrm>
                  </p:grpSpPr>
                  <p:sp>
                    <p:nvSpPr>
                      <p:cNvPr id="71" name="Connecteur droit 70"/>
                      <p:cNvSpPr/>
                      <p:nvPr/>
                    </p:nvSpPr>
                    <p:spPr bwMode="auto">
                      <a:xfrm>
                        <a:off x="6267960" y="1140120"/>
                        <a:ext cx="147960" cy="13212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72" name="Connecteur droit 71"/>
                      <p:cNvSpPr/>
                      <p:nvPr/>
                    </p:nvSpPr>
                    <p:spPr bwMode="auto">
                      <a:xfrm flipV="1">
                        <a:off x="6415920" y="1140120"/>
                        <a:ext cx="147960" cy="13176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grpSp>
                  <p:nvGrpSpPr>
                    <p:cNvPr id="59" name="Groupe 58"/>
                    <p:cNvGrpSpPr/>
                    <p:nvPr/>
                  </p:nvGrpSpPr>
                  <p:grpSpPr bwMode="auto">
                    <a:xfrm>
                      <a:off x="6564240" y="1140120"/>
                      <a:ext cx="295920" cy="132120"/>
                      <a:chOff x="6564240" y="1140120"/>
                      <a:chExt cx="295920" cy="132120"/>
                    </a:xfrm>
                  </p:grpSpPr>
                  <p:sp>
                    <p:nvSpPr>
                      <p:cNvPr id="69" name="Connecteur droit 68"/>
                      <p:cNvSpPr/>
                      <p:nvPr/>
                    </p:nvSpPr>
                    <p:spPr bwMode="auto">
                      <a:xfrm>
                        <a:off x="6564240" y="1140120"/>
                        <a:ext cx="147960" cy="13212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70" name="Connecteur droit 69"/>
                      <p:cNvSpPr/>
                      <p:nvPr/>
                    </p:nvSpPr>
                    <p:spPr bwMode="auto">
                      <a:xfrm flipV="1">
                        <a:off x="6712200" y="1140120"/>
                        <a:ext cx="147960" cy="13176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grpSp>
                  <p:nvGrpSpPr>
                    <p:cNvPr id="60" name="Groupe 59"/>
                    <p:cNvGrpSpPr/>
                    <p:nvPr/>
                  </p:nvGrpSpPr>
                  <p:grpSpPr bwMode="auto">
                    <a:xfrm>
                      <a:off x="6860520" y="1140120"/>
                      <a:ext cx="295920" cy="132120"/>
                      <a:chOff x="6860520" y="1140120"/>
                      <a:chExt cx="295920" cy="132120"/>
                    </a:xfrm>
                  </p:grpSpPr>
                  <p:sp>
                    <p:nvSpPr>
                      <p:cNvPr id="67" name="Connecteur droit 66"/>
                      <p:cNvSpPr/>
                      <p:nvPr/>
                    </p:nvSpPr>
                    <p:spPr bwMode="auto">
                      <a:xfrm>
                        <a:off x="6860520" y="1140120"/>
                        <a:ext cx="147959" cy="13212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68" name="Connecteur droit 67"/>
                      <p:cNvSpPr/>
                      <p:nvPr/>
                    </p:nvSpPr>
                    <p:spPr bwMode="auto">
                      <a:xfrm flipV="1">
                        <a:off x="7008479" y="1140480"/>
                        <a:ext cx="147961" cy="13176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grpSp>
                  <p:nvGrpSpPr>
                    <p:cNvPr id="61" name="Groupe 60"/>
                    <p:cNvGrpSpPr/>
                    <p:nvPr/>
                  </p:nvGrpSpPr>
                  <p:grpSpPr bwMode="auto">
                    <a:xfrm>
                      <a:off x="7156440" y="1140480"/>
                      <a:ext cx="295920" cy="132120"/>
                      <a:chOff x="7156440" y="1140480"/>
                      <a:chExt cx="295920" cy="132120"/>
                    </a:xfrm>
                  </p:grpSpPr>
                  <p:sp>
                    <p:nvSpPr>
                      <p:cNvPr id="65" name="Connecteur droit 64"/>
                      <p:cNvSpPr/>
                      <p:nvPr/>
                    </p:nvSpPr>
                    <p:spPr bwMode="auto">
                      <a:xfrm>
                        <a:off x="7156440" y="1140480"/>
                        <a:ext cx="147960" cy="13212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66" name="Connecteur droit 65"/>
                      <p:cNvSpPr/>
                      <p:nvPr/>
                    </p:nvSpPr>
                    <p:spPr bwMode="auto">
                      <a:xfrm flipV="1">
                        <a:off x="7304400" y="1140480"/>
                        <a:ext cx="147960" cy="13176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sp>
                  <p:nvSpPr>
                    <p:cNvPr id="62" name="Connecteur droit 61"/>
                    <p:cNvSpPr/>
                    <p:nvPr/>
                  </p:nvSpPr>
                  <p:spPr bwMode="auto">
                    <a:xfrm>
                      <a:off x="7452719" y="1140480"/>
                      <a:ext cx="147961" cy="13212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63" name="Connecteur droit 62"/>
                    <p:cNvSpPr/>
                    <p:nvPr/>
                  </p:nvSpPr>
                  <p:spPr bwMode="auto">
                    <a:xfrm>
                      <a:off x="6120000" y="1271880"/>
                      <a:ext cx="1481040" cy="36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64" name="Connecteur droit 63"/>
                    <p:cNvSpPr/>
                    <p:nvPr/>
                  </p:nvSpPr>
                  <p:spPr bwMode="auto">
                    <a:xfrm>
                      <a:off x="6267600" y="1140120"/>
                      <a:ext cx="1184759" cy="36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grpSp>
                <p:nvGrpSpPr>
                  <p:cNvPr id="46" name="Groupe 45"/>
                  <p:cNvGrpSpPr/>
                  <p:nvPr/>
                </p:nvGrpSpPr>
                <p:grpSpPr bwMode="auto">
                  <a:xfrm>
                    <a:off x="7748999" y="1140480"/>
                    <a:ext cx="592561" cy="132479"/>
                    <a:chOff x="7748999" y="1140480"/>
                    <a:chExt cx="592561" cy="132479"/>
                  </a:xfrm>
                </p:grpSpPr>
                <p:sp>
                  <p:nvSpPr>
                    <p:cNvPr id="50" name="Connecteur droit 49"/>
                    <p:cNvSpPr/>
                    <p:nvPr/>
                  </p:nvSpPr>
                  <p:spPr bwMode="auto">
                    <a:xfrm flipV="1">
                      <a:off x="7748999" y="1140480"/>
                      <a:ext cx="147961" cy="13176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nvGrpSpPr>
                    <p:cNvPr id="51" name="Groupe 50"/>
                    <p:cNvGrpSpPr/>
                    <p:nvPr/>
                  </p:nvGrpSpPr>
                  <p:grpSpPr bwMode="auto">
                    <a:xfrm>
                      <a:off x="7896960" y="1140480"/>
                      <a:ext cx="296280" cy="132120"/>
                      <a:chOff x="7896960" y="1140480"/>
                      <a:chExt cx="296280" cy="132120"/>
                    </a:xfrm>
                  </p:grpSpPr>
                  <p:sp>
                    <p:nvSpPr>
                      <p:cNvPr id="55" name="Connecteur droit 54"/>
                      <p:cNvSpPr/>
                      <p:nvPr/>
                    </p:nvSpPr>
                    <p:spPr bwMode="auto">
                      <a:xfrm>
                        <a:off x="7896960" y="1140480"/>
                        <a:ext cx="147960" cy="13212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56" name="Connecteur droit 55"/>
                      <p:cNvSpPr/>
                      <p:nvPr/>
                    </p:nvSpPr>
                    <p:spPr bwMode="auto">
                      <a:xfrm flipV="1">
                        <a:off x="8045280" y="1140840"/>
                        <a:ext cx="147960" cy="13176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sp>
                  <p:nvSpPr>
                    <p:cNvPr id="52" name="Connecteur droit 51"/>
                    <p:cNvSpPr/>
                    <p:nvPr/>
                  </p:nvSpPr>
                  <p:spPr bwMode="auto">
                    <a:xfrm>
                      <a:off x="8193240" y="1140840"/>
                      <a:ext cx="147960" cy="132119"/>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53" name="Connecteur droit 52"/>
                    <p:cNvSpPr/>
                    <p:nvPr/>
                  </p:nvSpPr>
                  <p:spPr bwMode="auto">
                    <a:xfrm>
                      <a:off x="7748999" y="1272600"/>
                      <a:ext cx="592561" cy="359"/>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sp>
                  <p:nvSpPr>
                    <p:cNvPr id="54" name="Connecteur droit 53"/>
                    <p:cNvSpPr/>
                    <p:nvPr/>
                  </p:nvSpPr>
                  <p:spPr bwMode="auto">
                    <a:xfrm>
                      <a:off x="7897320" y="1140480"/>
                      <a:ext cx="295920" cy="0"/>
                    </a:xfrm>
                    <a:prstGeom prst="line">
                      <a:avLst/>
                    </a:prstGeom>
                    <a:noFill/>
                    <a:ln w="19080">
                      <a:solidFill>
                        <a:srgbClr val="CC0000"/>
                      </a:solidFill>
                      <a:prstDash val="solid"/>
                    </a:ln>
                  </p:spPr>
                  <p:txBody>
                    <a:bodyPr vert="horz" wrap="none" lIns="74520" tIns="40770" rIns="74520" bIns="40770" anchor="ctr" compatLnSpc="0"/>
                    <a:lstStyle/>
                    <a:p>
                      <a:pPr>
                        <a:defRPr/>
                      </a:pPr>
                      <a:endParaRPr lang="fr-FR" sz="1350">
                        <a:latin typeface="Arial"/>
                        <a:ea typeface="SimSun"/>
                        <a:cs typeface="Mangal"/>
                      </a:endParaRPr>
                    </a:p>
                  </p:txBody>
                </p:sp>
              </p:grpSp>
              <p:sp>
                <p:nvSpPr>
                  <p:cNvPr id="47" name="Forme libre : forme 112"/>
                  <p:cNvSpPr/>
                  <p:nvPr/>
                </p:nvSpPr>
                <p:spPr bwMode="auto">
                  <a:xfrm flipH="1">
                    <a:off x="7918199" y="1273320"/>
                    <a:ext cx="360000" cy="263520"/>
                  </a:xfrm>
                  <a:custGeom>
                    <a:avLst/>
                    <a:gdLst>
                      <a:gd name="f0" fmla="val 0"/>
                      <a:gd name="f1" fmla="val 21600"/>
                    </a:gdLst>
                    <a:ahLst/>
                    <a:cxnLst>
                      <a:cxn ang="3cd4">
                        <a:pos x="hc" y="t"/>
                      </a:cxn>
                      <a:cxn ang="0">
                        <a:pos x="r" y="vc"/>
                      </a:cxn>
                      <a:cxn ang="cd4">
                        <a:pos x="hc" y="b"/>
                      </a:cxn>
                      <a:cxn ang="cd2">
                        <a:pos x="l" y="vc"/>
                      </a:cxn>
                    </a:cxnLst>
                    <a:rect l="l" t="t" r="r" b="b"/>
                    <a:pathLst>
                      <a:path w="21600" h="21600" extrusionOk="0">
                        <a:moveTo>
                          <a:pt x="f0" y="f0"/>
                        </a:moveTo>
                        <a:lnTo>
                          <a:pt x="f1" y="f0"/>
                        </a:lnTo>
                        <a:lnTo>
                          <a:pt x="f1" y="f1"/>
                        </a:lnTo>
                        <a:lnTo>
                          <a:pt x="f0" y="f1"/>
                        </a:lnTo>
                        <a:lnTo>
                          <a:pt x="f0" y="f0"/>
                        </a:lnTo>
                        <a:close/>
                      </a:path>
                    </a:pathLst>
                  </a:custGeom>
                  <a:solidFill>
                    <a:srgbClr val="CC0000"/>
                  </a:solidFill>
                  <a:ln>
                    <a:noFill/>
                    <a:prstDash val="solid"/>
                  </a:ln>
                </p:spPr>
                <p:txBody>
                  <a:bodyPr vert="horz" wrap="none" lIns="67500" tIns="33750" rIns="67500" bIns="33750" anchor="ctr" anchorCtr="0" compatLnSpc="0">
                    <a:noAutofit/>
                  </a:bodyPr>
                  <a:lstStyle/>
                  <a:p>
                    <a:pPr>
                      <a:defRPr/>
                    </a:pPr>
                    <a:endParaRPr lang="fr-FR" sz="1350">
                      <a:latin typeface="Arial"/>
                      <a:ea typeface="SimSun"/>
                      <a:cs typeface="Mangal"/>
                    </a:endParaRPr>
                  </a:p>
                </p:txBody>
              </p:sp>
              <p:sp>
                <p:nvSpPr>
                  <p:cNvPr id="48" name="Connecteur droit 47"/>
                  <p:cNvSpPr/>
                  <p:nvPr/>
                </p:nvSpPr>
                <p:spPr bwMode="auto">
                  <a:xfrm flipH="1" flipV="1">
                    <a:off x="7748999" y="1008719"/>
                    <a:ext cx="317161" cy="132121"/>
                  </a:xfrm>
                  <a:prstGeom prst="line">
                    <a:avLst/>
                  </a:prstGeom>
                  <a:noFill/>
                  <a:ln w="0">
                    <a:solidFill>
                      <a:srgbClr val="CC0000"/>
                    </a:solidFill>
                    <a:prstDash val="solid"/>
                  </a:ln>
                </p:spPr>
                <p:txBody>
                  <a:bodyPr vert="horz" wrap="none" lIns="67500" tIns="33750" rIns="67500" bIns="33750" anchor="ctr" compatLnSpc="0"/>
                  <a:lstStyle/>
                  <a:p>
                    <a:pPr>
                      <a:defRPr/>
                    </a:pPr>
                    <a:endParaRPr lang="fr-FR" sz="1350">
                      <a:latin typeface="Arial"/>
                      <a:ea typeface="SimSun"/>
                      <a:cs typeface="Mangal"/>
                    </a:endParaRPr>
                  </a:p>
                </p:txBody>
              </p:sp>
              <p:sp>
                <p:nvSpPr>
                  <p:cNvPr id="49" name="Connecteur droit 48"/>
                  <p:cNvSpPr/>
                  <p:nvPr/>
                </p:nvSpPr>
                <p:spPr bwMode="auto">
                  <a:xfrm flipH="1">
                    <a:off x="6564240" y="1008719"/>
                    <a:ext cx="1036800" cy="131401"/>
                  </a:xfrm>
                  <a:prstGeom prst="line">
                    <a:avLst/>
                  </a:prstGeom>
                  <a:noFill/>
                  <a:ln w="0">
                    <a:solidFill>
                      <a:srgbClr val="CC0000"/>
                    </a:solidFill>
                    <a:prstDash val="solid"/>
                  </a:ln>
                </p:spPr>
                <p:txBody>
                  <a:bodyPr vert="horz" wrap="none" lIns="67500" tIns="33750" rIns="67500" bIns="33750" anchor="ctr" compatLnSpc="0"/>
                  <a:lstStyle/>
                  <a:p>
                    <a:pPr>
                      <a:defRPr/>
                    </a:pPr>
                    <a:endParaRPr lang="fr-FR" sz="1350">
                      <a:latin typeface="Arial"/>
                      <a:ea typeface="SimSun"/>
                      <a:cs typeface="Mangal"/>
                    </a:endParaRPr>
                  </a:p>
                </p:txBody>
              </p:sp>
            </p:grpSp>
            <p:sp>
              <p:nvSpPr>
                <p:cNvPr id="42" name="Connecteur droit 41"/>
                <p:cNvSpPr/>
                <p:nvPr/>
              </p:nvSpPr>
              <p:spPr bwMode="auto">
                <a:xfrm flipH="1">
                  <a:off x="5903999" y="1272600"/>
                  <a:ext cx="808201" cy="815400"/>
                </a:xfrm>
                <a:prstGeom prst="line">
                  <a:avLst/>
                </a:prstGeom>
                <a:noFill/>
                <a:ln w="19080">
                  <a:solidFill>
                    <a:srgbClr val="CC0000"/>
                  </a:solidFill>
                  <a:prstDash val="solid"/>
                </a:ln>
              </p:spPr>
              <p:txBody>
                <a:bodyPr vert="horz" wrap="none" lIns="74520" tIns="40770" rIns="74520" bIns="40770" anchor="ctr" anchorCtr="1" compatLnSpc="0"/>
                <a:lstStyle/>
                <a:p>
                  <a:pPr>
                    <a:defRPr/>
                  </a:pPr>
                  <a:endParaRPr lang="fr-FR" sz="1350">
                    <a:latin typeface="Arial"/>
                    <a:ea typeface="SimSun"/>
                    <a:cs typeface="Mangal"/>
                  </a:endParaRPr>
                </a:p>
              </p:txBody>
            </p:sp>
            <p:sp>
              <p:nvSpPr>
                <p:cNvPr id="43" name="Forme libre : forme 108"/>
                <p:cNvSpPr/>
                <p:nvPr/>
              </p:nvSpPr>
              <p:spPr bwMode="auto">
                <a:xfrm>
                  <a:off x="5832000" y="1944000"/>
                  <a:ext cx="216000" cy="21600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extrusionOk="0">
                      <a:moveTo>
                        <a:pt x="f48" y="f49"/>
                      </a:moveTo>
                      <a:arcTo wR="f9" hR="f9" stAng="f29" swAng="f32"/>
                      <a:close/>
                    </a:path>
                  </a:pathLst>
                </a:custGeom>
                <a:solidFill>
                  <a:srgbClr val="CC0000"/>
                </a:solidFill>
                <a:ln>
                  <a:noFill/>
                  <a:prstDash val="solid"/>
                </a:ln>
              </p:spPr>
              <p:txBody>
                <a:bodyPr vert="horz" wrap="none" lIns="67500" tIns="33750" rIns="67500" bIns="33750" anchor="ctr" anchorCtr="0" compatLnSpc="0">
                  <a:noAutofit/>
                </a:bodyPr>
                <a:lstStyle/>
                <a:p>
                  <a:pPr>
                    <a:defRPr/>
                  </a:pPr>
                  <a:endParaRPr lang="fr-FR" sz="1350">
                    <a:latin typeface="Arial"/>
                    <a:ea typeface="SimSun"/>
                    <a:cs typeface="Mangal"/>
                  </a:endParaRPr>
                </a:p>
              </p:txBody>
            </p:sp>
          </p:grpSp>
        </p:grpSp>
        <p:cxnSp>
          <p:nvCxnSpPr>
            <p:cNvPr id="14" name="Connecteur droit 13"/>
            <p:cNvCxnSpPr>
              <a:cxnSpLocks/>
            </p:cNvCxnSpPr>
            <p:nvPr/>
          </p:nvCxnSpPr>
          <p:spPr bwMode="auto">
            <a:xfrm>
              <a:off x="3345782" y="3874049"/>
              <a:ext cx="439560" cy="1074693"/>
            </a:xfrm>
            <a:prstGeom prst="line">
              <a:avLst/>
            </a:prstGeom>
            <a:ln>
              <a:solidFill>
                <a:srgbClr val="7E5B28"/>
              </a:solidFill>
            </a:ln>
          </p:spPr>
          <p:style>
            <a:lnRef idx="2">
              <a:schemeClr val="accent1"/>
            </a:lnRef>
            <a:fillRef idx="0">
              <a:schemeClr val="accent1"/>
            </a:fillRef>
            <a:effectRef idx="1">
              <a:schemeClr val="accent1"/>
            </a:effectRef>
            <a:fontRef idx="minor">
              <a:schemeClr val="tx1"/>
            </a:fontRef>
          </p:style>
        </p:cxnSp>
        <p:sp>
          <p:nvSpPr>
            <p:cNvPr id="15" name="ZoneTexte 14"/>
            <p:cNvSpPr txBox="1"/>
            <p:nvPr/>
          </p:nvSpPr>
          <p:spPr bwMode="auto">
            <a:xfrm>
              <a:off x="3796668" y="4153225"/>
              <a:ext cx="1441368" cy="637381"/>
            </a:xfrm>
            <a:prstGeom prst="rect">
              <a:avLst/>
            </a:prstGeom>
            <a:noFill/>
          </p:spPr>
          <p:txBody>
            <a:bodyPr wrap="square" rtlCol="0">
              <a:spAutoFit/>
            </a:bodyPr>
            <a:lstStyle/>
            <a:p>
              <a:pPr>
                <a:defRPr/>
              </a:pPr>
              <a:r>
                <a:rPr lang="fr-FR" sz="1000" dirty="0"/>
                <a:t>Réseaux et parkings</a:t>
              </a:r>
              <a:endParaRPr sz="1000" dirty="0"/>
            </a:p>
          </p:txBody>
        </p:sp>
        <p:sp>
          <p:nvSpPr>
            <p:cNvPr id="16" name="Rectangle 15"/>
            <p:cNvSpPr/>
            <p:nvPr/>
          </p:nvSpPr>
          <p:spPr bwMode="auto">
            <a:xfrm>
              <a:off x="4093141" y="3574170"/>
              <a:ext cx="511921" cy="526490"/>
            </a:xfrm>
            <a:prstGeom prst="rect">
              <a:avLst/>
            </a:prstGeom>
            <a:noFill/>
            <a:ln w="28575">
              <a:solidFill>
                <a:srgbClr val="7E5B2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350"/>
            </a:p>
          </p:txBody>
        </p:sp>
      </p:grpSp>
      <mc:AlternateContent xmlns:mc="http://schemas.openxmlformats.org/markup-compatibility/2006" xmlns:a14="http://schemas.microsoft.com/office/drawing/2010/main">
        <mc:Choice Requires="a14">
          <p:sp>
            <p:nvSpPr>
              <p:cNvPr id="168" name="Rectangle 167"/>
              <p:cNvSpPr/>
              <p:nvPr/>
            </p:nvSpPr>
            <p:spPr bwMode="auto">
              <a:xfrm>
                <a:off x="481679" y="4410971"/>
                <a:ext cx="3933961" cy="436658"/>
              </a:xfrm>
              <a:prstGeom prst="rect">
                <a:avLst/>
              </a:prstGeom>
            </p:spPr>
            <p:txBody>
              <a:bodyPr wrap="square">
                <a:spAutoFit/>
              </a:bodyPr>
              <a:lstStyle/>
              <a:p>
                <a:pPr>
                  <a:defRPr/>
                </a:pPr>
                <a:r>
                  <a:rPr lang="fr-FR" sz="1050" dirty="0">
                    <a:solidFill>
                      <a:schemeClr val="accent6">
                        <a:lumMod val="50000"/>
                      </a:schemeClr>
                    </a:solidFill>
                  </a:rPr>
                  <a:t>* Dans </a:t>
                </a:r>
                <a14:m>
                  <m:oMath xmlns:m="http://schemas.openxmlformats.org/officeDocument/2006/math">
                    <m:sSub>
                      <m:sSubPr>
                        <m:ctrlPr>
                          <a:rPr lang="fr-FR" sz="1050" b="1" i="1">
                            <a:latin typeface="Cambria Math" panose="02040503050406030204" pitchFamily="18" charset="0"/>
                            <a:ea typeface="Cambria Math"/>
                            <a:cs typeface="Cambria Math"/>
                          </a:rPr>
                        </m:ctrlPr>
                      </m:sSubPr>
                      <m:e>
                        <m:r>
                          <m:rPr>
                            <m:nor/>
                          </m:rPr>
                          <a:rPr lang="fr-FR" sz="1050" b="1"/>
                          <m:t>Ic</m:t>
                        </m:r>
                      </m:e>
                      <m:sub>
                        <m:r>
                          <m:rPr>
                            <m:nor/>
                          </m:rPr>
                          <a:rPr lang="fr-FR" sz="1050" b="1"/>
                          <m:t>construction</m:t>
                        </m:r>
                      </m:sub>
                    </m:sSub>
                  </m:oMath>
                </a14:m>
                <a:r>
                  <a:rPr lang="fr-FR" sz="1050" dirty="0">
                    <a:solidFill>
                      <a:schemeClr val="accent6">
                        <a:lumMod val="50000"/>
                      </a:schemeClr>
                    </a:solidFill>
                  </a:rPr>
                  <a:t> on ne compte pour le lot VRD que les parkings aériens et réseaux.</a:t>
                </a:r>
                <a:endParaRPr lang="fr-FR" sz="1050" dirty="0"/>
              </a:p>
            </p:txBody>
          </p:sp>
        </mc:Choice>
        <mc:Fallback xmlns="">
          <p:sp>
            <p:nvSpPr>
              <p:cNvPr id="168" name="Rectangle 167"/>
              <p:cNvSpPr>
                <a:spLocks noRot="1" noChangeAspect="1" noMove="1" noResize="1" noEditPoints="1" noAdjustHandles="1" noChangeArrowheads="1" noChangeShapeType="1" noTextEdit="1"/>
              </p:cNvSpPr>
              <p:nvPr/>
            </p:nvSpPr>
            <p:spPr bwMode="auto">
              <a:xfrm>
                <a:off x="481679" y="4410971"/>
                <a:ext cx="3933961" cy="436658"/>
              </a:xfrm>
              <a:prstGeom prst="rect">
                <a:avLst/>
              </a:prstGeom>
              <a:blipFill>
                <a:blip r:embed="rId6"/>
                <a:stretch>
                  <a:fillRect b="-8451"/>
                </a:stretch>
              </a:blipFill>
            </p:spPr>
            <p:txBody>
              <a:bodyPr/>
              <a:lstStyle/>
              <a:p>
                <a:r>
                  <a:rPr lang="fr-FR">
                    <a:noFill/>
                  </a:rPr>
                  <a:t> </a:t>
                </a:r>
              </a:p>
            </p:txBody>
          </p:sp>
        </mc:Fallback>
      </mc:AlternateContent>
      <p:graphicFrame>
        <p:nvGraphicFramePr>
          <p:cNvPr id="169" name="Tableau 5"/>
          <p:cNvGraphicFramePr>
            <a:graphicFrameLocks/>
          </p:cNvGraphicFramePr>
          <p:nvPr>
            <p:extLst>
              <p:ext uri="{D42A27DB-BD31-4B8C-83A1-F6EECF244321}">
                <p14:modId xmlns:p14="http://schemas.microsoft.com/office/powerpoint/2010/main" val="3677227039"/>
              </p:ext>
            </p:extLst>
          </p:nvPr>
        </p:nvGraphicFramePr>
        <p:xfrm>
          <a:off x="4484475" y="1210516"/>
          <a:ext cx="4508834" cy="3464670"/>
        </p:xfrm>
        <a:graphic>
          <a:graphicData uri="http://schemas.openxmlformats.org/drawingml/2006/table">
            <a:tbl>
              <a:tblPr firstRow="1" bandRow="1">
                <a:tableStyleId>{69012ECD-51FC-41F1-AA8D-1B2483CD663E}</a:tableStyleId>
              </a:tblPr>
              <a:tblGrid>
                <a:gridCol w="368671">
                  <a:extLst>
                    <a:ext uri="{9D8B030D-6E8A-4147-A177-3AD203B41FA5}">
                      <a16:colId xmlns:a16="http://schemas.microsoft.com/office/drawing/2014/main" val="20000"/>
                    </a:ext>
                  </a:extLst>
                </a:gridCol>
                <a:gridCol w="2010732">
                  <a:extLst>
                    <a:ext uri="{9D8B030D-6E8A-4147-A177-3AD203B41FA5}">
                      <a16:colId xmlns:a16="http://schemas.microsoft.com/office/drawing/2014/main" val="20001"/>
                    </a:ext>
                  </a:extLst>
                </a:gridCol>
                <a:gridCol w="2129431">
                  <a:extLst>
                    <a:ext uri="{9D8B030D-6E8A-4147-A177-3AD203B41FA5}">
                      <a16:colId xmlns:a16="http://schemas.microsoft.com/office/drawing/2014/main" val="20002"/>
                    </a:ext>
                  </a:extLst>
                </a:gridCol>
              </a:tblGrid>
              <a:tr h="246807">
                <a:tc>
                  <a:txBody>
                    <a:bodyPr/>
                    <a:lstStyle/>
                    <a:p>
                      <a:pPr algn="ctr">
                        <a:defRPr/>
                      </a:pPr>
                      <a:endParaRPr lang="fr-FR" sz="1100"/>
                    </a:p>
                  </a:txBody>
                  <a:tcPr marL="68580" marR="68580" marT="34290" marB="34290">
                    <a:lnL w="12700" algn="ctr">
                      <a:noFill/>
                    </a:lnL>
                    <a:lnR w="12700" algn="ctr">
                      <a:solidFill>
                        <a:schemeClr val="accent6"/>
                      </a:solidFill>
                    </a:lnR>
                    <a:lnT w="12700" algn="ctr">
                      <a:noFill/>
                    </a:lnT>
                    <a:lnB w="12700" algn="ctr">
                      <a:solidFill>
                        <a:schemeClr val="accent6"/>
                      </a:solidFill>
                    </a:lnB>
                    <a:noFill/>
                  </a:tcPr>
                </a:tc>
                <a:tc>
                  <a:txBody>
                    <a:bodyPr/>
                    <a:lstStyle/>
                    <a:p>
                      <a:pPr algn="ctr">
                        <a:defRPr/>
                      </a:pPr>
                      <a:r>
                        <a:rPr lang="fr-FR" sz="1100" dirty="0">
                          <a:solidFill>
                            <a:sysClr val="windowText" lastClr="000000"/>
                          </a:solidFill>
                        </a:rPr>
                        <a:t>Inclus</a:t>
                      </a:r>
                      <a:endParaRPr dirty="0"/>
                    </a:p>
                  </a:txBody>
                  <a:tcPr marL="68580" marR="68580" marT="34290" marB="34290" anchor="ctr">
                    <a:lnL w="12700" algn="ctr">
                      <a:solidFill>
                        <a:schemeClr val="accent6"/>
                      </a:solidFill>
                    </a:lnL>
                    <a:lnR w="12700" algn="ctr">
                      <a:solidFill>
                        <a:schemeClr val="accent6"/>
                      </a:solidFill>
                    </a:lnR>
                    <a:lnT w="12700" algn="ctr">
                      <a:solidFill>
                        <a:schemeClr val="accent6"/>
                      </a:solidFill>
                    </a:lnT>
                    <a:lnB w="12700" algn="ctr">
                      <a:solidFill>
                        <a:schemeClr val="accent6"/>
                      </a:solidFill>
                    </a:lnB>
                    <a:solidFill>
                      <a:schemeClr val="accent6">
                        <a:lumMod val="20000"/>
                        <a:lumOff val="80000"/>
                      </a:schemeClr>
                    </a:solidFill>
                  </a:tcPr>
                </a:tc>
                <a:tc>
                  <a:txBody>
                    <a:bodyPr/>
                    <a:lstStyle/>
                    <a:p>
                      <a:pPr algn="ctr">
                        <a:defRPr/>
                      </a:pPr>
                      <a:r>
                        <a:rPr lang="fr-FR" sz="1100">
                          <a:solidFill>
                            <a:sysClr val="windowText" lastClr="000000"/>
                          </a:solidFill>
                        </a:rPr>
                        <a:t>Exclus</a:t>
                      </a:r>
                      <a:endParaRPr/>
                    </a:p>
                  </a:txBody>
                  <a:tcPr marL="68580" marR="68580" marT="34290" marB="34290" anchor="ctr">
                    <a:lnL w="12700" algn="ctr">
                      <a:solidFill>
                        <a:schemeClr val="accent6"/>
                      </a:solidFill>
                    </a:lnL>
                    <a:lnR w="12700" algn="ctr">
                      <a:solidFill>
                        <a:schemeClr val="accent6"/>
                      </a:solidFill>
                    </a:lnR>
                    <a:lnT w="12700" algn="ctr">
                      <a:solidFill>
                        <a:schemeClr val="accent6"/>
                      </a:solidFill>
                    </a:lnT>
                    <a:lnB w="12700" algn="ctr">
                      <a:solidFill>
                        <a:schemeClr val="accent6"/>
                      </a:solidFill>
                    </a:lnB>
                    <a:solidFill>
                      <a:schemeClr val="accent6">
                        <a:lumMod val="20000"/>
                        <a:lumOff val="80000"/>
                      </a:schemeClr>
                    </a:solidFill>
                  </a:tcPr>
                </a:tc>
                <a:extLst>
                  <a:ext uri="{0D108BD9-81ED-4DB2-BD59-A6C34878D82A}">
                    <a16:rowId xmlns:a16="http://schemas.microsoft.com/office/drawing/2014/main" val="10000"/>
                  </a:ext>
                </a:extLst>
              </a:tr>
              <a:tr h="1472883">
                <a:tc>
                  <a:txBody>
                    <a:bodyPr/>
                    <a:lstStyle/>
                    <a:p>
                      <a:pPr marL="0" algn="ctr" defTabSz="457200">
                        <a:defRPr/>
                      </a:pPr>
                      <a:r>
                        <a:rPr lang="fr-FR" sz="1100" b="1">
                          <a:solidFill>
                            <a:sysClr val="windowText" lastClr="000000"/>
                          </a:solidFill>
                        </a:rPr>
                        <a:t>Temporel</a:t>
                      </a:r>
                      <a:endParaRPr lang="fr-FR" sz="1100" b="1">
                        <a:solidFill>
                          <a:sysClr val="windowText" lastClr="000000"/>
                        </a:solidFill>
                        <a:latin typeface="+mn-lt"/>
                        <a:ea typeface="+mn-ea"/>
                        <a:cs typeface="+mn-cs"/>
                      </a:endParaRPr>
                    </a:p>
                  </a:txBody>
                  <a:tcPr marL="68580" marR="68580" marT="34290" marB="34290" vert="vert270" anchor="ctr">
                    <a:lnL w="12700" algn="ctr">
                      <a:solidFill>
                        <a:schemeClr val="accent6"/>
                      </a:solidFill>
                    </a:lnL>
                    <a:lnR w="12700" algn="ctr">
                      <a:solidFill>
                        <a:schemeClr val="accent6"/>
                      </a:solidFill>
                    </a:lnR>
                    <a:lnT w="12700" algn="ctr">
                      <a:solidFill>
                        <a:schemeClr val="accent6"/>
                      </a:solidFill>
                    </a:lnT>
                    <a:lnB w="12700" algn="ctr">
                      <a:solidFill>
                        <a:schemeClr val="accent6"/>
                      </a:solidFill>
                    </a:lnB>
                    <a:solidFill>
                      <a:schemeClr val="accent6">
                        <a:lumMod val="20000"/>
                        <a:lumOff val="80000"/>
                      </a:schemeClr>
                    </a:solidFill>
                  </a:tcPr>
                </a:tc>
                <a:tc>
                  <a:txBody>
                    <a:bodyPr/>
                    <a:lstStyle/>
                    <a:p>
                      <a:pPr marL="285750" indent="-285750">
                        <a:buFont typeface="Wingdings"/>
                        <a:buChar char="Ø"/>
                        <a:defRPr/>
                      </a:pPr>
                      <a:r>
                        <a:rPr lang="fr-FR" sz="1000" dirty="0">
                          <a:solidFill>
                            <a:srgbClr val="00B050"/>
                          </a:solidFill>
                        </a:rPr>
                        <a:t>Fabrication des composants du bâtiment</a:t>
                      </a:r>
                      <a:endParaRPr sz="1000" dirty="0"/>
                    </a:p>
                    <a:p>
                      <a:pPr marL="285750" indent="-285750">
                        <a:buFont typeface="Wingdings"/>
                        <a:buChar char="Ø"/>
                        <a:defRPr/>
                      </a:pPr>
                      <a:r>
                        <a:rPr lang="fr-FR" sz="1000" dirty="0">
                          <a:solidFill>
                            <a:schemeClr val="bg1">
                              <a:lumMod val="50000"/>
                            </a:schemeClr>
                          </a:solidFill>
                        </a:rPr>
                        <a:t>Chantier de construction et de terrassement</a:t>
                      </a:r>
                      <a:endParaRPr sz="1000" dirty="0"/>
                    </a:p>
                    <a:p>
                      <a:pPr marL="285750" indent="-285750">
                        <a:buFont typeface="Wingdings"/>
                        <a:buChar char="Ø"/>
                        <a:defRPr/>
                      </a:pPr>
                      <a:r>
                        <a:rPr lang="fr-FR" sz="1000" dirty="0">
                          <a:solidFill>
                            <a:srgbClr val="00B050"/>
                          </a:solidFill>
                        </a:rPr>
                        <a:t>L’utilisation du bâtiment et sa maintenance</a:t>
                      </a:r>
                      <a:endParaRPr sz="1000" dirty="0"/>
                    </a:p>
                    <a:p>
                      <a:pPr marL="285750" indent="-285750">
                        <a:buFont typeface="Wingdings"/>
                        <a:buChar char="Ø"/>
                        <a:defRPr/>
                      </a:pPr>
                      <a:r>
                        <a:rPr lang="fr-FR" sz="1000" dirty="0">
                          <a:solidFill>
                            <a:srgbClr val="00B050"/>
                          </a:solidFill>
                        </a:rPr>
                        <a:t>La déconstruction ou démolition du bâtiment</a:t>
                      </a:r>
                      <a:endParaRPr sz="1000" dirty="0"/>
                    </a:p>
                  </a:txBody>
                  <a:tcPr marL="68580" marR="68580" marT="34290" marB="34290" anchor="ctr">
                    <a:lnL w="12700" algn="ctr">
                      <a:solidFill>
                        <a:schemeClr val="accent6"/>
                      </a:solidFill>
                    </a:lnL>
                    <a:lnR w="12700" algn="ctr">
                      <a:solidFill>
                        <a:schemeClr val="accent6"/>
                      </a:solidFill>
                    </a:lnR>
                    <a:lnT w="12700" algn="ctr">
                      <a:solidFill>
                        <a:schemeClr val="accent6"/>
                      </a:solidFill>
                    </a:lnT>
                    <a:lnB w="12700" algn="ctr">
                      <a:solidFill>
                        <a:schemeClr val="accent6"/>
                      </a:solidFill>
                    </a:lnB>
                  </a:tcPr>
                </a:tc>
                <a:tc>
                  <a:txBody>
                    <a:bodyPr/>
                    <a:lstStyle/>
                    <a:p>
                      <a:pPr marL="285750" indent="-285750">
                        <a:buFont typeface="Wingdings"/>
                        <a:buChar char="Ø"/>
                        <a:defRPr/>
                      </a:pPr>
                      <a:r>
                        <a:rPr lang="fr-FR" sz="1000" dirty="0">
                          <a:solidFill>
                            <a:srgbClr val="C00000"/>
                          </a:solidFill>
                        </a:rPr>
                        <a:t>Démolition préalable à la construction</a:t>
                      </a:r>
                      <a:endParaRPr sz="1000" dirty="0"/>
                    </a:p>
                    <a:p>
                      <a:pPr marL="285750" indent="-285750">
                        <a:buFont typeface="Wingdings"/>
                        <a:buChar char="Ø"/>
                        <a:defRPr/>
                      </a:pPr>
                      <a:r>
                        <a:rPr lang="fr-FR" sz="1000" dirty="0">
                          <a:solidFill>
                            <a:srgbClr val="C00000"/>
                          </a:solidFill>
                        </a:rPr>
                        <a:t>Dépollution et remise en état de la parcelle</a:t>
                      </a:r>
                      <a:endParaRPr sz="1000" dirty="0"/>
                    </a:p>
                  </a:txBody>
                  <a:tcPr marL="68580" marR="68580" marT="34290" marB="34290" anchor="ctr">
                    <a:lnL w="12700" algn="ctr">
                      <a:solidFill>
                        <a:schemeClr val="accent6"/>
                      </a:solidFill>
                    </a:lnL>
                    <a:lnR w="12700" algn="ctr">
                      <a:solidFill>
                        <a:schemeClr val="accent6"/>
                      </a:solidFill>
                    </a:lnR>
                    <a:lnT w="12700" algn="ctr">
                      <a:solidFill>
                        <a:schemeClr val="accent6"/>
                      </a:solidFill>
                    </a:lnT>
                    <a:lnB w="12700" algn="ctr">
                      <a:solidFill>
                        <a:schemeClr val="accent6"/>
                      </a:solidFill>
                    </a:lnB>
                  </a:tcPr>
                </a:tc>
                <a:extLst>
                  <a:ext uri="{0D108BD9-81ED-4DB2-BD59-A6C34878D82A}">
                    <a16:rowId xmlns:a16="http://schemas.microsoft.com/office/drawing/2014/main" val="10001"/>
                  </a:ext>
                </a:extLst>
              </a:tr>
              <a:tr h="1648036">
                <a:tc>
                  <a:txBody>
                    <a:bodyPr/>
                    <a:lstStyle/>
                    <a:p>
                      <a:pPr marL="0" algn="ctr" defTabSz="457200">
                        <a:defRPr/>
                      </a:pPr>
                      <a:r>
                        <a:rPr lang="fr-FR" sz="1100" b="1" dirty="0">
                          <a:solidFill>
                            <a:sysClr val="windowText" lastClr="000000"/>
                          </a:solidFill>
                        </a:rPr>
                        <a:t>Physique</a:t>
                      </a:r>
                      <a:endParaRPr lang="fr-FR" sz="1100" b="1" dirty="0">
                        <a:solidFill>
                          <a:sysClr val="windowText" lastClr="000000"/>
                        </a:solidFill>
                        <a:latin typeface="+mn-lt"/>
                        <a:ea typeface="+mn-ea"/>
                        <a:cs typeface="+mn-cs"/>
                      </a:endParaRPr>
                    </a:p>
                  </a:txBody>
                  <a:tcPr marL="68580" marR="68580" marT="34290" marB="34290" vert="vert270" anchor="ctr">
                    <a:lnL w="12700" algn="ctr">
                      <a:solidFill>
                        <a:schemeClr val="accent6"/>
                      </a:solidFill>
                    </a:lnL>
                    <a:lnR w="12700" algn="ctr">
                      <a:solidFill>
                        <a:schemeClr val="accent6"/>
                      </a:solidFill>
                    </a:lnR>
                    <a:lnT w="12700" algn="ctr">
                      <a:solidFill>
                        <a:schemeClr val="accent6"/>
                      </a:solidFill>
                    </a:lnT>
                    <a:lnB w="12700" algn="ctr">
                      <a:solidFill>
                        <a:schemeClr val="accent6"/>
                      </a:solidFill>
                    </a:lnB>
                    <a:solidFill>
                      <a:schemeClr val="accent6">
                        <a:lumMod val="20000"/>
                        <a:lumOff val="80000"/>
                      </a:schemeClr>
                    </a:solidFill>
                  </a:tcPr>
                </a:tc>
                <a:tc>
                  <a:txBody>
                    <a:bodyPr/>
                    <a:lstStyle/>
                    <a:p>
                      <a:pPr marL="285750" indent="-285750">
                        <a:buFont typeface="Wingdings"/>
                        <a:buChar char="Ø"/>
                        <a:defRPr/>
                      </a:pPr>
                      <a:r>
                        <a:rPr lang="fr-FR" sz="1000" dirty="0">
                          <a:solidFill>
                            <a:schemeClr val="accent6">
                              <a:lumMod val="50000"/>
                            </a:schemeClr>
                          </a:solidFill>
                        </a:rPr>
                        <a:t>Tous les éléments du permis de construire : bâtiment et parcelle*</a:t>
                      </a:r>
                      <a:endParaRPr sz="1000" dirty="0"/>
                    </a:p>
                    <a:p>
                      <a:pPr marL="285750" indent="-285750">
                        <a:buFont typeface="Wingdings"/>
                        <a:buChar char="Ø"/>
                        <a:defRPr/>
                      </a:pPr>
                      <a:r>
                        <a:rPr lang="fr-FR" sz="1000" dirty="0">
                          <a:solidFill>
                            <a:schemeClr val="accent5"/>
                          </a:solidFill>
                        </a:rPr>
                        <a:t>Les usages de l’énergie de la méthode de calcul énergétique</a:t>
                      </a:r>
                      <a:endParaRPr sz="1000" dirty="0"/>
                    </a:p>
                    <a:p>
                      <a:pPr marL="285750" indent="-285750">
                        <a:buFont typeface="Wingdings"/>
                        <a:buChar char="Ø"/>
                        <a:defRPr/>
                      </a:pPr>
                      <a:r>
                        <a:rPr lang="fr-FR" sz="1000" dirty="0">
                          <a:solidFill>
                            <a:schemeClr val="tx2"/>
                          </a:solidFill>
                        </a:rPr>
                        <a:t>Les usages de l’eau prévus par le permis de construire</a:t>
                      </a:r>
                      <a:endParaRPr sz="1000" dirty="0"/>
                    </a:p>
                  </a:txBody>
                  <a:tcPr marL="68580" marR="68580" marT="34290" marB="34290" anchor="ctr">
                    <a:lnL w="12700" algn="ctr">
                      <a:solidFill>
                        <a:schemeClr val="accent6"/>
                      </a:solidFill>
                    </a:lnL>
                    <a:lnR w="12700" algn="ctr">
                      <a:solidFill>
                        <a:schemeClr val="accent6"/>
                      </a:solidFill>
                    </a:lnR>
                    <a:lnT w="12700" algn="ctr">
                      <a:solidFill>
                        <a:schemeClr val="accent6"/>
                      </a:solidFill>
                    </a:lnT>
                    <a:lnB w="12700" algn="ctr">
                      <a:solidFill>
                        <a:schemeClr val="accent6"/>
                      </a:solidFill>
                    </a:lnB>
                  </a:tcPr>
                </a:tc>
                <a:tc>
                  <a:txBody>
                    <a:bodyPr/>
                    <a:lstStyle/>
                    <a:p>
                      <a:pPr marL="285750" indent="-285750">
                        <a:buFont typeface="Wingdings"/>
                        <a:buChar char="Ø"/>
                        <a:defRPr/>
                      </a:pPr>
                      <a:r>
                        <a:rPr lang="fr-FR" sz="1000" dirty="0">
                          <a:solidFill>
                            <a:srgbClr val="C00000"/>
                          </a:solidFill>
                        </a:rPr>
                        <a:t>Les déplacements des acteurs du chantier</a:t>
                      </a:r>
                      <a:endParaRPr sz="1000" dirty="0"/>
                    </a:p>
                    <a:p>
                      <a:pPr marL="285750" indent="-285750">
                        <a:buFont typeface="Wingdings"/>
                        <a:buChar char="Ø"/>
                        <a:defRPr/>
                      </a:pPr>
                      <a:r>
                        <a:rPr lang="fr-FR" sz="1000" dirty="0">
                          <a:solidFill>
                            <a:srgbClr val="C00000"/>
                          </a:solidFill>
                        </a:rPr>
                        <a:t>Les déplacements des usagers</a:t>
                      </a:r>
                      <a:endParaRPr sz="1000" dirty="0"/>
                    </a:p>
                    <a:p>
                      <a:pPr marL="285750" indent="-285750">
                        <a:buFont typeface="Wingdings"/>
                        <a:buChar char="Ø"/>
                        <a:defRPr/>
                      </a:pPr>
                      <a:r>
                        <a:rPr lang="fr-FR" sz="1000" dirty="0">
                          <a:solidFill>
                            <a:srgbClr val="C00000"/>
                          </a:solidFill>
                        </a:rPr>
                        <a:t>Les déchets d’activités</a:t>
                      </a:r>
                      <a:endParaRPr sz="1000" dirty="0"/>
                    </a:p>
                    <a:p>
                      <a:pPr marL="285750" indent="-285750">
                        <a:buFont typeface="Wingdings"/>
                        <a:buChar char="Ø"/>
                        <a:defRPr/>
                      </a:pPr>
                      <a:r>
                        <a:rPr lang="fr-FR" sz="1000" dirty="0">
                          <a:solidFill>
                            <a:srgbClr val="C00000"/>
                          </a:solidFill>
                        </a:rPr>
                        <a:t>Les équipements mobiliers</a:t>
                      </a:r>
                    </a:p>
                    <a:p>
                      <a:pPr marL="285750" indent="-285750">
                        <a:buFont typeface="Wingdings"/>
                        <a:buChar char="Ø"/>
                        <a:defRPr/>
                      </a:pPr>
                      <a:r>
                        <a:rPr lang="fr-FR" sz="1000" dirty="0">
                          <a:solidFill>
                            <a:srgbClr val="C00000"/>
                          </a:solidFill>
                          <a:highlight>
                            <a:srgbClr val="FFFF00"/>
                          </a:highlight>
                        </a:rPr>
                        <a:t>Ensemble des composants des locaux hors volume chauffé ou de </a:t>
                      </a:r>
                      <a:r>
                        <a:rPr lang="fr-FR" sz="1000" dirty="0" err="1">
                          <a:solidFill>
                            <a:srgbClr val="C00000"/>
                          </a:solidFill>
                          <a:highlight>
                            <a:srgbClr val="FFFF00"/>
                          </a:highlight>
                        </a:rPr>
                        <a:t>process</a:t>
                      </a:r>
                      <a:r>
                        <a:rPr lang="fr-FR" sz="1000" dirty="0">
                          <a:solidFill>
                            <a:srgbClr val="C00000"/>
                          </a:solidFill>
                          <a:highlight>
                            <a:srgbClr val="FFFF00"/>
                          </a:highlight>
                        </a:rPr>
                        <a:t> des bâtiments à usage tertiaire,</a:t>
                      </a:r>
                      <a:r>
                        <a:rPr lang="fr-FR" sz="1000" baseline="0" dirty="0">
                          <a:solidFill>
                            <a:srgbClr val="C00000"/>
                          </a:solidFill>
                          <a:highlight>
                            <a:srgbClr val="FFFF00"/>
                          </a:highlight>
                        </a:rPr>
                        <a:t> industriel ou d’artisanat</a:t>
                      </a:r>
                      <a:endParaRPr sz="1000" dirty="0">
                        <a:highlight>
                          <a:srgbClr val="FFFF00"/>
                        </a:highlight>
                      </a:endParaRPr>
                    </a:p>
                  </a:txBody>
                  <a:tcPr marL="68580" marR="68580" marT="34290" marB="34290" anchor="ctr">
                    <a:lnL w="12700" algn="ctr">
                      <a:solidFill>
                        <a:schemeClr val="accent6"/>
                      </a:solidFill>
                    </a:lnL>
                    <a:lnR w="12700" algn="ctr">
                      <a:solidFill>
                        <a:schemeClr val="accent6"/>
                      </a:solidFill>
                    </a:lnR>
                    <a:lnT w="12700" algn="ctr">
                      <a:solidFill>
                        <a:schemeClr val="accent6"/>
                      </a:solidFill>
                    </a:lnT>
                    <a:lnB w="12700" algn="ctr">
                      <a:solidFill>
                        <a:schemeClr val="accent6"/>
                      </a:solidFill>
                    </a:lnB>
                  </a:tcPr>
                </a:tc>
                <a:extLst>
                  <a:ext uri="{0D108BD9-81ED-4DB2-BD59-A6C34878D82A}">
                    <a16:rowId xmlns:a16="http://schemas.microsoft.com/office/drawing/2014/main" val="10002"/>
                  </a:ext>
                </a:extLst>
              </a:tr>
            </a:tbl>
          </a:graphicData>
        </a:graphic>
      </p:graphicFrame>
      <p:sp>
        <p:nvSpPr>
          <p:cNvPr id="170" name="Rectangle 169"/>
          <p:cNvSpPr/>
          <p:nvPr/>
        </p:nvSpPr>
        <p:spPr bwMode="auto">
          <a:xfrm>
            <a:off x="0" y="1126387"/>
            <a:ext cx="394106" cy="3657113"/>
          </a:xfrm>
          <a:prstGeom prst="rect">
            <a:avLst/>
          </a:prstGeom>
          <a:solidFill>
            <a:schemeClr val="accent4">
              <a:lumMod val="20000"/>
              <a:lumOff val="80000"/>
            </a:schemeClr>
          </a:solidFill>
          <a:ln>
            <a:solidFill>
              <a:schemeClr val="accent4"/>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400" b="1">
                <a:solidFill>
                  <a:schemeClr val="bg1">
                    <a:lumMod val="50000"/>
                  </a:schemeClr>
                </a:solidFill>
              </a:rPr>
              <a:t>Résumé des indicateurs des exigences</a:t>
            </a:r>
            <a:endParaRPr/>
          </a:p>
        </p:txBody>
      </p:sp>
      <p:sp>
        <p:nvSpPr>
          <p:cNvPr id="171" name="ZoneTexte 170">
            <a:extLst>
              <a:ext uri="{FF2B5EF4-FFF2-40B4-BE49-F238E27FC236}">
                <a16:creationId xmlns:a16="http://schemas.microsoft.com/office/drawing/2014/main" id="{48A38472-A192-480D-AC56-1F993DB209C5}"/>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1100" dirty="0">
                <a:latin typeface="Marianne" panose="02000000000000000000" pitchFamily="50" charset="0"/>
              </a:rPr>
              <a:t>Diapo modifiée version mai 2026</a:t>
            </a:r>
            <a:endParaRPr sz="1100" dirty="0">
              <a:latin typeface="Marianne" panose="02000000000000000000" pitchFamily="50" charset="0"/>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1108697" y="123477"/>
            <a:ext cx="7007451" cy="447614"/>
          </a:xfrm>
        </p:spPr>
        <p:txBody>
          <a:bodyPr/>
          <a:lstStyle/>
          <a:p>
            <a:pPr>
              <a:defRPr/>
            </a:pPr>
            <a:r>
              <a:rPr lang="fr-FR" sz="2000"/>
              <a:t>Résumé des exigences de moyens de la RE2020</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129</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70" name="Espace réservé du contenu 2"/>
          <p:cNvSpPr txBox="1"/>
          <p:nvPr/>
        </p:nvSpPr>
        <p:spPr bwMode="auto">
          <a:xfrm>
            <a:off x="394106" y="1366506"/>
            <a:ext cx="7120620" cy="1849292"/>
          </a:xfrm>
          <a:prstGeom prst="rect">
            <a:avLst/>
          </a:prstGeom>
        </p:spPr>
        <p:txBody>
          <a:bodyPr vert="horz" lIns="68580" tIns="34290" rIns="68580" bIns="34290" rtlCol="0">
            <a:noAutofit/>
          </a:bodyPr>
          <a:lstStyle>
            <a:lvl1pPr marL="0" indent="0" algn="l" defTabSz="457200">
              <a:spcBef>
                <a:spcPts val="0"/>
              </a:spcBef>
              <a:spcAft>
                <a:spcPts val="1800"/>
              </a:spcAft>
              <a:buFontTx/>
              <a:buNone/>
              <a:defRPr sz="1800" b="1">
                <a:solidFill>
                  <a:srgbClr val="135565"/>
                </a:solidFill>
                <a:latin typeface="+mn-lt"/>
                <a:ea typeface="+mn-ea"/>
                <a:cs typeface="+mn-cs"/>
              </a:defRPr>
            </a:lvl1pPr>
            <a:lvl2pPr marL="0" indent="0" algn="l" defTabSz="457200">
              <a:spcBef>
                <a:spcPts val="0"/>
              </a:spcBef>
              <a:spcAft>
                <a:spcPts val="1200"/>
              </a:spcAft>
              <a:buFontTx/>
              <a:buNone/>
              <a:defRPr sz="1400">
                <a:solidFill>
                  <a:schemeClr val="tx1"/>
                </a:solidFill>
                <a:latin typeface="+mn-lt"/>
                <a:ea typeface="+mn-ea"/>
                <a:cs typeface="+mn-cs"/>
              </a:defRPr>
            </a:lvl2pPr>
            <a:lvl3pPr marL="360000" indent="-228600" algn="l" defTabSz="457200">
              <a:spcBef>
                <a:spcPts val="0"/>
              </a:spcBef>
              <a:spcAft>
                <a:spcPts val="0"/>
              </a:spcAft>
              <a:buClr>
                <a:srgbClr val="E57D00"/>
              </a:buClr>
              <a:buFont typeface="Arial"/>
              <a:buChar char="•"/>
              <a:defRPr sz="1400">
                <a:solidFill>
                  <a:schemeClr val="tx1"/>
                </a:solidFill>
                <a:latin typeface="+mn-lt"/>
                <a:ea typeface="+mn-ea"/>
                <a:cs typeface="+mn-cs"/>
              </a:defRPr>
            </a:lvl3pPr>
            <a:lvl4pPr marL="720000" indent="-228600" algn="l" defTabSz="457200">
              <a:spcBef>
                <a:spcPts val="0"/>
              </a:spcBef>
              <a:spcAft>
                <a:spcPts val="0"/>
              </a:spcAft>
              <a:buSzPct val="150000"/>
              <a:buFont typeface="Arial"/>
              <a:buChar char="–"/>
              <a:defRPr sz="1200">
                <a:solidFill>
                  <a:srgbClr val="E57D00"/>
                </a:solidFill>
                <a:latin typeface="+mn-lt"/>
                <a:ea typeface="+mn-ea"/>
                <a:cs typeface="+mn-cs"/>
              </a:defRPr>
            </a:lvl4pPr>
            <a:lvl5pPr marL="1080000" indent="-228600" algn="l" defTabSz="457200">
              <a:spcBef>
                <a:spcPts val="0"/>
              </a:spcBef>
              <a:spcAft>
                <a:spcPts val="0"/>
              </a:spcAft>
              <a:buSzPct val="75000"/>
              <a:buFont typeface="Arial"/>
              <a:buChar char="•"/>
              <a:defRPr sz="1200">
                <a:solidFill>
                  <a:schemeClr val="tx1"/>
                </a:solidFill>
                <a:latin typeface="+mn-lt"/>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a:lstStyle>
          <a:p>
            <a:pPr marL="0" lvl="2" indent="0">
              <a:spcBef>
                <a:spcPts val="75"/>
              </a:spcBef>
              <a:spcAft>
                <a:spcPts val="75"/>
              </a:spcAft>
              <a:buNone/>
              <a:defRPr sz="1800" b="0" i="0" u="none" strike="noStrike" cap="none" spc="0">
                <a:solidFill>
                  <a:srgbClr val="000000"/>
                </a:solidFill>
              </a:defRPr>
            </a:pPr>
            <a:r>
              <a:rPr lang="fr-FR" sz="1200" b="1">
                <a:solidFill>
                  <a:schemeClr val="accent1"/>
                </a:solidFill>
                <a:ea typeface="Microsoft YaHei"/>
                <a:cs typeface="Mangal"/>
              </a:rPr>
              <a:t>Les exigences de perméabilité à l'air de l'enveloppe </a:t>
            </a:r>
            <a:r>
              <a:rPr lang="fr-FR" sz="1200">
                <a:solidFill>
                  <a:srgbClr val="000000"/>
                </a:solidFill>
                <a:ea typeface="Microsoft YaHei"/>
                <a:cs typeface="Mangal"/>
              </a:rPr>
              <a:t>sous 4 Pa </a:t>
            </a:r>
            <a:r>
              <a:rPr lang="fr-FR" sz="1200" b="1">
                <a:solidFill>
                  <a:srgbClr val="000000"/>
                </a:solidFill>
                <a:ea typeface="Microsoft YaHei"/>
                <a:cs typeface="Mangal"/>
              </a:rPr>
              <a:t>des logements </a:t>
            </a:r>
            <a:r>
              <a:rPr lang="fr-FR" sz="1200">
                <a:solidFill>
                  <a:srgbClr val="000000"/>
                </a:solidFill>
                <a:ea typeface="Microsoft YaHei"/>
                <a:cs typeface="Mangal"/>
              </a:rPr>
              <a:t>restent inchangés :</a:t>
            </a:r>
            <a:endParaRPr/>
          </a:p>
          <a:p>
            <a:pPr marL="257175" lvl="2" indent="-257175">
              <a:spcBef>
                <a:spcPts val="75"/>
              </a:spcBef>
              <a:spcAft>
                <a:spcPts val="75"/>
              </a:spcAft>
              <a:buFont typeface="Wingdings"/>
              <a:buChar char="Ø"/>
              <a:defRPr sz="1800" b="0" i="0" u="none" strike="noStrike" cap="none" spc="0">
                <a:solidFill>
                  <a:srgbClr val="000000"/>
                </a:solidFill>
              </a:defRPr>
            </a:pPr>
            <a:r>
              <a:rPr lang="fr-FR" sz="1200">
                <a:solidFill>
                  <a:srgbClr val="000000"/>
                </a:solidFill>
                <a:ea typeface="Microsoft YaHei"/>
                <a:cs typeface="Mangal"/>
              </a:rPr>
              <a:t>Q4Pa-surf &lt; 0,6 m³/(h.m²) pour les maisons</a:t>
            </a:r>
            <a:endParaRPr/>
          </a:p>
          <a:p>
            <a:pPr marL="257175" lvl="2" indent="-257175">
              <a:spcBef>
                <a:spcPts val="75"/>
              </a:spcBef>
              <a:spcAft>
                <a:spcPts val="75"/>
              </a:spcAft>
              <a:buFont typeface="Wingdings"/>
              <a:buChar char="Ø"/>
              <a:defRPr sz="1800" b="0" i="0" u="none" strike="noStrike" cap="none" spc="0">
                <a:solidFill>
                  <a:srgbClr val="000000"/>
                </a:solidFill>
              </a:defRPr>
            </a:pPr>
            <a:r>
              <a:rPr lang="fr-FR" sz="1200">
                <a:solidFill>
                  <a:srgbClr val="000000"/>
                </a:solidFill>
                <a:ea typeface="Microsoft YaHei"/>
                <a:cs typeface="Mangal"/>
              </a:rPr>
              <a:t>Q4Pa-surf &lt; 1 m³/(h.m²) pour les immeubles collectifs. </a:t>
            </a:r>
            <a:endParaRPr/>
          </a:p>
          <a:p>
            <a:pPr marL="257175" lvl="2" indent="-257175">
              <a:spcBef>
                <a:spcPts val="75"/>
              </a:spcBef>
              <a:spcAft>
                <a:spcPts val="75"/>
              </a:spcAft>
              <a:buFont typeface="Wingdings"/>
              <a:buChar char="Ø"/>
              <a:defRPr sz="1800" b="0" i="0" u="none" strike="noStrike" cap="none" spc="0">
                <a:solidFill>
                  <a:srgbClr val="000000"/>
                </a:solidFill>
              </a:defRPr>
            </a:pPr>
            <a:endParaRPr lang="fr-FR" sz="500">
              <a:solidFill>
                <a:srgbClr val="000000"/>
              </a:solidFill>
              <a:ea typeface="Microsoft YaHei"/>
              <a:cs typeface="Mangal"/>
            </a:endParaRPr>
          </a:p>
          <a:p>
            <a:pPr marL="0" lvl="2" indent="0">
              <a:spcBef>
                <a:spcPts val="75"/>
              </a:spcBef>
              <a:spcAft>
                <a:spcPts val="75"/>
              </a:spcAft>
              <a:buNone/>
              <a:defRPr sz="1800" b="0" i="0" u="none" strike="noStrike" cap="none" spc="0">
                <a:solidFill>
                  <a:srgbClr val="000000"/>
                </a:solidFill>
              </a:defRPr>
            </a:pPr>
            <a:r>
              <a:rPr lang="fr-FR" sz="1200" b="1">
                <a:solidFill>
                  <a:srgbClr val="000000"/>
                </a:solidFill>
                <a:ea typeface="Microsoft YaHei"/>
                <a:cs typeface="Mangal"/>
              </a:rPr>
              <a:t>En revanche une pénalisation des mesures est introduite dans 2 cas :</a:t>
            </a:r>
            <a:endParaRPr/>
          </a:p>
          <a:p>
            <a:pPr marL="257175" lvl="2" indent="-257175">
              <a:spcBef>
                <a:spcPts val="75"/>
              </a:spcBef>
              <a:spcAft>
                <a:spcPts val="75"/>
              </a:spcAft>
              <a:buFont typeface="Wingdings"/>
              <a:buChar char="Ø"/>
              <a:defRPr sz="1800" b="0" i="0" u="none" strike="noStrike" cap="none" spc="0">
                <a:solidFill>
                  <a:srgbClr val="000000"/>
                </a:solidFill>
              </a:defRPr>
            </a:pPr>
            <a:r>
              <a:rPr lang="fr-FR" sz="1200">
                <a:solidFill>
                  <a:srgbClr val="000000"/>
                </a:solidFill>
                <a:ea typeface="Microsoft YaHei"/>
                <a:cs typeface="Mangal"/>
              </a:rPr>
              <a:t>Lorsque la mesure en immeubles collectifs est réalisée par échantillonnage: un coefficient de 1,2 est appliqué aux mesures obtenues ;</a:t>
            </a:r>
            <a:endParaRPr/>
          </a:p>
          <a:p>
            <a:pPr marL="257175" lvl="2" indent="-257175">
              <a:spcBef>
                <a:spcPts val="75"/>
              </a:spcBef>
              <a:spcAft>
                <a:spcPts val="75"/>
              </a:spcAft>
              <a:buFont typeface="Wingdings"/>
              <a:buChar char="Ø"/>
              <a:defRPr sz="1800" b="0" i="0" u="none" strike="noStrike" cap="none" spc="0">
                <a:solidFill>
                  <a:srgbClr val="000000"/>
                </a:solidFill>
              </a:defRPr>
            </a:pPr>
            <a:r>
              <a:rPr lang="fr-FR" sz="1200">
                <a:solidFill>
                  <a:srgbClr val="000000"/>
                </a:solidFill>
                <a:ea typeface="Microsoft YaHei"/>
                <a:cs typeface="Mangal"/>
              </a:rPr>
              <a:t>Lorsque des travaux pouvant affecter la perméabilité à l’air des logements restent à réaliser après la livraison : les valeurs obtenues sont augmentées de 0,3 m³/(h.m²).</a:t>
            </a:r>
            <a:endParaRPr/>
          </a:p>
          <a:p>
            <a:pPr marL="0" lvl="2" indent="0">
              <a:spcBef>
                <a:spcPts val="75"/>
              </a:spcBef>
              <a:spcAft>
                <a:spcPts val="75"/>
              </a:spcAft>
              <a:buNone/>
              <a:defRPr sz="1800" b="0" i="0" u="none" strike="noStrike" cap="none" spc="0">
                <a:solidFill>
                  <a:srgbClr val="000000"/>
                </a:solidFill>
              </a:defRPr>
            </a:pPr>
            <a:r>
              <a:rPr lang="fr-FR" sz="1200">
                <a:solidFill>
                  <a:srgbClr val="000000"/>
                </a:solidFill>
                <a:ea typeface="Microsoft YaHei"/>
                <a:cs typeface="Mangal"/>
              </a:rPr>
              <a:t>Ces deux augmentations sont cumulables dans cet ordre.</a:t>
            </a:r>
            <a:endParaRPr/>
          </a:p>
        </p:txBody>
      </p:sp>
      <p:sp>
        <p:nvSpPr>
          <p:cNvPr id="171" name="Espace réservé du contenu 2"/>
          <p:cNvSpPr txBox="1"/>
          <p:nvPr/>
        </p:nvSpPr>
        <p:spPr bwMode="auto">
          <a:xfrm>
            <a:off x="538687" y="3441346"/>
            <a:ext cx="6925807" cy="835308"/>
          </a:xfrm>
          <a:prstGeom prst="rect">
            <a:avLst/>
          </a:prstGeom>
        </p:spPr>
        <p:txBody>
          <a:bodyPr>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marL="0" lvl="2" indent="0">
              <a:spcBef>
                <a:spcPts val="75"/>
              </a:spcBef>
              <a:spcAft>
                <a:spcPts val="75"/>
              </a:spcAft>
              <a:buFont typeface="Arial"/>
              <a:buNone/>
              <a:defRPr sz="1800" b="0" i="0" u="none" strike="noStrike" cap="none" spc="0">
                <a:solidFill>
                  <a:srgbClr val="000000"/>
                </a:solidFill>
              </a:defRPr>
            </a:pPr>
            <a:r>
              <a:rPr lang="fr-FR" sz="1200" b="1">
                <a:solidFill>
                  <a:schemeClr val="accent1"/>
                </a:solidFill>
              </a:rPr>
              <a:t>Introduction de la vérification du système de ventilation </a:t>
            </a:r>
            <a:r>
              <a:rPr lang="fr-FR" sz="1400" b="1">
                <a:solidFill>
                  <a:schemeClr val="tx2"/>
                </a:solidFill>
              </a:rPr>
              <a:t>pour les logements </a:t>
            </a:r>
            <a:r>
              <a:rPr lang="fr-FR" sz="1200" b="1">
                <a:solidFill>
                  <a:srgbClr val="000000"/>
                </a:solidFill>
              </a:rPr>
              <a:t>avec une mesure de ses performances. </a:t>
            </a:r>
            <a:r>
              <a:rPr lang="fr-FR" sz="1200">
                <a:solidFill>
                  <a:srgbClr val="000000"/>
                </a:solidFill>
              </a:rPr>
              <a:t>La mesure doit être réalisée par une personne reconnue compétente par le ministre chargé de la construction. Il s’agit notamment d’avoir suivi et validé une formation reconnue par le ministre chargé de la construction.</a:t>
            </a:r>
            <a:endParaRPr/>
          </a:p>
          <a:p>
            <a:pPr marL="0" lvl="2" indent="0">
              <a:spcBef>
                <a:spcPts val="75"/>
              </a:spcBef>
              <a:spcAft>
                <a:spcPts val="75"/>
              </a:spcAft>
              <a:buNone/>
              <a:defRPr sz="1800" b="0" i="0" u="none" strike="noStrike" cap="none" spc="0">
                <a:solidFill>
                  <a:srgbClr val="000000"/>
                </a:solidFill>
              </a:defRPr>
            </a:pPr>
            <a:r>
              <a:rPr lang="fr-FR" sz="1200">
                <a:solidFill>
                  <a:srgbClr val="000000"/>
                </a:solidFill>
                <a:ea typeface="Microsoft YaHei"/>
                <a:cs typeface="Mangal"/>
              </a:rPr>
              <a:t>Informations et protocole: </a:t>
            </a:r>
            <a:r>
              <a:rPr lang="fr-FR" sz="1200" u="sng">
                <a:hlinkClick r:id="rId4" tooltip="http://rt-re-batiment.developpement-durable.gouv.fr/re2020-verification-des-systemes-de-ventilation-a561.html"/>
              </a:rPr>
              <a:t>http://rt-re-batiment.developpement-durable.gouv.fr/re2020-verification-des-systemes-de-ventilation-a561.html</a:t>
            </a:r>
            <a:r>
              <a:rPr lang="fr-FR" sz="1200"/>
              <a:t>  </a:t>
            </a:r>
            <a:endParaRPr/>
          </a:p>
          <a:p>
            <a:pPr marL="0" lvl="2" indent="0">
              <a:spcBef>
                <a:spcPts val="75"/>
              </a:spcBef>
              <a:spcAft>
                <a:spcPts val="75"/>
              </a:spcAft>
              <a:buFont typeface="Arial"/>
              <a:buNone/>
              <a:defRPr sz="1800" b="0" i="0" u="none" strike="noStrike" cap="none" spc="0">
                <a:solidFill>
                  <a:srgbClr val="000000"/>
                </a:solidFill>
              </a:defRPr>
            </a:pPr>
            <a:r>
              <a:rPr lang="fr-FR" sz="1200">
                <a:solidFill>
                  <a:srgbClr val="000000"/>
                </a:solidFill>
                <a:ea typeface="Microsoft YaHei"/>
                <a:cs typeface="Mangal"/>
              </a:rPr>
              <a:t> </a:t>
            </a:r>
            <a:endParaRPr/>
          </a:p>
        </p:txBody>
      </p:sp>
      <p:pic>
        <p:nvPicPr>
          <p:cNvPr id="172" name="Image 171"/>
          <p:cNvPicPr>
            <a:picLocks noChangeAspect="1"/>
          </p:cNvPicPr>
          <p:nvPr/>
        </p:nvPicPr>
        <p:blipFill>
          <a:blip r:embed="rId5"/>
          <a:stretch/>
        </p:blipFill>
        <p:spPr bwMode="auto">
          <a:xfrm>
            <a:off x="7609076" y="1242085"/>
            <a:ext cx="1449556" cy="1927342"/>
          </a:xfrm>
          <a:prstGeom prst="rect">
            <a:avLst/>
          </a:prstGeom>
        </p:spPr>
      </p:pic>
      <p:pic>
        <p:nvPicPr>
          <p:cNvPr id="173" name="Image 172"/>
          <p:cNvPicPr>
            <a:picLocks noChangeAspect="1"/>
          </p:cNvPicPr>
          <p:nvPr/>
        </p:nvPicPr>
        <p:blipFill>
          <a:blip r:embed="rId6"/>
          <a:stretch/>
        </p:blipFill>
        <p:spPr bwMode="auto">
          <a:xfrm>
            <a:off x="7282182" y="3601073"/>
            <a:ext cx="1626386" cy="1102178"/>
          </a:xfrm>
          <a:prstGeom prst="ellipse">
            <a:avLst/>
          </a:prstGeom>
          <a:ln>
            <a:noFill/>
          </a:ln>
          <a:effectLst>
            <a:softEdge rad="112500"/>
          </a:effectLst>
        </p:spPr>
      </p:pic>
      <p:sp>
        <p:nvSpPr>
          <p:cNvPr id="174" name="Rectangle 173"/>
          <p:cNvSpPr/>
          <p:nvPr/>
        </p:nvSpPr>
        <p:spPr bwMode="auto">
          <a:xfrm>
            <a:off x="0" y="1126387"/>
            <a:ext cx="394106" cy="3657113"/>
          </a:xfrm>
          <a:prstGeom prst="rect">
            <a:avLst/>
          </a:prstGeom>
          <a:solidFill>
            <a:schemeClr val="accent4">
              <a:lumMod val="20000"/>
              <a:lumOff val="80000"/>
            </a:schemeClr>
          </a:solidFill>
          <a:ln>
            <a:solidFill>
              <a:schemeClr val="accent4"/>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400" b="1">
                <a:solidFill>
                  <a:schemeClr val="bg1">
                    <a:lumMod val="50000"/>
                  </a:schemeClr>
                </a:solidFill>
              </a:rPr>
              <a:t>Résumé des indicateurs des exigences</a:t>
            </a:r>
            <a:endParaRPr/>
          </a:p>
        </p:txBody>
      </p:sp>
      <p:sp>
        <p:nvSpPr>
          <p:cNvPr id="3" name="ZoneTexte 2"/>
          <p:cNvSpPr txBox="1"/>
          <p:nvPr/>
        </p:nvSpPr>
        <p:spPr bwMode="auto">
          <a:xfrm>
            <a:off x="394106" y="668453"/>
            <a:ext cx="8664525" cy="523220"/>
          </a:xfrm>
          <a:prstGeom prst="rect">
            <a:avLst/>
          </a:prstGeom>
          <a:solidFill>
            <a:schemeClr val="bg2">
              <a:lumMod val="20000"/>
              <a:lumOff val="80000"/>
            </a:schemeClr>
          </a:solidFill>
        </p:spPr>
        <p:txBody>
          <a:bodyPr wrap="square" rtlCol="0">
            <a:spAutoFit/>
          </a:bodyPr>
          <a:lstStyle/>
          <a:p>
            <a:pPr>
              <a:defRPr/>
            </a:pPr>
            <a:r>
              <a:rPr lang="fr-FR" sz="1400" dirty="0"/>
              <a:t>La majorité des exigences de moyens déjà présentes en RT2012 continuent de s’appliquer. Les diapos suivantes proposent un zoom sur les principales évolutions complémentaires en RE2020.</a:t>
            </a:r>
            <a:endParaRPr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Résumé des exigences de moyens de la RE2020</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130</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74" name="Rectangle 173"/>
          <p:cNvSpPr/>
          <p:nvPr/>
        </p:nvSpPr>
        <p:spPr bwMode="auto">
          <a:xfrm>
            <a:off x="0" y="1126387"/>
            <a:ext cx="394106" cy="3657113"/>
          </a:xfrm>
          <a:prstGeom prst="rect">
            <a:avLst/>
          </a:prstGeom>
          <a:solidFill>
            <a:schemeClr val="accent4">
              <a:lumMod val="20000"/>
              <a:lumOff val="80000"/>
            </a:schemeClr>
          </a:solidFill>
          <a:ln>
            <a:solidFill>
              <a:schemeClr val="accent4"/>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400" b="1">
                <a:solidFill>
                  <a:schemeClr val="bg1">
                    <a:lumMod val="50000"/>
                  </a:schemeClr>
                </a:solidFill>
              </a:rPr>
              <a:t>Résumé des indicateurs des exigences</a:t>
            </a:r>
            <a:endParaRPr/>
          </a:p>
        </p:txBody>
      </p:sp>
      <mc:AlternateContent xmlns:mc="http://schemas.openxmlformats.org/markup-compatibility/2006" xmlns:a14="http://schemas.microsoft.com/office/drawing/2010/main">
        <mc:Choice Requires="a14">
          <p:graphicFrame>
            <p:nvGraphicFramePr>
              <p:cNvPr id="12" name="Tableau 11"/>
              <p:cNvGraphicFramePr>
                <a:graphicFrameLocks noGrp="1"/>
              </p:cNvGraphicFramePr>
              <p:nvPr>
                <p:extLst>
                  <p:ext uri="{D42A27DB-BD31-4B8C-83A1-F6EECF244321}">
                    <p14:modId xmlns:p14="http://schemas.microsoft.com/office/powerpoint/2010/main" val="1987587451"/>
                  </p:ext>
                </p:extLst>
              </p:nvPr>
            </p:nvGraphicFramePr>
            <p:xfrm>
              <a:off x="642089" y="1077704"/>
              <a:ext cx="8345074" cy="3870671"/>
            </p:xfrm>
            <a:graphic>
              <a:graphicData uri="http://schemas.openxmlformats.org/drawingml/2006/table">
                <a:tbl>
                  <a:tblPr firstRow="1" bandRow="1"/>
                  <a:tblGrid>
                    <a:gridCol w="3281840">
                      <a:extLst>
                        <a:ext uri="{9D8B030D-6E8A-4147-A177-3AD203B41FA5}">
                          <a16:colId xmlns:a16="http://schemas.microsoft.com/office/drawing/2014/main" val="20000"/>
                        </a:ext>
                      </a:extLst>
                    </a:gridCol>
                    <a:gridCol w="1584175">
                      <a:extLst>
                        <a:ext uri="{9D8B030D-6E8A-4147-A177-3AD203B41FA5}">
                          <a16:colId xmlns:a16="http://schemas.microsoft.com/office/drawing/2014/main" val="20001"/>
                        </a:ext>
                      </a:extLst>
                    </a:gridCol>
                    <a:gridCol w="3479059">
                      <a:extLst>
                        <a:ext uri="{9D8B030D-6E8A-4147-A177-3AD203B41FA5}">
                          <a16:colId xmlns:a16="http://schemas.microsoft.com/office/drawing/2014/main" val="20002"/>
                        </a:ext>
                      </a:extLst>
                    </a:gridCol>
                  </a:tblGrid>
                  <a:tr h="576064">
                    <a:tc>
                      <a:txBody>
                        <a:bodyPr/>
                        <a:lstStyle/>
                        <a:p>
                          <a:pPr algn="ctr">
                            <a:defRPr/>
                          </a:pPr>
                          <a:r>
                            <a:rPr lang="fr-FR" sz="1400"/>
                            <a:t>Typologie de Bâtiment</a:t>
                          </a:r>
                        </a:p>
                      </a:txBody>
                      <a:tcPr>
                        <a:lnL w="12700" algn="ctr">
                          <a:solidFill>
                            <a:sysClr val="window" lastClr="FFFFFF"/>
                          </a:solidFill>
                        </a:lnL>
                        <a:lnR w="12700" algn="ctr">
                          <a:solidFill>
                            <a:sysClr val="window" lastClr="FFFFFF"/>
                          </a:solidFill>
                        </a:lnR>
                        <a:lnT w="12700" algn="ctr">
                          <a:solidFill>
                            <a:sysClr val="window" lastClr="FFFFFF"/>
                          </a:solidFill>
                        </a:lnT>
                        <a:lnB w="38100" algn="ctr">
                          <a:solidFill>
                            <a:sysClr val="window" lastClr="FFFFFF"/>
                          </a:solidFill>
                        </a:lnB>
                        <a:solidFill>
                          <a:srgbClr val="F79646">
                            <a:lumMod val="75000"/>
                          </a:srgbClr>
                        </a:solidFill>
                      </a:tcPr>
                    </a:tc>
                    <a:tc>
                      <a:txBody>
                        <a:bodyPr/>
                        <a:lstStyle/>
                        <a:p>
                          <a:pPr marL="0" marR="0" indent="0" algn="ctr" defTabSz="457200">
                            <a:lnSpc>
                              <a:spcPct val="100000"/>
                            </a:lnSpc>
                            <a:spcBef>
                              <a:spcPts val="0"/>
                            </a:spcBef>
                            <a:spcAft>
                              <a:spcPts val="0"/>
                            </a:spcAft>
                            <a:buClrTx/>
                            <a:buSzTx/>
                            <a:buFontTx/>
                            <a:buNone/>
                            <a:defRPr/>
                          </a:pPr>
                          <a:r>
                            <a:rPr lang="fr-FR" sz="1400"/>
                            <a:t>Exigence </a:t>
                          </a:r>
                          <a14:m>
                            <m:oMath xmlns:m="http://schemas.openxmlformats.org/officeDocument/2006/math">
                              <m:r>
                                <a:rPr lang="fr-FR" sz="1400" b="1">
                                  <a:solidFill>
                                    <a:schemeClr val="lt1"/>
                                  </a:solidFill>
                                  <a:latin typeface="Cambria Math"/>
                                  <a:ea typeface="+mn-ea"/>
                                  <a:cs typeface="+mn-cs"/>
                                </a:rPr>
                                <m:t>𝑄</m:t>
                              </m:r>
                              <m:r>
                                <a:rPr lang="fr-FR" sz="1400" b="1">
                                  <a:solidFill>
                                    <a:schemeClr val="lt1"/>
                                  </a:solidFill>
                                  <a:latin typeface="Cambria Math"/>
                                  <a:ea typeface="+mn-ea"/>
                                  <a:cs typeface="+mn-cs"/>
                                </a:rPr>
                                <m:t>4</m:t>
                              </m:r>
                              <m:r>
                                <a:rPr lang="fr-FR" sz="1400" b="1">
                                  <a:solidFill>
                                    <a:schemeClr val="lt1"/>
                                  </a:solidFill>
                                  <a:latin typeface="Cambria Math"/>
                                  <a:ea typeface="+mn-ea"/>
                                  <a:cs typeface="+mn-cs"/>
                                </a:rPr>
                                <m:t>𝑃𝑎</m:t>
                              </m:r>
                              <m:r>
                                <a:rPr lang="fr-FR" sz="1400" b="1">
                                  <a:solidFill>
                                    <a:schemeClr val="lt1"/>
                                  </a:solidFill>
                                  <a:latin typeface="Cambria Math"/>
                                  <a:ea typeface="+mn-ea"/>
                                  <a:cs typeface="+mn-cs"/>
                                </a:rPr>
                                <m:t>−</m:t>
                              </m:r>
                              <m:r>
                                <a:rPr lang="fr-FR" sz="1400" b="1">
                                  <a:solidFill>
                                    <a:schemeClr val="lt1"/>
                                  </a:solidFill>
                                  <a:latin typeface="Cambria Math"/>
                                  <a:ea typeface="+mn-ea"/>
                                  <a:cs typeface="+mn-cs"/>
                                </a:rPr>
                                <m:t>𝑠𝑢𝑟𝑓</m:t>
                              </m:r>
                            </m:oMath>
                          </a14:m>
                          <a:r>
                            <a:rPr lang="fr-FR" sz="1400" b="1">
                              <a:solidFill>
                                <a:schemeClr val="lt1"/>
                              </a:solidFill>
                              <a:latin typeface="+mn-lt"/>
                              <a:ea typeface="+mn-ea"/>
                              <a:cs typeface="+mn-cs"/>
                            </a:rPr>
                            <a:t>m³/(h.m²)</a:t>
                          </a:r>
                          <a:endParaRPr/>
                        </a:p>
                      </a:txBody>
                      <a:tcPr>
                        <a:lnL w="12700" algn="ctr">
                          <a:solidFill>
                            <a:sysClr val="window" lastClr="FFFFFF"/>
                          </a:solidFill>
                        </a:lnL>
                        <a:lnR w="12700" algn="ctr">
                          <a:solidFill>
                            <a:sysClr val="window" lastClr="FFFFFF"/>
                          </a:solidFill>
                        </a:lnR>
                        <a:lnT w="12700" algn="ctr">
                          <a:solidFill>
                            <a:sysClr val="window" lastClr="FFFFFF"/>
                          </a:solidFill>
                        </a:lnT>
                        <a:lnB w="38100" algn="ctr">
                          <a:solidFill>
                            <a:sysClr val="window" lastClr="FFFFFF"/>
                          </a:solidFill>
                        </a:lnB>
                        <a:solidFill>
                          <a:srgbClr val="F79646">
                            <a:lumMod val="75000"/>
                          </a:srgbClr>
                        </a:solidFill>
                      </a:tcPr>
                    </a:tc>
                    <a:tc>
                      <a:txBody>
                        <a:bodyPr/>
                        <a:lstStyle/>
                        <a:p>
                          <a:pPr algn="ctr">
                            <a:defRPr/>
                          </a:pPr>
                          <a:r>
                            <a:rPr lang="fr-FR" sz="1400"/>
                            <a:t>Précision</a:t>
                          </a:r>
                          <a:endParaRPr/>
                        </a:p>
                      </a:txBody>
                      <a:tcPr>
                        <a:lnL w="12700" algn="ctr">
                          <a:solidFill>
                            <a:sysClr val="window" lastClr="FFFFFF"/>
                          </a:solidFill>
                        </a:lnL>
                        <a:lnR w="12700" algn="ctr">
                          <a:solidFill>
                            <a:sysClr val="window" lastClr="FFFFFF"/>
                          </a:solidFill>
                        </a:lnR>
                        <a:lnT w="12700" algn="ctr">
                          <a:solidFill>
                            <a:sysClr val="window" lastClr="FFFFFF"/>
                          </a:solidFill>
                        </a:lnT>
                        <a:lnB w="38100" algn="ctr">
                          <a:solidFill>
                            <a:sysClr val="window" lastClr="FFFFFF"/>
                          </a:solidFill>
                        </a:lnB>
                        <a:solidFill>
                          <a:srgbClr val="F79646">
                            <a:lumMod val="75000"/>
                          </a:srgbClr>
                        </a:solidFill>
                      </a:tcPr>
                    </a:tc>
                    <a:extLst>
                      <a:ext uri="{0D108BD9-81ED-4DB2-BD59-A6C34878D82A}">
                        <a16:rowId xmlns:a16="http://schemas.microsoft.com/office/drawing/2014/main" val="10000"/>
                      </a:ext>
                    </a:extLst>
                  </a:tr>
                  <a:tr h="205147">
                    <a:tc>
                      <a:txBody>
                        <a:bodyPr/>
                        <a:lstStyle/>
                        <a:p>
                          <a:pPr algn="ctr">
                            <a:defRPr/>
                          </a:pPr>
                          <a:r>
                            <a:rPr lang="fr-FR" sz="1000">
                              <a:solidFill>
                                <a:schemeClr val="tx1"/>
                              </a:solidFill>
                              <a:effectLst/>
                              <a:latin typeface="+mn-lt"/>
                              <a:ea typeface="+mn-ea"/>
                              <a:cs typeface="+mn-cs"/>
                            </a:rPr>
                            <a:t>Maison individuelle ou accolée</a:t>
                          </a:r>
                        </a:p>
                      </a:txBody>
                      <a:tcPr>
                        <a:lnL w="12700" algn="ctr">
                          <a:solidFill>
                            <a:sysClr val="window" lastClr="FFFFFF"/>
                          </a:solidFill>
                        </a:lnL>
                        <a:lnR w="12700" algn="ctr">
                          <a:solidFill>
                            <a:sysClr val="window" lastClr="FFFFFF"/>
                          </a:solidFill>
                        </a:lnR>
                        <a:lnT w="38100" algn="ctr">
                          <a:solidFill>
                            <a:sysClr val="window" lastClr="FFFFFF"/>
                          </a:solidFill>
                        </a:lnT>
                        <a:lnB w="12700" algn="ctr">
                          <a:solidFill>
                            <a:sysClr val="window" lastClr="FFFFFF"/>
                          </a:solidFill>
                        </a:lnB>
                        <a:solidFill>
                          <a:srgbClr val="F79646">
                            <a:lumMod val="60000"/>
                            <a:lumOff val="40000"/>
                          </a:srgbClr>
                        </a:solidFill>
                      </a:tcPr>
                    </a:tc>
                    <a:tc>
                      <a:txBody>
                        <a:bodyPr/>
                        <a:lstStyle/>
                        <a:p>
                          <a:pPr algn="ctr">
                            <a:defRPr/>
                          </a:pPr>
                          <a:r>
                            <a:rPr lang="fr-FR" sz="1000">
                              <a:solidFill>
                                <a:schemeClr val="tx1"/>
                              </a:solidFill>
                              <a:effectLst/>
                              <a:latin typeface="+mn-lt"/>
                              <a:ea typeface="+mn-ea"/>
                              <a:cs typeface="+mn-cs"/>
                            </a:rPr>
                            <a:t>0,6</a:t>
                          </a:r>
                          <a:endParaRPr sz="1000">
                            <a:solidFill>
                              <a:schemeClr val="tx1"/>
                            </a:solidFill>
                            <a:effectLst/>
                            <a:latin typeface="+mn-lt"/>
                            <a:ea typeface="+mn-ea"/>
                            <a:cs typeface="+mn-cs"/>
                          </a:endParaRPr>
                        </a:p>
                      </a:txBody>
                      <a:tcPr>
                        <a:lnL w="12700" algn="ctr">
                          <a:solidFill>
                            <a:sysClr val="window" lastClr="FFFFFF"/>
                          </a:solidFill>
                        </a:lnL>
                        <a:lnR w="12700" algn="ctr">
                          <a:solidFill>
                            <a:sysClr val="window" lastClr="FFFFFF"/>
                          </a:solidFill>
                        </a:lnR>
                        <a:lnT w="38100" algn="ctr">
                          <a:solidFill>
                            <a:sysClr val="window" lastClr="FFFFFF"/>
                          </a:solidFill>
                        </a:lnT>
                        <a:lnB w="12700" algn="ctr">
                          <a:solidFill>
                            <a:sysClr val="window" lastClr="FFFFFF"/>
                          </a:solidFill>
                        </a:lnB>
                        <a:solidFill>
                          <a:srgbClr val="F79646">
                            <a:lumMod val="60000"/>
                            <a:lumOff val="40000"/>
                          </a:srgbClr>
                        </a:solidFill>
                      </a:tcPr>
                    </a:tc>
                    <a:tc rowSpan="4">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fr-FR" sz="1000" dirty="0">
                            <a:solidFill>
                              <a:schemeClr val="tx1"/>
                            </a:solidFill>
                            <a:effectLst/>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fr-FR" sz="1000" dirty="0">
                            <a:solidFill>
                              <a:schemeClr val="tx1"/>
                            </a:solidFill>
                            <a:effectLst/>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fr-FR" sz="1000" dirty="0">
                            <a:solidFill>
                              <a:schemeClr val="tx1"/>
                            </a:solidFill>
                            <a:effectLst/>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fr-FR" sz="1000" dirty="0">
                            <a:solidFill>
                              <a:schemeClr val="tx1"/>
                            </a:solidFill>
                            <a:effectLst/>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fr-FR" sz="1000" dirty="0">
                            <a:solidFill>
                              <a:schemeClr val="tx1"/>
                            </a:solidFill>
                            <a:effectLst/>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fr-FR" sz="1000" dirty="0">
                            <a:solidFill>
                              <a:schemeClr val="tx1"/>
                            </a:solidFill>
                            <a:effectLst/>
                            <a:highlight>
                              <a:srgbClr val="FFFF00"/>
                            </a:highlight>
                            <a:latin typeface="+mn-lt"/>
                            <a:ea typeface="+mn-ea"/>
                            <a:cs typeface="+mn-cs"/>
                          </a:endParaRPr>
                        </a:p>
                        <a:p>
                          <a:pPr marL="171450" marR="0" lvl="0" indent="-171450" algn="ctr"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00" dirty="0">
                              <a:solidFill>
                                <a:schemeClr val="tx1"/>
                              </a:solidFill>
                              <a:effectLst/>
                              <a:highlight>
                                <a:srgbClr val="FFFF00"/>
                              </a:highlight>
                              <a:latin typeface="+mn-lt"/>
                              <a:ea typeface="+mn-ea"/>
                              <a:cs typeface="+mn-cs"/>
                            </a:rPr>
                            <a:t>mesure par échantillonnage x 1,2</a:t>
                          </a:r>
                        </a:p>
                        <a:p>
                          <a:pPr marL="171450" marR="0" lvl="0" indent="-171450" algn="ctr"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000" dirty="0">
                            <a:solidFill>
                              <a:schemeClr val="tx1"/>
                            </a:solidFill>
                            <a:effectLst/>
                            <a:highlight>
                              <a:srgbClr val="FFFF00"/>
                            </a:highlight>
                            <a:latin typeface="+mn-lt"/>
                            <a:ea typeface="+mn-ea"/>
                            <a:cs typeface="+mn-cs"/>
                          </a:endParaRPr>
                        </a:p>
                        <a:p>
                          <a:pPr marL="171450" marR="0" lvl="0" indent="-171450" algn="ctr"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00" dirty="0">
                              <a:solidFill>
                                <a:schemeClr val="tx1"/>
                              </a:solidFill>
                              <a:effectLst/>
                              <a:highlight>
                                <a:srgbClr val="FFFF00"/>
                              </a:highlight>
                              <a:latin typeface="+mn-lt"/>
                              <a:ea typeface="+mn-ea"/>
                              <a:cs typeface="+mn-cs"/>
                            </a:rPr>
                            <a:t>+ 0,3 ( si travaux prévus après livraison) </a:t>
                          </a:r>
                        </a:p>
                      </a:txBody>
                      <a:tcPr>
                        <a:lnL w="12700" algn="ctr">
                          <a:solidFill>
                            <a:sysClr val="window" lastClr="FFFFFF"/>
                          </a:solidFill>
                        </a:lnL>
                        <a:lnR w="12700" cap="flat" cmpd="sng" algn="ctr">
                          <a:solidFill>
                            <a:sysClr val="window" lastClr="FFFFFF"/>
                          </a:solidFill>
                          <a:prstDash val="solid"/>
                          <a:round/>
                          <a:headEnd type="none" w="med" len="med"/>
                          <a:tailEnd type="none" w="med" len="med"/>
                        </a:lnR>
                        <a:lnT w="38100" algn="ctr">
                          <a:solidFill>
                            <a:sysClr val="window" lastClr="FFFFFF"/>
                          </a:solidFill>
                        </a:lnT>
                        <a:lnB w="12700" cap="flat" cmpd="sng" algn="ctr">
                          <a:solidFill>
                            <a:sysClr val="window" lastClr="FFFFFF"/>
                          </a:solidFill>
                          <a:prstDash val="solid"/>
                          <a:round/>
                          <a:headEnd type="none" w="med" len="med"/>
                          <a:tailEnd type="none" w="med" len="med"/>
                        </a:lnB>
                        <a:solidFill>
                          <a:srgbClr val="F79646">
                            <a:lumMod val="60000"/>
                            <a:lumOff val="40000"/>
                          </a:srgbClr>
                        </a:solidFill>
                      </a:tcPr>
                    </a:tc>
                    <a:extLst>
                      <a:ext uri="{0D108BD9-81ED-4DB2-BD59-A6C34878D82A}">
                        <a16:rowId xmlns:a16="http://schemas.microsoft.com/office/drawing/2014/main" val="10001"/>
                      </a:ext>
                    </a:extLst>
                  </a:tr>
                  <a:tr h="339880">
                    <a:tc>
                      <a:txBody>
                        <a:bodyPr/>
                        <a:lstStyle/>
                        <a:p>
                          <a:pPr algn="ctr">
                            <a:defRPr/>
                          </a:pPr>
                          <a:r>
                            <a:rPr lang="fr-FR" sz="1000">
                              <a:solidFill>
                                <a:schemeClr val="tx1"/>
                              </a:solidFill>
                              <a:effectLst/>
                              <a:latin typeface="+mn-lt"/>
                              <a:ea typeface="+mn-ea"/>
                              <a:cs typeface="+mn-cs"/>
                            </a:rPr>
                            <a:t>Bâtiment habitation collectif</a:t>
                          </a:r>
                        </a:p>
                      </a:txBody>
                      <a:tcPr>
                        <a:lnL w="12700" algn="ctr">
                          <a:solidFill>
                            <a:sysClr val="window" lastClr="FFFFFF"/>
                          </a:solidFill>
                        </a:lnL>
                        <a:lnR w="12700" algn="ctr">
                          <a:solidFill>
                            <a:sysClr val="window" lastClr="FFFFFF"/>
                          </a:solidFill>
                        </a:lnR>
                        <a:lnT w="12700" algn="ctr">
                          <a:solidFill>
                            <a:sysClr val="window" lastClr="FFFFFF"/>
                          </a:solidFill>
                        </a:lnT>
                        <a:lnB w="12700" algn="ctr">
                          <a:solidFill>
                            <a:sysClr val="window" lastClr="FFFFFF"/>
                          </a:solidFill>
                        </a:lnB>
                        <a:solidFill>
                          <a:srgbClr val="F79646">
                            <a:lumMod val="20000"/>
                            <a:lumOff val="80000"/>
                          </a:srgbClr>
                        </a:solidFill>
                      </a:tcPr>
                    </a:tc>
                    <a:tc>
                      <a:txBody>
                        <a:bodyPr/>
                        <a:lstStyle/>
                        <a:p>
                          <a:pPr algn="ctr">
                            <a:defRPr/>
                          </a:pPr>
                          <a:r>
                            <a:rPr lang="fr-FR" sz="1000">
                              <a:solidFill>
                                <a:schemeClr val="tx1"/>
                              </a:solidFill>
                              <a:effectLst/>
                              <a:latin typeface="+mn-lt"/>
                              <a:ea typeface="+mn-ea"/>
                              <a:cs typeface="+mn-cs"/>
                            </a:rPr>
                            <a:t>1</a:t>
                          </a:r>
                          <a:endParaRPr sz="1000">
                            <a:solidFill>
                              <a:schemeClr val="tx1"/>
                            </a:solidFill>
                            <a:effectLst/>
                            <a:latin typeface="+mn-lt"/>
                            <a:ea typeface="+mn-ea"/>
                            <a:cs typeface="+mn-cs"/>
                          </a:endParaRPr>
                        </a:p>
                      </a:txBody>
                      <a:tcPr>
                        <a:lnL w="12700" algn="ctr">
                          <a:solidFill>
                            <a:sysClr val="window" lastClr="FFFFFF"/>
                          </a:solidFill>
                        </a:lnL>
                        <a:lnR w="12700" algn="ctr">
                          <a:solidFill>
                            <a:sysClr val="window" lastClr="FFFFFF"/>
                          </a:solidFill>
                        </a:lnR>
                        <a:lnT w="12700" algn="ctr">
                          <a:solidFill>
                            <a:sysClr val="window" lastClr="FFFFFF"/>
                          </a:solidFill>
                        </a:lnT>
                        <a:lnB w="12700" algn="ctr">
                          <a:solidFill>
                            <a:sysClr val="window" lastClr="FFFFFF"/>
                          </a:solidFill>
                        </a:lnB>
                        <a:solidFill>
                          <a:srgbClr val="F79646">
                            <a:lumMod val="20000"/>
                            <a:lumOff val="80000"/>
                          </a:srgbClr>
                        </a:solidFill>
                      </a:tcPr>
                    </a:tc>
                    <a:tc vMerge="1">
                      <a:txBody>
                        <a:bodyPr/>
                        <a:lstStyle/>
                        <a:p>
                          <a:pPr algn="ctr">
                            <a:defRPr/>
                          </a:pPr>
                          <a:endParaRPr lang="fr-FR" sz="1000" dirty="0">
                            <a:solidFill>
                              <a:schemeClr val="tx1"/>
                            </a:solidFill>
                            <a:effectLst/>
                            <a:latin typeface="+mn-lt"/>
                            <a:ea typeface="+mn-ea"/>
                            <a:cs typeface="+mn-cs"/>
                          </a:endParaRPr>
                        </a:p>
                      </a:txBody>
                      <a:tcPr>
                        <a:lnL w="12700" algn="ctr">
                          <a:solidFill>
                            <a:sysClr val="window" lastClr="FFFFFF"/>
                          </a:solidFill>
                        </a:lnL>
                        <a:lnR w="12700" algn="ctr">
                          <a:solidFill>
                            <a:sysClr val="window" lastClr="FFFFFF"/>
                          </a:solidFill>
                        </a:lnR>
                        <a:lnT w="12700" algn="ctr">
                          <a:solidFill>
                            <a:sysClr val="window" lastClr="FFFFFF"/>
                          </a:solidFill>
                        </a:lnT>
                        <a:lnB w="12700" algn="ctr">
                          <a:solidFill>
                            <a:sysClr val="window" lastClr="FFFFFF"/>
                          </a:solidFill>
                        </a:lnB>
                        <a:solidFill>
                          <a:srgbClr val="F79646">
                            <a:lumMod val="20000"/>
                            <a:lumOff val="80000"/>
                          </a:srgbClr>
                        </a:solidFill>
                      </a:tcPr>
                    </a:tc>
                    <a:extLst>
                      <a:ext uri="{0D108BD9-81ED-4DB2-BD59-A6C34878D82A}">
                        <a16:rowId xmlns:a16="http://schemas.microsoft.com/office/drawing/2014/main" val="10002"/>
                      </a:ext>
                    </a:extLst>
                  </a:tr>
                  <a:tr h="264713">
                    <a:tc>
                      <a:txBody>
                        <a:bodyPr/>
                        <a:lstStyle/>
                        <a:p>
                          <a:pPr algn="ctr">
                            <a:defRPr/>
                          </a:pPr>
                          <a:r>
                            <a:rPr lang="fr-FR" sz="1000" dirty="0">
                              <a:highlight>
                                <a:srgbClr val="FFFF00"/>
                              </a:highlight>
                            </a:rPr>
                            <a:t>Bâtiments de bureaux</a:t>
                          </a:r>
                          <a:r>
                            <a:rPr lang="fr-CA" sz="1000" dirty="0">
                              <a:solidFill>
                                <a:schemeClr val="tx1"/>
                              </a:solidFill>
                              <a:effectLst/>
                              <a:highlight>
                                <a:srgbClr val="FFFF00"/>
                              </a:highlight>
                              <a:latin typeface="+mn-lt"/>
                              <a:ea typeface="+mn-ea"/>
                              <a:cs typeface="+mn-cs"/>
                            </a:rPr>
                            <a:t>, d’enseignement primaire ou secondaire, </a:t>
                          </a:r>
                          <a:r>
                            <a:rPr lang="fr-FR" sz="1000" dirty="0">
                              <a:solidFill>
                                <a:schemeClr val="tx1"/>
                              </a:solidFill>
                              <a:effectLst/>
                              <a:highlight>
                                <a:srgbClr val="FFFF00"/>
                              </a:highlight>
                              <a:latin typeface="+mn-lt"/>
                              <a:ea typeface="+mn-ea"/>
                              <a:cs typeface="+mn-cs"/>
                            </a:rPr>
                            <a:t>médiathèques et bibliothèques, bâtiments d’enseignements atypiques, bâtiments universitaires d’enseignement et de recherche, hôtels, établissements d’accueil de la petite enfance, restaurants, vestiaires seuls, établissements sanitaires avec hébergements, établissements de santé ou établissements sportifs, </a:t>
                          </a:r>
                          <a:r>
                            <a:rPr lang="fr-FR" sz="1000" dirty="0">
                              <a:highlight>
                                <a:srgbClr val="FFFF00"/>
                              </a:highlight>
                            </a:rPr>
                            <a:t>dont la surface est ≤ 3000m² (hors IGH)</a:t>
                          </a:r>
                        </a:p>
                      </a:txBody>
                      <a:tcPr>
                        <a:lnL w="12700" algn="ctr">
                          <a:solidFill>
                            <a:sysClr val="window" lastClr="FFFFFF"/>
                          </a:solidFill>
                        </a:lnL>
                        <a:lnR w="12700" algn="ctr">
                          <a:solidFill>
                            <a:sysClr val="window" lastClr="FFFFFF"/>
                          </a:solidFill>
                        </a:lnR>
                        <a:lnT w="12700" algn="ctr">
                          <a:solidFill>
                            <a:sysClr val="window" lastClr="FFFFFF"/>
                          </a:solidFill>
                        </a:lnT>
                        <a:lnB w="12700" algn="ctr">
                          <a:solidFill>
                            <a:sysClr val="window" lastClr="FFFFFF"/>
                          </a:solidFill>
                        </a:lnB>
                        <a:solidFill>
                          <a:srgbClr val="F79646">
                            <a:lumMod val="60000"/>
                            <a:lumOff val="40000"/>
                          </a:srgbClr>
                        </a:solidFill>
                      </a:tcPr>
                    </a:tc>
                    <a:tc>
                      <a:txBody>
                        <a:bodyPr/>
                        <a:lstStyle/>
                        <a:p>
                          <a:pPr algn="ctr">
                            <a:defRPr/>
                          </a:pPr>
                          <a:r>
                            <a:rPr lang="fr-FR" sz="1000" dirty="0">
                              <a:solidFill>
                                <a:schemeClr val="tx1"/>
                              </a:solidFill>
                              <a:effectLst/>
                              <a:latin typeface="+mn-lt"/>
                              <a:ea typeface="+mn-ea"/>
                              <a:cs typeface="+mn-cs"/>
                            </a:rPr>
                            <a:t>1,7</a:t>
                          </a:r>
                          <a:endParaRPr sz="1000" dirty="0">
                            <a:solidFill>
                              <a:schemeClr val="tx1"/>
                            </a:solidFill>
                            <a:effectLst/>
                            <a:latin typeface="+mn-lt"/>
                            <a:ea typeface="+mn-ea"/>
                            <a:cs typeface="+mn-cs"/>
                          </a:endParaRPr>
                        </a:p>
                      </a:txBody>
                      <a:tcPr>
                        <a:lnL w="12700" algn="ctr">
                          <a:solidFill>
                            <a:sysClr val="window" lastClr="FFFFFF"/>
                          </a:solidFill>
                        </a:lnL>
                        <a:lnR w="12700" algn="ctr">
                          <a:solidFill>
                            <a:sysClr val="window" lastClr="FFFFFF"/>
                          </a:solidFill>
                        </a:lnR>
                        <a:lnT w="12700" algn="ctr">
                          <a:solidFill>
                            <a:sysClr val="window" lastClr="FFFFFF"/>
                          </a:solidFill>
                        </a:lnT>
                        <a:lnB w="12700" algn="ctr">
                          <a:solidFill>
                            <a:sysClr val="window" lastClr="FFFFFF"/>
                          </a:solidFill>
                        </a:lnB>
                        <a:solidFill>
                          <a:srgbClr val="F79646">
                            <a:lumMod val="60000"/>
                            <a:lumOff val="40000"/>
                          </a:srgbClr>
                        </a:solidFill>
                      </a:tcPr>
                    </a:tc>
                    <a:tc vMerge="1">
                      <a:txBody>
                        <a:bodyPr/>
                        <a:lstStyle/>
                        <a:p>
                          <a:pPr algn="ctr">
                            <a:defRPr/>
                          </a:pPr>
                          <a:endParaRPr lang="fr-FR" sz="1000" dirty="0">
                            <a:solidFill>
                              <a:schemeClr val="tx1"/>
                            </a:solidFill>
                            <a:effectLst/>
                            <a:latin typeface="+mn-lt"/>
                            <a:ea typeface="+mn-ea"/>
                            <a:cs typeface="+mn-cs"/>
                          </a:endParaRPr>
                        </a:p>
                      </a:txBody>
                      <a:tcPr>
                        <a:lnL w="12700" algn="ctr">
                          <a:solidFill>
                            <a:sysClr val="window" lastClr="FFFFFF"/>
                          </a:solidFill>
                        </a:lnL>
                        <a:lnR w="12700" algn="ctr">
                          <a:solidFill>
                            <a:sysClr val="window" lastClr="FFFFFF"/>
                          </a:solidFill>
                        </a:lnR>
                        <a:lnT w="12700" algn="ctr">
                          <a:solidFill>
                            <a:sysClr val="window" lastClr="FFFFFF"/>
                          </a:solidFill>
                        </a:lnT>
                        <a:lnB w="12700" algn="ctr">
                          <a:solidFill>
                            <a:sysClr val="window" lastClr="FFFFFF"/>
                          </a:solidFill>
                        </a:lnB>
                        <a:solidFill>
                          <a:srgbClr val="F79646">
                            <a:lumMod val="60000"/>
                            <a:lumOff val="40000"/>
                          </a:srgbClr>
                        </a:solidFill>
                      </a:tcPr>
                    </a:tc>
                    <a:extLst>
                      <a:ext uri="{0D108BD9-81ED-4DB2-BD59-A6C34878D82A}">
                        <a16:rowId xmlns:a16="http://schemas.microsoft.com/office/drawing/2014/main" val="10003"/>
                      </a:ext>
                    </a:extLst>
                  </a:tr>
                  <a:tr h="418252">
                    <a:tc>
                      <a:txBody>
                        <a:bodyPr/>
                        <a:lstStyle/>
                        <a:p>
                          <a:pPr algn="ctr">
                            <a:defRPr/>
                          </a:pPr>
                          <a:r>
                            <a:rPr lang="fr-CA" sz="1000" dirty="0">
                              <a:solidFill>
                                <a:schemeClr val="tx1"/>
                              </a:solidFill>
                              <a:effectLst/>
                              <a:highlight>
                                <a:srgbClr val="FFFF00"/>
                              </a:highlight>
                              <a:latin typeface="+mn-lt"/>
                              <a:ea typeface="+mn-ea"/>
                              <a:cs typeface="+mn-cs"/>
                            </a:rPr>
                            <a:t>bâtiments de commerces, </a:t>
                          </a:r>
                          <a:r>
                            <a:rPr lang="fr-FR" sz="1000" dirty="0">
                              <a:solidFill>
                                <a:schemeClr val="tx1"/>
                              </a:solidFill>
                              <a:effectLst/>
                              <a:highlight>
                                <a:srgbClr val="FFFF00"/>
                              </a:highlight>
                              <a:latin typeface="+mn-lt"/>
                              <a:ea typeface="+mn-ea"/>
                              <a:cs typeface="+mn-cs"/>
                            </a:rPr>
                            <a:t>aérogares, bâtiments à usage industriel et artisanal, hors immeubles de grande hauteur </a:t>
                          </a:r>
                          <a:r>
                            <a:rPr lang="fr-CA" sz="1000" dirty="0">
                              <a:solidFill>
                                <a:schemeClr val="tx1"/>
                              </a:solidFill>
                              <a:effectLst/>
                              <a:highlight>
                                <a:srgbClr val="FFFF00"/>
                              </a:highlight>
                              <a:latin typeface="+mn-lt"/>
                              <a:ea typeface="+mn-ea"/>
                              <a:cs typeface="+mn-cs"/>
                            </a:rPr>
                            <a:t>et hors bâtiments supérieurs à 3000 m²</a:t>
                          </a:r>
                          <a:endParaRPr lang="fr-FR" sz="1000" dirty="0">
                            <a:solidFill>
                              <a:schemeClr val="tx1"/>
                            </a:solidFill>
                            <a:effectLst/>
                            <a:highlight>
                              <a:srgbClr val="FFFF00"/>
                            </a:highlight>
                            <a:latin typeface="+mn-lt"/>
                            <a:ea typeface="+mn-ea"/>
                            <a:cs typeface="+mn-cs"/>
                          </a:endParaRPr>
                        </a:p>
                      </a:txBody>
                      <a:tcPr>
                        <a:lnL w="12700" algn="ctr">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algn="ctr">
                          <a:solidFill>
                            <a:sysClr val="window" lastClr="FFFFFF"/>
                          </a:solidFill>
                        </a:lnB>
                        <a:solidFill>
                          <a:srgbClr val="F79646">
                            <a:lumMod val="60000"/>
                            <a:lumOff val="40000"/>
                          </a:srgbClr>
                        </a:solidFill>
                      </a:tcPr>
                    </a:tc>
                    <a:tc>
                      <a:txBody>
                        <a:bodyPr/>
                        <a:lstStyle/>
                        <a:p>
                          <a:pPr algn="ctr">
                            <a:defRPr/>
                          </a:pPr>
                          <a:r>
                            <a:rPr lang="fr-FR" sz="1000" dirty="0">
                              <a:solidFill>
                                <a:schemeClr val="tx1"/>
                              </a:solidFill>
                              <a:effectLst/>
                              <a:highlight>
                                <a:srgbClr val="FFFF00"/>
                              </a:highlight>
                              <a:latin typeface="+mn-lt"/>
                              <a:ea typeface="+mn-ea"/>
                              <a:cs typeface="+mn-cs"/>
                            </a:rPr>
                            <a:t>3</a:t>
                          </a:r>
                          <a:endParaRPr sz="1000" dirty="0">
                            <a:solidFill>
                              <a:schemeClr val="tx1"/>
                            </a:solidFill>
                            <a:effectLst/>
                            <a:highlight>
                              <a:srgbClr val="FFFF00"/>
                            </a:highlight>
                            <a:latin typeface="+mn-lt"/>
                            <a:ea typeface="+mn-ea"/>
                            <a:cs typeface="+mn-cs"/>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algn="ctr">
                          <a:solidFill>
                            <a:sysClr val="window" lastClr="FFFFFF"/>
                          </a:solidFill>
                        </a:lnB>
                        <a:solidFill>
                          <a:srgbClr val="F79646">
                            <a:lumMod val="60000"/>
                            <a:lumOff val="40000"/>
                          </a:srgbClr>
                        </a:solidFill>
                      </a:tcPr>
                    </a:tc>
                    <a:tc vMerge="1">
                      <a:txBody>
                        <a:bodyPr/>
                        <a:lstStyle/>
                        <a:p>
                          <a:pPr algn="ctr">
                            <a:defRPr/>
                          </a:pPr>
                          <a:endParaRPr lang="fr-FR" sz="1000" dirty="0">
                            <a:solidFill>
                              <a:schemeClr val="tx1"/>
                            </a:solidFill>
                            <a:effectLst/>
                            <a:latin typeface="+mn-lt"/>
                            <a:ea typeface="+mn-ea"/>
                            <a:cs typeface="+mn-cs"/>
                          </a:endParaRPr>
                        </a:p>
                      </a:txBody>
                      <a:tcPr>
                        <a:lnL w="12700" cap="flat" cmpd="sng" algn="ctr">
                          <a:solidFill>
                            <a:sysClr val="window" lastClr="FFFFFF"/>
                          </a:solidFill>
                          <a:prstDash val="solid"/>
                          <a:round/>
                          <a:headEnd type="none" w="med" len="med"/>
                          <a:tailEnd type="none" w="med" len="med"/>
                        </a:lnL>
                        <a:lnR w="12700" algn="ctr">
                          <a:solidFill>
                            <a:sysClr val="window" lastClr="FFFFFF"/>
                          </a:solidFill>
                        </a:lnR>
                        <a:lnT w="12700" cap="flat" cmpd="sng" algn="ctr">
                          <a:solidFill>
                            <a:sysClr val="window" lastClr="FFFFFF"/>
                          </a:solidFill>
                          <a:prstDash val="solid"/>
                          <a:round/>
                          <a:headEnd type="none" w="med" len="med"/>
                          <a:tailEnd type="none" w="med" len="med"/>
                        </a:lnT>
                        <a:lnB w="12700" algn="ctr">
                          <a:solidFill>
                            <a:sysClr val="window" lastClr="FFFFFF"/>
                          </a:solidFill>
                        </a:lnB>
                        <a:solidFill>
                          <a:srgbClr val="F79646">
                            <a:lumMod val="60000"/>
                            <a:lumOff val="40000"/>
                          </a:srgbClr>
                        </a:solidFill>
                      </a:tcPr>
                    </a:tc>
                    <a:extLst>
                      <a:ext uri="{0D108BD9-81ED-4DB2-BD59-A6C34878D82A}">
                        <a16:rowId xmlns:a16="http://schemas.microsoft.com/office/drawing/2014/main" val="3935037648"/>
                      </a:ext>
                    </a:extLst>
                  </a:tr>
                  <a:tr h="299566">
                    <a:tc>
                      <a:txBody>
                        <a:bodyPr/>
                        <a:lstStyle/>
                        <a:p>
                          <a:pPr marL="0" marR="0" indent="0" algn="ctr" defTabSz="457200">
                            <a:lnSpc>
                              <a:spcPct val="100000"/>
                            </a:lnSpc>
                            <a:spcBef>
                              <a:spcPts val="0"/>
                            </a:spcBef>
                            <a:spcAft>
                              <a:spcPts val="0"/>
                            </a:spcAft>
                            <a:buClrTx/>
                            <a:buSzTx/>
                            <a:buFontTx/>
                            <a:buNone/>
                            <a:defRPr/>
                          </a:pPr>
                          <a:r>
                            <a:rPr lang="fr-FR" sz="1000" dirty="0">
                              <a:solidFill>
                                <a:schemeClr val="tx1"/>
                              </a:solidFill>
                              <a:effectLst/>
                              <a:highlight>
                                <a:srgbClr val="FFFF00"/>
                              </a:highlight>
                              <a:latin typeface="+mn-lt"/>
                              <a:ea typeface="+mn-ea"/>
                              <a:cs typeface="+mn-cs"/>
                            </a:rPr>
                            <a:t>Bâtiments &gt; </a:t>
                          </a:r>
                          <a:r>
                            <a:rPr lang="fr-FR" sz="1000" dirty="0">
                              <a:solidFill>
                                <a:schemeClr val="tx1"/>
                              </a:solidFill>
                              <a:effectLst/>
                              <a:latin typeface="+mn-lt"/>
                              <a:ea typeface="+mn-ea"/>
                              <a:cs typeface="+mn-cs"/>
                            </a:rPr>
                            <a:t>3000m²</a:t>
                          </a:r>
                        </a:p>
                        <a:p>
                          <a:pPr algn="ctr">
                            <a:defRPr/>
                          </a:pPr>
                          <a:endParaRPr lang="fr-FR" sz="1000" dirty="0">
                            <a:solidFill>
                              <a:schemeClr val="tx1"/>
                            </a:solidFill>
                            <a:effectLst/>
                            <a:latin typeface="+mn-lt"/>
                            <a:ea typeface="+mn-ea"/>
                            <a:cs typeface="+mn-cs"/>
                          </a:endParaRPr>
                        </a:p>
                      </a:txBody>
                      <a:tcPr>
                        <a:lnL w="12700" algn="ctr">
                          <a:solidFill>
                            <a:sysClr val="window" lastClr="FFFFFF"/>
                          </a:solidFill>
                        </a:lnL>
                        <a:lnR w="12700" algn="ctr">
                          <a:solidFill>
                            <a:sysClr val="window" lastClr="FFFFFF"/>
                          </a:solidFill>
                        </a:lnR>
                        <a:lnT w="12700" algn="ctr">
                          <a:solidFill>
                            <a:sysClr val="window" lastClr="FFFFFF"/>
                          </a:solidFill>
                        </a:lnT>
                        <a:lnB w="12700" cap="flat" cmpd="sng" algn="ctr">
                          <a:solidFill>
                            <a:sysClr val="window" lastClr="FFFFFF"/>
                          </a:solidFill>
                          <a:prstDash val="solid"/>
                          <a:round/>
                          <a:headEnd type="none" w="med" len="med"/>
                          <a:tailEnd type="none" w="med" len="med"/>
                        </a:lnB>
                        <a:solidFill>
                          <a:srgbClr val="F79646">
                            <a:lumMod val="20000"/>
                            <a:lumOff val="80000"/>
                          </a:srgbClr>
                        </a:solidFill>
                      </a:tcPr>
                    </a:tc>
                    <a:tc>
                      <a:txBody>
                        <a:bodyPr/>
                        <a:lstStyle/>
                        <a:p>
                          <a:pPr algn="ctr">
                            <a:defRPr/>
                          </a:pPr>
                          <a:r>
                            <a:rPr lang="fr-FR" sz="1000">
                              <a:solidFill>
                                <a:schemeClr val="tx1"/>
                              </a:solidFill>
                              <a:effectLst/>
                              <a:latin typeface="+mn-lt"/>
                              <a:ea typeface="+mn-ea"/>
                              <a:cs typeface="+mn-cs"/>
                            </a:rPr>
                            <a:t> mesure non exigée</a:t>
                          </a:r>
                        </a:p>
                      </a:txBody>
                      <a:tcPr>
                        <a:lnL w="12700" algn="ctr">
                          <a:solidFill>
                            <a:sysClr val="window" lastClr="FFFFFF"/>
                          </a:solidFill>
                        </a:lnL>
                        <a:lnR w="12700" algn="ctr">
                          <a:solidFill>
                            <a:sysClr val="window" lastClr="FFFFFF"/>
                          </a:solidFill>
                        </a:lnR>
                        <a:lnT w="12700" algn="ctr">
                          <a:solidFill>
                            <a:sysClr val="window" lastClr="FFFFFF"/>
                          </a:solidFill>
                        </a:lnT>
                        <a:lnB w="12700" cap="flat" cmpd="sng" algn="ctr">
                          <a:solidFill>
                            <a:sysClr val="window" lastClr="FFFFFF"/>
                          </a:solidFill>
                          <a:prstDash val="solid"/>
                          <a:round/>
                          <a:headEnd type="none" w="med" len="med"/>
                          <a:tailEnd type="none" w="med" len="med"/>
                        </a:lnB>
                        <a:solidFill>
                          <a:srgbClr val="F79646">
                            <a:lumMod val="20000"/>
                            <a:lumOff val="80000"/>
                          </a:srgbClr>
                        </a:solidFill>
                      </a:tcPr>
                    </a:tc>
                    <a:tc>
                      <a:txBody>
                        <a:bodyPr/>
                        <a:lstStyle/>
                        <a:p>
                          <a:pPr algn="ctr">
                            <a:defRPr/>
                          </a:pPr>
                          <a:r>
                            <a:rPr lang="fr-FR" sz="1000" dirty="0">
                              <a:solidFill>
                                <a:schemeClr val="tx1"/>
                              </a:solidFill>
                              <a:effectLst/>
                              <a:latin typeface="+mn-lt"/>
                              <a:ea typeface="+mn-ea"/>
                              <a:cs typeface="+mn-cs"/>
                            </a:rPr>
                            <a:t>On prend la valeur par défaut pénalisante si pas de mesure ni de démarche qualité</a:t>
                          </a:r>
                        </a:p>
                      </a:txBody>
                      <a:tcPr>
                        <a:lnL w="12700" algn="ctr">
                          <a:solidFill>
                            <a:sysClr val="window" lastClr="FFFFFF"/>
                          </a:solidFill>
                        </a:lnL>
                        <a:lnR w="12700" algn="ctr">
                          <a:solidFill>
                            <a:sysClr val="window" lastClr="FFFFFF"/>
                          </a:solidFill>
                        </a:lnR>
                        <a:lnT w="12700" algn="ctr">
                          <a:solidFill>
                            <a:sysClr val="window" lastClr="FFFFFF"/>
                          </a:solidFill>
                        </a:lnT>
                        <a:lnB w="12700" cap="flat" cmpd="sng" algn="ctr">
                          <a:solidFill>
                            <a:sysClr val="window" lastClr="FFFFFF"/>
                          </a:solidFill>
                          <a:prstDash val="solid"/>
                          <a:round/>
                          <a:headEnd type="none" w="med" len="med"/>
                          <a:tailEnd type="none" w="med" len="med"/>
                        </a:lnB>
                        <a:solidFill>
                          <a:srgbClr val="F79646">
                            <a:lumMod val="20000"/>
                            <a:lumOff val="80000"/>
                          </a:srgbClr>
                        </a:solidFill>
                      </a:tcPr>
                    </a:tc>
                    <a:extLst>
                      <a:ext uri="{0D108BD9-81ED-4DB2-BD59-A6C34878D82A}">
                        <a16:rowId xmlns:a16="http://schemas.microsoft.com/office/drawing/2014/main" val="10004"/>
                      </a:ext>
                    </a:extLst>
                  </a:tr>
                </a:tbl>
              </a:graphicData>
            </a:graphic>
          </p:graphicFrame>
        </mc:Choice>
        <mc:Fallback xmlns="">
          <p:graphicFrame>
            <p:nvGraphicFramePr>
              <p:cNvPr id="12" name="Tableau 11"/>
              <p:cNvGraphicFramePr>
                <a:graphicFrameLocks noGrp="1"/>
              </p:cNvGraphicFramePr>
              <p:nvPr>
                <p:extLst>
                  <p:ext uri="{D42A27DB-BD31-4B8C-83A1-F6EECF244321}">
                    <p14:modId xmlns:p14="http://schemas.microsoft.com/office/powerpoint/2010/main" val="1987587451"/>
                  </p:ext>
                </p:extLst>
              </p:nvPr>
            </p:nvGraphicFramePr>
            <p:xfrm>
              <a:off x="642089" y="1077704"/>
              <a:ext cx="8345074" cy="3870671"/>
            </p:xfrm>
            <a:graphic>
              <a:graphicData uri="http://schemas.openxmlformats.org/drawingml/2006/table">
                <a:tbl>
                  <a:tblPr firstRow="1" bandRow="1"/>
                  <a:tblGrid>
                    <a:gridCol w="3281840">
                      <a:extLst>
                        <a:ext uri="{9D8B030D-6E8A-4147-A177-3AD203B41FA5}">
                          <a16:colId xmlns:a16="http://schemas.microsoft.com/office/drawing/2014/main" val="20000"/>
                        </a:ext>
                      </a:extLst>
                    </a:gridCol>
                    <a:gridCol w="1584175">
                      <a:extLst>
                        <a:ext uri="{9D8B030D-6E8A-4147-A177-3AD203B41FA5}">
                          <a16:colId xmlns:a16="http://schemas.microsoft.com/office/drawing/2014/main" val="20001"/>
                        </a:ext>
                      </a:extLst>
                    </a:gridCol>
                    <a:gridCol w="3479059">
                      <a:extLst>
                        <a:ext uri="{9D8B030D-6E8A-4147-A177-3AD203B41FA5}">
                          <a16:colId xmlns:a16="http://schemas.microsoft.com/office/drawing/2014/main" val="20002"/>
                        </a:ext>
                      </a:extLst>
                    </a:gridCol>
                  </a:tblGrid>
                  <a:tr h="726631">
                    <a:tc>
                      <a:txBody>
                        <a:bodyPr/>
                        <a:lstStyle/>
                        <a:p>
                          <a:pPr algn="ctr">
                            <a:defRPr/>
                          </a:pPr>
                          <a:r>
                            <a:rPr lang="fr-FR" sz="1400"/>
                            <a:t>Typologie de Bâtiment</a:t>
                          </a:r>
                        </a:p>
                      </a:txBody>
                      <a:tcPr>
                        <a:lnL w="12700" algn="ctr">
                          <a:solidFill>
                            <a:sysClr val="window" lastClr="FFFFFF"/>
                          </a:solidFill>
                        </a:lnL>
                        <a:lnR w="12700" algn="ctr">
                          <a:solidFill>
                            <a:sysClr val="window" lastClr="FFFFFF"/>
                          </a:solidFill>
                        </a:lnR>
                        <a:lnT w="12700" algn="ctr">
                          <a:solidFill>
                            <a:sysClr val="window" lastClr="FFFFFF"/>
                          </a:solidFill>
                        </a:lnT>
                        <a:lnB w="38100" algn="ctr">
                          <a:solidFill>
                            <a:sysClr val="window" lastClr="FFFFFF"/>
                          </a:solidFill>
                        </a:lnB>
                        <a:solidFill>
                          <a:srgbClr val="F79646">
                            <a:lumMod val="75000"/>
                          </a:srgbClr>
                        </a:solidFill>
                      </a:tcPr>
                    </a:tc>
                    <a:tc>
                      <a:txBody>
                        <a:bodyPr/>
                        <a:lstStyle/>
                        <a:p>
                          <a:endParaRPr lang="fr-FR"/>
                        </a:p>
                      </a:txBody>
                      <a:tcPr>
                        <a:lnL w="12700" algn="ctr">
                          <a:solidFill>
                            <a:sysClr val="window" lastClr="FFFFFF"/>
                          </a:solidFill>
                        </a:lnL>
                        <a:lnR w="12700" algn="ctr">
                          <a:solidFill>
                            <a:sysClr val="window" lastClr="FFFFFF"/>
                          </a:solidFill>
                        </a:lnR>
                        <a:lnT w="12700" algn="ctr">
                          <a:solidFill>
                            <a:sysClr val="window" lastClr="FFFFFF"/>
                          </a:solidFill>
                        </a:lnT>
                        <a:lnB w="38100" algn="ctr">
                          <a:solidFill>
                            <a:sysClr val="window" lastClr="FFFFFF"/>
                          </a:solidFill>
                        </a:lnB>
                        <a:blipFill>
                          <a:blip r:embed="rId4"/>
                          <a:stretch>
                            <a:fillRect l="-207692" t="-840" r="-221154" b="-437815"/>
                          </a:stretch>
                        </a:blipFill>
                      </a:tcPr>
                    </a:tc>
                    <a:tc>
                      <a:txBody>
                        <a:bodyPr/>
                        <a:lstStyle/>
                        <a:p>
                          <a:pPr algn="ctr">
                            <a:defRPr/>
                          </a:pPr>
                          <a:r>
                            <a:rPr lang="fr-FR" sz="1400"/>
                            <a:t>Précision</a:t>
                          </a:r>
                          <a:endParaRPr/>
                        </a:p>
                      </a:txBody>
                      <a:tcPr>
                        <a:lnL w="12700" algn="ctr">
                          <a:solidFill>
                            <a:sysClr val="window" lastClr="FFFFFF"/>
                          </a:solidFill>
                        </a:lnL>
                        <a:lnR w="12700" algn="ctr">
                          <a:solidFill>
                            <a:sysClr val="window" lastClr="FFFFFF"/>
                          </a:solidFill>
                        </a:lnR>
                        <a:lnT w="12700" algn="ctr">
                          <a:solidFill>
                            <a:sysClr val="window" lastClr="FFFFFF"/>
                          </a:solidFill>
                        </a:lnT>
                        <a:lnB w="38100" algn="ctr">
                          <a:solidFill>
                            <a:sysClr val="window" lastClr="FFFFFF"/>
                          </a:solidFill>
                        </a:lnB>
                        <a:solidFill>
                          <a:srgbClr val="F79646">
                            <a:lumMod val="75000"/>
                          </a:srgbClr>
                        </a:solidFill>
                      </a:tcPr>
                    </a:tc>
                    <a:extLst>
                      <a:ext uri="{0D108BD9-81ED-4DB2-BD59-A6C34878D82A}">
                        <a16:rowId xmlns:a16="http://schemas.microsoft.com/office/drawing/2014/main" val="10000"/>
                      </a:ext>
                    </a:extLst>
                  </a:tr>
                  <a:tr h="243840">
                    <a:tc>
                      <a:txBody>
                        <a:bodyPr/>
                        <a:lstStyle/>
                        <a:p>
                          <a:pPr algn="ctr">
                            <a:defRPr/>
                          </a:pPr>
                          <a:r>
                            <a:rPr lang="fr-FR" sz="1000">
                              <a:solidFill>
                                <a:schemeClr val="tx1"/>
                              </a:solidFill>
                              <a:effectLst/>
                              <a:latin typeface="+mn-lt"/>
                              <a:ea typeface="+mn-ea"/>
                              <a:cs typeface="+mn-cs"/>
                            </a:rPr>
                            <a:t>Maison individuelle ou accolée</a:t>
                          </a:r>
                        </a:p>
                      </a:txBody>
                      <a:tcPr>
                        <a:lnL w="12700" algn="ctr">
                          <a:solidFill>
                            <a:sysClr val="window" lastClr="FFFFFF"/>
                          </a:solidFill>
                        </a:lnL>
                        <a:lnR w="12700" algn="ctr">
                          <a:solidFill>
                            <a:sysClr val="window" lastClr="FFFFFF"/>
                          </a:solidFill>
                        </a:lnR>
                        <a:lnT w="38100" algn="ctr">
                          <a:solidFill>
                            <a:sysClr val="window" lastClr="FFFFFF"/>
                          </a:solidFill>
                        </a:lnT>
                        <a:lnB w="12700" algn="ctr">
                          <a:solidFill>
                            <a:sysClr val="window" lastClr="FFFFFF"/>
                          </a:solidFill>
                        </a:lnB>
                        <a:solidFill>
                          <a:srgbClr val="F79646">
                            <a:lumMod val="60000"/>
                            <a:lumOff val="40000"/>
                          </a:srgbClr>
                        </a:solidFill>
                      </a:tcPr>
                    </a:tc>
                    <a:tc>
                      <a:txBody>
                        <a:bodyPr/>
                        <a:lstStyle/>
                        <a:p>
                          <a:pPr algn="ctr">
                            <a:defRPr/>
                          </a:pPr>
                          <a:r>
                            <a:rPr lang="fr-FR" sz="1000">
                              <a:solidFill>
                                <a:schemeClr val="tx1"/>
                              </a:solidFill>
                              <a:effectLst/>
                              <a:latin typeface="+mn-lt"/>
                              <a:ea typeface="+mn-ea"/>
                              <a:cs typeface="+mn-cs"/>
                            </a:rPr>
                            <a:t>0,6</a:t>
                          </a:r>
                          <a:endParaRPr sz="1000">
                            <a:solidFill>
                              <a:schemeClr val="tx1"/>
                            </a:solidFill>
                            <a:effectLst/>
                            <a:latin typeface="+mn-lt"/>
                            <a:ea typeface="+mn-ea"/>
                            <a:cs typeface="+mn-cs"/>
                          </a:endParaRPr>
                        </a:p>
                      </a:txBody>
                      <a:tcPr>
                        <a:lnL w="12700" algn="ctr">
                          <a:solidFill>
                            <a:sysClr val="window" lastClr="FFFFFF"/>
                          </a:solidFill>
                        </a:lnL>
                        <a:lnR w="12700" algn="ctr">
                          <a:solidFill>
                            <a:sysClr val="window" lastClr="FFFFFF"/>
                          </a:solidFill>
                        </a:lnR>
                        <a:lnT w="38100" algn="ctr">
                          <a:solidFill>
                            <a:sysClr val="window" lastClr="FFFFFF"/>
                          </a:solidFill>
                        </a:lnT>
                        <a:lnB w="12700" algn="ctr">
                          <a:solidFill>
                            <a:sysClr val="window" lastClr="FFFFFF"/>
                          </a:solidFill>
                        </a:lnB>
                        <a:solidFill>
                          <a:srgbClr val="F79646">
                            <a:lumMod val="60000"/>
                            <a:lumOff val="40000"/>
                          </a:srgbClr>
                        </a:solidFill>
                      </a:tcPr>
                    </a:tc>
                    <a:tc rowSpan="4">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fr-FR" sz="1000" dirty="0">
                            <a:solidFill>
                              <a:schemeClr val="tx1"/>
                            </a:solidFill>
                            <a:effectLst/>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fr-FR" sz="1000" dirty="0">
                            <a:solidFill>
                              <a:schemeClr val="tx1"/>
                            </a:solidFill>
                            <a:effectLst/>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fr-FR" sz="1000" dirty="0">
                            <a:solidFill>
                              <a:schemeClr val="tx1"/>
                            </a:solidFill>
                            <a:effectLst/>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fr-FR" sz="1000" dirty="0">
                            <a:solidFill>
                              <a:schemeClr val="tx1"/>
                            </a:solidFill>
                            <a:effectLst/>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fr-FR" sz="1000" dirty="0">
                            <a:solidFill>
                              <a:schemeClr val="tx1"/>
                            </a:solidFill>
                            <a:effectLst/>
                            <a:latin typeface="+mn-l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fr-FR" sz="1000" dirty="0">
                            <a:solidFill>
                              <a:schemeClr val="tx1"/>
                            </a:solidFill>
                            <a:effectLst/>
                            <a:highlight>
                              <a:srgbClr val="FFFF00"/>
                            </a:highlight>
                            <a:latin typeface="+mn-lt"/>
                            <a:ea typeface="+mn-ea"/>
                            <a:cs typeface="+mn-cs"/>
                          </a:endParaRPr>
                        </a:p>
                        <a:p>
                          <a:pPr marL="171450" marR="0" lvl="0" indent="-171450" algn="ctr"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00" dirty="0">
                              <a:solidFill>
                                <a:schemeClr val="tx1"/>
                              </a:solidFill>
                              <a:effectLst/>
                              <a:highlight>
                                <a:srgbClr val="FFFF00"/>
                              </a:highlight>
                              <a:latin typeface="+mn-lt"/>
                              <a:ea typeface="+mn-ea"/>
                              <a:cs typeface="+mn-cs"/>
                            </a:rPr>
                            <a:t>mesure par échantillonnage x 1,2</a:t>
                          </a:r>
                        </a:p>
                        <a:p>
                          <a:pPr marL="171450" marR="0" lvl="0" indent="-171450" algn="ctr"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000" dirty="0">
                            <a:solidFill>
                              <a:schemeClr val="tx1"/>
                            </a:solidFill>
                            <a:effectLst/>
                            <a:highlight>
                              <a:srgbClr val="FFFF00"/>
                            </a:highlight>
                            <a:latin typeface="+mn-lt"/>
                            <a:ea typeface="+mn-ea"/>
                            <a:cs typeface="+mn-cs"/>
                          </a:endParaRPr>
                        </a:p>
                        <a:p>
                          <a:pPr marL="171450" marR="0" lvl="0" indent="-171450" algn="ctr"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000" dirty="0">
                              <a:solidFill>
                                <a:schemeClr val="tx1"/>
                              </a:solidFill>
                              <a:effectLst/>
                              <a:highlight>
                                <a:srgbClr val="FFFF00"/>
                              </a:highlight>
                              <a:latin typeface="+mn-lt"/>
                              <a:ea typeface="+mn-ea"/>
                              <a:cs typeface="+mn-cs"/>
                            </a:rPr>
                            <a:t>+ 0,3 ( si travaux prévus après livraison) </a:t>
                          </a:r>
                        </a:p>
                      </a:txBody>
                      <a:tcPr>
                        <a:lnL w="12700" algn="ctr">
                          <a:solidFill>
                            <a:sysClr val="window" lastClr="FFFFFF"/>
                          </a:solidFill>
                        </a:lnL>
                        <a:lnR w="12700" cap="flat" cmpd="sng" algn="ctr">
                          <a:solidFill>
                            <a:sysClr val="window" lastClr="FFFFFF"/>
                          </a:solidFill>
                          <a:prstDash val="solid"/>
                          <a:round/>
                          <a:headEnd type="none" w="med" len="med"/>
                          <a:tailEnd type="none" w="med" len="med"/>
                        </a:lnR>
                        <a:lnT w="38100" algn="ctr">
                          <a:solidFill>
                            <a:sysClr val="window" lastClr="FFFFFF"/>
                          </a:solidFill>
                        </a:lnT>
                        <a:lnB w="12700" cap="flat" cmpd="sng" algn="ctr">
                          <a:solidFill>
                            <a:sysClr val="window" lastClr="FFFFFF"/>
                          </a:solidFill>
                          <a:prstDash val="solid"/>
                          <a:round/>
                          <a:headEnd type="none" w="med" len="med"/>
                          <a:tailEnd type="none" w="med" len="med"/>
                        </a:lnB>
                        <a:solidFill>
                          <a:srgbClr val="F79646">
                            <a:lumMod val="60000"/>
                            <a:lumOff val="40000"/>
                          </a:srgbClr>
                        </a:solidFill>
                      </a:tcPr>
                    </a:tc>
                    <a:extLst>
                      <a:ext uri="{0D108BD9-81ED-4DB2-BD59-A6C34878D82A}">
                        <a16:rowId xmlns:a16="http://schemas.microsoft.com/office/drawing/2014/main" val="10001"/>
                      </a:ext>
                    </a:extLst>
                  </a:tr>
                  <a:tr h="339880">
                    <a:tc>
                      <a:txBody>
                        <a:bodyPr/>
                        <a:lstStyle/>
                        <a:p>
                          <a:pPr algn="ctr">
                            <a:defRPr/>
                          </a:pPr>
                          <a:r>
                            <a:rPr lang="fr-FR" sz="1000">
                              <a:solidFill>
                                <a:schemeClr val="tx1"/>
                              </a:solidFill>
                              <a:effectLst/>
                              <a:latin typeface="+mn-lt"/>
                              <a:ea typeface="+mn-ea"/>
                              <a:cs typeface="+mn-cs"/>
                            </a:rPr>
                            <a:t>Bâtiment habitation collectif</a:t>
                          </a:r>
                        </a:p>
                      </a:txBody>
                      <a:tcPr>
                        <a:lnL w="12700" algn="ctr">
                          <a:solidFill>
                            <a:sysClr val="window" lastClr="FFFFFF"/>
                          </a:solidFill>
                        </a:lnL>
                        <a:lnR w="12700" algn="ctr">
                          <a:solidFill>
                            <a:sysClr val="window" lastClr="FFFFFF"/>
                          </a:solidFill>
                        </a:lnR>
                        <a:lnT w="12700" algn="ctr">
                          <a:solidFill>
                            <a:sysClr val="window" lastClr="FFFFFF"/>
                          </a:solidFill>
                        </a:lnT>
                        <a:lnB w="12700" algn="ctr">
                          <a:solidFill>
                            <a:sysClr val="window" lastClr="FFFFFF"/>
                          </a:solidFill>
                        </a:lnB>
                        <a:solidFill>
                          <a:srgbClr val="F79646">
                            <a:lumMod val="20000"/>
                            <a:lumOff val="80000"/>
                          </a:srgbClr>
                        </a:solidFill>
                      </a:tcPr>
                    </a:tc>
                    <a:tc>
                      <a:txBody>
                        <a:bodyPr/>
                        <a:lstStyle/>
                        <a:p>
                          <a:pPr algn="ctr">
                            <a:defRPr/>
                          </a:pPr>
                          <a:r>
                            <a:rPr lang="fr-FR" sz="1000">
                              <a:solidFill>
                                <a:schemeClr val="tx1"/>
                              </a:solidFill>
                              <a:effectLst/>
                              <a:latin typeface="+mn-lt"/>
                              <a:ea typeface="+mn-ea"/>
                              <a:cs typeface="+mn-cs"/>
                            </a:rPr>
                            <a:t>1</a:t>
                          </a:r>
                          <a:endParaRPr sz="1000">
                            <a:solidFill>
                              <a:schemeClr val="tx1"/>
                            </a:solidFill>
                            <a:effectLst/>
                            <a:latin typeface="+mn-lt"/>
                            <a:ea typeface="+mn-ea"/>
                            <a:cs typeface="+mn-cs"/>
                          </a:endParaRPr>
                        </a:p>
                      </a:txBody>
                      <a:tcPr>
                        <a:lnL w="12700" algn="ctr">
                          <a:solidFill>
                            <a:sysClr val="window" lastClr="FFFFFF"/>
                          </a:solidFill>
                        </a:lnL>
                        <a:lnR w="12700" algn="ctr">
                          <a:solidFill>
                            <a:sysClr val="window" lastClr="FFFFFF"/>
                          </a:solidFill>
                        </a:lnR>
                        <a:lnT w="12700" algn="ctr">
                          <a:solidFill>
                            <a:sysClr val="window" lastClr="FFFFFF"/>
                          </a:solidFill>
                        </a:lnT>
                        <a:lnB w="12700" algn="ctr">
                          <a:solidFill>
                            <a:sysClr val="window" lastClr="FFFFFF"/>
                          </a:solidFill>
                        </a:lnB>
                        <a:solidFill>
                          <a:srgbClr val="F79646">
                            <a:lumMod val="20000"/>
                            <a:lumOff val="80000"/>
                          </a:srgbClr>
                        </a:solidFill>
                      </a:tcPr>
                    </a:tc>
                    <a:tc vMerge="1">
                      <a:txBody>
                        <a:bodyPr/>
                        <a:lstStyle/>
                        <a:p>
                          <a:pPr algn="ctr">
                            <a:defRPr/>
                          </a:pPr>
                          <a:endParaRPr lang="fr-FR" sz="1000" dirty="0">
                            <a:solidFill>
                              <a:schemeClr val="tx1"/>
                            </a:solidFill>
                            <a:effectLst/>
                            <a:latin typeface="+mn-lt"/>
                            <a:ea typeface="+mn-ea"/>
                            <a:cs typeface="+mn-cs"/>
                          </a:endParaRPr>
                        </a:p>
                      </a:txBody>
                      <a:tcPr>
                        <a:lnL w="12700" algn="ctr">
                          <a:solidFill>
                            <a:sysClr val="window" lastClr="FFFFFF"/>
                          </a:solidFill>
                        </a:lnL>
                        <a:lnR w="12700" algn="ctr">
                          <a:solidFill>
                            <a:sysClr val="window" lastClr="FFFFFF"/>
                          </a:solidFill>
                        </a:lnR>
                        <a:lnT w="12700" algn="ctr">
                          <a:solidFill>
                            <a:sysClr val="window" lastClr="FFFFFF"/>
                          </a:solidFill>
                        </a:lnT>
                        <a:lnB w="12700" algn="ctr">
                          <a:solidFill>
                            <a:sysClr val="window" lastClr="FFFFFF"/>
                          </a:solidFill>
                        </a:lnB>
                        <a:solidFill>
                          <a:srgbClr val="F79646">
                            <a:lumMod val="20000"/>
                            <a:lumOff val="80000"/>
                          </a:srgbClr>
                        </a:solidFill>
                      </a:tcPr>
                    </a:tc>
                    <a:extLst>
                      <a:ext uri="{0D108BD9-81ED-4DB2-BD59-A6C34878D82A}">
                        <a16:rowId xmlns:a16="http://schemas.microsoft.com/office/drawing/2014/main" val="10002"/>
                      </a:ext>
                    </a:extLst>
                  </a:tr>
                  <a:tr h="1463040">
                    <a:tc>
                      <a:txBody>
                        <a:bodyPr/>
                        <a:lstStyle/>
                        <a:p>
                          <a:pPr algn="ctr">
                            <a:defRPr/>
                          </a:pPr>
                          <a:r>
                            <a:rPr lang="fr-FR" sz="1000" dirty="0">
                              <a:highlight>
                                <a:srgbClr val="FFFF00"/>
                              </a:highlight>
                            </a:rPr>
                            <a:t>Bâtiments de bureaux</a:t>
                          </a:r>
                          <a:r>
                            <a:rPr lang="fr-CA" sz="1000" dirty="0">
                              <a:solidFill>
                                <a:schemeClr val="tx1"/>
                              </a:solidFill>
                              <a:effectLst/>
                              <a:highlight>
                                <a:srgbClr val="FFFF00"/>
                              </a:highlight>
                              <a:latin typeface="+mn-lt"/>
                              <a:ea typeface="+mn-ea"/>
                              <a:cs typeface="+mn-cs"/>
                            </a:rPr>
                            <a:t>, d’enseignement primaire ou secondaire, </a:t>
                          </a:r>
                          <a:r>
                            <a:rPr lang="fr-FR" sz="1000" dirty="0">
                              <a:solidFill>
                                <a:schemeClr val="tx1"/>
                              </a:solidFill>
                              <a:effectLst/>
                              <a:highlight>
                                <a:srgbClr val="FFFF00"/>
                              </a:highlight>
                              <a:latin typeface="+mn-lt"/>
                              <a:ea typeface="+mn-ea"/>
                              <a:cs typeface="+mn-cs"/>
                            </a:rPr>
                            <a:t>médiathèques et bibliothèques, bâtiments d’enseignements atypiques, bâtiments universitaires d’enseignement et de recherche, hôtels, établissements d’accueil de la petite enfance, restaurants, vestiaires seuls, établissements sanitaires avec hébergements, établissements de santé ou établissements sportifs, </a:t>
                          </a:r>
                          <a:r>
                            <a:rPr lang="fr-FR" sz="1000" dirty="0">
                              <a:highlight>
                                <a:srgbClr val="FFFF00"/>
                              </a:highlight>
                            </a:rPr>
                            <a:t>dont la surface est ≤ 3000m² (hors IGH)</a:t>
                          </a:r>
                        </a:p>
                      </a:txBody>
                      <a:tcPr>
                        <a:lnL w="12700" algn="ctr">
                          <a:solidFill>
                            <a:sysClr val="window" lastClr="FFFFFF"/>
                          </a:solidFill>
                        </a:lnL>
                        <a:lnR w="12700" algn="ctr">
                          <a:solidFill>
                            <a:sysClr val="window" lastClr="FFFFFF"/>
                          </a:solidFill>
                        </a:lnR>
                        <a:lnT w="12700" algn="ctr">
                          <a:solidFill>
                            <a:sysClr val="window" lastClr="FFFFFF"/>
                          </a:solidFill>
                        </a:lnT>
                        <a:lnB w="12700" algn="ctr">
                          <a:solidFill>
                            <a:sysClr val="window" lastClr="FFFFFF"/>
                          </a:solidFill>
                        </a:lnB>
                        <a:solidFill>
                          <a:srgbClr val="F79646">
                            <a:lumMod val="60000"/>
                            <a:lumOff val="40000"/>
                          </a:srgbClr>
                        </a:solidFill>
                      </a:tcPr>
                    </a:tc>
                    <a:tc>
                      <a:txBody>
                        <a:bodyPr/>
                        <a:lstStyle/>
                        <a:p>
                          <a:pPr algn="ctr">
                            <a:defRPr/>
                          </a:pPr>
                          <a:r>
                            <a:rPr lang="fr-FR" sz="1000" dirty="0">
                              <a:solidFill>
                                <a:schemeClr val="tx1"/>
                              </a:solidFill>
                              <a:effectLst/>
                              <a:latin typeface="+mn-lt"/>
                              <a:ea typeface="+mn-ea"/>
                              <a:cs typeface="+mn-cs"/>
                            </a:rPr>
                            <a:t>1,7</a:t>
                          </a:r>
                          <a:endParaRPr sz="1000" dirty="0">
                            <a:solidFill>
                              <a:schemeClr val="tx1"/>
                            </a:solidFill>
                            <a:effectLst/>
                            <a:latin typeface="+mn-lt"/>
                            <a:ea typeface="+mn-ea"/>
                            <a:cs typeface="+mn-cs"/>
                          </a:endParaRPr>
                        </a:p>
                      </a:txBody>
                      <a:tcPr>
                        <a:lnL w="12700" algn="ctr">
                          <a:solidFill>
                            <a:sysClr val="window" lastClr="FFFFFF"/>
                          </a:solidFill>
                        </a:lnL>
                        <a:lnR w="12700" algn="ctr">
                          <a:solidFill>
                            <a:sysClr val="window" lastClr="FFFFFF"/>
                          </a:solidFill>
                        </a:lnR>
                        <a:lnT w="12700" algn="ctr">
                          <a:solidFill>
                            <a:sysClr val="window" lastClr="FFFFFF"/>
                          </a:solidFill>
                        </a:lnT>
                        <a:lnB w="12700" algn="ctr">
                          <a:solidFill>
                            <a:sysClr val="window" lastClr="FFFFFF"/>
                          </a:solidFill>
                        </a:lnB>
                        <a:solidFill>
                          <a:srgbClr val="F79646">
                            <a:lumMod val="60000"/>
                            <a:lumOff val="40000"/>
                          </a:srgbClr>
                        </a:solidFill>
                      </a:tcPr>
                    </a:tc>
                    <a:tc vMerge="1">
                      <a:txBody>
                        <a:bodyPr/>
                        <a:lstStyle/>
                        <a:p>
                          <a:pPr algn="ctr">
                            <a:defRPr/>
                          </a:pPr>
                          <a:endParaRPr lang="fr-FR" sz="1000" dirty="0">
                            <a:solidFill>
                              <a:schemeClr val="tx1"/>
                            </a:solidFill>
                            <a:effectLst/>
                            <a:latin typeface="+mn-lt"/>
                            <a:ea typeface="+mn-ea"/>
                            <a:cs typeface="+mn-cs"/>
                          </a:endParaRPr>
                        </a:p>
                      </a:txBody>
                      <a:tcPr>
                        <a:lnL w="12700" algn="ctr">
                          <a:solidFill>
                            <a:sysClr val="window" lastClr="FFFFFF"/>
                          </a:solidFill>
                        </a:lnL>
                        <a:lnR w="12700" algn="ctr">
                          <a:solidFill>
                            <a:sysClr val="window" lastClr="FFFFFF"/>
                          </a:solidFill>
                        </a:lnR>
                        <a:lnT w="12700" algn="ctr">
                          <a:solidFill>
                            <a:sysClr val="window" lastClr="FFFFFF"/>
                          </a:solidFill>
                        </a:lnT>
                        <a:lnB w="12700" algn="ctr">
                          <a:solidFill>
                            <a:sysClr val="window" lastClr="FFFFFF"/>
                          </a:solidFill>
                        </a:lnB>
                        <a:solidFill>
                          <a:srgbClr val="F79646">
                            <a:lumMod val="60000"/>
                            <a:lumOff val="40000"/>
                          </a:srgbClr>
                        </a:solidFill>
                      </a:tcPr>
                    </a:tc>
                    <a:extLst>
                      <a:ext uri="{0D108BD9-81ED-4DB2-BD59-A6C34878D82A}">
                        <a16:rowId xmlns:a16="http://schemas.microsoft.com/office/drawing/2014/main" val="10003"/>
                      </a:ext>
                    </a:extLst>
                  </a:tr>
                  <a:tr h="701040">
                    <a:tc>
                      <a:txBody>
                        <a:bodyPr/>
                        <a:lstStyle/>
                        <a:p>
                          <a:pPr algn="ctr">
                            <a:defRPr/>
                          </a:pPr>
                          <a:r>
                            <a:rPr lang="fr-CA" sz="1000" dirty="0">
                              <a:solidFill>
                                <a:schemeClr val="tx1"/>
                              </a:solidFill>
                              <a:effectLst/>
                              <a:highlight>
                                <a:srgbClr val="FFFF00"/>
                              </a:highlight>
                              <a:latin typeface="+mn-lt"/>
                              <a:ea typeface="+mn-ea"/>
                              <a:cs typeface="+mn-cs"/>
                            </a:rPr>
                            <a:t>bâtiments de commerces, </a:t>
                          </a:r>
                          <a:r>
                            <a:rPr lang="fr-FR" sz="1000" dirty="0">
                              <a:solidFill>
                                <a:schemeClr val="tx1"/>
                              </a:solidFill>
                              <a:effectLst/>
                              <a:highlight>
                                <a:srgbClr val="FFFF00"/>
                              </a:highlight>
                              <a:latin typeface="+mn-lt"/>
                              <a:ea typeface="+mn-ea"/>
                              <a:cs typeface="+mn-cs"/>
                            </a:rPr>
                            <a:t>aérogares, bâtiments à usage industriel et artisanal, hors immeubles de grande hauteur </a:t>
                          </a:r>
                          <a:r>
                            <a:rPr lang="fr-CA" sz="1000" dirty="0">
                              <a:solidFill>
                                <a:schemeClr val="tx1"/>
                              </a:solidFill>
                              <a:effectLst/>
                              <a:highlight>
                                <a:srgbClr val="FFFF00"/>
                              </a:highlight>
                              <a:latin typeface="+mn-lt"/>
                              <a:ea typeface="+mn-ea"/>
                              <a:cs typeface="+mn-cs"/>
                            </a:rPr>
                            <a:t>et hors bâtiments supérieurs à 3000 m²</a:t>
                          </a:r>
                          <a:endParaRPr lang="fr-FR" sz="1000" dirty="0">
                            <a:solidFill>
                              <a:schemeClr val="tx1"/>
                            </a:solidFill>
                            <a:effectLst/>
                            <a:highlight>
                              <a:srgbClr val="FFFF00"/>
                            </a:highlight>
                            <a:latin typeface="+mn-lt"/>
                            <a:ea typeface="+mn-ea"/>
                            <a:cs typeface="+mn-cs"/>
                          </a:endParaRPr>
                        </a:p>
                      </a:txBody>
                      <a:tcPr>
                        <a:lnL w="12700" algn="ctr">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algn="ctr">
                          <a:solidFill>
                            <a:sysClr val="window" lastClr="FFFFFF"/>
                          </a:solidFill>
                        </a:lnB>
                        <a:solidFill>
                          <a:srgbClr val="F79646">
                            <a:lumMod val="60000"/>
                            <a:lumOff val="40000"/>
                          </a:srgbClr>
                        </a:solidFill>
                      </a:tcPr>
                    </a:tc>
                    <a:tc>
                      <a:txBody>
                        <a:bodyPr/>
                        <a:lstStyle/>
                        <a:p>
                          <a:pPr algn="ctr">
                            <a:defRPr/>
                          </a:pPr>
                          <a:r>
                            <a:rPr lang="fr-FR" sz="1000" dirty="0">
                              <a:solidFill>
                                <a:schemeClr val="tx1"/>
                              </a:solidFill>
                              <a:effectLst/>
                              <a:highlight>
                                <a:srgbClr val="FFFF00"/>
                              </a:highlight>
                              <a:latin typeface="+mn-lt"/>
                              <a:ea typeface="+mn-ea"/>
                              <a:cs typeface="+mn-cs"/>
                            </a:rPr>
                            <a:t>3</a:t>
                          </a:r>
                          <a:endParaRPr sz="1000" dirty="0">
                            <a:solidFill>
                              <a:schemeClr val="tx1"/>
                            </a:solidFill>
                            <a:effectLst/>
                            <a:highlight>
                              <a:srgbClr val="FFFF00"/>
                            </a:highlight>
                            <a:latin typeface="+mn-lt"/>
                            <a:ea typeface="+mn-ea"/>
                            <a:cs typeface="+mn-cs"/>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algn="ctr">
                          <a:solidFill>
                            <a:sysClr val="window" lastClr="FFFFFF"/>
                          </a:solidFill>
                        </a:lnB>
                        <a:solidFill>
                          <a:srgbClr val="F79646">
                            <a:lumMod val="60000"/>
                            <a:lumOff val="40000"/>
                          </a:srgbClr>
                        </a:solidFill>
                      </a:tcPr>
                    </a:tc>
                    <a:tc vMerge="1">
                      <a:txBody>
                        <a:bodyPr/>
                        <a:lstStyle/>
                        <a:p>
                          <a:pPr algn="ctr">
                            <a:defRPr/>
                          </a:pPr>
                          <a:endParaRPr lang="fr-FR" sz="1000" dirty="0">
                            <a:solidFill>
                              <a:schemeClr val="tx1"/>
                            </a:solidFill>
                            <a:effectLst/>
                            <a:latin typeface="+mn-lt"/>
                            <a:ea typeface="+mn-ea"/>
                            <a:cs typeface="+mn-cs"/>
                          </a:endParaRPr>
                        </a:p>
                      </a:txBody>
                      <a:tcPr>
                        <a:lnL w="12700" cap="flat" cmpd="sng" algn="ctr">
                          <a:solidFill>
                            <a:sysClr val="window" lastClr="FFFFFF"/>
                          </a:solidFill>
                          <a:prstDash val="solid"/>
                          <a:round/>
                          <a:headEnd type="none" w="med" len="med"/>
                          <a:tailEnd type="none" w="med" len="med"/>
                        </a:lnL>
                        <a:lnR w="12700" algn="ctr">
                          <a:solidFill>
                            <a:sysClr val="window" lastClr="FFFFFF"/>
                          </a:solidFill>
                        </a:lnR>
                        <a:lnT w="12700" cap="flat" cmpd="sng" algn="ctr">
                          <a:solidFill>
                            <a:sysClr val="window" lastClr="FFFFFF"/>
                          </a:solidFill>
                          <a:prstDash val="solid"/>
                          <a:round/>
                          <a:headEnd type="none" w="med" len="med"/>
                          <a:tailEnd type="none" w="med" len="med"/>
                        </a:lnT>
                        <a:lnB w="12700" algn="ctr">
                          <a:solidFill>
                            <a:sysClr val="window" lastClr="FFFFFF"/>
                          </a:solidFill>
                        </a:lnB>
                        <a:solidFill>
                          <a:srgbClr val="F79646">
                            <a:lumMod val="60000"/>
                            <a:lumOff val="40000"/>
                          </a:srgbClr>
                        </a:solidFill>
                      </a:tcPr>
                    </a:tc>
                    <a:extLst>
                      <a:ext uri="{0D108BD9-81ED-4DB2-BD59-A6C34878D82A}">
                        <a16:rowId xmlns:a16="http://schemas.microsoft.com/office/drawing/2014/main" val="3935037648"/>
                      </a:ext>
                    </a:extLst>
                  </a:tr>
                  <a:tr h="396240">
                    <a:tc>
                      <a:txBody>
                        <a:bodyPr/>
                        <a:lstStyle/>
                        <a:p>
                          <a:pPr marL="0" marR="0" indent="0" algn="ctr" defTabSz="457200">
                            <a:lnSpc>
                              <a:spcPct val="100000"/>
                            </a:lnSpc>
                            <a:spcBef>
                              <a:spcPts val="0"/>
                            </a:spcBef>
                            <a:spcAft>
                              <a:spcPts val="0"/>
                            </a:spcAft>
                            <a:buClrTx/>
                            <a:buSzTx/>
                            <a:buFontTx/>
                            <a:buNone/>
                            <a:defRPr/>
                          </a:pPr>
                          <a:r>
                            <a:rPr lang="fr-FR" sz="1000" dirty="0">
                              <a:solidFill>
                                <a:schemeClr val="tx1"/>
                              </a:solidFill>
                              <a:effectLst/>
                              <a:highlight>
                                <a:srgbClr val="FFFF00"/>
                              </a:highlight>
                              <a:latin typeface="+mn-lt"/>
                              <a:ea typeface="+mn-ea"/>
                              <a:cs typeface="+mn-cs"/>
                            </a:rPr>
                            <a:t>Bâtiments &gt; </a:t>
                          </a:r>
                          <a:r>
                            <a:rPr lang="fr-FR" sz="1000" dirty="0">
                              <a:solidFill>
                                <a:schemeClr val="tx1"/>
                              </a:solidFill>
                              <a:effectLst/>
                              <a:latin typeface="+mn-lt"/>
                              <a:ea typeface="+mn-ea"/>
                              <a:cs typeface="+mn-cs"/>
                            </a:rPr>
                            <a:t>3000m²</a:t>
                          </a:r>
                        </a:p>
                        <a:p>
                          <a:pPr algn="ctr">
                            <a:defRPr/>
                          </a:pPr>
                          <a:endParaRPr lang="fr-FR" sz="1000" dirty="0">
                            <a:solidFill>
                              <a:schemeClr val="tx1"/>
                            </a:solidFill>
                            <a:effectLst/>
                            <a:latin typeface="+mn-lt"/>
                            <a:ea typeface="+mn-ea"/>
                            <a:cs typeface="+mn-cs"/>
                          </a:endParaRPr>
                        </a:p>
                      </a:txBody>
                      <a:tcPr>
                        <a:lnL w="12700" algn="ctr">
                          <a:solidFill>
                            <a:sysClr val="window" lastClr="FFFFFF"/>
                          </a:solidFill>
                        </a:lnL>
                        <a:lnR w="12700" algn="ctr">
                          <a:solidFill>
                            <a:sysClr val="window" lastClr="FFFFFF"/>
                          </a:solidFill>
                        </a:lnR>
                        <a:lnT w="12700" algn="ctr">
                          <a:solidFill>
                            <a:sysClr val="window" lastClr="FFFFFF"/>
                          </a:solidFill>
                        </a:lnT>
                        <a:lnB w="12700" cap="flat" cmpd="sng" algn="ctr">
                          <a:solidFill>
                            <a:sysClr val="window" lastClr="FFFFFF"/>
                          </a:solidFill>
                          <a:prstDash val="solid"/>
                          <a:round/>
                          <a:headEnd type="none" w="med" len="med"/>
                          <a:tailEnd type="none" w="med" len="med"/>
                        </a:lnB>
                        <a:solidFill>
                          <a:srgbClr val="F79646">
                            <a:lumMod val="20000"/>
                            <a:lumOff val="80000"/>
                          </a:srgbClr>
                        </a:solidFill>
                      </a:tcPr>
                    </a:tc>
                    <a:tc>
                      <a:txBody>
                        <a:bodyPr/>
                        <a:lstStyle/>
                        <a:p>
                          <a:pPr algn="ctr">
                            <a:defRPr/>
                          </a:pPr>
                          <a:r>
                            <a:rPr lang="fr-FR" sz="1000">
                              <a:solidFill>
                                <a:schemeClr val="tx1"/>
                              </a:solidFill>
                              <a:effectLst/>
                              <a:latin typeface="+mn-lt"/>
                              <a:ea typeface="+mn-ea"/>
                              <a:cs typeface="+mn-cs"/>
                            </a:rPr>
                            <a:t> mesure non exigée</a:t>
                          </a:r>
                        </a:p>
                      </a:txBody>
                      <a:tcPr>
                        <a:lnL w="12700" algn="ctr">
                          <a:solidFill>
                            <a:sysClr val="window" lastClr="FFFFFF"/>
                          </a:solidFill>
                        </a:lnL>
                        <a:lnR w="12700" algn="ctr">
                          <a:solidFill>
                            <a:sysClr val="window" lastClr="FFFFFF"/>
                          </a:solidFill>
                        </a:lnR>
                        <a:lnT w="12700" algn="ctr">
                          <a:solidFill>
                            <a:sysClr val="window" lastClr="FFFFFF"/>
                          </a:solidFill>
                        </a:lnT>
                        <a:lnB w="12700" cap="flat" cmpd="sng" algn="ctr">
                          <a:solidFill>
                            <a:sysClr val="window" lastClr="FFFFFF"/>
                          </a:solidFill>
                          <a:prstDash val="solid"/>
                          <a:round/>
                          <a:headEnd type="none" w="med" len="med"/>
                          <a:tailEnd type="none" w="med" len="med"/>
                        </a:lnB>
                        <a:solidFill>
                          <a:srgbClr val="F79646">
                            <a:lumMod val="20000"/>
                            <a:lumOff val="80000"/>
                          </a:srgbClr>
                        </a:solidFill>
                      </a:tcPr>
                    </a:tc>
                    <a:tc>
                      <a:txBody>
                        <a:bodyPr/>
                        <a:lstStyle/>
                        <a:p>
                          <a:pPr algn="ctr">
                            <a:defRPr/>
                          </a:pPr>
                          <a:r>
                            <a:rPr lang="fr-FR" sz="1000" dirty="0">
                              <a:solidFill>
                                <a:schemeClr val="tx1"/>
                              </a:solidFill>
                              <a:effectLst/>
                              <a:latin typeface="+mn-lt"/>
                              <a:ea typeface="+mn-ea"/>
                              <a:cs typeface="+mn-cs"/>
                            </a:rPr>
                            <a:t>On prend la valeur par défaut pénalisante si pas de mesure ni de démarche qualité</a:t>
                          </a:r>
                        </a:p>
                      </a:txBody>
                      <a:tcPr>
                        <a:lnL w="12700" algn="ctr">
                          <a:solidFill>
                            <a:sysClr val="window" lastClr="FFFFFF"/>
                          </a:solidFill>
                        </a:lnL>
                        <a:lnR w="12700" algn="ctr">
                          <a:solidFill>
                            <a:sysClr val="window" lastClr="FFFFFF"/>
                          </a:solidFill>
                        </a:lnR>
                        <a:lnT w="12700" algn="ctr">
                          <a:solidFill>
                            <a:sysClr val="window" lastClr="FFFFFF"/>
                          </a:solidFill>
                        </a:lnT>
                        <a:lnB w="12700" cap="flat" cmpd="sng" algn="ctr">
                          <a:solidFill>
                            <a:sysClr val="window" lastClr="FFFFFF"/>
                          </a:solidFill>
                          <a:prstDash val="solid"/>
                          <a:round/>
                          <a:headEnd type="none" w="med" len="med"/>
                          <a:tailEnd type="none" w="med" len="med"/>
                        </a:lnB>
                        <a:solidFill>
                          <a:srgbClr val="F79646">
                            <a:lumMod val="20000"/>
                            <a:lumOff val="80000"/>
                          </a:srgbClr>
                        </a:solidFill>
                      </a:tcPr>
                    </a:tc>
                    <a:extLst>
                      <a:ext uri="{0D108BD9-81ED-4DB2-BD59-A6C34878D82A}">
                        <a16:rowId xmlns:a16="http://schemas.microsoft.com/office/drawing/2014/main" val="10004"/>
                      </a:ext>
                    </a:extLst>
                  </a:tr>
                </a:tbl>
              </a:graphicData>
            </a:graphic>
          </p:graphicFrame>
        </mc:Fallback>
      </mc:AlternateContent>
      <p:sp>
        <p:nvSpPr>
          <p:cNvPr id="10" name="ZoneTexte 9">
            <a:extLst>
              <a:ext uri="{FF2B5EF4-FFF2-40B4-BE49-F238E27FC236}">
                <a16:creationId xmlns:a16="http://schemas.microsoft.com/office/drawing/2014/main" id="{74FD48AD-6A30-4A97-8C5B-A910FC3F51B6}"/>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1100" dirty="0">
                <a:latin typeface="Marianne" panose="02000000000000000000" pitchFamily="50" charset="0"/>
              </a:rPr>
              <a:t>Diapo modifiée version mai 2026</a:t>
            </a:r>
            <a:endParaRPr sz="1100" dirty="0">
              <a:latin typeface="Marianne" panose="02000000000000000000" pitchFamily="50" charset="0"/>
            </a:endParaRPr>
          </a:p>
        </p:txBody>
      </p:sp>
    </p:spTree>
    <p:extLst>
      <p:ext uri="{BB962C8B-B14F-4D97-AF65-F5344CB8AC3E}">
        <p14:creationId xmlns:p14="http://schemas.microsoft.com/office/powerpoint/2010/main" val="84968385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Résumé des exigences de moyens de la RE2020</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131</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74" name="Rectangle 173"/>
          <p:cNvSpPr/>
          <p:nvPr/>
        </p:nvSpPr>
        <p:spPr bwMode="auto">
          <a:xfrm>
            <a:off x="0" y="1126387"/>
            <a:ext cx="394106" cy="3657113"/>
          </a:xfrm>
          <a:prstGeom prst="rect">
            <a:avLst/>
          </a:prstGeom>
          <a:solidFill>
            <a:schemeClr val="accent4">
              <a:lumMod val="20000"/>
              <a:lumOff val="80000"/>
            </a:schemeClr>
          </a:solidFill>
          <a:ln>
            <a:solidFill>
              <a:schemeClr val="accent4"/>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400" b="1">
                <a:solidFill>
                  <a:schemeClr val="bg1">
                    <a:lumMod val="50000"/>
                  </a:schemeClr>
                </a:solidFill>
              </a:rPr>
              <a:t>Résumé des indicateurs des exigences</a:t>
            </a:r>
            <a:endParaRPr/>
          </a:p>
        </p:txBody>
      </p:sp>
      <p:sp>
        <p:nvSpPr>
          <p:cNvPr id="13" name="ZoneTexte 12"/>
          <p:cNvSpPr txBox="1"/>
          <p:nvPr/>
        </p:nvSpPr>
        <p:spPr bwMode="auto">
          <a:xfrm>
            <a:off x="1619672" y="2188405"/>
            <a:ext cx="5582070" cy="1261883"/>
          </a:xfrm>
          <a:prstGeom prst="rect">
            <a:avLst/>
          </a:prstGeom>
          <a:solidFill>
            <a:srgbClr val="00B050"/>
          </a:solidFill>
        </p:spPr>
        <p:txBody>
          <a:bodyPr wrap="square" rtlCol="0">
            <a:spAutoFit/>
          </a:bodyPr>
          <a:lstStyle/>
          <a:p>
            <a:pPr marL="0" marR="0" lvl="3" indent="0" defTabSz="457200">
              <a:lnSpc>
                <a:spcPct val="100000"/>
              </a:lnSpc>
              <a:spcBef>
                <a:spcPts val="0"/>
              </a:spcBef>
              <a:spcAft>
                <a:spcPts val="0"/>
              </a:spcAft>
              <a:buClrTx/>
              <a:buSzTx/>
              <a:buFontTx/>
              <a:buNone/>
              <a:defRPr/>
            </a:pPr>
            <a:endParaRPr lang="fr-FR" sz="800" b="0" i="0" u="none" strike="noStrike" cap="none" spc="0" dirty="0">
              <a:ln>
                <a:noFill/>
              </a:ln>
              <a:solidFill>
                <a:schemeClr val="bg1"/>
              </a:solidFill>
              <a:latin typeface="Calibri"/>
            </a:endParaRPr>
          </a:p>
          <a:p>
            <a:pPr marL="0" marR="0" lvl="3" indent="0" defTabSz="457200">
              <a:lnSpc>
                <a:spcPct val="100000"/>
              </a:lnSpc>
              <a:spcBef>
                <a:spcPts val="0"/>
              </a:spcBef>
              <a:spcAft>
                <a:spcPts val="0"/>
              </a:spcAft>
              <a:buClrTx/>
              <a:buSzTx/>
              <a:buFontTx/>
              <a:buNone/>
              <a:defRPr/>
            </a:pPr>
            <a:endParaRPr lang="fr-FR" sz="800" b="0" i="0" u="none" strike="noStrike" cap="none" spc="0" dirty="0">
              <a:ln>
                <a:noFill/>
              </a:ln>
              <a:solidFill>
                <a:schemeClr val="bg1"/>
              </a:solidFill>
              <a:latin typeface="Calibri"/>
            </a:endParaRPr>
          </a:p>
          <a:p>
            <a:pPr marL="0" marR="0" lvl="3" indent="0" defTabSz="457200">
              <a:lnSpc>
                <a:spcPct val="100000"/>
              </a:lnSpc>
              <a:spcBef>
                <a:spcPts val="0"/>
              </a:spcBef>
              <a:spcAft>
                <a:spcPts val="0"/>
              </a:spcAft>
              <a:buClrTx/>
              <a:buSzTx/>
              <a:buFontTx/>
              <a:buNone/>
              <a:defRPr/>
            </a:pPr>
            <a:endParaRPr lang="fr-FR" sz="800" b="0" i="0" u="none" strike="noStrike" cap="none" spc="0" dirty="0">
              <a:ln>
                <a:noFill/>
              </a:ln>
              <a:solidFill>
                <a:schemeClr val="bg1"/>
              </a:solidFill>
              <a:latin typeface="Calibri"/>
            </a:endParaRPr>
          </a:p>
          <a:p>
            <a:pPr marL="0" marR="0" lvl="3" indent="0" defTabSz="457200">
              <a:lnSpc>
                <a:spcPct val="100000"/>
              </a:lnSpc>
              <a:spcBef>
                <a:spcPts val="0"/>
              </a:spcBef>
              <a:spcAft>
                <a:spcPts val="0"/>
              </a:spcAft>
              <a:buClrTx/>
              <a:buSzTx/>
              <a:buFontTx/>
              <a:buNone/>
              <a:defRPr/>
            </a:pPr>
            <a:r>
              <a:rPr lang="fr-FR" sz="1300" b="0" i="0" u="none" strike="noStrike" cap="none" spc="0" dirty="0">
                <a:ln>
                  <a:noFill/>
                </a:ln>
                <a:solidFill>
                  <a:schemeClr val="bg1"/>
                </a:solidFill>
                <a:latin typeface="Calibri"/>
              </a:rPr>
              <a:t>Pour tous les bâtiments</a:t>
            </a:r>
            <a:endParaRPr dirty="0"/>
          </a:p>
          <a:p>
            <a:pPr marL="1257300" marR="0" lvl="5" indent="-342900" defTabSz="457200">
              <a:lnSpc>
                <a:spcPct val="100000"/>
              </a:lnSpc>
              <a:spcBef>
                <a:spcPts val="0"/>
              </a:spcBef>
              <a:spcAft>
                <a:spcPts val="0"/>
              </a:spcAft>
              <a:buClrTx/>
              <a:buSzTx/>
              <a:buFont typeface="Symbol"/>
              <a:buChar char="Þ"/>
              <a:defRPr/>
            </a:pPr>
            <a:r>
              <a:rPr lang="fr-FR" sz="1300" b="0" i="0" u="none" strike="noStrike" cap="none" spc="0" dirty="0">
                <a:ln>
                  <a:noFill/>
                </a:ln>
                <a:solidFill>
                  <a:schemeClr val="bg1"/>
                </a:solidFill>
                <a:latin typeface="Calibri"/>
              </a:rPr>
              <a:t>Soit par la mesure,</a:t>
            </a:r>
            <a:endParaRPr dirty="0"/>
          </a:p>
          <a:p>
            <a:pPr marL="1257300" marR="0" lvl="5" indent="-342900" defTabSz="457200">
              <a:lnSpc>
                <a:spcPct val="100000"/>
              </a:lnSpc>
              <a:spcBef>
                <a:spcPts val="0"/>
              </a:spcBef>
              <a:spcAft>
                <a:spcPts val="0"/>
              </a:spcAft>
              <a:buClrTx/>
              <a:buSzTx/>
              <a:buFont typeface="Symbol"/>
              <a:buChar char="Þ"/>
              <a:defRPr/>
            </a:pPr>
            <a:r>
              <a:rPr lang="fr-FR" sz="1300" b="0" i="0" u="none" strike="noStrike" cap="none" spc="0" dirty="0">
                <a:ln>
                  <a:noFill/>
                </a:ln>
                <a:solidFill>
                  <a:schemeClr val="bg1"/>
                </a:solidFill>
                <a:latin typeface="Calibri"/>
              </a:rPr>
              <a:t>Soit par une démarche qualité</a:t>
            </a:r>
            <a:endParaRPr dirty="0"/>
          </a:p>
          <a:p>
            <a:pPr marL="1257300" marR="0" lvl="5" indent="-342900" defTabSz="457200">
              <a:lnSpc>
                <a:spcPct val="100000"/>
              </a:lnSpc>
              <a:spcBef>
                <a:spcPts val="0"/>
              </a:spcBef>
              <a:spcAft>
                <a:spcPts val="0"/>
              </a:spcAft>
              <a:buClrTx/>
              <a:buSzTx/>
              <a:buFont typeface="Symbol"/>
              <a:buChar char="Þ"/>
              <a:defRPr/>
            </a:pPr>
            <a:r>
              <a:rPr lang="fr-FR" sz="1300" b="0" i="0" u="none" strike="noStrike" cap="none" spc="0" dirty="0">
                <a:ln>
                  <a:noFill/>
                </a:ln>
                <a:solidFill>
                  <a:schemeClr val="bg1"/>
                </a:solidFill>
                <a:latin typeface="Calibri"/>
              </a:rPr>
              <a:t>Sinon, on doit prendre la valeur par défaut pénalisante</a:t>
            </a:r>
            <a:endParaRPr lang="fr-FR" sz="1300" b="1" i="0" u="none" strike="noStrike" cap="none" spc="0" dirty="0">
              <a:ln>
                <a:noFill/>
              </a:ln>
              <a:solidFill>
                <a:schemeClr val="bg1"/>
              </a:solidFill>
              <a:latin typeface="Calibri"/>
            </a:endParaRPr>
          </a:p>
        </p:txBody>
      </p:sp>
      <p:sp>
        <p:nvSpPr>
          <p:cNvPr id="14" name="Rectangle 13"/>
          <p:cNvSpPr/>
          <p:nvPr/>
        </p:nvSpPr>
        <p:spPr bwMode="auto">
          <a:xfrm>
            <a:off x="1619672" y="2212515"/>
            <a:ext cx="3312368" cy="337779"/>
          </a:xfrm>
          <a:prstGeom prst="rect">
            <a:avLst/>
          </a:prstGeom>
          <a:solidFill>
            <a:srgbClr val="169B62"/>
          </a:solidFill>
          <a:ln w="25400" cap="flat" cmpd="sng" algn="ctr">
            <a:solidFill>
              <a:srgbClr val="169B62"/>
            </a:solidFill>
            <a:prstDash val="solid"/>
          </a:ln>
          <a:effectLst/>
        </p:spPr>
        <p:txBody>
          <a:bodyPr rtlCol="0" anchor="ctr"/>
          <a:lstStyle/>
          <a:p>
            <a:pPr marL="0" marR="0" lvl="3" indent="0" defTabSz="457200">
              <a:lnSpc>
                <a:spcPct val="100000"/>
              </a:lnSpc>
              <a:spcBef>
                <a:spcPts val="0"/>
              </a:spcBef>
              <a:spcAft>
                <a:spcPts val="0"/>
              </a:spcAft>
              <a:buClrTx/>
              <a:buSzTx/>
              <a:buFontTx/>
              <a:buNone/>
              <a:defRPr/>
            </a:pPr>
            <a:r>
              <a:rPr lang="fr-FR" sz="1400" b="0" i="0" u="none" strike="noStrike" cap="none" spc="0" dirty="0">
                <a:ln>
                  <a:noFill/>
                </a:ln>
                <a:solidFill>
                  <a:schemeClr val="bg1"/>
                </a:solidFill>
                <a:latin typeface="Calibri"/>
                <a:ea typeface="+mn-ea"/>
                <a:cs typeface="+mn-cs"/>
              </a:rPr>
              <a:t>Etanchéité à l’air des réseaux aérauliques</a:t>
            </a:r>
            <a:endParaRPr dirty="0"/>
          </a:p>
        </p:txBody>
      </p:sp>
      <p:sp>
        <p:nvSpPr>
          <p:cNvPr id="10" name="ZoneTexte 9">
            <a:extLst>
              <a:ext uri="{FF2B5EF4-FFF2-40B4-BE49-F238E27FC236}">
                <a16:creationId xmlns:a16="http://schemas.microsoft.com/office/drawing/2014/main" id="{74FD48AD-6A30-4A97-8C5B-A910FC3F51B6}"/>
              </a:ext>
            </a:extLst>
          </p:cNvPr>
          <p:cNvSpPr txBox="1"/>
          <p:nvPr/>
        </p:nvSpPr>
        <p:spPr bwMode="auto">
          <a:xfrm>
            <a:off x="3327168" y="151475"/>
            <a:ext cx="2438556" cy="287964"/>
          </a:xfrm>
          <a:prstGeom prst="rect">
            <a:avLst/>
          </a:prstGeom>
          <a:solidFill>
            <a:schemeClr val="accent4">
              <a:lumMod val="40000"/>
              <a:lumOff val="60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1100" dirty="0">
                <a:latin typeface="Marianne" panose="02000000000000000000" pitchFamily="50" charset="0"/>
              </a:rPr>
              <a:t>Diapo modifiée version mai 2026</a:t>
            </a:r>
            <a:endParaRPr sz="1100" dirty="0">
              <a:latin typeface="Marianne" panose="02000000000000000000" pitchFamily="50" charset="0"/>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447614"/>
          </a:xfrm>
        </p:spPr>
        <p:txBody>
          <a:bodyPr/>
          <a:lstStyle/>
          <a:p>
            <a:pPr>
              <a:defRPr/>
            </a:pPr>
            <a:r>
              <a:rPr lang="fr-FR" sz="2000"/>
              <a:t>Résumé des exigences de moyens de la RE2020</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132</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3" name="Espace réservé du contenu 2"/>
          <p:cNvSpPr txBox="1"/>
          <p:nvPr/>
        </p:nvSpPr>
        <p:spPr bwMode="auto">
          <a:xfrm>
            <a:off x="642088" y="1491630"/>
            <a:ext cx="8289023" cy="1862049"/>
          </a:xfrm>
          <a:prstGeom prst="rect">
            <a:avLst/>
          </a:prstGeom>
        </p:spPr>
        <p:txBody>
          <a:bodyPr>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spcBef>
                <a:spcPts val="600"/>
              </a:spcBef>
              <a:spcAft>
                <a:spcPts val="600"/>
              </a:spcAft>
              <a:defRPr/>
            </a:pPr>
            <a:r>
              <a:rPr lang="fr-FR" sz="1600" dirty="0"/>
              <a:t>La RE2020 reprend des exigences de moyens de la RT2012  mais autorise d’en prouver le respect par des résultats:</a:t>
            </a:r>
            <a:endParaRPr dirty="0"/>
          </a:p>
          <a:p>
            <a:pPr marL="257175" indent="-257175">
              <a:spcBef>
                <a:spcPts val="600"/>
              </a:spcBef>
              <a:spcAft>
                <a:spcPts val="600"/>
              </a:spcAft>
              <a:buClr>
                <a:schemeClr val="accent6"/>
              </a:buClr>
              <a:buFont typeface="Wingdings"/>
              <a:buChar char="Ø"/>
              <a:defRPr/>
            </a:pPr>
            <a:r>
              <a:rPr lang="fr-FR" sz="1600" b="1" dirty="0"/>
              <a:t>l’accès à l’éclairage naturel en habitation </a:t>
            </a:r>
            <a:r>
              <a:rPr lang="fr-FR" sz="1600" dirty="0"/>
              <a:t>: une justification de différents niveaux d’éclairage en lux permet de valider la règle de la surface de baies représentant 1/6 de la surface de référence (ou 1/3 de la surface de façade disponible si </a:t>
            </a:r>
            <a:r>
              <a:rPr lang="fr-FR" sz="1600" dirty="0" err="1"/>
              <a:t>Sref</a:t>
            </a:r>
            <a:r>
              <a:rPr lang="fr-FR" sz="1600" dirty="0"/>
              <a:t>&lt;25m²) ;</a:t>
            </a:r>
            <a:endParaRPr dirty="0"/>
          </a:p>
          <a:p>
            <a:pPr marL="257175" indent="-257175">
              <a:spcBef>
                <a:spcPts val="600"/>
              </a:spcBef>
              <a:spcAft>
                <a:spcPts val="600"/>
              </a:spcAft>
              <a:buClr>
                <a:schemeClr val="accent6"/>
              </a:buClr>
              <a:buFont typeface="Wingdings"/>
              <a:buChar char="Ø"/>
              <a:defRPr/>
            </a:pPr>
            <a:r>
              <a:rPr lang="fr-FR" sz="1600" b="1" dirty="0"/>
              <a:t>les ponts thermiques</a:t>
            </a:r>
            <a:r>
              <a:rPr lang="fr-FR" sz="1600" dirty="0"/>
              <a:t> : une justification des températures de surface des parois permet de valider les ratios de transmissions thermiques linéiques et moyens déjà introduit par la RT2012: température de surface au nu intérieur et au droit du nu intérieur de l’isolant, en tout point de ces surfaces, supérieure a 15°C.</a:t>
            </a:r>
            <a:endParaRPr dirty="0"/>
          </a:p>
          <a:p>
            <a:pPr marL="0" lvl="2" indent="0">
              <a:spcBef>
                <a:spcPts val="600"/>
              </a:spcBef>
              <a:spcAft>
                <a:spcPts val="600"/>
              </a:spcAft>
              <a:buFont typeface="Arial"/>
              <a:buNone/>
              <a:defRPr sz="1800" b="0" i="0" u="none" strike="noStrike" cap="none" spc="0">
                <a:solidFill>
                  <a:srgbClr val="000000"/>
                </a:solidFill>
              </a:defRPr>
            </a:pPr>
            <a:endParaRPr lang="fr-FR" sz="1600" dirty="0">
              <a:solidFill>
                <a:srgbClr val="000000"/>
              </a:solidFill>
              <a:ea typeface="Microsoft YaHei"/>
              <a:cs typeface="Mangal"/>
            </a:endParaRPr>
          </a:p>
        </p:txBody>
      </p:sp>
      <p:sp>
        <p:nvSpPr>
          <p:cNvPr id="14" name="Rectangle 13"/>
          <p:cNvSpPr/>
          <p:nvPr/>
        </p:nvSpPr>
        <p:spPr bwMode="auto">
          <a:xfrm>
            <a:off x="0" y="1126387"/>
            <a:ext cx="394106" cy="3657113"/>
          </a:xfrm>
          <a:prstGeom prst="rect">
            <a:avLst/>
          </a:prstGeom>
          <a:solidFill>
            <a:schemeClr val="accent4">
              <a:lumMod val="20000"/>
              <a:lumOff val="80000"/>
            </a:schemeClr>
          </a:solidFill>
          <a:ln>
            <a:solidFill>
              <a:schemeClr val="accent4"/>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400" b="1">
                <a:solidFill>
                  <a:schemeClr val="bg1">
                    <a:lumMod val="50000"/>
                  </a:schemeClr>
                </a:solidFill>
              </a:rPr>
              <a:t>Résumé des indicateurs des exigences</a:t>
            </a:r>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Espace réservé pour une image  2"/>
          <p:cNvSpPr>
            <a:spLocks noGrp="1"/>
          </p:cNvSpPr>
          <p:nvPr>
            <p:ph type="pic" sz="quarter" idx="4294967295"/>
          </p:nvPr>
        </p:nvSpPr>
        <p:spPr bwMode="auto">
          <a:xfrm>
            <a:off x="-1" y="743453"/>
            <a:ext cx="9144000" cy="4406400"/>
          </a:xfrm>
          <a:prstGeom prst="rect">
            <a:avLst/>
          </a:prstGeom>
          <a:solidFill>
            <a:srgbClr val="169B62"/>
          </a:solidFill>
        </p:spPr>
      </p:sp>
      <p:sp>
        <p:nvSpPr>
          <p:cNvPr id="6" name="Titre 5"/>
          <p:cNvSpPr>
            <a:spLocks noGrp="1"/>
          </p:cNvSpPr>
          <p:nvPr>
            <p:ph type="title"/>
          </p:nvPr>
        </p:nvSpPr>
        <p:spPr bwMode="auto"/>
        <p:txBody>
          <a:bodyPr/>
          <a:lstStyle/>
          <a:p>
            <a:pPr>
              <a:buFont typeface="+mj-lt"/>
              <a:buAutoNum type="arabicPeriod" startAt="7"/>
              <a:defRPr/>
            </a:pPr>
            <a:r>
              <a:rPr lang="fr-FR" dirty="0"/>
              <a:t>Etude et attestations associées à la RE2020</a:t>
            </a:r>
            <a:endParaRPr lang="fr-FR" dirty="0">
              <a:solidFill>
                <a:schemeClr val="bg1"/>
              </a:solidFill>
            </a:endParaRPr>
          </a:p>
        </p:txBody>
      </p:sp>
      <p:sp>
        <p:nvSpPr>
          <p:cNvPr id="4" name="Espace réservé de la date 3"/>
          <p:cNvSpPr>
            <a:spLocks noGrp="1"/>
          </p:cNvSpPr>
          <p:nvPr>
            <p:ph type="dt" sz="half" idx="10"/>
          </p:nvPr>
        </p:nvSpPr>
        <p:spPr bwMode="auto"/>
        <p:txBody>
          <a:bodyPr/>
          <a:lstStyle/>
          <a:p>
            <a:pPr algn="r">
              <a:defRPr/>
            </a:pPr>
            <a:r>
              <a:rPr lang="fr-FR" cap="all"/>
              <a:t>XX/XX/XXXX</a:t>
            </a:r>
          </a:p>
        </p:txBody>
      </p:sp>
      <p:sp>
        <p:nvSpPr>
          <p:cNvPr id="5" name="Espace réservé du pied de page 4"/>
          <p:cNvSpPr>
            <a:spLocks noGrp="1"/>
          </p:cNvSpPr>
          <p:nvPr>
            <p:ph type="ftr" sz="quarter" idx="11"/>
          </p:nvPr>
        </p:nvSpPr>
        <p:spPr bwMode="auto"/>
        <p:txBody>
          <a:bodyPr/>
          <a:lstStyle/>
          <a:p>
            <a:pPr>
              <a:defRPr/>
            </a:pPr>
            <a:r>
              <a:rPr lang="fr-FR"/>
              <a:t>Intitulé de la direction/service interministérielle</a:t>
            </a:r>
            <a:endParaRPr/>
          </a:p>
        </p:txBody>
      </p:sp>
      <p:sp>
        <p:nvSpPr>
          <p:cNvPr id="11" name="Espace réservé du numéro de diapositive 10"/>
          <p:cNvSpPr>
            <a:spLocks noGrp="1"/>
          </p:cNvSpPr>
          <p:nvPr>
            <p:ph type="sldNum" sz="quarter" idx="4294967295"/>
          </p:nvPr>
        </p:nvSpPr>
        <p:spPr bwMode="auto">
          <a:xfrm>
            <a:off x="6264000" y="4783500"/>
            <a:ext cx="1350000" cy="360000"/>
          </a:xfrm>
        </p:spPr>
        <p:txBody>
          <a:bodyPr/>
          <a:lstStyle/>
          <a:p>
            <a:pPr>
              <a:defRPr/>
            </a:pPr>
            <a:fld id="{733122C9-A0B9-462F-8757-0847AD287B63}" type="slidenum">
              <a:rPr lang="fr-FR"/>
              <a:t>133</a:t>
            </a:fld>
            <a:endParaRPr lang="fr-F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642088" y="693343"/>
            <a:ext cx="8345075" cy="447614"/>
          </a:xfrm>
        </p:spPr>
        <p:txBody>
          <a:bodyPr/>
          <a:lstStyle/>
          <a:p>
            <a:pPr>
              <a:defRPr/>
            </a:pPr>
            <a:r>
              <a:rPr lang="fr-FR" sz="2000" dirty="0"/>
              <a:t>L’étude de faisabilité et les attestations</a:t>
            </a:r>
            <a:endParaRPr dirty="0"/>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134</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4" name="Rectangle 13"/>
          <p:cNvSpPr/>
          <p:nvPr/>
        </p:nvSpPr>
        <p:spPr bwMode="auto">
          <a:xfrm>
            <a:off x="0" y="1126387"/>
            <a:ext cx="394106" cy="3657113"/>
          </a:xfrm>
          <a:prstGeom prst="rect">
            <a:avLst/>
          </a:prstGeom>
          <a:solidFill>
            <a:schemeClr val="accent4">
              <a:lumMod val="20000"/>
              <a:lumOff val="80000"/>
            </a:schemeClr>
          </a:solidFill>
          <a:ln>
            <a:solidFill>
              <a:schemeClr val="accent4"/>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400" b="1">
                <a:solidFill>
                  <a:schemeClr val="bg1">
                    <a:lumMod val="50000"/>
                  </a:schemeClr>
                </a:solidFill>
              </a:rPr>
              <a:t>Attestations</a:t>
            </a:r>
            <a:endParaRPr/>
          </a:p>
        </p:txBody>
      </p:sp>
      <p:sp>
        <p:nvSpPr>
          <p:cNvPr id="9" name="Espace réservé du texte 6"/>
          <p:cNvSpPr txBox="1"/>
          <p:nvPr/>
        </p:nvSpPr>
        <p:spPr bwMode="auto">
          <a:xfrm>
            <a:off x="477806" y="1368403"/>
            <a:ext cx="8509357" cy="3168351"/>
          </a:xfrm>
          <a:prstGeom prst="rect">
            <a:avLst/>
          </a:prstGeom>
        </p:spPr>
        <p:txBody>
          <a:bodyPr vert="horz" lIns="91440" tIns="45720" rIns="91440" bIns="45720" rtlCol="0">
            <a:normAutofit/>
          </a:bodyPr>
          <a:lstStyle>
            <a:lvl1pPr marL="0" indent="0" algn="l" defTabSz="457200">
              <a:spcBef>
                <a:spcPts val="0"/>
              </a:spcBef>
              <a:spcAft>
                <a:spcPts val="1800"/>
              </a:spcAft>
              <a:buFontTx/>
              <a:buNone/>
              <a:defRPr sz="1800" b="1">
                <a:solidFill>
                  <a:srgbClr val="135565"/>
                </a:solidFill>
                <a:latin typeface="+mn-lt"/>
                <a:ea typeface="+mn-ea"/>
                <a:cs typeface="+mn-cs"/>
              </a:defRPr>
            </a:lvl1pPr>
            <a:lvl2pPr marL="0" indent="0" algn="l" defTabSz="457200">
              <a:spcBef>
                <a:spcPts val="0"/>
              </a:spcBef>
              <a:spcAft>
                <a:spcPts val="1200"/>
              </a:spcAft>
              <a:buFontTx/>
              <a:buNone/>
              <a:defRPr sz="1400">
                <a:solidFill>
                  <a:schemeClr val="tx1"/>
                </a:solidFill>
                <a:latin typeface="+mn-lt"/>
                <a:ea typeface="+mn-ea"/>
                <a:cs typeface="+mn-cs"/>
              </a:defRPr>
            </a:lvl2pPr>
            <a:lvl3pPr marL="360000" indent="-228600" algn="l" defTabSz="457200">
              <a:spcBef>
                <a:spcPts val="0"/>
              </a:spcBef>
              <a:spcAft>
                <a:spcPts val="0"/>
              </a:spcAft>
              <a:buClr>
                <a:srgbClr val="E57D00"/>
              </a:buClr>
              <a:buFont typeface="Arial"/>
              <a:buChar char="•"/>
              <a:defRPr sz="1400">
                <a:solidFill>
                  <a:schemeClr val="tx1"/>
                </a:solidFill>
                <a:latin typeface="+mn-lt"/>
                <a:ea typeface="+mn-ea"/>
                <a:cs typeface="+mn-cs"/>
              </a:defRPr>
            </a:lvl3pPr>
            <a:lvl4pPr marL="720000" indent="-228600" algn="l" defTabSz="457200">
              <a:spcBef>
                <a:spcPts val="0"/>
              </a:spcBef>
              <a:spcAft>
                <a:spcPts val="0"/>
              </a:spcAft>
              <a:buSzPct val="150000"/>
              <a:buFont typeface="Arial"/>
              <a:buChar char="–"/>
              <a:defRPr sz="1200">
                <a:solidFill>
                  <a:srgbClr val="E57D00"/>
                </a:solidFill>
                <a:latin typeface="+mn-lt"/>
                <a:ea typeface="+mn-ea"/>
                <a:cs typeface="+mn-cs"/>
              </a:defRPr>
            </a:lvl4pPr>
            <a:lvl5pPr marL="1080000" indent="-228600" algn="l" defTabSz="457200">
              <a:spcBef>
                <a:spcPts val="0"/>
              </a:spcBef>
              <a:spcAft>
                <a:spcPts val="0"/>
              </a:spcAft>
              <a:buSzPct val="75000"/>
              <a:buFont typeface="Arial"/>
              <a:buChar char="•"/>
              <a:defRPr sz="1200">
                <a:solidFill>
                  <a:schemeClr val="tx1"/>
                </a:solidFill>
                <a:latin typeface="+mn-lt"/>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a:lstStyle>
          <a:p>
            <a:pPr marL="285750" indent="-285750">
              <a:buFont typeface="Arial"/>
              <a:buChar char="•"/>
              <a:defRPr/>
            </a:pPr>
            <a:r>
              <a:rPr lang="fr-FR" b="0" dirty="0"/>
              <a:t>L’étude de faisabilité technique et économique des diverses solutions d'approvisionnement en énergie pour les bâtiments </a:t>
            </a:r>
            <a:endParaRPr dirty="0"/>
          </a:p>
          <a:p>
            <a:pPr marL="285750" indent="-285750">
              <a:buFont typeface="Arial"/>
              <a:buChar char="•"/>
              <a:defRPr/>
            </a:pPr>
            <a:r>
              <a:rPr lang="fr-FR" b="0" dirty="0"/>
              <a:t>L’attestation de la prise en compte de la réglementation environnementale RE2020 </a:t>
            </a:r>
            <a:r>
              <a:rPr lang="fr-FR" b="0" dirty="0">
                <a:solidFill>
                  <a:schemeClr val="tx1"/>
                </a:solidFill>
              </a:rPr>
              <a:t>au dépôt de la demande de permis de construire</a:t>
            </a:r>
            <a:endParaRPr dirty="0"/>
          </a:p>
          <a:p>
            <a:pPr marL="285750" indent="-285750">
              <a:buFont typeface="Arial"/>
              <a:buChar char="•"/>
              <a:defRPr/>
            </a:pPr>
            <a:r>
              <a:rPr lang="fr-FR" b="0" dirty="0"/>
              <a:t>L’attestation de la prise en compte de la réglementation environnementale RE2020 </a:t>
            </a:r>
            <a:r>
              <a:rPr lang="fr-FR" b="0" dirty="0">
                <a:solidFill>
                  <a:schemeClr val="tx1"/>
                </a:solidFill>
              </a:rPr>
              <a:t>à l’achèvement des travaux</a:t>
            </a:r>
            <a:endParaRPr dirty="0"/>
          </a:p>
          <a:p>
            <a:pPr marL="285750" indent="-285750">
              <a:buFont typeface="Arial"/>
              <a:buChar char="•"/>
              <a:defRPr/>
            </a:pPr>
            <a:endParaRPr lang="fr-FR" b="0" dirty="0"/>
          </a:p>
          <a:p>
            <a:pPr marL="285750" indent="-285750">
              <a:buFont typeface="Arial"/>
              <a:buChar char="•"/>
              <a:defRPr/>
            </a:pPr>
            <a:endParaRPr lang="fr-FR" b="1" i="0" u="none" strike="noStrike" cap="none" spc="0" dirty="0">
              <a:ln>
                <a:noFill/>
              </a:ln>
              <a:solidFill>
                <a:srgbClr val="135565"/>
              </a:solidFill>
              <a:latin typeface="Calibri"/>
              <a:ea typeface="+mn-ea"/>
              <a:cs typeface="+mn-cs"/>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642088" y="693343"/>
            <a:ext cx="8345075" cy="447614"/>
          </a:xfrm>
        </p:spPr>
        <p:txBody>
          <a:bodyPr/>
          <a:lstStyle/>
          <a:p>
            <a:pPr>
              <a:defRPr/>
            </a:pPr>
            <a:r>
              <a:rPr lang="fr-FR" sz="2000"/>
              <a:t>Etude de faisabilité des approvisionnements en énergie</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135</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9" name="Espace réservé du texte 6"/>
          <p:cNvSpPr txBox="1"/>
          <p:nvPr/>
        </p:nvSpPr>
        <p:spPr bwMode="auto">
          <a:xfrm>
            <a:off x="477806" y="1275606"/>
            <a:ext cx="8509357" cy="3168351"/>
          </a:xfrm>
          <a:prstGeom prst="rect">
            <a:avLst/>
          </a:prstGeom>
        </p:spPr>
        <p:txBody>
          <a:bodyPr vert="horz" lIns="91440" tIns="45720" rIns="91440" bIns="45720" rtlCol="0">
            <a:normAutofit lnSpcReduction="10000"/>
          </a:bodyPr>
          <a:lstStyle>
            <a:lvl1pPr marL="0" indent="0" algn="l" defTabSz="457200">
              <a:spcBef>
                <a:spcPts val="0"/>
              </a:spcBef>
              <a:spcAft>
                <a:spcPts val="1800"/>
              </a:spcAft>
              <a:buFontTx/>
              <a:buNone/>
              <a:defRPr sz="1800" b="1">
                <a:solidFill>
                  <a:srgbClr val="135565"/>
                </a:solidFill>
                <a:latin typeface="+mn-lt"/>
                <a:ea typeface="+mn-ea"/>
                <a:cs typeface="+mn-cs"/>
              </a:defRPr>
            </a:lvl1pPr>
            <a:lvl2pPr marL="0" indent="0" algn="l" defTabSz="457200">
              <a:spcBef>
                <a:spcPts val="0"/>
              </a:spcBef>
              <a:spcAft>
                <a:spcPts val="1200"/>
              </a:spcAft>
              <a:buFontTx/>
              <a:buNone/>
              <a:defRPr sz="1400">
                <a:solidFill>
                  <a:schemeClr val="tx1"/>
                </a:solidFill>
                <a:latin typeface="+mn-lt"/>
                <a:ea typeface="+mn-ea"/>
                <a:cs typeface="+mn-cs"/>
              </a:defRPr>
            </a:lvl2pPr>
            <a:lvl3pPr marL="360000" indent="-228600" algn="l" defTabSz="457200">
              <a:spcBef>
                <a:spcPts val="0"/>
              </a:spcBef>
              <a:spcAft>
                <a:spcPts val="0"/>
              </a:spcAft>
              <a:buClr>
                <a:srgbClr val="E57D00"/>
              </a:buClr>
              <a:buFont typeface="Arial"/>
              <a:buChar char="•"/>
              <a:defRPr sz="1400">
                <a:solidFill>
                  <a:schemeClr val="tx1"/>
                </a:solidFill>
                <a:latin typeface="+mn-lt"/>
                <a:ea typeface="+mn-ea"/>
                <a:cs typeface="+mn-cs"/>
              </a:defRPr>
            </a:lvl3pPr>
            <a:lvl4pPr marL="720000" indent="-228600" algn="l" defTabSz="457200">
              <a:spcBef>
                <a:spcPts val="0"/>
              </a:spcBef>
              <a:spcAft>
                <a:spcPts val="0"/>
              </a:spcAft>
              <a:buSzPct val="150000"/>
              <a:buFont typeface="Arial"/>
              <a:buChar char="–"/>
              <a:defRPr sz="1200">
                <a:solidFill>
                  <a:srgbClr val="E57D00"/>
                </a:solidFill>
                <a:latin typeface="+mn-lt"/>
                <a:ea typeface="+mn-ea"/>
                <a:cs typeface="+mn-cs"/>
              </a:defRPr>
            </a:lvl4pPr>
            <a:lvl5pPr marL="1080000" indent="-228600" algn="l" defTabSz="457200">
              <a:spcBef>
                <a:spcPts val="0"/>
              </a:spcBef>
              <a:spcAft>
                <a:spcPts val="0"/>
              </a:spcAft>
              <a:buSzPct val="75000"/>
              <a:buFont typeface="Arial"/>
              <a:buChar char="•"/>
              <a:defRPr sz="1200">
                <a:solidFill>
                  <a:schemeClr val="tx1"/>
                </a:solidFill>
                <a:latin typeface="+mn-lt"/>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a:lstStyle>
          <a:p>
            <a:pPr marL="304792" marR="0" lvl="0" indent="-304792" algn="just" defTabSz="457200">
              <a:lnSpc>
                <a:spcPct val="150000"/>
              </a:lnSpc>
              <a:spcBef>
                <a:spcPts val="0"/>
              </a:spcBef>
              <a:spcAft>
                <a:spcPts val="300"/>
              </a:spcAft>
              <a:buClrTx/>
              <a:buSzTx/>
              <a:buFont typeface="Arial"/>
              <a:buChar char="•"/>
              <a:defRPr/>
            </a:pPr>
            <a:r>
              <a:rPr lang="fr-FR" b="1" i="0" u="none" strike="noStrike" cap="none" spc="0" dirty="0">
                <a:ln>
                  <a:noFill/>
                </a:ln>
                <a:solidFill>
                  <a:srgbClr val="00B050"/>
                </a:solidFill>
                <a:latin typeface="Calibri"/>
                <a:ea typeface="+mn-ea"/>
                <a:cs typeface="+mn-cs"/>
              </a:rPr>
              <a:t>Quand ? </a:t>
            </a:r>
            <a:r>
              <a:rPr lang="fr-FR" b="0" i="0" u="none" strike="noStrike" cap="none" spc="0" dirty="0">
                <a:ln>
                  <a:noFill/>
                </a:ln>
                <a:solidFill>
                  <a:srgbClr val="135565"/>
                </a:solidFill>
                <a:latin typeface="Calibri"/>
                <a:ea typeface="+mn-ea"/>
                <a:cs typeface="+mn-cs"/>
              </a:rPr>
              <a:t>→  Etude à réaliser en amont de la demande de permis de construire et attestation de réalisation à fournir au dépôt de la demande de PC.</a:t>
            </a:r>
          </a:p>
          <a:p>
            <a:pPr marL="304792" marR="0" lvl="0" indent="-304792" algn="just" defTabSz="457200">
              <a:lnSpc>
                <a:spcPct val="150000"/>
              </a:lnSpc>
              <a:spcBef>
                <a:spcPts val="0"/>
              </a:spcBef>
              <a:spcAft>
                <a:spcPts val="300"/>
              </a:spcAft>
              <a:buClrTx/>
              <a:buSzTx/>
              <a:buFont typeface="Arial"/>
              <a:buChar char="•"/>
              <a:defRPr/>
            </a:pPr>
            <a:r>
              <a:rPr lang="fr-FR" b="1" i="0" u="none" strike="noStrike" cap="none" spc="0" dirty="0">
                <a:ln>
                  <a:noFill/>
                </a:ln>
                <a:solidFill>
                  <a:srgbClr val="00B050"/>
                </a:solidFill>
                <a:latin typeface="Calibri"/>
                <a:ea typeface="+mn-ea"/>
                <a:cs typeface="+mn-cs"/>
              </a:rPr>
              <a:t>Réalisée par </a:t>
            </a:r>
            <a:r>
              <a:rPr lang="fr-FR" sz="1600" b="1" i="0" u="none" strike="noStrike" cap="none" spc="0" dirty="0">
                <a:ln>
                  <a:noFill/>
                </a:ln>
                <a:solidFill>
                  <a:srgbClr val="135565"/>
                </a:solidFill>
                <a:latin typeface="Calibri"/>
                <a:ea typeface="+mn-ea"/>
                <a:cs typeface="+mn-cs"/>
              </a:rPr>
              <a:t>le maître d’ouvrage</a:t>
            </a:r>
            <a:endParaRPr dirty="0"/>
          </a:p>
          <a:p>
            <a:pPr marL="304792" lvl="0" indent="-304792" algn="just">
              <a:lnSpc>
                <a:spcPct val="150000"/>
              </a:lnSpc>
              <a:spcAft>
                <a:spcPts val="300"/>
              </a:spcAft>
              <a:buFont typeface="Arial"/>
              <a:buChar char="•"/>
              <a:defRPr/>
            </a:pPr>
            <a:r>
              <a:rPr lang="fr-FR" b="1" i="0" u="none" strike="noStrike" cap="none" spc="0" dirty="0">
                <a:ln>
                  <a:noFill/>
                </a:ln>
                <a:solidFill>
                  <a:srgbClr val="00B050"/>
                </a:solidFill>
                <a:latin typeface="Calibri"/>
                <a:ea typeface="+mn-ea"/>
                <a:cs typeface="+mn-cs"/>
              </a:rPr>
              <a:t>Objectifs </a:t>
            </a:r>
            <a:r>
              <a:rPr lang="fr-FR" sz="1600" b="0" dirty="0"/>
              <a:t>→ Favoriser le recours aux ENR et aux systèmes les plus performants </a:t>
            </a:r>
            <a:endParaRPr dirty="0"/>
          </a:p>
          <a:p>
            <a:pPr marL="304792" indent="-304792" algn="just">
              <a:lnSpc>
                <a:spcPct val="150000"/>
              </a:lnSpc>
              <a:buFont typeface="Arial"/>
              <a:buChar char="•"/>
              <a:defRPr/>
            </a:pPr>
            <a:r>
              <a:rPr lang="fr-FR" sz="1600" b="1" i="0" u="none" strike="noStrike" cap="none" spc="0" dirty="0">
                <a:ln>
                  <a:noFill/>
                </a:ln>
                <a:solidFill>
                  <a:srgbClr val="00B050"/>
                </a:solidFill>
                <a:latin typeface="Calibri"/>
                <a:ea typeface="+mn-ea"/>
                <a:cs typeface="+mn-cs"/>
              </a:rPr>
              <a:t>Obligations </a:t>
            </a:r>
            <a:r>
              <a:rPr lang="fr-FR" sz="1600" b="0" i="0" u="none" strike="noStrike" cap="none" spc="0" dirty="0">
                <a:ln>
                  <a:noFill/>
                </a:ln>
                <a:solidFill>
                  <a:srgbClr val="135565"/>
                </a:solidFill>
                <a:latin typeface="Calibri"/>
                <a:ea typeface="+mn-ea"/>
                <a:cs typeface="+mn-cs"/>
              </a:rPr>
              <a:t>→ </a:t>
            </a:r>
            <a:r>
              <a:rPr lang="fr-FR" sz="1600" dirty="0"/>
              <a:t>Comparer au minimum 5 systèmes</a:t>
            </a:r>
            <a:r>
              <a:rPr lang="fr-FR" sz="1600" b="0" dirty="0"/>
              <a:t> sur la base de critères énergétiques, environnementaux et économiques</a:t>
            </a:r>
            <a:endParaRPr dirty="0"/>
          </a:p>
          <a:p>
            <a:pPr marL="304792" marR="0" lvl="0" indent="-304792" algn="just" defTabSz="457200">
              <a:lnSpc>
                <a:spcPct val="150000"/>
              </a:lnSpc>
              <a:spcBef>
                <a:spcPts val="0"/>
              </a:spcBef>
              <a:spcAft>
                <a:spcPts val="300"/>
              </a:spcAft>
              <a:buClrTx/>
              <a:buSzTx/>
              <a:buFont typeface="Arial"/>
              <a:buChar char="•"/>
              <a:defRPr/>
            </a:pPr>
            <a:r>
              <a:rPr lang="fr-FR" sz="1600" b="1" i="0" u="none" strike="noStrike" cap="none" spc="0" dirty="0">
                <a:ln>
                  <a:noFill/>
                </a:ln>
                <a:solidFill>
                  <a:srgbClr val="00B050"/>
                </a:solidFill>
                <a:latin typeface="Calibri"/>
                <a:ea typeface="+mn-ea"/>
                <a:cs typeface="+mn-cs"/>
              </a:rPr>
              <a:t>Périmètre d’application</a:t>
            </a:r>
            <a:endParaRPr lang="fr-FR" b="1" i="0" u="none" strike="noStrike" cap="none" spc="0" dirty="0">
              <a:ln>
                <a:noFill/>
              </a:ln>
              <a:solidFill>
                <a:srgbClr val="135565"/>
              </a:solidFill>
              <a:latin typeface="Calibri"/>
              <a:ea typeface="+mn-ea"/>
              <a:cs typeface="+mn-cs"/>
            </a:endParaRPr>
          </a:p>
        </p:txBody>
      </p:sp>
      <p:pic>
        <p:nvPicPr>
          <p:cNvPr id="10" name="Image 9"/>
          <p:cNvPicPr>
            <a:picLocks noChangeAspect="1"/>
          </p:cNvPicPr>
          <p:nvPr/>
        </p:nvPicPr>
        <p:blipFill>
          <a:blip r:embed="rId4"/>
          <a:srcRect l="1687" t="6561"/>
          <a:stretch/>
        </p:blipFill>
        <p:spPr bwMode="auto">
          <a:xfrm>
            <a:off x="2903651" y="3729630"/>
            <a:ext cx="6230529" cy="1025413"/>
          </a:xfrm>
          <a:prstGeom prst="rect">
            <a:avLst/>
          </a:prstGeom>
        </p:spPr>
      </p:pic>
      <p:sp>
        <p:nvSpPr>
          <p:cNvPr id="11" name="Rectangle 10"/>
          <p:cNvSpPr/>
          <p:nvPr/>
        </p:nvSpPr>
        <p:spPr bwMode="auto">
          <a:xfrm>
            <a:off x="0" y="1126387"/>
            <a:ext cx="394106" cy="3657113"/>
          </a:xfrm>
          <a:prstGeom prst="rect">
            <a:avLst/>
          </a:prstGeom>
          <a:solidFill>
            <a:schemeClr val="accent4">
              <a:lumMod val="20000"/>
              <a:lumOff val="80000"/>
            </a:schemeClr>
          </a:solidFill>
          <a:ln>
            <a:solidFill>
              <a:schemeClr val="accent4"/>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400" b="1">
                <a:solidFill>
                  <a:schemeClr val="bg1">
                    <a:lumMod val="50000"/>
                  </a:schemeClr>
                </a:solidFill>
              </a:rPr>
              <a:t>Attestations</a:t>
            </a:r>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642088" y="693343"/>
            <a:ext cx="8345075" cy="447614"/>
          </a:xfrm>
        </p:spPr>
        <p:txBody>
          <a:bodyPr/>
          <a:lstStyle/>
          <a:p>
            <a:pPr>
              <a:defRPr/>
            </a:pPr>
            <a:r>
              <a:rPr lang="fr-FR" sz="2000"/>
              <a:t>Etude de faisabilité des approvisionnements en énergie</a:t>
            </a:r>
            <a:endParaRPr/>
          </a:p>
        </p:txBody>
      </p:sp>
      <p:sp>
        <p:nvSpPr>
          <p:cNvPr id="4" name="Espace réservé du numéro de diapositive 3"/>
          <p:cNvSpPr>
            <a:spLocks noGrp="1"/>
          </p:cNvSpPr>
          <p:nvPr>
            <p:ph type="sldNum" sz="quarter" idx="12"/>
          </p:nvPr>
        </p:nvSpPr>
        <p:spPr bwMode="auto"/>
        <p:txBody>
          <a:bodyPr/>
          <a:lstStyle/>
          <a:p>
            <a:pPr marL="0" marR="0" lvl="0" indent="0" algn="r" defTabSz="914400">
              <a:lnSpc>
                <a:spcPct val="100000"/>
              </a:lnSpc>
              <a:spcBef>
                <a:spcPts val="0"/>
              </a:spcBef>
              <a:spcAft>
                <a:spcPts val="0"/>
              </a:spcAft>
              <a:buClrTx/>
              <a:buSzTx/>
              <a:buFontTx/>
              <a:buNone/>
              <a:defRPr/>
            </a:pPr>
            <a:fld id="{733122C9-A0B9-462F-8757-0847AD287B63}" type="slidenum">
              <a:rPr lang="fr-FR" sz="750" b="1" i="0" u="none" strike="noStrike" cap="none" spc="0">
                <a:ln>
                  <a:noFill/>
                </a:ln>
                <a:solidFill>
                  <a:srgbClr val="000000"/>
                </a:solidFill>
                <a:latin typeface="Marianne"/>
                <a:ea typeface="+mn-ea"/>
                <a:cs typeface="+mn-cs"/>
              </a:rPr>
              <a:t>136</a:t>
            </a:fld>
            <a:endParaRPr lang="fr-FR" sz="750" b="1" i="0" u="none" strike="noStrike" cap="none" spc="0">
              <a:ln>
                <a:noFill/>
              </a:ln>
              <a:solidFill>
                <a:srgbClr val="000000"/>
              </a:solidFill>
              <a:latin typeface="Marianne"/>
              <a:ea typeface="+mn-ea"/>
              <a:cs typeface="+mn-cs"/>
            </a:endParaRP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marL="0" marR="0" lvl="0" indent="0" algn="l" defTabSz="914400">
              <a:lnSpc>
                <a:spcPct val="100000"/>
              </a:lnSpc>
              <a:spcBef>
                <a:spcPts val="0"/>
              </a:spcBef>
              <a:spcAft>
                <a:spcPts val="0"/>
              </a:spcAft>
              <a:buClrTx/>
              <a:buSzTx/>
              <a:buFontTx/>
              <a:buNone/>
              <a:defRPr/>
            </a:pPr>
            <a:r>
              <a:rPr lang="fr-FR" sz="750" b="0" i="0" u="none" strike="noStrike" cap="none" spc="0">
                <a:ln>
                  <a:noFill/>
                </a:ln>
                <a:solidFill>
                  <a:srgbClr val="169B62"/>
                </a:solidFill>
                <a:latin typeface="Marianne"/>
                <a:ea typeface="+mn-ea"/>
                <a:cs typeface="+mn-cs"/>
              </a:rPr>
              <a:t>RE2020 ⎮ Présentation de la RE2020</a:t>
            </a:r>
            <a:endParaRPr/>
          </a:p>
        </p:txBody>
      </p:sp>
      <p:sp>
        <p:nvSpPr>
          <p:cNvPr id="5" name="Rectangle 4"/>
          <p:cNvSpPr/>
          <p:nvPr/>
        </p:nvSpPr>
        <p:spPr bwMode="auto">
          <a:xfrm>
            <a:off x="755576" y="1086661"/>
            <a:ext cx="3160737" cy="507831"/>
          </a:xfrm>
          <a:prstGeom prst="rect">
            <a:avLst/>
          </a:prstGeom>
        </p:spPr>
        <p:txBody>
          <a:bodyPr wrap="none">
            <a:spAutoFit/>
          </a:bodyPr>
          <a:lstStyle/>
          <a:p>
            <a:pPr marL="304792" marR="0" lvl="0" indent="-304792" algn="just" defTabSz="457200">
              <a:lnSpc>
                <a:spcPct val="150000"/>
              </a:lnSpc>
              <a:spcBef>
                <a:spcPts val="0"/>
              </a:spcBef>
              <a:spcAft>
                <a:spcPts val="1800"/>
              </a:spcAft>
              <a:buClrTx/>
              <a:buSzTx/>
              <a:buFont typeface="Arial"/>
              <a:buChar char="•"/>
              <a:defRPr/>
            </a:pPr>
            <a:r>
              <a:rPr lang="fr-FR" sz="1800" b="1" i="0" u="none" strike="noStrike" cap="none" spc="0">
                <a:ln>
                  <a:noFill/>
                </a:ln>
                <a:solidFill>
                  <a:srgbClr val="00B050"/>
                </a:solidFill>
                <a:latin typeface="Calibri"/>
                <a:ea typeface="+mn-ea"/>
                <a:cs typeface="+mn-cs"/>
              </a:rPr>
              <a:t>Evolutions RT2012 / RE2020</a:t>
            </a:r>
            <a:endParaRPr/>
          </a:p>
        </p:txBody>
      </p:sp>
      <p:sp>
        <p:nvSpPr>
          <p:cNvPr id="11" name="Rectangle 10"/>
          <p:cNvSpPr/>
          <p:nvPr/>
        </p:nvSpPr>
        <p:spPr bwMode="auto">
          <a:xfrm>
            <a:off x="0" y="1126387"/>
            <a:ext cx="394106" cy="3657113"/>
          </a:xfrm>
          <a:prstGeom prst="rect">
            <a:avLst/>
          </a:prstGeom>
          <a:solidFill>
            <a:schemeClr val="accent4">
              <a:lumMod val="20000"/>
              <a:lumOff val="80000"/>
            </a:schemeClr>
          </a:solidFill>
          <a:ln>
            <a:solidFill>
              <a:schemeClr val="accent4"/>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400" b="1">
                <a:solidFill>
                  <a:schemeClr val="bg1">
                    <a:lumMod val="50000"/>
                  </a:schemeClr>
                </a:solidFill>
              </a:rPr>
              <a:t>Attestations</a:t>
            </a:r>
            <a:endParaRPr/>
          </a:p>
        </p:txBody>
      </p:sp>
      <p:graphicFrame>
        <p:nvGraphicFramePr>
          <p:cNvPr id="3" name="Tableau 2"/>
          <p:cNvGraphicFramePr>
            <a:graphicFrameLocks noGrp="1"/>
          </p:cNvGraphicFramePr>
          <p:nvPr/>
        </p:nvGraphicFramePr>
        <p:xfrm>
          <a:off x="642088" y="1525848"/>
          <a:ext cx="8276936" cy="2651760"/>
        </p:xfrm>
        <a:graphic>
          <a:graphicData uri="http://schemas.openxmlformats.org/drawingml/2006/table">
            <a:tbl>
              <a:tblPr firstRow="1" firstCol="1" bandRow="1">
                <a:tableStyleId>{5C22544A-7EE6-4342-B048-85BDC9FD1C3A}</a:tableStyleId>
              </a:tblPr>
              <a:tblGrid>
                <a:gridCol w="4547675">
                  <a:extLst>
                    <a:ext uri="{9D8B030D-6E8A-4147-A177-3AD203B41FA5}">
                      <a16:colId xmlns:a16="http://schemas.microsoft.com/office/drawing/2014/main" val="20000"/>
                    </a:ext>
                  </a:extLst>
                </a:gridCol>
                <a:gridCol w="3729261">
                  <a:extLst>
                    <a:ext uri="{9D8B030D-6E8A-4147-A177-3AD203B41FA5}">
                      <a16:colId xmlns:a16="http://schemas.microsoft.com/office/drawing/2014/main" val="20001"/>
                    </a:ext>
                  </a:extLst>
                </a:gridCol>
              </a:tblGrid>
              <a:tr h="0">
                <a:tc>
                  <a:txBody>
                    <a:bodyPr/>
                    <a:lstStyle/>
                    <a:p>
                      <a:pPr algn="ctr">
                        <a:spcAft>
                          <a:spcPts val="0"/>
                        </a:spcAft>
                        <a:tabLst>
                          <a:tab pos="3420745" algn="ctr"/>
                          <a:tab pos="6840220" algn="r"/>
                        </a:tabLst>
                        <a:defRPr/>
                      </a:pPr>
                      <a:r>
                        <a:rPr lang="fr-FR" sz="1400">
                          <a:solidFill>
                            <a:schemeClr val="tx1"/>
                          </a:solidFill>
                        </a:rPr>
                        <a:t>RT2012</a:t>
                      </a:r>
                      <a:endParaRPr lang="fr-FR" sz="1600">
                        <a:solidFill>
                          <a:schemeClr val="tx1"/>
                        </a:solidFill>
                        <a:latin typeface="Marianne"/>
                        <a:ea typeface="Calibri"/>
                        <a:cs typeface="Times New Roman"/>
                      </a:endParaRPr>
                    </a:p>
                  </a:txBody>
                  <a:tcPr marL="68580" marR="68580" marT="0" marB="0">
                    <a:lnL w="12700" algn="ctr">
                      <a:solidFill>
                        <a:schemeClr val="tx1"/>
                      </a:solidFill>
                    </a:lnL>
                    <a:lnR w="12700" algn="ctr">
                      <a:solidFill>
                        <a:schemeClr val="tx1"/>
                      </a:solidFill>
                    </a:lnR>
                    <a:lnT w="12700" algn="ctr">
                      <a:solidFill>
                        <a:schemeClr val="tx1"/>
                      </a:solidFill>
                    </a:lnT>
                    <a:lnB w="12700" algn="ctr">
                      <a:solidFill>
                        <a:schemeClr val="tx1"/>
                      </a:solidFill>
                    </a:lnB>
                    <a:noFill/>
                  </a:tcPr>
                </a:tc>
                <a:tc>
                  <a:txBody>
                    <a:bodyPr/>
                    <a:lstStyle/>
                    <a:p>
                      <a:pPr algn="ctr">
                        <a:spcAft>
                          <a:spcPts val="0"/>
                        </a:spcAft>
                        <a:tabLst>
                          <a:tab pos="3420745" algn="ctr"/>
                          <a:tab pos="6840220" algn="r"/>
                        </a:tabLst>
                        <a:defRPr/>
                      </a:pPr>
                      <a:r>
                        <a:rPr lang="fr-FR" sz="1400">
                          <a:solidFill>
                            <a:schemeClr val="tx1"/>
                          </a:solidFill>
                        </a:rPr>
                        <a:t>RE2020</a:t>
                      </a:r>
                      <a:endParaRPr lang="fr-FR" sz="1600">
                        <a:solidFill>
                          <a:schemeClr val="tx1"/>
                        </a:solidFill>
                        <a:latin typeface="Marianne"/>
                        <a:ea typeface="Calibri"/>
                        <a:cs typeface="Times New Roman"/>
                      </a:endParaRPr>
                    </a:p>
                  </a:txBody>
                  <a:tcPr marL="68580" marR="68580" marT="0" marB="0">
                    <a:lnL w="12700" algn="ctr">
                      <a:solidFill>
                        <a:schemeClr val="tx1"/>
                      </a:solidFill>
                    </a:lnL>
                    <a:lnR w="12700" algn="ctr">
                      <a:solidFill>
                        <a:schemeClr val="tx1"/>
                      </a:solidFill>
                    </a:lnR>
                    <a:lnT w="12700" algn="ctr">
                      <a:solidFill>
                        <a:schemeClr val="tx1"/>
                      </a:solidFill>
                    </a:lnT>
                    <a:lnB w="12700" algn="ctr">
                      <a:solidFill>
                        <a:schemeClr val="tx1"/>
                      </a:solidFill>
                    </a:lnB>
                    <a:noFill/>
                  </a:tcPr>
                </a:tc>
                <a:extLst>
                  <a:ext uri="{0D108BD9-81ED-4DB2-BD59-A6C34878D82A}">
                    <a16:rowId xmlns:a16="http://schemas.microsoft.com/office/drawing/2014/main" val="10000"/>
                  </a:ext>
                </a:extLst>
              </a:tr>
              <a:tr h="0">
                <a:tc gridSpan="2">
                  <a:txBody>
                    <a:bodyPr/>
                    <a:lstStyle/>
                    <a:p>
                      <a:pPr algn="just">
                        <a:spcAft>
                          <a:spcPts val="0"/>
                        </a:spcAft>
                        <a:tabLst>
                          <a:tab pos="3420745" algn="ctr"/>
                          <a:tab pos="6840220" algn="r"/>
                        </a:tabLst>
                        <a:defRPr/>
                      </a:pPr>
                      <a:r>
                        <a:rPr lang="fr-FR" sz="1600" b="0">
                          <a:solidFill>
                            <a:schemeClr val="tx1"/>
                          </a:solidFill>
                        </a:rPr>
                        <a:t>Principe</a:t>
                      </a:r>
                      <a:endParaRPr lang="fr-FR" sz="1800" b="0">
                        <a:solidFill>
                          <a:schemeClr val="tx1"/>
                        </a:solidFill>
                        <a:latin typeface="Marianne"/>
                        <a:ea typeface="Calibri"/>
                        <a:cs typeface="Times New Roman"/>
                      </a:endParaRPr>
                    </a:p>
                  </a:txBody>
                  <a:tcPr marL="68580" marR="68580" marT="0" marB="0">
                    <a:lnL w="12700" algn="ctr">
                      <a:solidFill>
                        <a:schemeClr val="tx1"/>
                      </a:solidFill>
                    </a:lnL>
                    <a:lnR w="12700" algn="ctr">
                      <a:solidFill>
                        <a:schemeClr val="tx1"/>
                      </a:solidFill>
                    </a:lnR>
                    <a:lnT w="12700" algn="ctr">
                      <a:solidFill>
                        <a:schemeClr val="tx1"/>
                      </a:solidFill>
                    </a:lnT>
                    <a:lnB w="12700" algn="ctr">
                      <a:solidFill>
                        <a:schemeClr val="tx1"/>
                      </a:solidFill>
                    </a:lnB>
                    <a:noFill/>
                  </a:tcPr>
                </a:tc>
                <a:tc hMerge="1">
                  <a:txBody>
                    <a:bodyPr/>
                    <a:lstStyle/>
                    <a:p>
                      <a:endParaRPr/>
                    </a:p>
                  </a:txBody>
                  <a:tcPr/>
                </a:tc>
                <a:extLst>
                  <a:ext uri="{0D108BD9-81ED-4DB2-BD59-A6C34878D82A}">
                    <a16:rowId xmlns:a16="http://schemas.microsoft.com/office/drawing/2014/main" val="10001"/>
                  </a:ext>
                </a:extLst>
              </a:tr>
              <a:tr h="0">
                <a:tc>
                  <a:txBody>
                    <a:bodyPr/>
                    <a:lstStyle/>
                    <a:p>
                      <a:pPr algn="l">
                        <a:spcAft>
                          <a:spcPts val="0"/>
                        </a:spcAft>
                        <a:tabLst>
                          <a:tab pos="3420745" algn="ctr"/>
                          <a:tab pos="6840220" algn="r"/>
                        </a:tabLst>
                        <a:defRPr/>
                      </a:pPr>
                      <a:r>
                        <a:rPr lang="fr-FR" sz="1600" b="0">
                          <a:solidFill>
                            <a:schemeClr val="tx1"/>
                          </a:solidFill>
                        </a:rPr>
                        <a:t>Comparaison d’un système d'approvisionnement en énergie pressenti avec :</a:t>
                      </a:r>
                      <a:endParaRPr lang="fr-FR" sz="1800" b="0">
                        <a:solidFill>
                          <a:schemeClr val="tx1"/>
                        </a:solidFill>
                      </a:endParaRPr>
                    </a:p>
                    <a:p>
                      <a:pPr marL="342900" lvl="0" indent="-342900" algn="l">
                        <a:spcAft>
                          <a:spcPts val="0"/>
                        </a:spcAft>
                        <a:buFont typeface="Calibri"/>
                        <a:buChar char="-"/>
                        <a:tabLst>
                          <a:tab pos="3420745" algn="ctr"/>
                          <a:tab pos="6840220" algn="r"/>
                        </a:tabLst>
                        <a:defRPr/>
                      </a:pPr>
                      <a:r>
                        <a:rPr lang="fr-FR" sz="1600" b="0" u="none" strike="sngStrike">
                          <a:solidFill>
                            <a:schemeClr val="bg2"/>
                          </a:solidFill>
                        </a:rPr>
                        <a:t>Au moins 8 autres systèmes, appelés « variantes », si la surface du bâtiment est supérieure ou égale à 1 000 m² ;</a:t>
                      </a:r>
                      <a:endParaRPr lang="fr-FR" sz="1800" b="0" u="none" strike="noStrike">
                        <a:solidFill>
                          <a:schemeClr val="bg2"/>
                        </a:solidFill>
                      </a:endParaRPr>
                    </a:p>
                    <a:p>
                      <a:pPr marL="342900" lvl="0" indent="-342900" algn="l">
                        <a:spcAft>
                          <a:spcPts val="0"/>
                        </a:spcAft>
                        <a:buFont typeface="Calibri"/>
                        <a:buChar char="-"/>
                        <a:tabLst>
                          <a:tab pos="3420745" algn="ctr"/>
                          <a:tab pos="6840220" algn="r"/>
                        </a:tabLst>
                        <a:defRPr/>
                      </a:pPr>
                      <a:r>
                        <a:rPr lang="fr-FR" sz="1600" b="0" u="none" strike="noStrike">
                          <a:solidFill>
                            <a:schemeClr val="tx1"/>
                          </a:solidFill>
                        </a:rPr>
                        <a:t>Au moins 4 autres systèmes, appelés « variantes </a:t>
                      </a:r>
                      <a:r>
                        <a:rPr lang="fr-FR" sz="1600" b="0" u="none" strike="noStrike">
                          <a:solidFill>
                            <a:schemeClr val="bg2"/>
                          </a:solidFill>
                        </a:rPr>
                        <a:t>»</a:t>
                      </a:r>
                      <a:r>
                        <a:rPr lang="fr-FR" sz="1600" b="0" u="none" strike="sngStrike">
                          <a:solidFill>
                            <a:schemeClr val="bg2"/>
                          </a:solidFill>
                        </a:rPr>
                        <a:t>, si la surface du bâtiment est inférieure à 1 000 m².</a:t>
                      </a:r>
                      <a:endParaRPr lang="fr-FR" sz="1800" b="0" u="none" strike="noStrike">
                        <a:solidFill>
                          <a:schemeClr val="bg2"/>
                        </a:solidFill>
                        <a:latin typeface="Marianne"/>
                        <a:ea typeface="Calibri"/>
                        <a:cs typeface="Times New Roman"/>
                      </a:endParaRPr>
                    </a:p>
                  </a:txBody>
                  <a:tcPr marL="68580" marR="68580" marT="0" marB="0">
                    <a:lnL w="12700" algn="ctr">
                      <a:solidFill>
                        <a:schemeClr val="tx1"/>
                      </a:solidFill>
                    </a:lnL>
                    <a:lnR w="12700" algn="ctr">
                      <a:solidFill>
                        <a:schemeClr val="tx1"/>
                      </a:solidFill>
                    </a:lnR>
                    <a:lnT w="12700" algn="ctr">
                      <a:solidFill>
                        <a:schemeClr val="tx1"/>
                      </a:solidFill>
                    </a:lnT>
                    <a:lnB w="12700" algn="ctr">
                      <a:solidFill>
                        <a:schemeClr val="tx1"/>
                      </a:solidFill>
                    </a:lnB>
                    <a:noFill/>
                  </a:tcPr>
                </a:tc>
                <a:tc>
                  <a:txBody>
                    <a:bodyPr/>
                    <a:lstStyle/>
                    <a:p>
                      <a:pPr algn="l">
                        <a:spcAft>
                          <a:spcPts val="0"/>
                        </a:spcAft>
                        <a:tabLst>
                          <a:tab pos="3420745" algn="ctr"/>
                          <a:tab pos="6840220" algn="r"/>
                        </a:tabLst>
                        <a:defRPr/>
                      </a:pPr>
                      <a:r>
                        <a:rPr lang="fr-FR" sz="1600" b="0">
                          <a:solidFill>
                            <a:schemeClr val="tx1"/>
                          </a:solidFill>
                        </a:rPr>
                        <a:t>Comparaison d’ un système d'approvisionnement en énergie pressenti avec au moins 4 autres systèmes, appelés « variantes », </a:t>
                      </a:r>
                      <a:r>
                        <a:rPr lang="fr-FR" sz="1600" b="1">
                          <a:solidFill>
                            <a:srgbClr val="00B050"/>
                          </a:solidFill>
                        </a:rPr>
                        <a:t>quelle que soit la surface du bâtiment.</a:t>
                      </a:r>
                      <a:endParaRPr lang="fr-FR" sz="1800" b="1">
                        <a:solidFill>
                          <a:srgbClr val="00B050"/>
                        </a:solidFill>
                        <a:latin typeface="Marianne"/>
                        <a:ea typeface="Calibri"/>
                        <a:cs typeface="Times New Roman"/>
                      </a:endParaRPr>
                    </a:p>
                  </a:txBody>
                  <a:tcPr marL="68580" marR="68580" marT="0" marB="0">
                    <a:lnL w="12700" algn="ctr">
                      <a:solidFill>
                        <a:schemeClr val="tx1"/>
                      </a:solidFill>
                    </a:lnL>
                    <a:lnR w="12700" algn="ctr">
                      <a:solidFill>
                        <a:schemeClr val="tx1"/>
                      </a:solidFill>
                    </a:lnR>
                    <a:lnT w="12700" algn="ctr">
                      <a:solidFill>
                        <a:schemeClr val="tx1"/>
                      </a:solidFill>
                    </a:lnT>
                    <a:lnB w="12700" algn="ctr">
                      <a:solidFill>
                        <a:schemeClr val="tx1"/>
                      </a:solidFill>
                    </a:lnB>
                    <a:noFill/>
                  </a:tcPr>
                </a:tc>
                <a:extLst>
                  <a:ext uri="{0D108BD9-81ED-4DB2-BD59-A6C34878D82A}">
                    <a16:rowId xmlns:a16="http://schemas.microsoft.com/office/drawing/2014/main" val="10002"/>
                  </a:ext>
                </a:extLst>
              </a:tr>
            </a:tbl>
          </a:graphicData>
        </a:graphic>
      </p:graphicFrame>
      <p:sp>
        <p:nvSpPr>
          <p:cNvPr id="6" name="Rectangle 5"/>
          <p:cNvSpPr/>
          <p:nvPr/>
        </p:nvSpPr>
        <p:spPr bwMode="auto">
          <a:xfrm>
            <a:off x="1972400" y="4333950"/>
            <a:ext cx="2582758" cy="369332"/>
          </a:xfrm>
          <a:prstGeom prst="rect">
            <a:avLst/>
          </a:prstGeom>
        </p:spPr>
        <p:txBody>
          <a:bodyPr wrap="none">
            <a:spAutoFit/>
          </a:bodyPr>
          <a:lstStyle/>
          <a:p>
            <a:pPr marL="342900" lvl="0" indent="-342900">
              <a:buFont typeface="Calibri"/>
              <a:buChar char="-"/>
              <a:tabLst>
                <a:tab pos="3420745" algn="ctr"/>
                <a:tab pos="6840220" algn="r"/>
              </a:tabLst>
              <a:defRPr/>
            </a:pPr>
            <a:r>
              <a:rPr lang="fr-FR" strike="sngStrike">
                <a:solidFill>
                  <a:schemeClr val="bg2"/>
                </a:solidFill>
              </a:rPr>
              <a:t>Ce qui est supprimé</a:t>
            </a:r>
            <a:endParaRPr lang="fr-FR" sz="2000">
              <a:solidFill>
                <a:schemeClr val="bg2"/>
              </a:solidFill>
              <a:ea typeface="Calibri"/>
              <a:cs typeface="Times New Roman"/>
            </a:endParaRPr>
          </a:p>
        </p:txBody>
      </p:sp>
      <p:sp>
        <p:nvSpPr>
          <p:cNvPr id="8" name="Rectangle 7"/>
          <p:cNvSpPr/>
          <p:nvPr/>
        </p:nvSpPr>
        <p:spPr bwMode="auto">
          <a:xfrm>
            <a:off x="5339273" y="4333950"/>
            <a:ext cx="2031325" cy="369332"/>
          </a:xfrm>
          <a:prstGeom prst="rect">
            <a:avLst/>
          </a:prstGeom>
        </p:spPr>
        <p:txBody>
          <a:bodyPr wrap="none">
            <a:spAutoFit/>
          </a:bodyPr>
          <a:lstStyle/>
          <a:p>
            <a:pPr>
              <a:defRPr/>
            </a:pPr>
            <a:r>
              <a:rPr lang="fr-FR" b="1">
                <a:solidFill>
                  <a:srgbClr val="00B050"/>
                </a:solidFill>
              </a:rPr>
              <a:t>Ce qui est ajouté</a:t>
            </a:r>
            <a:endParaRPr lang="fr-FR"/>
          </a:p>
        </p:txBody>
      </p:sp>
      <p:sp>
        <p:nvSpPr>
          <p:cNvPr id="9" name="ZoneTexte 8"/>
          <p:cNvSpPr txBox="1"/>
          <p:nvPr/>
        </p:nvSpPr>
        <p:spPr bwMode="auto">
          <a:xfrm>
            <a:off x="394106" y="4308584"/>
            <a:ext cx="1441590" cy="369332"/>
          </a:xfrm>
          <a:prstGeom prst="rect">
            <a:avLst/>
          </a:prstGeom>
          <a:noFill/>
        </p:spPr>
        <p:txBody>
          <a:bodyPr wrap="square" rtlCol="0">
            <a:spAutoFit/>
          </a:bodyPr>
          <a:lstStyle/>
          <a:p>
            <a:pPr>
              <a:defRPr/>
            </a:pPr>
            <a:r>
              <a:rPr lang="fr-FR"/>
              <a:t>Légende:</a:t>
            </a:r>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642088" y="693343"/>
            <a:ext cx="8345075" cy="447614"/>
          </a:xfrm>
        </p:spPr>
        <p:txBody>
          <a:bodyPr/>
          <a:lstStyle/>
          <a:p>
            <a:pPr>
              <a:defRPr/>
            </a:pPr>
            <a:r>
              <a:rPr lang="fr-FR" sz="2000"/>
              <a:t>Attestation au dépôt de la demande de permis de construire</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137</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9" name="Espace réservé du texte 6"/>
          <p:cNvSpPr txBox="1"/>
          <p:nvPr/>
        </p:nvSpPr>
        <p:spPr bwMode="auto">
          <a:xfrm>
            <a:off x="477806" y="1275606"/>
            <a:ext cx="8509357" cy="3168351"/>
          </a:xfrm>
          <a:prstGeom prst="rect">
            <a:avLst/>
          </a:prstGeom>
        </p:spPr>
        <p:txBody>
          <a:bodyPr vert="horz" lIns="91440" tIns="45720" rIns="91440" bIns="45720" rtlCol="0">
            <a:normAutofit lnSpcReduction="10000"/>
          </a:bodyPr>
          <a:lstStyle>
            <a:lvl1pPr marL="0" indent="0" algn="l" defTabSz="457200">
              <a:spcBef>
                <a:spcPts val="0"/>
              </a:spcBef>
              <a:spcAft>
                <a:spcPts val="1800"/>
              </a:spcAft>
              <a:buFontTx/>
              <a:buNone/>
              <a:defRPr sz="1800" b="1">
                <a:solidFill>
                  <a:srgbClr val="135565"/>
                </a:solidFill>
                <a:latin typeface="+mn-lt"/>
                <a:ea typeface="+mn-ea"/>
                <a:cs typeface="+mn-cs"/>
              </a:defRPr>
            </a:lvl1pPr>
            <a:lvl2pPr marL="0" indent="0" algn="l" defTabSz="457200">
              <a:spcBef>
                <a:spcPts val="0"/>
              </a:spcBef>
              <a:spcAft>
                <a:spcPts val="1200"/>
              </a:spcAft>
              <a:buFontTx/>
              <a:buNone/>
              <a:defRPr sz="1400">
                <a:solidFill>
                  <a:schemeClr val="tx1"/>
                </a:solidFill>
                <a:latin typeface="+mn-lt"/>
                <a:ea typeface="+mn-ea"/>
                <a:cs typeface="+mn-cs"/>
              </a:defRPr>
            </a:lvl2pPr>
            <a:lvl3pPr marL="360000" indent="-228600" algn="l" defTabSz="457200">
              <a:spcBef>
                <a:spcPts val="0"/>
              </a:spcBef>
              <a:spcAft>
                <a:spcPts val="0"/>
              </a:spcAft>
              <a:buClr>
                <a:srgbClr val="E57D00"/>
              </a:buClr>
              <a:buFont typeface="Arial"/>
              <a:buChar char="•"/>
              <a:defRPr sz="1400">
                <a:solidFill>
                  <a:schemeClr val="tx1"/>
                </a:solidFill>
                <a:latin typeface="+mn-lt"/>
                <a:ea typeface="+mn-ea"/>
                <a:cs typeface="+mn-cs"/>
              </a:defRPr>
            </a:lvl3pPr>
            <a:lvl4pPr marL="720000" indent="-228600" algn="l" defTabSz="457200">
              <a:spcBef>
                <a:spcPts val="0"/>
              </a:spcBef>
              <a:spcAft>
                <a:spcPts val="0"/>
              </a:spcAft>
              <a:buSzPct val="150000"/>
              <a:buFont typeface="Arial"/>
              <a:buChar char="–"/>
              <a:defRPr sz="1200">
                <a:solidFill>
                  <a:srgbClr val="E57D00"/>
                </a:solidFill>
                <a:latin typeface="+mn-lt"/>
                <a:ea typeface="+mn-ea"/>
                <a:cs typeface="+mn-cs"/>
              </a:defRPr>
            </a:lvl4pPr>
            <a:lvl5pPr marL="1080000" indent="-228600" algn="l" defTabSz="457200">
              <a:spcBef>
                <a:spcPts val="0"/>
              </a:spcBef>
              <a:spcAft>
                <a:spcPts val="0"/>
              </a:spcAft>
              <a:buSzPct val="75000"/>
              <a:buFont typeface="Arial"/>
              <a:buChar char="•"/>
              <a:defRPr sz="1200">
                <a:solidFill>
                  <a:schemeClr val="tx1"/>
                </a:solidFill>
                <a:latin typeface="+mn-lt"/>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a:lstStyle>
          <a:p>
            <a:pPr marL="304792" marR="0" lvl="0" indent="-304792" algn="just" defTabSz="457200">
              <a:lnSpc>
                <a:spcPct val="150000"/>
              </a:lnSpc>
              <a:spcBef>
                <a:spcPts val="0"/>
              </a:spcBef>
              <a:spcAft>
                <a:spcPts val="300"/>
              </a:spcAft>
              <a:buClrTx/>
              <a:buSzTx/>
              <a:buFont typeface="Arial"/>
              <a:buChar char="•"/>
              <a:defRPr/>
            </a:pPr>
            <a:r>
              <a:rPr lang="fr-FR" b="1" i="0" u="none" strike="noStrike" cap="none" spc="0" dirty="0">
                <a:ln>
                  <a:noFill/>
                </a:ln>
                <a:solidFill>
                  <a:srgbClr val="00B050"/>
                </a:solidFill>
                <a:latin typeface="Calibri"/>
                <a:ea typeface="+mn-ea"/>
                <a:cs typeface="+mn-cs"/>
              </a:rPr>
              <a:t>Quand ? </a:t>
            </a:r>
            <a:r>
              <a:rPr lang="fr-FR" b="0" i="0" u="none" strike="noStrike" cap="none" spc="0" dirty="0">
                <a:ln>
                  <a:noFill/>
                </a:ln>
                <a:solidFill>
                  <a:srgbClr val="135565"/>
                </a:solidFill>
                <a:latin typeface="Calibri"/>
                <a:ea typeface="+mn-ea"/>
                <a:cs typeface="+mn-cs"/>
              </a:rPr>
              <a:t>→ En amont de la demande de permis de construire</a:t>
            </a:r>
            <a:endParaRPr dirty="0"/>
          </a:p>
          <a:p>
            <a:pPr marL="304792" marR="0" lvl="0" indent="-304792" algn="just" defTabSz="457200">
              <a:lnSpc>
                <a:spcPct val="150000"/>
              </a:lnSpc>
              <a:spcBef>
                <a:spcPts val="0"/>
              </a:spcBef>
              <a:spcAft>
                <a:spcPts val="300"/>
              </a:spcAft>
              <a:buClrTx/>
              <a:buSzTx/>
              <a:buFont typeface="Arial"/>
              <a:buChar char="•"/>
              <a:defRPr/>
            </a:pPr>
            <a:r>
              <a:rPr lang="fr-FR" b="1" i="0" u="none" strike="noStrike" cap="none" spc="0" dirty="0">
                <a:ln>
                  <a:noFill/>
                </a:ln>
                <a:solidFill>
                  <a:srgbClr val="00B050"/>
                </a:solidFill>
                <a:latin typeface="Calibri"/>
                <a:ea typeface="+mn-ea"/>
                <a:cs typeface="+mn-cs"/>
              </a:rPr>
              <a:t>Réalisée par </a:t>
            </a:r>
            <a:r>
              <a:rPr lang="fr-FR" sz="1600" b="1" i="0" u="none" strike="noStrike" cap="none" spc="0" dirty="0">
                <a:ln>
                  <a:noFill/>
                </a:ln>
                <a:solidFill>
                  <a:srgbClr val="135565"/>
                </a:solidFill>
                <a:latin typeface="Calibri"/>
                <a:ea typeface="+mn-ea"/>
                <a:cs typeface="+mn-cs"/>
              </a:rPr>
              <a:t>le maître d’ouvrage</a:t>
            </a:r>
            <a:endParaRPr dirty="0"/>
          </a:p>
          <a:p>
            <a:pPr marL="304792" marR="0" lvl="0" indent="-304792" algn="just" defTabSz="457200">
              <a:lnSpc>
                <a:spcPct val="150000"/>
              </a:lnSpc>
              <a:spcBef>
                <a:spcPts val="0"/>
              </a:spcBef>
              <a:spcAft>
                <a:spcPts val="300"/>
              </a:spcAft>
              <a:buClrTx/>
              <a:buSzTx/>
              <a:buFont typeface="Arial"/>
              <a:buChar char="•"/>
              <a:defRPr/>
            </a:pPr>
            <a:r>
              <a:rPr lang="fr-FR" b="1" i="0" u="none" strike="noStrike" cap="none" spc="0" dirty="0">
                <a:ln>
                  <a:noFill/>
                </a:ln>
                <a:solidFill>
                  <a:srgbClr val="00B050"/>
                </a:solidFill>
                <a:latin typeface="Calibri"/>
                <a:ea typeface="+mn-ea"/>
                <a:cs typeface="+mn-cs"/>
              </a:rPr>
              <a:t>Objectifs </a:t>
            </a:r>
            <a:r>
              <a:rPr lang="fr-FR" sz="1600" b="0" i="0" u="none" strike="noStrike" cap="none" spc="0" dirty="0">
                <a:ln>
                  <a:noFill/>
                </a:ln>
                <a:solidFill>
                  <a:srgbClr val="135565"/>
                </a:solidFill>
                <a:latin typeface="Calibri"/>
                <a:ea typeface="+mn-ea"/>
                <a:cs typeface="+mn-cs"/>
              </a:rPr>
              <a:t>→ Sensibiliser dès la phase de conception tous les maîtres d’ouvrage aux enjeux de la RE2020</a:t>
            </a:r>
            <a:endParaRPr dirty="0"/>
          </a:p>
          <a:p>
            <a:pPr marL="304792" marR="0" lvl="0" indent="-304792" algn="just" defTabSz="457200">
              <a:lnSpc>
                <a:spcPct val="150000"/>
              </a:lnSpc>
              <a:spcBef>
                <a:spcPts val="0"/>
              </a:spcBef>
              <a:spcAft>
                <a:spcPts val="300"/>
              </a:spcAft>
              <a:buClrTx/>
              <a:buSzTx/>
              <a:buFont typeface="Arial"/>
              <a:buChar char="•"/>
              <a:defRPr/>
            </a:pPr>
            <a:r>
              <a:rPr lang="fr-FR" sz="1600" b="1" i="0" u="none" strike="noStrike" cap="none" spc="0" dirty="0">
                <a:ln>
                  <a:noFill/>
                </a:ln>
                <a:solidFill>
                  <a:srgbClr val="00B050"/>
                </a:solidFill>
                <a:latin typeface="Calibri"/>
                <a:ea typeface="+mn-ea"/>
                <a:cs typeface="+mn-cs"/>
              </a:rPr>
              <a:t>Obligations </a:t>
            </a:r>
            <a:r>
              <a:rPr lang="fr-FR" sz="1600" b="0" i="0" u="none" strike="noStrike" cap="none" spc="0" dirty="0">
                <a:ln>
                  <a:noFill/>
                </a:ln>
                <a:solidFill>
                  <a:srgbClr val="135565"/>
                </a:solidFill>
                <a:latin typeface="Calibri"/>
                <a:ea typeface="+mn-ea"/>
                <a:cs typeface="+mn-cs"/>
              </a:rPr>
              <a:t>→ Respect des indicateurs </a:t>
            </a:r>
            <a:r>
              <a:rPr lang="fr-FR" sz="1600" b="1" i="0" u="none" strike="noStrike" cap="none" spc="0" dirty="0">
                <a:ln>
                  <a:noFill/>
                </a:ln>
                <a:solidFill>
                  <a:srgbClr val="135565"/>
                </a:solidFill>
                <a:latin typeface="Calibri"/>
                <a:ea typeface="+mn-ea"/>
                <a:cs typeface="+mn-cs"/>
              </a:rPr>
              <a:t>Bbio</a:t>
            </a:r>
            <a:r>
              <a:rPr lang="fr-FR" sz="1600" b="0" i="0" u="none" strike="noStrike" cap="none" spc="0" dirty="0">
                <a:ln>
                  <a:noFill/>
                </a:ln>
                <a:solidFill>
                  <a:srgbClr val="135565"/>
                </a:solidFill>
                <a:latin typeface="Calibri"/>
                <a:ea typeface="+mn-ea"/>
                <a:cs typeface="+mn-cs"/>
              </a:rPr>
              <a:t> et </a:t>
            </a:r>
            <a:r>
              <a:rPr lang="fr-FR" sz="1600" b="1" i="0" u="none" strike="noStrike" cap="none" spc="0" dirty="0">
                <a:ln>
                  <a:noFill/>
                </a:ln>
                <a:solidFill>
                  <a:srgbClr val="135565"/>
                </a:solidFill>
                <a:latin typeface="Calibri"/>
                <a:ea typeface="+mn-ea"/>
                <a:cs typeface="+mn-cs"/>
              </a:rPr>
              <a:t>DH</a:t>
            </a:r>
            <a:r>
              <a:rPr lang="fr-FR" sz="1600" b="0" i="0" u="none" strike="noStrike" cap="none" spc="0" dirty="0">
                <a:ln>
                  <a:noFill/>
                </a:ln>
                <a:solidFill>
                  <a:srgbClr val="135565"/>
                </a:solidFill>
                <a:latin typeface="Calibri"/>
                <a:ea typeface="+mn-ea"/>
                <a:cs typeface="+mn-cs"/>
              </a:rPr>
              <a:t>, engagement à respecter </a:t>
            </a:r>
            <a:r>
              <a:rPr lang="fr-FR" sz="1600" b="1" i="0" u="none" strike="noStrike" cap="none" spc="0" dirty="0" err="1">
                <a:ln>
                  <a:noFill/>
                </a:ln>
                <a:solidFill>
                  <a:srgbClr val="135565"/>
                </a:solidFill>
                <a:latin typeface="Calibri"/>
                <a:ea typeface="+mn-ea"/>
                <a:cs typeface="+mn-cs"/>
              </a:rPr>
              <a:t>Ic_construction</a:t>
            </a:r>
            <a:r>
              <a:rPr lang="fr-FR" sz="1600" b="0" i="0" u="none" strike="noStrike" cap="none" spc="0" dirty="0">
                <a:ln>
                  <a:noFill/>
                </a:ln>
                <a:solidFill>
                  <a:srgbClr val="135565"/>
                </a:solidFill>
                <a:latin typeface="Calibri"/>
                <a:ea typeface="+mn-ea"/>
                <a:cs typeface="+mn-cs"/>
              </a:rPr>
              <a:t>, exigence d’accès à </a:t>
            </a:r>
            <a:r>
              <a:rPr lang="fr-FR" sz="1600" b="1" i="0" u="none" strike="noStrike" cap="none" spc="0" dirty="0">
                <a:ln>
                  <a:noFill/>
                </a:ln>
                <a:solidFill>
                  <a:srgbClr val="135565"/>
                </a:solidFill>
                <a:latin typeface="Calibri"/>
                <a:ea typeface="+mn-ea"/>
                <a:cs typeface="+mn-cs"/>
              </a:rPr>
              <a:t>l’éclairage naturel</a:t>
            </a:r>
            <a:r>
              <a:rPr lang="fr-FR" sz="1600" b="0" i="0" u="none" strike="noStrike" cap="none" spc="0" dirty="0">
                <a:ln>
                  <a:noFill/>
                </a:ln>
                <a:solidFill>
                  <a:srgbClr val="135565"/>
                </a:solidFill>
                <a:latin typeface="Calibri"/>
                <a:ea typeface="+mn-ea"/>
                <a:cs typeface="+mn-cs"/>
              </a:rPr>
              <a:t>, engagement à prendre en compte les exigences sur la </a:t>
            </a:r>
            <a:r>
              <a:rPr lang="fr-FR" sz="1600" b="1" i="0" u="none" strike="noStrike" cap="none" spc="0" dirty="0">
                <a:ln>
                  <a:noFill/>
                </a:ln>
                <a:solidFill>
                  <a:srgbClr val="135565"/>
                </a:solidFill>
                <a:latin typeface="Calibri"/>
                <a:ea typeface="+mn-ea"/>
                <a:cs typeface="+mn-cs"/>
              </a:rPr>
              <a:t>ventilation</a:t>
            </a:r>
            <a:endParaRPr dirty="0"/>
          </a:p>
          <a:p>
            <a:pPr marL="304792" marR="0" lvl="0" indent="-304792" algn="just" defTabSz="457200">
              <a:lnSpc>
                <a:spcPct val="150000"/>
              </a:lnSpc>
              <a:spcBef>
                <a:spcPts val="0"/>
              </a:spcBef>
              <a:spcAft>
                <a:spcPts val="300"/>
              </a:spcAft>
              <a:buClrTx/>
              <a:buSzTx/>
              <a:buFont typeface="Arial"/>
              <a:buChar char="•"/>
              <a:defRPr/>
            </a:pPr>
            <a:r>
              <a:rPr lang="fr-FR" sz="1600" b="1" i="0" u="none" strike="noStrike" cap="none" spc="0" dirty="0">
                <a:ln>
                  <a:noFill/>
                </a:ln>
                <a:solidFill>
                  <a:srgbClr val="00B050"/>
                </a:solidFill>
                <a:latin typeface="Calibri"/>
                <a:ea typeface="+mn-ea"/>
                <a:cs typeface="+mn-cs"/>
              </a:rPr>
              <a:t>Périmètre d’application </a:t>
            </a:r>
            <a:r>
              <a:rPr lang="fr-FR" sz="1600" b="0" i="0" u="none" strike="noStrike" cap="none" spc="0" dirty="0">
                <a:ln>
                  <a:noFill/>
                </a:ln>
                <a:solidFill>
                  <a:srgbClr val="135565"/>
                </a:solidFill>
                <a:latin typeface="Calibri"/>
                <a:ea typeface="+mn-ea"/>
                <a:cs typeface="+mn-cs"/>
              </a:rPr>
              <a:t>→ </a:t>
            </a:r>
            <a:r>
              <a:rPr lang="fr-FR" sz="1600" b="1" i="0" u="none" strike="noStrike" cap="none" spc="0" dirty="0">
                <a:ln>
                  <a:noFill/>
                </a:ln>
                <a:solidFill>
                  <a:srgbClr val="135565"/>
                </a:solidFill>
                <a:latin typeface="Calibri"/>
                <a:ea typeface="+mn-ea"/>
                <a:cs typeface="+mn-cs"/>
              </a:rPr>
              <a:t>Bâtiments soumis à la RE2020</a:t>
            </a:r>
            <a:endParaRPr lang="fr-FR" b="1" i="0" u="none" strike="noStrike" cap="none" spc="0" dirty="0">
              <a:ln>
                <a:noFill/>
              </a:ln>
              <a:solidFill>
                <a:srgbClr val="135565"/>
              </a:solidFill>
              <a:latin typeface="Calibri"/>
              <a:ea typeface="+mn-ea"/>
              <a:cs typeface="+mn-cs"/>
            </a:endParaRPr>
          </a:p>
        </p:txBody>
      </p:sp>
      <p:sp>
        <p:nvSpPr>
          <p:cNvPr id="10" name="Rectangle 9"/>
          <p:cNvSpPr/>
          <p:nvPr/>
        </p:nvSpPr>
        <p:spPr bwMode="auto">
          <a:xfrm>
            <a:off x="0" y="1126387"/>
            <a:ext cx="394106" cy="3657113"/>
          </a:xfrm>
          <a:prstGeom prst="rect">
            <a:avLst/>
          </a:prstGeom>
          <a:solidFill>
            <a:schemeClr val="accent4">
              <a:lumMod val="20000"/>
              <a:lumOff val="80000"/>
            </a:schemeClr>
          </a:solidFill>
          <a:ln>
            <a:solidFill>
              <a:schemeClr val="accent4"/>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400" b="1">
                <a:solidFill>
                  <a:schemeClr val="bg1">
                    <a:lumMod val="50000"/>
                  </a:schemeClr>
                </a:solidFill>
              </a:rPr>
              <a:t>Attestations</a:t>
            </a:r>
            <a:endParaRPr/>
          </a:p>
        </p:txBody>
      </p:sp>
      <p:sp>
        <p:nvSpPr>
          <p:cNvPr id="8" name="ZoneTexte 7">
            <a:extLst>
              <a:ext uri="{FF2B5EF4-FFF2-40B4-BE49-F238E27FC236}">
                <a16:creationId xmlns:a16="http://schemas.microsoft.com/office/drawing/2014/main" id="{ED2C20D9-B5E3-4BA2-A84C-0D75BE3F041E}"/>
              </a:ext>
            </a:extLst>
          </p:cNvPr>
          <p:cNvSpPr txBox="1"/>
          <p:nvPr/>
        </p:nvSpPr>
        <p:spPr bwMode="auto">
          <a:xfrm>
            <a:off x="3219460" y="215776"/>
            <a:ext cx="2540976" cy="287964"/>
          </a:xfrm>
          <a:prstGeom prst="rect">
            <a:avLst/>
          </a:prstGeom>
          <a:solidFill>
            <a:schemeClr val="accent1">
              <a:lumMod val="25000"/>
              <a:lumOff val="75000"/>
            </a:schemeClr>
          </a:solidFill>
        </p:spPr>
        <p:txBody>
          <a:bodyPr vertOverflow="overflow" horzOverflow="overflow" vert="horz" wrap="square" lIns="91440" tIns="45720" rIns="91440" bIns="45720" numCol="1" spcCol="0" rtlCol="0" fromWordArt="0" anchor="t" anchorCtr="0" forceAA="0" compatLnSpc="0">
            <a:spAutoFit/>
          </a:bodyPr>
          <a:lstStyle/>
          <a:p>
            <a:pPr algn="ctr">
              <a:defRPr/>
            </a:pPr>
            <a:r>
              <a:rPr sz="1100" dirty="0" err="1"/>
              <a:t>diapo</a:t>
            </a:r>
            <a:r>
              <a:rPr sz="1100" dirty="0"/>
              <a:t> </a:t>
            </a:r>
            <a:r>
              <a:rPr sz="1100" dirty="0" err="1"/>
              <a:t>modifiée</a:t>
            </a:r>
            <a:r>
              <a:rPr lang="fr-FR" sz="1100" dirty="0"/>
              <a:t> version juillet 2026</a:t>
            </a:r>
            <a:endParaRPr sz="1100"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94106" y="64198"/>
            <a:ext cx="8345075" cy="447614"/>
          </a:xfrm>
        </p:spPr>
        <p:txBody>
          <a:bodyPr/>
          <a:lstStyle/>
          <a:p>
            <a:pPr>
              <a:defRPr/>
            </a:pPr>
            <a:r>
              <a:rPr lang="fr-FR" sz="2000"/>
              <a:t>Attestation au dépôt de la demande de permis de construire</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138</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5" name="Rectangle 4"/>
          <p:cNvSpPr/>
          <p:nvPr/>
        </p:nvSpPr>
        <p:spPr bwMode="auto">
          <a:xfrm>
            <a:off x="642088" y="502041"/>
            <a:ext cx="3160737" cy="507831"/>
          </a:xfrm>
          <a:prstGeom prst="rect">
            <a:avLst/>
          </a:prstGeom>
        </p:spPr>
        <p:txBody>
          <a:bodyPr wrap="none">
            <a:spAutoFit/>
          </a:bodyPr>
          <a:lstStyle/>
          <a:p>
            <a:pPr marL="304792" lvl="0" indent="-304792" algn="just" defTabSz="457200">
              <a:lnSpc>
                <a:spcPct val="150000"/>
              </a:lnSpc>
              <a:spcBef>
                <a:spcPts val="0"/>
              </a:spcBef>
              <a:spcAft>
                <a:spcPts val="1800"/>
              </a:spcAft>
              <a:buFont typeface="Arial"/>
              <a:buChar char="•"/>
              <a:defRPr/>
            </a:pPr>
            <a:r>
              <a:rPr lang="fr-FR" b="1">
                <a:solidFill>
                  <a:srgbClr val="00B050"/>
                </a:solidFill>
                <a:latin typeface="Calibri"/>
              </a:rPr>
              <a:t>Evolutions RT2012 / RE2020</a:t>
            </a:r>
            <a:endParaRPr/>
          </a:p>
        </p:txBody>
      </p:sp>
      <p:sp>
        <p:nvSpPr>
          <p:cNvPr id="11" name="Rectangle 10"/>
          <p:cNvSpPr/>
          <p:nvPr/>
        </p:nvSpPr>
        <p:spPr bwMode="auto">
          <a:xfrm>
            <a:off x="0" y="1126387"/>
            <a:ext cx="394106" cy="3657113"/>
          </a:xfrm>
          <a:prstGeom prst="rect">
            <a:avLst/>
          </a:prstGeom>
          <a:solidFill>
            <a:schemeClr val="accent4">
              <a:lumMod val="20000"/>
              <a:lumOff val="80000"/>
            </a:schemeClr>
          </a:solidFill>
          <a:ln>
            <a:solidFill>
              <a:schemeClr val="accent4"/>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400" b="1">
                <a:solidFill>
                  <a:schemeClr val="bg1">
                    <a:lumMod val="50000"/>
                  </a:schemeClr>
                </a:solidFill>
              </a:rPr>
              <a:t>Attestations</a:t>
            </a:r>
            <a:endParaRPr/>
          </a:p>
        </p:txBody>
      </p:sp>
      <p:graphicFrame>
        <p:nvGraphicFramePr>
          <p:cNvPr id="8" name="Tableau 7"/>
          <p:cNvGraphicFramePr>
            <a:graphicFrameLocks noGrp="1"/>
          </p:cNvGraphicFramePr>
          <p:nvPr/>
        </p:nvGraphicFramePr>
        <p:xfrm>
          <a:off x="580861" y="948434"/>
          <a:ext cx="8352928" cy="3322320"/>
        </p:xfrm>
        <a:graphic>
          <a:graphicData uri="http://schemas.openxmlformats.org/drawingml/2006/table">
            <a:tbl>
              <a:tblPr firstRow="1" firstCol="1" bandRow="1"/>
              <a:tblGrid>
                <a:gridCol w="3641880">
                  <a:extLst>
                    <a:ext uri="{9D8B030D-6E8A-4147-A177-3AD203B41FA5}">
                      <a16:colId xmlns:a16="http://schemas.microsoft.com/office/drawing/2014/main" val="20000"/>
                    </a:ext>
                  </a:extLst>
                </a:gridCol>
                <a:gridCol w="4711048">
                  <a:extLst>
                    <a:ext uri="{9D8B030D-6E8A-4147-A177-3AD203B41FA5}">
                      <a16:colId xmlns:a16="http://schemas.microsoft.com/office/drawing/2014/main" val="20001"/>
                    </a:ext>
                  </a:extLst>
                </a:gridCol>
              </a:tblGrid>
              <a:tr h="107222">
                <a:tc>
                  <a:txBody>
                    <a:bodyPr/>
                    <a:lstStyle/>
                    <a:p>
                      <a:pPr algn="ctr">
                        <a:spcAft>
                          <a:spcPts val="0"/>
                        </a:spcAft>
                        <a:tabLst>
                          <a:tab pos="3420745" algn="ctr"/>
                          <a:tab pos="6840220" algn="r"/>
                        </a:tabLst>
                        <a:defRPr/>
                      </a:pPr>
                      <a:r>
                        <a:rPr lang="fr-FR" sz="1800" b="1">
                          <a:latin typeface="Marianne"/>
                          <a:ea typeface="Calibri"/>
                          <a:cs typeface="Times New Roman"/>
                        </a:rPr>
                        <a:t>RT2012</a:t>
                      </a:r>
                      <a:endParaRPr lang="fr-FR" sz="2000">
                        <a:latin typeface="Marianne"/>
                        <a:ea typeface="Calibri"/>
                        <a:cs typeface="Times New Roman"/>
                      </a:endParaRPr>
                    </a:p>
                  </a:txBody>
                  <a:tcPr marL="53611" marR="53611" marT="0" marB="0">
                    <a:lnL w="12700" algn="ctr">
                      <a:solidFill>
                        <a:srgbClr val="7F7F7F"/>
                      </a:solidFill>
                    </a:lnL>
                    <a:lnR w="12700" algn="ctr">
                      <a:solidFill>
                        <a:srgbClr val="7F7F7F"/>
                      </a:solidFill>
                    </a:lnR>
                    <a:lnT w="12700" algn="ctr">
                      <a:solidFill>
                        <a:srgbClr val="7F7F7F"/>
                      </a:solidFill>
                    </a:lnT>
                    <a:lnB w="12700" algn="ctr">
                      <a:solidFill>
                        <a:srgbClr val="7F7F7F"/>
                      </a:solidFill>
                    </a:lnB>
                    <a:solidFill>
                      <a:schemeClr val="bg1"/>
                    </a:solidFill>
                  </a:tcPr>
                </a:tc>
                <a:tc>
                  <a:txBody>
                    <a:bodyPr/>
                    <a:lstStyle/>
                    <a:p>
                      <a:pPr algn="ctr">
                        <a:spcAft>
                          <a:spcPts val="0"/>
                        </a:spcAft>
                        <a:tabLst>
                          <a:tab pos="3420745" algn="ctr"/>
                          <a:tab pos="6840220" algn="r"/>
                        </a:tabLst>
                        <a:defRPr/>
                      </a:pPr>
                      <a:r>
                        <a:rPr lang="fr-FR" sz="1800" b="1">
                          <a:latin typeface="Marianne"/>
                          <a:ea typeface="Calibri"/>
                          <a:cs typeface="Times New Roman"/>
                        </a:rPr>
                        <a:t>RE2020</a:t>
                      </a:r>
                      <a:endParaRPr lang="fr-FR" sz="2000">
                        <a:latin typeface="Marianne"/>
                        <a:ea typeface="Calibri"/>
                        <a:cs typeface="Times New Roman"/>
                      </a:endParaRPr>
                    </a:p>
                  </a:txBody>
                  <a:tcPr marL="53611" marR="53611" marT="0" marB="0">
                    <a:lnL w="12700" algn="ctr">
                      <a:solidFill>
                        <a:srgbClr val="7F7F7F"/>
                      </a:solidFill>
                    </a:lnL>
                    <a:lnR w="12700" algn="ctr">
                      <a:solidFill>
                        <a:srgbClr val="7F7F7F"/>
                      </a:solidFill>
                    </a:lnR>
                    <a:lnT w="12700" algn="ctr">
                      <a:solidFill>
                        <a:srgbClr val="7F7F7F"/>
                      </a:solidFill>
                    </a:lnT>
                    <a:lnB w="12700" algn="ctr">
                      <a:solidFill>
                        <a:srgbClr val="7F7F7F"/>
                      </a:solidFill>
                    </a:lnB>
                    <a:solidFill>
                      <a:schemeClr val="bg1"/>
                    </a:solidFill>
                  </a:tcPr>
                </a:tc>
                <a:extLst>
                  <a:ext uri="{0D108BD9-81ED-4DB2-BD59-A6C34878D82A}">
                    <a16:rowId xmlns:a16="http://schemas.microsoft.com/office/drawing/2014/main" val="10000"/>
                  </a:ext>
                </a:extLst>
              </a:tr>
              <a:tr h="107222">
                <a:tc gridSpan="2">
                  <a:txBody>
                    <a:bodyPr/>
                    <a:lstStyle/>
                    <a:p>
                      <a:pPr algn="l">
                        <a:spcAft>
                          <a:spcPts val="0"/>
                        </a:spcAft>
                        <a:tabLst>
                          <a:tab pos="3420745" algn="ctr"/>
                          <a:tab pos="6840220" algn="r"/>
                        </a:tabLst>
                        <a:defRPr/>
                      </a:pPr>
                      <a:r>
                        <a:rPr lang="fr-FR" sz="1800" b="1">
                          <a:latin typeface="Marianne"/>
                          <a:ea typeface="Calibri"/>
                          <a:cs typeface="Times New Roman"/>
                        </a:rPr>
                        <a:t>Exigences globales / de résultats</a:t>
                      </a:r>
                      <a:endParaRPr lang="fr-FR" sz="2000">
                        <a:latin typeface="Marianne"/>
                        <a:ea typeface="Calibri"/>
                        <a:cs typeface="Times New Roman"/>
                      </a:endParaRPr>
                    </a:p>
                  </a:txBody>
                  <a:tcPr marL="53611" marR="53611" marT="0" marB="0">
                    <a:lnL w="12700" algn="ctr">
                      <a:solidFill>
                        <a:srgbClr val="7F7F7F"/>
                      </a:solidFill>
                    </a:lnL>
                    <a:lnR w="12700" algn="ctr">
                      <a:solidFill>
                        <a:srgbClr val="7F7F7F"/>
                      </a:solidFill>
                    </a:lnR>
                    <a:lnT w="12700" algn="ctr">
                      <a:solidFill>
                        <a:srgbClr val="7F7F7F"/>
                      </a:solidFill>
                    </a:lnT>
                    <a:lnB w="12700" algn="ctr">
                      <a:solidFill>
                        <a:srgbClr val="7F7F7F"/>
                      </a:solidFill>
                    </a:lnB>
                    <a:solidFill>
                      <a:schemeClr val="bg1"/>
                    </a:solidFill>
                  </a:tcPr>
                </a:tc>
                <a:tc hMerge="1">
                  <a:txBody>
                    <a:bodyPr/>
                    <a:lstStyle/>
                    <a:p>
                      <a:endParaRPr/>
                    </a:p>
                  </a:txBody>
                  <a:tcPr/>
                </a:tc>
                <a:extLst>
                  <a:ext uri="{0D108BD9-81ED-4DB2-BD59-A6C34878D82A}">
                    <a16:rowId xmlns:a16="http://schemas.microsoft.com/office/drawing/2014/main" val="10001"/>
                  </a:ext>
                </a:extLst>
              </a:tr>
              <a:tr h="107222">
                <a:tc>
                  <a:txBody>
                    <a:bodyPr/>
                    <a:lstStyle/>
                    <a:p>
                      <a:pPr algn="l">
                        <a:spcAft>
                          <a:spcPts val="0"/>
                        </a:spcAft>
                        <a:tabLst>
                          <a:tab pos="3420745" algn="ctr"/>
                          <a:tab pos="6840220" algn="r"/>
                        </a:tabLst>
                        <a:defRPr/>
                      </a:pPr>
                      <a:r>
                        <a:rPr lang="fr-FR" sz="1800">
                          <a:latin typeface="Marianne"/>
                          <a:ea typeface="Calibri"/>
                          <a:cs typeface="Times New Roman"/>
                        </a:rPr>
                        <a:t>Bbio, Bbio</a:t>
                      </a:r>
                      <a:r>
                        <a:rPr lang="fr-FR" sz="1800" baseline="-25000">
                          <a:latin typeface="Marianne"/>
                          <a:ea typeface="Calibri"/>
                          <a:cs typeface="Times New Roman"/>
                        </a:rPr>
                        <a:t>max</a:t>
                      </a:r>
                      <a:r>
                        <a:rPr lang="fr-FR" sz="1800">
                          <a:latin typeface="Marianne"/>
                          <a:ea typeface="Calibri"/>
                          <a:cs typeface="Times New Roman"/>
                        </a:rPr>
                        <a:t> et Bbio ≤ Bbio</a:t>
                      </a:r>
                      <a:r>
                        <a:rPr lang="fr-FR" sz="1800" baseline="-25000">
                          <a:latin typeface="Marianne"/>
                          <a:ea typeface="Calibri"/>
                          <a:cs typeface="Times New Roman"/>
                        </a:rPr>
                        <a:t>max</a:t>
                      </a:r>
                      <a:endParaRPr lang="fr-FR" sz="2000">
                        <a:latin typeface="Marianne"/>
                        <a:ea typeface="Calibri"/>
                        <a:cs typeface="Times New Roman"/>
                      </a:endParaRPr>
                    </a:p>
                  </a:txBody>
                  <a:tcPr marL="53611" marR="53611" marT="0" marB="0">
                    <a:lnL w="12700" algn="ctr">
                      <a:solidFill>
                        <a:srgbClr val="7F7F7F"/>
                      </a:solidFill>
                    </a:lnL>
                    <a:lnR w="12700" algn="ctr">
                      <a:solidFill>
                        <a:srgbClr val="7F7F7F"/>
                      </a:solidFill>
                    </a:lnR>
                    <a:lnT w="12700" algn="ctr">
                      <a:solidFill>
                        <a:srgbClr val="7F7F7F"/>
                      </a:solidFill>
                    </a:lnT>
                    <a:lnB w="12700" algn="ctr">
                      <a:solidFill>
                        <a:srgbClr val="7F7F7F"/>
                      </a:solidFill>
                    </a:lnB>
                    <a:solidFill>
                      <a:schemeClr val="bg1"/>
                    </a:solidFill>
                  </a:tcPr>
                </a:tc>
                <a:tc>
                  <a:txBody>
                    <a:bodyPr/>
                    <a:lstStyle/>
                    <a:p>
                      <a:pPr marL="342900" lvl="0" indent="-342900" algn="l">
                        <a:spcAft>
                          <a:spcPts val="0"/>
                        </a:spcAft>
                        <a:buFont typeface="+mj-lt"/>
                        <a:buAutoNum type="arabicPeriod"/>
                        <a:tabLst>
                          <a:tab pos="3420745" algn="ctr"/>
                          <a:tab pos="6840220" algn="r"/>
                        </a:tabLst>
                        <a:defRPr/>
                      </a:pPr>
                      <a:r>
                        <a:rPr lang="fr-FR" sz="1800" u="none" strike="noStrike">
                          <a:latin typeface="Marianne"/>
                          <a:ea typeface="Calibri"/>
                          <a:cs typeface="Times New Roman"/>
                        </a:rPr>
                        <a:t>Bbio, Bbio</a:t>
                      </a:r>
                      <a:r>
                        <a:rPr lang="fr-FR" sz="1800" u="none" strike="noStrike" baseline="-25000">
                          <a:latin typeface="Marianne"/>
                          <a:ea typeface="Calibri"/>
                          <a:cs typeface="Times New Roman"/>
                        </a:rPr>
                        <a:t>max</a:t>
                      </a:r>
                      <a:r>
                        <a:rPr lang="fr-FR" sz="1800" u="none" strike="noStrike">
                          <a:latin typeface="Marianne"/>
                          <a:ea typeface="Calibri"/>
                          <a:cs typeface="Times New Roman"/>
                        </a:rPr>
                        <a:t> et Bbio ≤ Bbio</a:t>
                      </a:r>
                      <a:r>
                        <a:rPr lang="fr-FR" sz="1800" u="none" strike="noStrike" baseline="-25000">
                          <a:latin typeface="Marianne"/>
                          <a:ea typeface="Calibri"/>
                          <a:cs typeface="Times New Roman"/>
                        </a:rPr>
                        <a:t>max</a:t>
                      </a:r>
                      <a:endParaRPr lang="fr-FR" sz="2000" u="none" strike="noStrike">
                        <a:latin typeface="Marianne"/>
                        <a:ea typeface="Calibri"/>
                        <a:cs typeface="Times New Roman"/>
                      </a:endParaRPr>
                    </a:p>
                  </a:txBody>
                  <a:tcPr marL="53611" marR="53611" marT="0" marB="0">
                    <a:lnL w="12700" algn="ctr">
                      <a:solidFill>
                        <a:srgbClr val="7F7F7F"/>
                      </a:solidFill>
                    </a:lnL>
                    <a:lnR w="12700" algn="ctr">
                      <a:solidFill>
                        <a:srgbClr val="7F7F7F"/>
                      </a:solidFill>
                    </a:lnR>
                    <a:lnT w="12700" algn="ctr">
                      <a:solidFill>
                        <a:srgbClr val="7F7F7F"/>
                      </a:solidFill>
                    </a:lnT>
                    <a:lnB w="12700" algn="ctr">
                      <a:solidFill>
                        <a:srgbClr val="7F7F7F"/>
                      </a:solidFill>
                    </a:lnB>
                    <a:solidFill>
                      <a:schemeClr val="bg1"/>
                    </a:solidFill>
                  </a:tcPr>
                </a:tc>
                <a:extLst>
                  <a:ext uri="{0D108BD9-81ED-4DB2-BD59-A6C34878D82A}">
                    <a16:rowId xmlns:a16="http://schemas.microsoft.com/office/drawing/2014/main" val="10002"/>
                  </a:ext>
                </a:extLst>
              </a:tr>
              <a:tr h="214445">
                <a:tc>
                  <a:txBody>
                    <a:bodyPr/>
                    <a:lstStyle/>
                    <a:p>
                      <a:pPr algn="l">
                        <a:spcAft>
                          <a:spcPts val="0"/>
                        </a:spcAft>
                        <a:tabLst>
                          <a:tab pos="3420745" algn="ctr"/>
                          <a:tab pos="6840220" algn="r"/>
                        </a:tabLst>
                        <a:defRPr/>
                      </a:pPr>
                      <a:r>
                        <a:rPr lang="fr-FR" sz="1800">
                          <a:latin typeface="Marianne"/>
                          <a:ea typeface="Calibri"/>
                          <a:cs typeface="Times New Roman"/>
                        </a:rPr>
                        <a:t> </a:t>
                      </a:r>
                      <a:endParaRPr lang="fr-FR" sz="2000">
                        <a:latin typeface="Marianne"/>
                        <a:ea typeface="Calibri"/>
                        <a:cs typeface="Times New Roman"/>
                      </a:endParaRPr>
                    </a:p>
                  </a:txBody>
                  <a:tcPr marL="53611" marR="53611" marT="0" marB="0">
                    <a:lnL w="12700" algn="ctr">
                      <a:solidFill>
                        <a:srgbClr val="7F7F7F"/>
                      </a:solidFill>
                    </a:lnL>
                    <a:lnR w="12700" algn="ctr">
                      <a:solidFill>
                        <a:srgbClr val="7F7F7F"/>
                      </a:solidFill>
                    </a:lnR>
                    <a:lnT w="12700" algn="ctr">
                      <a:solidFill>
                        <a:srgbClr val="7F7F7F"/>
                      </a:solidFill>
                    </a:lnT>
                    <a:lnB w="12700" algn="ctr">
                      <a:solidFill>
                        <a:srgbClr val="7F7F7F"/>
                      </a:solidFill>
                    </a:lnB>
                    <a:solidFill>
                      <a:schemeClr val="bg1"/>
                    </a:solidFill>
                  </a:tcPr>
                </a:tc>
                <a:tc>
                  <a:txBody>
                    <a:bodyPr/>
                    <a:lstStyle/>
                    <a:p>
                      <a:pPr marL="0" lvl="0" indent="0" algn="l">
                        <a:spcAft>
                          <a:spcPts val="0"/>
                        </a:spcAft>
                        <a:buFont typeface="+mj-lt"/>
                        <a:buNone/>
                        <a:tabLst>
                          <a:tab pos="3420745" algn="ctr"/>
                          <a:tab pos="6840220" algn="r"/>
                        </a:tabLst>
                        <a:defRPr/>
                      </a:pPr>
                      <a:r>
                        <a:rPr lang="fr-FR" sz="1800" b="1" u="none" strike="noStrike">
                          <a:solidFill>
                            <a:srgbClr val="538135"/>
                          </a:solidFill>
                          <a:latin typeface="Marianne"/>
                          <a:ea typeface="Calibri"/>
                          <a:cs typeface="Times New Roman"/>
                        </a:rPr>
                        <a:t>2.     DH, DH</a:t>
                      </a:r>
                      <a:r>
                        <a:rPr lang="fr-FR" sz="1800" b="1" u="none" strike="noStrike" baseline="-25000">
                          <a:solidFill>
                            <a:srgbClr val="538135"/>
                          </a:solidFill>
                          <a:latin typeface="Marianne"/>
                          <a:ea typeface="Calibri"/>
                          <a:cs typeface="Times New Roman"/>
                        </a:rPr>
                        <a:t>max</a:t>
                      </a:r>
                      <a:r>
                        <a:rPr lang="fr-FR" sz="1800" b="1" u="none" strike="noStrike">
                          <a:solidFill>
                            <a:srgbClr val="538135"/>
                          </a:solidFill>
                          <a:latin typeface="Marianne"/>
                          <a:ea typeface="Calibri"/>
                          <a:cs typeface="Times New Roman"/>
                        </a:rPr>
                        <a:t> et DH ≤ DH</a:t>
                      </a:r>
                      <a:r>
                        <a:rPr lang="fr-FR" sz="1800" b="1" u="none" strike="noStrike" baseline="-25000">
                          <a:solidFill>
                            <a:srgbClr val="538135"/>
                          </a:solidFill>
                          <a:latin typeface="Marianne"/>
                          <a:ea typeface="Calibri"/>
                          <a:cs typeface="Times New Roman"/>
                        </a:rPr>
                        <a:t>max</a:t>
                      </a:r>
                      <a:r>
                        <a:rPr lang="fr-FR" sz="1800" b="1" u="none" strike="noStrike">
                          <a:solidFill>
                            <a:srgbClr val="538135"/>
                          </a:solidFill>
                          <a:latin typeface="Marianne"/>
                          <a:ea typeface="Calibri"/>
                          <a:cs typeface="Times New Roman"/>
                        </a:rPr>
                        <a:t> pour les zones traversante et non traversante</a:t>
                      </a:r>
                      <a:endParaRPr lang="fr-FR" sz="2000" u="none" strike="noStrike">
                        <a:latin typeface="Marianne"/>
                        <a:ea typeface="Calibri"/>
                        <a:cs typeface="Times New Roman"/>
                      </a:endParaRPr>
                    </a:p>
                  </a:txBody>
                  <a:tcPr marL="53611" marR="53611" marT="0" marB="0">
                    <a:lnL w="12700" algn="ctr">
                      <a:solidFill>
                        <a:srgbClr val="7F7F7F"/>
                      </a:solidFill>
                    </a:lnL>
                    <a:lnR w="12700" algn="ctr">
                      <a:solidFill>
                        <a:srgbClr val="7F7F7F"/>
                      </a:solidFill>
                    </a:lnR>
                    <a:lnT w="12700" algn="ctr">
                      <a:solidFill>
                        <a:srgbClr val="7F7F7F"/>
                      </a:solidFill>
                    </a:lnT>
                    <a:lnB w="12700" algn="ctr">
                      <a:solidFill>
                        <a:srgbClr val="7F7F7F"/>
                      </a:solidFill>
                    </a:lnB>
                    <a:solidFill>
                      <a:schemeClr val="bg1"/>
                    </a:solidFill>
                  </a:tcPr>
                </a:tc>
                <a:extLst>
                  <a:ext uri="{0D108BD9-81ED-4DB2-BD59-A6C34878D82A}">
                    <a16:rowId xmlns:a16="http://schemas.microsoft.com/office/drawing/2014/main" val="10003"/>
                  </a:ext>
                </a:extLst>
              </a:tr>
              <a:tr h="428890">
                <a:tc>
                  <a:txBody>
                    <a:bodyPr/>
                    <a:lstStyle/>
                    <a:p>
                      <a:pPr algn="l">
                        <a:spcAft>
                          <a:spcPts val="0"/>
                        </a:spcAft>
                        <a:tabLst>
                          <a:tab pos="3420745" algn="ctr"/>
                          <a:tab pos="6840220" algn="r"/>
                        </a:tabLst>
                        <a:defRPr/>
                      </a:pPr>
                      <a:r>
                        <a:rPr lang="fr-FR" sz="1800">
                          <a:latin typeface="Marianne"/>
                          <a:ea typeface="Calibri"/>
                          <a:cs typeface="Times New Roman"/>
                        </a:rPr>
                        <a:t> </a:t>
                      </a:r>
                      <a:endParaRPr lang="fr-FR" sz="2000">
                        <a:latin typeface="Marianne"/>
                        <a:ea typeface="Calibri"/>
                        <a:cs typeface="Times New Roman"/>
                      </a:endParaRPr>
                    </a:p>
                  </a:txBody>
                  <a:tcPr marL="53611" marR="53611" marT="0" marB="0">
                    <a:lnL w="12700" algn="ctr">
                      <a:solidFill>
                        <a:srgbClr val="7F7F7F"/>
                      </a:solidFill>
                    </a:lnL>
                    <a:lnR w="12700" algn="ctr">
                      <a:solidFill>
                        <a:srgbClr val="7F7F7F"/>
                      </a:solidFill>
                    </a:lnR>
                    <a:lnT w="12700" algn="ctr">
                      <a:solidFill>
                        <a:srgbClr val="7F7F7F"/>
                      </a:solidFill>
                    </a:lnT>
                    <a:lnB w="12700" algn="ctr">
                      <a:solidFill>
                        <a:srgbClr val="7F7F7F"/>
                      </a:solidFill>
                    </a:lnB>
                    <a:solidFill>
                      <a:schemeClr val="bg1"/>
                    </a:solidFill>
                  </a:tcPr>
                </a:tc>
                <a:tc>
                  <a:txBody>
                    <a:bodyPr/>
                    <a:lstStyle/>
                    <a:p>
                      <a:pPr marL="342900" lvl="0" indent="-342900" algn="l">
                        <a:spcAft>
                          <a:spcPts val="0"/>
                        </a:spcAft>
                        <a:buFont typeface="+mj-lt"/>
                        <a:buAutoNum type="arabicPeriod" startAt="3"/>
                        <a:tabLst>
                          <a:tab pos="3420745" algn="ctr"/>
                          <a:tab pos="6840220" algn="r"/>
                        </a:tabLst>
                        <a:defRPr/>
                      </a:pPr>
                      <a:r>
                        <a:rPr lang="fr-FR" sz="1800" b="1" u="none" strike="noStrike">
                          <a:solidFill>
                            <a:srgbClr val="538135"/>
                          </a:solidFill>
                          <a:latin typeface="Marianne"/>
                          <a:ea typeface="Calibri"/>
                          <a:cs typeface="Times New Roman"/>
                        </a:rPr>
                        <a:t>Engagement du MOA à être en mesure, après l’ouverture du chantier, à justifier aux agents de l’Etat chargé du contrôle des règles de construction le respect de </a:t>
                      </a:r>
                      <a:r>
                        <a:rPr lang="fr-FR" sz="1800" b="1" u="none" strike="noStrike">
                          <a:solidFill>
                            <a:srgbClr val="538135"/>
                          </a:solidFill>
                          <a:latin typeface="Marianne"/>
                          <a:ea typeface="Times New Roman"/>
                          <a:cs typeface="Times New Roman"/>
                        </a:rPr>
                        <a:t>Ic</a:t>
                      </a:r>
                      <a:r>
                        <a:rPr lang="fr-FR" sz="1800" b="1" u="none" strike="noStrike" baseline="-25000">
                          <a:solidFill>
                            <a:srgbClr val="538135"/>
                          </a:solidFill>
                          <a:latin typeface="Marianne"/>
                          <a:ea typeface="Times New Roman"/>
                          <a:cs typeface="Times New Roman"/>
                        </a:rPr>
                        <a:t>construction</a:t>
                      </a:r>
                      <a:r>
                        <a:rPr lang="fr-FR" sz="1800" b="1" u="none" strike="noStrike">
                          <a:solidFill>
                            <a:srgbClr val="538135"/>
                          </a:solidFill>
                          <a:latin typeface="Marianne"/>
                          <a:ea typeface="Gungsuh"/>
                          <a:cs typeface="Times New Roman"/>
                        </a:rPr>
                        <a:t> ≤ Ic</a:t>
                      </a:r>
                      <a:r>
                        <a:rPr lang="fr-FR" sz="1800" b="1" u="none" strike="noStrike" baseline="-25000">
                          <a:solidFill>
                            <a:srgbClr val="538135"/>
                          </a:solidFill>
                          <a:latin typeface="Marianne"/>
                          <a:ea typeface="Times New Roman"/>
                          <a:cs typeface="Times New Roman"/>
                        </a:rPr>
                        <a:t>construction_max</a:t>
                      </a:r>
                    </a:p>
                    <a:p>
                      <a:pPr marL="0" lvl="0" indent="0" algn="l">
                        <a:spcAft>
                          <a:spcPts val="0"/>
                        </a:spcAft>
                        <a:buFont typeface="+mj-lt"/>
                        <a:buNone/>
                        <a:tabLst>
                          <a:tab pos="3420745" algn="ctr"/>
                          <a:tab pos="6840220" algn="r"/>
                        </a:tabLst>
                        <a:defRPr/>
                      </a:pPr>
                      <a:endParaRPr lang="fr-FR" sz="2000" u="none" strike="noStrike">
                        <a:latin typeface="Marianne"/>
                        <a:ea typeface="Calibri"/>
                        <a:cs typeface="Times New Roman"/>
                      </a:endParaRPr>
                    </a:p>
                  </a:txBody>
                  <a:tcPr marL="53611" marR="53611" marT="0" marB="0">
                    <a:lnL w="12700" algn="ctr">
                      <a:solidFill>
                        <a:srgbClr val="7F7F7F"/>
                      </a:solidFill>
                    </a:lnL>
                    <a:lnR w="12700" algn="ctr">
                      <a:solidFill>
                        <a:srgbClr val="7F7F7F"/>
                      </a:solidFill>
                    </a:lnR>
                    <a:lnT w="12700" algn="ctr">
                      <a:solidFill>
                        <a:srgbClr val="7F7F7F"/>
                      </a:solidFill>
                    </a:lnT>
                    <a:lnB w="12700" algn="ctr">
                      <a:solidFill>
                        <a:srgbClr val="7F7F7F"/>
                      </a:solidFill>
                    </a:lnB>
                    <a:solidFill>
                      <a:schemeClr val="bg1"/>
                    </a:solidFill>
                  </a:tcPr>
                </a:tc>
                <a:extLst>
                  <a:ext uri="{0D108BD9-81ED-4DB2-BD59-A6C34878D82A}">
                    <a16:rowId xmlns:a16="http://schemas.microsoft.com/office/drawing/2014/main" val="10004"/>
                  </a:ext>
                </a:extLst>
              </a:tr>
            </a:tbl>
          </a:graphicData>
        </a:graphic>
      </p:graphicFrame>
      <p:sp>
        <p:nvSpPr>
          <p:cNvPr id="13" name="Rectangle 12"/>
          <p:cNvSpPr/>
          <p:nvPr/>
        </p:nvSpPr>
        <p:spPr bwMode="auto">
          <a:xfrm>
            <a:off x="2200456" y="4365916"/>
            <a:ext cx="2268378" cy="307777"/>
          </a:xfrm>
          <a:prstGeom prst="rect">
            <a:avLst/>
          </a:prstGeom>
          <a:solidFill>
            <a:schemeClr val="bg1"/>
          </a:solidFill>
        </p:spPr>
        <p:txBody>
          <a:bodyPr wrap="none">
            <a:spAutoFit/>
          </a:bodyPr>
          <a:lstStyle/>
          <a:p>
            <a:pPr marL="342900" lvl="0" indent="-342900">
              <a:buFont typeface="Calibri"/>
              <a:buChar char="-"/>
              <a:tabLst>
                <a:tab pos="3420745" algn="ctr"/>
                <a:tab pos="6840220" algn="r"/>
              </a:tabLst>
              <a:defRPr/>
            </a:pPr>
            <a:r>
              <a:rPr lang="fr-FR" sz="1400" strike="sngStrike">
                <a:solidFill>
                  <a:schemeClr val="accent4"/>
                </a:solidFill>
              </a:rPr>
              <a:t>Ce qui est supprimé</a:t>
            </a:r>
            <a:endParaRPr lang="fr-FR" sz="1400">
              <a:solidFill>
                <a:schemeClr val="accent4"/>
              </a:solidFill>
              <a:ea typeface="Calibri"/>
              <a:cs typeface="Times New Roman"/>
            </a:endParaRPr>
          </a:p>
        </p:txBody>
      </p:sp>
      <p:sp>
        <p:nvSpPr>
          <p:cNvPr id="14" name="Rectangle 13"/>
          <p:cNvSpPr/>
          <p:nvPr/>
        </p:nvSpPr>
        <p:spPr bwMode="auto">
          <a:xfrm>
            <a:off x="5448098" y="4365224"/>
            <a:ext cx="1654171" cy="307777"/>
          </a:xfrm>
          <a:prstGeom prst="rect">
            <a:avLst/>
          </a:prstGeom>
          <a:solidFill>
            <a:schemeClr val="bg1"/>
          </a:solidFill>
        </p:spPr>
        <p:txBody>
          <a:bodyPr wrap="none">
            <a:spAutoFit/>
          </a:bodyPr>
          <a:lstStyle/>
          <a:p>
            <a:pPr>
              <a:defRPr/>
            </a:pPr>
            <a:r>
              <a:rPr lang="fr-FR" sz="1400" b="1">
                <a:solidFill>
                  <a:srgbClr val="538135"/>
                </a:solidFill>
                <a:latin typeface="Marianne"/>
                <a:cs typeface="Times New Roman"/>
              </a:rPr>
              <a:t>Ce qui est ajouté</a:t>
            </a:r>
            <a:endParaRPr/>
          </a:p>
        </p:txBody>
      </p:sp>
      <p:sp>
        <p:nvSpPr>
          <p:cNvPr id="15" name="ZoneTexte 14"/>
          <p:cNvSpPr txBox="1"/>
          <p:nvPr/>
        </p:nvSpPr>
        <p:spPr bwMode="auto">
          <a:xfrm>
            <a:off x="576486" y="4351578"/>
            <a:ext cx="1441590" cy="307777"/>
          </a:xfrm>
          <a:prstGeom prst="rect">
            <a:avLst/>
          </a:prstGeom>
          <a:solidFill>
            <a:schemeClr val="bg1"/>
          </a:solidFill>
        </p:spPr>
        <p:txBody>
          <a:bodyPr wrap="square" rtlCol="0">
            <a:spAutoFit/>
          </a:bodyPr>
          <a:lstStyle/>
          <a:p>
            <a:pPr>
              <a:defRPr/>
            </a:pPr>
            <a:r>
              <a:rPr lang="fr-FR" sz="1400"/>
              <a:t>Légende:</a:t>
            </a:r>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1113629" y="219588"/>
            <a:ext cx="7634906" cy="447614"/>
          </a:xfrm>
        </p:spPr>
        <p:txBody>
          <a:bodyPr/>
          <a:lstStyle/>
          <a:p>
            <a:pPr>
              <a:defRPr/>
            </a:pPr>
            <a:r>
              <a:rPr lang="fr-FR" sz="2000"/>
              <a:t>Attestation au dépôt de la demande de permis de construire</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139</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5" name="Rectangle 4"/>
          <p:cNvSpPr/>
          <p:nvPr/>
        </p:nvSpPr>
        <p:spPr bwMode="auto">
          <a:xfrm>
            <a:off x="642088" y="697744"/>
            <a:ext cx="3160737" cy="507831"/>
          </a:xfrm>
          <a:prstGeom prst="rect">
            <a:avLst/>
          </a:prstGeom>
        </p:spPr>
        <p:txBody>
          <a:bodyPr wrap="none">
            <a:spAutoFit/>
          </a:bodyPr>
          <a:lstStyle/>
          <a:p>
            <a:pPr marL="304792" lvl="0" indent="-304792" algn="just" defTabSz="457200">
              <a:lnSpc>
                <a:spcPct val="150000"/>
              </a:lnSpc>
              <a:spcBef>
                <a:spcPts val="0"/>
              </a:spcBef>
              <a:spcAft>
                <a:spcPts val="1800"/>
              </a:spcAft>
              <a:buFont typeface="Arial"/>
              <a:buChar char="•"/>
              <a:defRPr/>
            </a:pPr>
            <a:r>
              <a:rPr lang="fr-FR" b="1">
                <a:solidFill>
                  <a:srgbClr val="00B050"/>
                </a:solidFill>
                <a:latin typeface="Calibri"/>
              </a:rPr>
              <a:t>Evolutions RT2012 / RE2020</a:t>
            </a:r>
            <a:endParaRPr/>
          </a:p>
        </p:txBody>
      </p:sp>
      <p:sp>
        <p:nvSpPr>
          <p:cNvPr id="11" name="Rectangle 10"/>
          <p:cNvSpPr/>
          <p:nvPr/>
        </p:nvSpPr>
        <p:spPr bwMode="auto">
          <a:xfrm>
            <a:off x="0" y="1126387"/>
            <a:ext cx="394106" cy="3657113"/>
          </a:xfrm>
          <a:prstGeom prst="rect">
            <a:avLst/>
          </a:prstGeom>
          <a:solidFill>
            <a:schemeClr val="accent4">
              <a:lumMod val="20000"/>
              <a:lumOff val="80000"/>
            </a:schemeClr>
          </a:solidFill>
          <a:ln>
            <a:solidFill>
              <a:schemeClr val="accent4"/>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400" b="1">
                <a:solidFill>
                  <a:schemeClr val="bg1">
                    <a:lumMod val="50000"/>
                  </a:schemeClr>
                </a:solidFill>
              </a:rPr>
              <a:t>Attestations</a:t>
            </a:r>
            <a:endParaRPr/>
          </a:p>
        </p:txBody>
      </p:sp>
      <p:graphicFrame>
        <p:nvGraphicFramePr>
          <p:cNvPr id="8" name="Tableau 7"/>
          <p:cNvGraphicFramePr>
            <a:graphicFrameLocks noGrp="1"/>
          </p:cNvGraphicFramePr>
          <p:nvPr/>
        </p:nvGraphicFramePr>
        <p:xfrm>
          <a:off x="642088" y="1121342"/>
          <a:ext cx="8352928" cy="3383280"/>
        </p:xfrm>
        <a:graphic>
          <a:graphicData uri="http://schemas.openxmlformats.org/drawingml/2006/table">
            <a:tbl>
              <a:tblPr firstRow="1" firstCol="1" bandRow="1"/>
              <a:tblGrid>
                <a:gridCol w="4190808">
                  <a:extLst>
                    <a:ext uri="{9D8B030D-6E8A-4147-A177-3AD203B41FA5}">
                      <a16:colId xmlns:a16="http://schemas.microsoft.com/office/drawing/2014/main" val="20000"/>
                    </a:ext>
                  </a:extLst>
                </a:gridCol>
                <a:gridCol w="4162120">
                  <a:extLst>
                    <a:ext uri="{9D8B030D-6E8A-4147-A177-3AD203B41FA5}">
                      <a16:colId xmlns:a16="http://schemas.microsoft.com/office/drawing/2014/main" val="20001"/>
                    </a:ext>
                  </a:extLst>
                </a:gridCol>
              </a:tblGrid>
              <a:tr h="107222">
                <a:tc>
                  <a:txBody>
                    <a:bodyPr/>
                    <a:lstStyle/>
                    <a:p>
                      <a:pPr algn="ctr">
                        <a:spcAft>
                          <a:spcPts val="0"/>
                        </a:spcAft>
                        <a:tabLst>
                          <a:tab pos="3420745" algn="ctr"/>
                          <a:tab pos="6840220" algn="r"/>
                        </a:tabLst>
                        <a:defRPr/>
                      </a:pPr>
                      <a:r>
                        <a:rPr lang="fr-FR" sz="1400" b="1">
                          <a:latin typeface="Marianne"/>
                          <a:ea typeface="Calibri"/>
                          <a:cs typeface="Times New Roman"/>
                        </a:rPr>
                        <a:t>RT2012</a:t>
                      </a:r>
                      <a:endParaRPr lang="fr-FR" sz="1600">
                        <a:latin typeface="Marianne"/>
                        <a:ea typeface="Calibri"/>
                        <a:cs typeface="Times New Roman"/>
                      </a:endParaRPr>
                    </a:p>
                  </a:txBody>
                  <a:tcPr marL="53611" marR="53611" marT="0" marB="0">
                    <a:lnL w="12700" algn="ctr">
                      <a:solidFill>
                        <a:srgbClr val="7F7F7F"/>
                      </a:solidFill>
                    </a:lnL>
                    <a:lnR w="12700" algn="ctr">
                      <a:solidFill>
                        <a:srgbClr val="7F7F7F"/>
                      </a:solidFill>
                    </a:lnR>
                    <a:lnT w="12700" algn="ctr">
                      <a:solidFill>
                        <a:srgbClr val="7F7F7F"/>
                      </a:solidFill>
                    </a:lnT>
                    <a:lnB w="12700" algn="ctr">
                      <a:solidFill>
                        <a:srgbClr val="7F7F7F"/>
                      </a:solidFill>
                    </a:lnB>
                    <a:solidFill>
                      <a:schemeClr val="bg1"/>
                    </a:solidFill>
                  </a:tcPr>
                </a:tc>
                <a:tc>
                  <a:txBody>
                    <a:bodyPr/>
                    <a:lstStyle/>
                    <a:p>
                      <a:pPr algn="ctr">
                        <a:spcAft>
                          <a:spcPts val="0"/>
                        </a:spcAft>
                        <a:tabLst>
                          <a:tab pos="3420745" algn="ctr"/>
                          <a:tab pos="6840220" algn="r"/>
                        </a:tabLst>
                        <a:defRPr/>
                      </a:pPr>
                      <a:r>
                        <a:rPr lang="fr-FR" sz="1400" b="1">
                          <a:latin typeface="Marianne"/>
                          <a:ea typeface="Calibri"/>
                          <a:cs typeface="Times New Roman"/>
                        </a:rPr>
                        <a:t>RE2020</a:t>
                      </a:r>
                      <a:endParaRPr lang="fr-FR" sz="1600">
                        <a:latin typeface="Marianne"/>
                        <a:ea typeface="Calibri"/>
                        <a:cs typeface="Times New Roman"/>
                      </a:endParaRPr>
                    </a:p>
                  </a:txBody>
                  <a:tcPr marL="53611" marR="53611" marT="0" marB="0">
                    <a:lnL w="12700" algn="ctr">
                      <a:solidFill>
                        <a:srgbClr val="7F7F7F"/>
                      </a:solidFill>
                    </a:lnL>
                    <a:lnR w="12700" algn="ctr">
                      <a:solidFill>
                        <a:srgbClr val="7F7F7F"/>
                      </a:solidFill>
                    </a:lnR>
                    <a:lnT w="12700" algn="ctr">
                      <a:solidFill>
                        <a:srgbClr val="7F7F7F"/>
                      </a:solidFill>
                    </a:lnT>
                    <a:lnB w="12700" algn="ctr">
                      <a:solidFill>
                        <a:srgbClr val="7F7F7F"/>
                      </a:solidFill>
                    </a:lnB>
                    <a:solidFill>
                      <a:schemeClr val="bg1"/>
                    </a:solidFill>
                  </a:tcPr>
                </a:tc>
                <a:extLst>
                  <a:ext uri="{0D108BD9-81ED-4DB2-BD59-A6C34878D82A}">
                    <a16:rowId xmlns:a16="http://schemas.microsoft.com/office/drawing/2014/main" val="10000"/>
                  </a:ext>
                </a:extLst>
              </a:tr>
              <a:tr h="214445">
                <a:tc>
                  <a:txBody>
                    <a:bodyPr/>
                    <a:lstStyle/>
                    <a:p>
                      <a:pPr marL="342900" lvl="0" indent="-342900" algn="just">
                        <a:spcAft>
                          <a:spcPts val="0"/>
                        </a:spcAft>
                        <a:buFont typeface="+mj-lt"/>
                        <a:buAutoNum type="arabicPeriod"/>
                        <a:tabLst>
                          <a:tab pos="3420745" algn="ctr"/>
                          <a:tab pos="6840220" algn="r"/>
                        </a:tabLst>
                        <a:defRPr/>
                      </a:pPr>
                      <a:r>
                        <a:rPr lang="fr-FR" sz="1300" u="none" strike="noStrike">
                          <a:latin typeface="Marianne"/>
                          <a:ea typeface="Calibri"/>
                          <a:cs typeface="Times New Roman"/>
                        </a:rPr>
                        <a:t>Accès l’éclairage naturel</a:t>
                      </a:r>
                      <a:r>
                        <a:rPr lang="fr-FR" sz="1300" u="none" strike="noStrike">
                          <a:latin typeface="Calibri"/>
                          <a:ea typeface="Calibri"/>
                          <a:cs typeface="Times New Roman"/>
                        </a:rPr>
                        <a:t> </a:t>
                      </a:r>
                      <a:r>
                        <a:rPr lang="fr-FR" sz="1300" u="none" strike="noStrike">
                          <a:latin typeface="Marianne"/>
                          <a:ea typeface="Calibri"/>
                          <a:cs typeface="Times New Roman"/>
                        </a:rPr>
                        <a:t>: </a:t>
                      </a:r>
                      <a:r>
                        <a:rPr lang="fr-FR" sz="1300" u="none" strike="sngStrike">
                          <a:solidFill>
                            <a:srgbClr val="C45911"/>
                          </a:solidFill>
                          <a:latin typeface="Marianne"/>
                          <a:ea typeface="Calibri"/>
                          <a:cs typeface="Times New Roman"/>
                        </a:rPr>
                        <a:t>surface de baies et surface de baies &gt; 1/6 * surface habitable</a:t>
                      </a:r>
                      <a:endParaRPr lang="fr-FR" sz="1300" u="none" strike="noStrike">
                        <a:latin typeface="Marianne"/>
                        <a:ea typeface="Calibri"/>
                        <a:cs typeface="Times New Roman"/>
                      </a:endParaRPr>
                    </a:p>
                  </a:txBody>
                  <a:tcPr marL="53611" marR="53611" marT="0" marB="0">
                    <a:lnL w="12700" algn="ctr">
                      <a:solidFill>
                        <a:srgbClr val="7F7F7F"/>
                      </a:solidFill>
                    </a:lnL>
                    <a:lnR w="12700" algn="ctr">
                      <a:solidFill>
                        <a:srgbClr val="7F7F7F"/>
                      </a:solidFill>
                    </a:lnR>
                    <a:lnT w="12700" algn="ctr">
                      <a:solidFill>
                        <a:srgbClr val="7F7F7F"/>
                      </a:solidFill>
                    </a:lnT>
                    <a:lnB w="12700" algn="ctr">
                      <a:solidFill>
                        <a:srgbClr val="7F7F7F"/>
                      </a:solidFill>
                    </a:lnB>
                    <a:solidFill>
                      <a:schemeClr val="bg1"/>
                    </a:solidFill>
                  </a:tcPr>
                </a:tc>
                <a:tc>
                  <a:txBody>
                    <a:bodyPr/>
                    <a:lstStyle/>
                    <a:p>
                      <a:pPr marL="342900" lvl="0" indent="-342900" algn="just">
                        <a:spcAft>
                          <a:spcPts val="0"/>
                        </a:spcAft>
                        <a:buFont typeface="+mj-lt"/>
                        <a:buAutoNum type="arabicPeriod"/>
                        <a:tabLst>
                          <a:tab pos="3420745" algn="ctr"/>
                          <a:tab pos="6840220" algn="r"/>
                        </a:tabLst>
                        <a:defRPr/>
                      </a:pPr>
                      <a:r>
                        <a:rPr lang="fr-FR" sz="1300" u="none" strike="noStrike">
                          <a:latin typeface="Marianne"/>
                          <a:ea typeface="Calibri"/>
                          <a:cs typeface="Times New Roman"/>
                        </a:rPr>
                        <a:t>Accès l’éclairage naturel</a:t>
                      </a:r>
                      <a:r>
                        <a:rPr lang="fr-FR" sz="1300" u="none" strike="noStrike">
                          <a:latin typeface="Calibri"/>
                          <a:ea typeface="Calibri"/>
                          <a:cs typeface="Times New Roman"/>
                        </a:rPr>
                        <a:t> </a:t>
                      </a:r>
                      <a:r>
                        <a:rPr lang="fr-FR" sz="1300" u="none" strike="noStrike">
                          <a:latin typeface="Marianne"/>
                          <a:ea typeface="Calibri"/>
                          <a:cs typeface="Times New Roman"/>
                        </a:rPr>
                        <a:t>: </a:t>
                      </a:r>
                      <a:r>
                        <a:rPr lang="fr-FR" sz="1300" b="1" u="none" strike="noStrike">
                          <a:solidFill>
                            <a:srgbClr val="538135"/>
                          </a:solidFill>
                          <a:latin typeface="Marianne"/>
                          <a:ea typeface="Calibri"/>
                          <a:cs typeface="Times New Roman"/>
                        </a:rPr>
                        <a:t>respect de l’exigence sans autre justification</a:t>
                      </a:r>
                      <a:endParaRPr lang="fr-FR" sz="1300" u="none" strike="noStrike">
                        <a:latin typeface="Marianne"/>
                        <a:ea typeface="Calibri"/>
                        <a:cs typeface="Times New Roman"/>
                      </a:endParaRPr>
                    </a:p>
                  </a:txBody>
                  <a:tcPr marL="53611" marR="53611" marT="0" marB="0">
                    <a:lnL w="12700" algn="ctr">
                      <a:solidFill>
                        <a:srgbClr val="7F7F7F"/>
                      </a:solidFill>
                    </a:lnL>
                    <a:lnR w="12700" algn="ctr">
                      <a:solidFill>
                        <a:srgbClr val="7F7F7F"/>
                      </a:solidFill>
                    </a:lnR>
                    <a:lnT w="12700" algn="ctr">
                      <a:solidFill>
                        <a:srgbClr val="7F7F7F"/>
                      </a:solidFill>
                    </a:lnT>
                    <a:lnB w="12700" algn="ctr">
                      <a:solidFill>
                        <a:srgbClr val="7F7F7F"/>
                      </a:solidFill>
                    </a:lnB>
                    <a:solidFill>
                      <a:schemeClr val="bg1"/>
                    </a:solidFill>
                  </a:tcPr>
                </a:tc>
                <a:extLst>
                  <a:ext uri="{0D108BD9-81ED-4DB2-BD59-A6C34878D82A}">
                    <a16:rowId xmlns:a16="http://schemas.microsoft.com/office/drawing/2014/main" val="10001"/>
                  </a:ext>
                </a:extLst>
              </a:tr>
              <a:tr h="214445">
                <a:tc>
                  <a:txBody>
                    <a:bodyPr/>
                    <a:lstStyle/>
                    <a:p>
                      <a:pPr algn="just">
                        <a:spcAft>
                          <a:spcPts val="0"/>
                        </a:spcAft>
                        <a:tabLst>
                          <a:tab pos="3420745" algn="ctr"/>
                          <a:tab pos="6840220" algn="r"/>
                        </a:tabLst>
                        <a:defRPr/>
                      </a:pPr>
                      <a:r>
                        <a:rPr lang="fr-FR" sz="1300">
                          <a:latin typeface="Marianne"/>
                          <a:ea typeface="Calibri"/>
                          <a:cs typeface="Times New Roman"/>
                        </a:rPr>
                        <a:t> </a:t>
                      </a:r>
                      <a:endParaRPr/>
                    </a:p>
                  </a:txBody>
                  <a:tcPr marL="53611" marR="53611" marT="0" marB="0">
                    <a:lnL w="12700" algn="ctr">
                      <a:solidFill>
                        <a:srgbClr val="7F7F7F"/>
                      </a:solidFill>
                    </a:lnL>
                    <a:lnR w="12700" algn="ctr">
                      <a:solidFill>
                        <a:srgbClr val="7F7F7F"/>
                      </a:solidFill>
                    </a:lnR>
                    <a:lnT w="12700" algn="ctr">
                      <a:solidFill>
                        <a:srgbClr val="7F7F7F"/>
                      </a:solidFill>
                    </a:lnT>
                    <a:lnB w="12700" algn="ctr">
                      <a:solidFill>
                        <a:srgbClr val="7F7F7F"/>
                      </a:solidFill>
                    </a:lnB>
                    <a:solidFill>
                      <a:schemeClr val="bg1"/>
                    </a:solidFill>
                  </a:tcPr>
                </a:tc>
                <a:tc>
                  <a:txBody>
                    <a:bodyPr/>
                    <a:lstStyle/>
                    <a:p>
                      <a:pPr marL="342900" lvl="0" indent="-342900" algn="just">
                        <a:spcAft>
                          <a:spcPts val="0"/>
                        </a:spcAft>
                        <a:buFont typeface="+mj-lt"/>
                        <a:buAutoNum type="arabicPeriod" startAt="2"/>
                        <a:tabLst>
                          <a:tab pos="3420745" algn="ctr"/>
                          <a:tab pos="6840220" algn="r"/>
                        </a:tabLst>
                        <a:defRPr/>
                      </a:pPr>
                      <a:r>
                        <a:rPr lang="fr-FR" sz="1300" b="1" u="none" strike="noStrike">
                          <a:solidFill>
                            <a:srgbClr val="538135"/>
                          </a:solidFill>
                          <a:latin typeface="Marianne"/>
                          <a:ea typeface="Calibri"/>
                          <a:cs typeface="Times New Roman"/>
                        </a:rPr>
                        <a:t>Engagement du MOA à respecter les exigences concernant les systèmes de ventilation</a:t>
                      </a:r>
                      <a:endParaRPr lang="fr-FR" sz="1300" u="none" strike="noStrike">
                        <a:latin typeface="Marianne"/>
                        <a:ea typeface="Calibri"/>
                        <a:cs typeface="Times New Roman"/>
                      </a:endParaRPr>
                    </a:p>
                  </a:txBody>
                  <a:tcPr marL="53611" marR="53611" marT="0" marB="0">
                    <a:lnL w="12700" algn="ctr">
                      <a:solidFill>
                        <a:srgbClr val="7F7F7F"/>
                      </a:solidFill>
                    </a:lnL>
                    <a:lnR w="12700" algn="ctr">
                      <a:solidFill>
                        <a:srgbClr val="7F7F7F"/>
                      </a:solidFill>
                    </a:lnR>
                    <a:lnT w="12700" algn="ctr">
                      <a:solidFill>
                        <a:srgbClr val="7F7F7F"/>
                      </a:solidFill>
                    </a:lnT>
                    <a:lnB w="12700" algn="ctr">
                      <a:solidFill>
                        <a:srgbClr val="7F7F7F"/>
                      </a:solidFill>
                    </a:lnB>
                    <a:solidFill>
                      <a:schemeClr val="bg1"/>
                    </a:solidFill>
                  </a:tcPr>
                </a:tc>
                <a:extLst>
                  <a:ext uri="{0D108BD9-81ED-4DB2-BD59-A6C34878D82A}">
                    <a16:rowId xmlns:a16="http://schemas.microsoft.com/office/drawing/2014/main" val="10002"/>
                  </a:ext>
                </a:extLst>
              </a:tr>
              <a:tr h="536112">
                <a:tc>
                  <a:txBody>
                    <a:bodyPr/>
                    <a:lstStyle/>
                    <a:p>
                      <a:pPr marL="342900" lvl="0" indent="-342900" algn="just">
                        <a:spcAft>
                          <a:spcPts val="0"/>
                        </a:spcAft>
                        <a:buFont typeface="+mj-lt"/>
                        <a:buAutoNum type="arabicPeriod" startAt="2"/>
                        <a:tabLst>
                          <a:tab pos="3420745" algn="ctr"/>
                          <a:tab pos="6840220" algn="r"/>
                        </a:tabLst>
                        <a:defRPr/>
                      </a:pPr>
                      <a:r>
                        <a:rPr lang="fr-FR" sz="1300" u="none" strike="sngStrike">
                          <a:solidFill>
                            <a:srgbClr val="C45911"/>
                          </a:solidFill>
                          <a:latin typeface="Marianne"/>
                          <a:ea typeface="Calibri"/>
                          <a:cs typeface="Times New Roman"/>
                        </a:rPr>
                        <a:t>Recours à une source d’énergie renouvelable (maison individuelle): source d’énergie renouvelable retenue, cohérence entre le contrôle visuel et le RSET (et également le justificatif du contenu CO</a:t>
                      </a:r>
                      <a:r>
                        <a:rPr lang="fr-FR" sz="1300" u="none" strike="sngStrike" baseline="-25000">
                          <a:solidFill>
                            <a:srgbClr val="C45911"/>
                          </a:solidFill>
                          <a:latin typeface="Marianne"/>
                          <a:ea typeface="Calibri"/>
                          <a:cs typeface="Times New Roman"/>
                        </a:rPr>
                        <a:t>2</a:t>
                      </a:r>
                      <a:r>
                        <a:rPr lang="fr-FR" sz="1300" u="none" strike="sngStrike">
                          <a:solidFill>
                            <a:srgbClr val="C45911"/>
                          </a:solidFill>
                          <a:latin typeface="Marianne"/>
                          <a:ea typeface="Calibri"/>
                          <a:cs typeface="Times New Roman"/>
                        </a:rPr>
                        <a:t> pour un réseau de chaleur)</a:t>
                      </a:r>
                      <a:endParaRPr lang="fr-FR" sz="1300" u="none" strike="noStrike">
                        <a:latin typeface="Marianne"/>
                        <a:ea typeface="Calibri"/>
                        <a:cs typeface="Times New Roman"/>
                      </a:endParaRPr>
                    </a:p>
                  </a:txBody>
                  <a:tcPr marL="53611" marR="53611" marT="0" marB="0">
                    <a:lnL w="12700" algn="ctr">
                      <a:solidFill>
                        <a:srgbClr val="7F7F7F"/>
                      </a:solidFill>
                    </a:lnL>
                    <a:lnR w="12700" algn="ctr">
                      <a:solidFill>
                        <a:srgbClr val="7F7F7F"/>
                      </a:solidFill>
                    </a:lnR>
                    <a:lnT w="12700" algn="ctr">
                      <a:solidFill>
                        <a:srgbClr val="7F7F7F"/>
                      </a:solidFill>
                    </a:lnT>
                    <a:lnB w="12700" algn="ctr">
                      <a:solidFill>
                        <a:srgbClr val="7F7F7F"/>
                      </a:solidFill>
                    </a:lnB>
                    <a:solidFill>
                      <a:schemeClr val="bg1"/>
                    </a:solidFill>
                  </a:tcPr>
                </a:tc>
                <a:tc>
                  <a:txBody>
                    <a:bodyPr/>
                    <a:lstStyle/>
                    <a:p>
                      <a:pPr algn="just">
                        <a:spcAft>
                          <a:spcPts val="0"/>
                        </a:spcAft>
                        <a:tabLst>
                          <a:tab pos="3420745" algn="ctr"/>
                          <a:tab pos="6840220" algn="r"/>
                        </a:tabLst>
                        <a:defRPr/>
                      </a:pPr>
                      <a:r>
                        <a:rPr lang="fr-FR" sz="1300">
                          <a:latin typeface="Marianne"/>
                          <a:ea typeface="Calibri"/>
                          <a:cs typeface="Times New Roman"/>
                        </a:rPr>
                        <a:t> </a:t>
                      </a:r>
                      <a:endParaRPr/>
                    </a:p>
                  </a:txBody>
                  <a:tcPr marL="53611" marR="53611" marT="0" marB="0">
                    <a:lnL w="12700" algn="ctr">
                      <a:solidFill>
                        <a:srgbClr val="7F7F7F"/>
                      </a:solidFill>
                    </a:lnL>
                    <a:lnR w="12700" algn="ctr">
                      <a:solidFill>
                        <a:srgbClr val="7F7F7F"/>
                      </a:solidFill>
                    </a:lnR>
                    <a:lnT w="12700" algn="ctr">
                      <a:solidFill>
                        <a:srgbClr val="7F7F7F"/>
                      </a:solidFill>
                    </a:lnT>
                    <a:lnB w="12700" algn="ctr">
                      <a:solidFill>
                        <a:srgbClr val="7F7F7F"/>
                      </a:solidFill>
                    </a:lnB>
                    <a:solidFill>
                      <a:schemeClr val="bg1"/>
                    </a:solidFill>
                  </a:tcPr>
                </a:tc>
                <a:extLst>
                  <a:ext uri="{0D108BD9-81ED-4DB2-BD59-A6C34878D82A}">
                    <a16:rowId xmlns:a16="http://schemas.microsoft.com/office/drawing/2014/main" val="10003"/>
                  </a:ext>
                </a:extLst>
              </a:tr>
              <a:tr h="536112">
                <a:tc>
                  <a:txBody>
                    <a:bodyPr/>
                    <a:lstStyle/>
                    <a:p>
                      <a:pPr marL="0" lvl="0" indent="0" algn="just">
                        <a:spcAft>
                          <a:spcPts val="0"/>
                        </a:spcAft>
                        <a:buFont typeface="+mj-lt"/>
                        <a:buNone/>
                        <a:tabLst>
                          <a:tab pos="3420745" algn="ctr"/>
                          <a:tab pos="6840220" algn="r"/>
                        </a:tabLst>
                        <a:defRPr/>
                      </a:pPr>
                      <a:r>
                        <a:rPr lang="fr-FR" sz="1300" u="none" strike="sngStrike">
                          <a:solidFill>
                            <a:srgbClr val="C45911"/>
                          </a:solidFill>
                          <a:latin typeface="Marianne"/>
                          <a:ea typeface="Calibri"/>
                          <a:cs typeface="Times New Roman"/>
                        </a:rPr>
                        <a:t>3.   Recours à une source d’énergie renouvelable (hors maison individuelle) source d’énergie renouvelable retenue, cohérence entre le contrôle visuel et le RSET (et également le justificatif du contenu CO</a:t>
                      </a:r>
                      <a:r>
                        <a:rPr lang="fr-FR" sz="1300" u="none" strike="sngStrike" baseline="-25000">
                          <a:solidFill>
                            <a:srgbClr val="C45911"/>
                          </a:solidFill>
                          <a:latin typeface="Marianne"/>
                          <a:ea typeface="Calibri"/>
                          <a:cs typeface="Times New Roman"/>
                        </a:rPr>
                        <a:t>2</a:t>
                      </a:r>
                      <a:r>
                        <a:rPr lang="fr-FR" sz="1300" u="none" strike="sngStrike">
                          <a:solidFill>
                            <a:srgbClr val="C45911"/>
                          </a:solidFill>
                          <a:latin typeface="Marianne"/>
                          <a:ea typeface="Calibri"/>
                          <a:cs typeface="Times New Roman"/>
                        </a:rPr>
                        <a:t> pour un réseau de chaleur)</a:t>
                      </a:r>
                      <a:endParaRPr lang="fr-FR" sz="1300" u="none" strike="noStrike">
                        <a:latin typeface="Marianne"/>
                        <a:ea typeface="Calibri"/>
                        <a:cs typeface="Times New Roman"/>
                      </a:endParaRPr>
                    </a:p>
                  </a:txBody>
                  <a:tcPr marL="53611" marR="53611" marT="0" marB="0">
                    <a:lnL w="12700" algn="ctr">
                      <a:solidFill>
                        <a:srgbClr val="7F7F7F"/>
                      </a:solidFill>
                    </a:lnL>
                    <a:lnR w="12700" algn="ctr">
                      <a:solidFill>
                        <a:srgbClr val="7F7F7F"/>
                      </a:solidFill>
                    </a:lnR>
                    <a:lnT w="12700" algn="ctr">
                      <a:solidFill>
                        <a:srgbClr val="7F7F7F"/>
                      </a:solidFill>
                    </a:lnT>
                    <a:lnB w="12700" algn="ctr">
                      <a:solidFill>
                        <a:srgbClr val="7F7F7F"/>
                      </a:solidFill>
                    </a:lnB>
                    <a:solidFill>
                      <a:schemeClr val="bg1"/>
                    </a:solidFill>
                  </a:tcPr>
                </a:tc>
                <a:tc>
                  <a:txBody>
                    <a:bodyPr/>
                    <a:lstStyle/>
                    <a:p>
                      <a:pPr algn="just">
                        <a:spcAft>
                          <a:spcPts val="0"/>
                        </a:spcAft>
                        <a:tabLst>
                          <a:tab pos="3420745" algn="ctr"/>
                          <a:tab pos="6840220" algn="r"/>
                        </a:tabLst>
                        <a:defRPr/>
                      </a:pPr>
                      <a:r>
                        <a:rPr lang="fr-FR" sz="1300">
                          <a:latin typeface="Marianne"/>
                          <a:ea typeface="Calibri"/>
                          <a:cs typeface="Times New Roman"/>
                        </a:rPr>
                        <a:t> </a:t>
                      </a:r>
                      <a:endParaRPr/>
                    </a:p>
                  </a:txBody>
                  <a:tcPr marL="53611" marR="53611" marT="0" marB="0">
                    <a:lnL w="12700" algn="ctr">
                      <a:solidFill>
                        <a:srgbClr val="7F7F7F"/>
                      </a:solidFill>
                    </a:lnL>
                    <a:lnR w="12700" algn="ctr">
                      <a:solidFill>
                        <a:srgbClr val="7F7F7F"/>
                      </a:solidFill>
                    </a:lnR>
                    <a:lnT w="12700" algn="ctr">
                      <a:solidFill>
                        <a:srgbClr val="7F7F7F"/>
                      </a:solidFill>
                    </a:lnT>
                    <a:lnB w="12700" algn="ctr">
                      <a:solidFill>
                        <a:srgbClr val="7F7F7F"/>
                      </a:solidFill>
                    </a:lnB>
                    <a:solidFill>
                      <a:schemeClr val="bg1"/>
                    </a:solidFill>
                  </a:tcPr>
                </a:tc>
                <a:extLst>
                  <a:ext uri="{0D108BD9-81ED-4DB2-BD59-A6C34878D82A}">
                    <a16:rowId xmlns:a16="http://schemas.microsoft.com/office/drawing/2014/main" val="10004"/>
                  </a:ext>
                </a:extLst>
              </a:tr>
            </a:tbl>
          </a:graphicData>
        </a:graphic>
      </p:graphicFrame>
      <p:sp>
        <p:nvSpPr>
          <p:cNvPr id="16" name="Rectangle 15"/>
          <p:cNvSpPr/>
          <p:nvPr/>
        </p:nvSpPr>
        <p:spPr bwMode="auto">
          <a:xfrm>
            <a:off x="2200456" y="4365916"/>
            <a:ext cx="2268378" cy="307777"/>
          </a:xfrm>
          <a:prstGeom prst="rect">
            <a:avLst/>
          </a:prstGeom>
          <a:solidFill>
            <a:schemeClr val="bg1"/>
          </a:solidFill>
        </p:spPr>
        <p:txBody>
          <a:bodyPr wrap="none">
            <a:spAutoFit/>
          </a:bodyPr>
          <a:lstStyle/>
          <a:p>
            <a:pPr marL="342900" lvl="0" indent="-342900">
              <a:buFont typeface="Calibri"/>
              <a:buChar char="-"/>
              <a:tabLst>
                <a:tab pos="3420745" algn="ctr"/>
                <a:tab pos="6840220" algn="r"/>
              </a:tabLst>
              <a:defRPr/>
            </a:pPr>
            <a:r>
              <a:rPr lang="fr-FR" sz="1400" strike="sngStrike">
                <a:solidFill>
                  <a:schemeClr val="accent4"/>
                </a:solidFill>
              </a:rPr>
              <a:t>Ce qui est supprimé</a:t>
            </a:r>
            <a:endParaRPr lang="fr-FR" sz="1400">
              <a:solidFill>
                <a:schemeClr val="accent4"/>
              </a:solidFill>
              <a:ea typeface="Calibri"/>
              <a:cs typeface="Times New Roman"/>
            </a:endParaRPr>
          </a:p>
        </p:txBody>
      </p:sp>
      <p:sp>
        <p:nvSpPr>
          <p:cNvPr id="17" name="Rectangle 16"/>
          <p:cNvSpPr/>
          <p:nvPr/>
        </p:nvSpPr>
        <p:spPr bwMode="auto">
          <a:xfrm>
            <a:off x="5448098" y="4365224"/>
            <a:ext cx="1654171" cy="307777"/>
          </a:xfrm>
          <a:prstGeom prst="rect">
            <a:avLst/>
          </a:prstGeom>
          <a:solidFill>
            <a:schemeClr val="bg1"/>
          </a:solidFill>
        </p:spPr>
        <p:txBody>
          <a:bodyPr wrap="none">
            <a:spAutoFit/>
          </a:bodyPr>
          <a:lstStyle/>
          <a:p>
            <a:pPr>
              <a:defRPr/>
            </a:pPr>
            <a:r>
              <a:rPr lang="fr-FR" sz="1400" b="1">
                <a:solidFill>
                  <a:srgbClr val="538135"/>
                </a:solidFill>
                <a:latin typeface="Marianne"/>
                <a:cs typeface="Times New Roman"/>
              </a:rPr>
              <a:t>Ce qui est ajouté</a:t>
            </a:r>
            <a:endParaRPr/>
          </a:p>
        </p:txBody>
      </p:sp>
      <p:sp>
        <p:nvSpPr>
          <p:cNvPr id="18" name="ZoneTexte 17"/>
          <p:cNvSpPr txBox="1"/>
          <p:nvPr/>
        </p:nvSpPr>
        <p:spPr bwMode="auto">
          <a:xfrm>
            <a:off x="576486" y="4351578"/>
            <a:ext cx="1441590" cy="307777"/>
          </a:xfrm>
          <a:prstGeom prst="rect">
            <a:avLst/>
          </a:prstGeom>
          <a:solidFill>
            <a:schemeClr val="bg1"/>
          </a:solidFill>
        </p:spPr>
        <p:txBody>
          <a:bodyPr wrap="square" rtlCol="0">
            <a:spAutoFit/>
          </a:bodyPr>
          <a:lstStyle/>
          <a:p>
            <a:pPr>
              <a:defRPr/>
            </a:pPr>
            <a:r>
              <a:rPr lang="fr-FR" sz="1400"/>
              <a:t>Légende:</a:t>
            </a:r>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642088" y="693343"/>
            <a:ext cx="8345075" cy="447614"/>
          </a:xfrm>
        </p:spPr>
        <p:txBody>
          <a:bodyPr/>
          <a:lstStyle/>
          <a:p>
            <a:pPr>
              <a:defRPr/>
            </a:pPr>
            <a:r>
              <a:rPr lang="fr-FR" sz="2000"/>
              <a:t>Attestation à l’achèvement des travaux</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140</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0" name="Espace réservé du texte 6"/>
          <p:cNvSpPr txBox="1"/>
          <p:nvPr/>
        </p:nvSpPr>
        <p:spPr bwMode="auto">
          <a:xfrm>
            <a:off x="477807" y="1275606"/>
            <a:ext cx="8509356" cy="4512039"/>
          </a:xfrm>
          <a:prstGeom prst="rect">
            <a:avLst/>
          </a:prstGeom>
        </p:spPr>
        <p:txBody>
          <a:bodyPr vert="horz" lIns="91440" tIns="45720" rIns="91440" bIns="45720" rtlCol="0">
            <a:noAutofit/>
          </a:bodyPr>
          <a:lstStyle>
            <a:lvl1pPr marL="0" indent="0" algn="l" defTabSz="457200">
              <a:spcBef>
                <a:spcPts val="0"/>
              </a:spcBef>
              <a:spcAft>
                <a:spcPts val="1800"/>
              </a:spcAft>
              <a:buFontTx/>
              <a:buNone/>
              <a:defRPr sz="1800" b="1">
                <a:solidFill>
                  <a:srgbClr val="135565"/>
                </a:solidFill>
                <a:latin typeface="+mn-lt"/>
                <a:ea typeface="+mn-ea"/>
                <a:cs typeface="+mn-cs"/>
              </a:defRPr>
            </a:lvl1pPr>
            <a:lvl2pPr marL="0" indent="0" algn="l" defTabSz="457200">
              <a:spcBef>
                <a:spcPts val="0"/>
              </a:spcBef>
              <a:spcAft>
                <a:spcPts val="1200"/>
              </a:spcAft>
              <a:buFontTx/>
              <a:buNone/>
              <a:defRPr sz="1400">
                <a:solidFill>
                  <a:schemeClr val="tx1"/>
                </a:solidFill>
                <a:latin typeface="+mn-lt"/>
                <a:ea typeface="+mn-ea"/>
                <a:cs typeface="+mn-cs"/>
              </a:defRPr>
            </a:lvl2pPr>
            <a:lvl3pPr marL="360000" indent="-228600" algn="l" defTabSz="457200">
              <a:spcBef>
                <a:spcPts val="0"/>
              </a:spcBef>
              <a:spcAft>
                <a:spcPts val="0"/>
              </a:spcAft>
              <a:buClr>
                <a:srgbClr val="E57D00"/>
              </a:buClr>
              <a:buFont typeface="Arial"/>
              <a:buChar char="•"/>
              <a:defRPr sz="1400">
                <a:solidFill>
                  <a:schemeClr val="tx1"/>
                </a:solidFill>
                <a:latin typeface="+mn-lt"/>
                <a:ea typeface="+mn-ea"/>
                <a:cs typeface="+mn-cs"/>
              </a:defRPr>
            </a:lvl3pPr>
            <a:lvl4pPr marL="720000" indent="-228600" algn="l" defTabSz="457200">
              <a:spcBef>
                <a:spcPts val="0"/>
              </a:spcBef>
              <a:spcAft>
                <a:spcPts val="0"/>
              </a:spcAft>
              <a:buSzPct val="150000"/>
              <a:buFont typeface="Arial"/>
              <a:buChar char="–"/>
              <a:defRPr sz="1200">
                <a:solidFill>
                  <a:srgbClr val="E57D00"/>
                </a:solidFill>
                <a:latin typeface="+mn-lt"/>
                <a:ea typeface="+mn-ea"/>
                <a:cs typeface="+mn-cs"/>
              </a:defRPr>
            </a:lvl4pPr>
            <a:lvl5pPr marL="1080000" indent="-228600" algn="l" defTabSz="457200">
              <a:spcBef>
                <a:spcPts val="0"/>
              </a:spcBef>
              <a:spcAft>
                <a:spcPts val="0"/>
              </a:spcAft>
              <a:buSzPct val="75000"/>
              <a:buFont typeface="Arial"/>
              <a:buChar char="•"/>
              <a:defRPr sz="1200">
                <a:solidFill>
                  <a:schemeClr val="tx1"/>
                </a:solidFill>
                <a:latin typeface="+mn-lt"/>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a:lstStyle>
          <a:p>
            <a:pPr marL="304792" marR="0" lvl="0" indent="-304792" algn="just" defTabSz="457200">
              <a:lnSpc>
                <a:spcPct val="150000"/>
              </a:lnSpc>
              <a:spcBef>
                <a:spcPts val="0"/>
              </a:spcBef>
              <a:spcAft>
                <a:spcPts val="300"/>
              </a:spcAft>
              <a:buClrTx/>
              <a:buSzTx/>
              <a:buFont typeface="Arial"/>
              <a:buChar char="•"/>
              <a:defRPr/>
            </a:pPr>
            <a:r>
              <a:rPr lang="fr-FR" sz="1600" b="1" i="0" u="none" strike="noStrike" cap="none" spc="0" dirty="0">
                <a:ln>
                  <a:noFill/>
                </a:ln>
                <a:solidFill>
                  <a:srgbClr val="00B050"/>
                </a:solidFill>
                <a:latin typeface="Calibri"/>
                <a:ea typeface="+mn-ea"/>
                <a:cs typeface="+mn-cs"/>
              </a:rPr>
              <a:t>Quand ? </a:t>
            </a:r>
            <a:r>
              <a:rPr lang="fr-FR" sz="1600" b="0" i="0" u="none" strike="noStrike" cap="none" spc="0" dirty="0">
                <a:ln>
                  <a:noFill/>
                </a:ln>
                <a:solidFill>
                  <a:srgbClr val="135565"/>
                </a:solidFill>
                <a:latin typeface="Calibri"/>
                <a:ea typeface="+mn-ea"/>
                <a:cs typeface="+mn-cs"/>
              </a:rPr>
              <a:t>→ Joint à la déclaration attestant l’achèvement et la conformité des travaux</a:t>
            </a:r>
            <a:endParaRPr dirty="0"/>
          </a:p>
          <a:p>
            <a:pPr marL="304792" marR="0" lvl="0" indent="-304792" algn="just" defTabSz="457200">
              <a:lnSpc>
                <a:spcPct val="150000"/>
              </a:lnSpc>
              <a:spcBef>
                <a:spcPts val="0"/>
              </a:spcBef>
              <a:spcAft>
                <a:spcPts val="300"/>
              </a:spcAft>
              <a:buClrTx/>
              <a:buSzTx/>
              <a:buFont typeface="Arial"/>
              <a:buChar char="•"/>
              <a:defRPr/>
            </a:pPr>
            <a:r>
              <a:rPr lang="fr-FR" sz="1600" b="1" i="0" u="none" strike="noStrike" cap="none" spc="0" dirty="0">
                <a:ln>
                  <a:noFill/>
                </a:ln>
                <a:solidFill>
                  <a:srgbClr val="00B050"/>
                </a:solidFill>
                <a:latin typeface="Calibri"/>
                <a:ea typeface="+mn-ea"/>
                <a:cs typeface="+mn-cs"/>
              </a:rPr>
              <a:t>Réalisée par </a:t>
            </a:r>
            <a:r>
              <a:rPr lang="fr-FR" sz="1400" b="1" i="0" u="none" strike="noStrike" cap="none" spc="0" dirty="0">
                <a:ln>
                  <a:noFill/>
                </a:ln>
                <a:solidFill>
                  <a:srgbClr val="135565"/>
                </a:solidFill>
                <a:latin typeface="Calibri"/>
                <a:ea typeface="+mn-ea"/>
                <a:cs typeface="+mn-cs"/>
              </a:rPr>
              <a:t>un architecte, un diagnostiqueur (pour une maison), un bureau de contrôle, un organisme de certification (selon le type de bâtiment, comme en RT2012)</a:t>
            </a:r>
            <a:endParaRPr dirty="0"/>
          </a:p>
          <a:p>
            <a:pPr marL="304792" marR="0" lvl="0" indent="-304792" algn="just" defTabSz="457200">
              <a:lnSpc>
                <a:spcPct val="150000"/>
              </a:lnSpc>
              <a:spcBef>
                <a:spcPts val="0"/>
              </a:spcBef>
              <a:spcAft>
                <a:spcPts val="300"/>
              </a:spcAft>
              <a:buClrTx/>
              <a:buSzTx/>
              <a:buFont typeface="Arial"/>
              <a:buChar char="•"/>
              <a:defRPr/>
            </a:pPr>
            <a:r>
              <a:rPr lang="fr-FR" sz="1600" b="1" i="0" u="none" strike="noStrike" cap="none" spc="0" dirty="0">
                <a:ln>
                  <a:noFill/>
                </a:ln>
                <a:solidFill>
                  <a:srgbClr val="00B050"/>
                </a:solidFill>
                <a:latin typeface="Calibri"/>
                <a:ea typeface="+mn-ea"/>
                <a:cs typeface="+mn-cs"/>
              </a:rPr>
              <a:t>Objectifs </a:t>
            </a:r>
            <a:r>
              <a:rPr lang="fr-FR" sz="1400" b="0" i="0" u="none" strike="noStrike" cap="none" spc="0" dirty="0">
                <a:ln>
                  <a:noFill/>
                </a:ln>
                <a:solidFill>
                  <a:srgbClr val="135565"/>
                </a:solidFill>
                <a:latin typeface="Calibri"/>
                <a:ea typeface="+mn-ea"/>
                <a:cs typeface="+mn-cs"/>
              </a:rPr>
              <a:t>→ Atteste du respect de l’ensemble des </a:t>
            </a:r>
            <a:r>
              <a:rPr lang="fr-FR" sz="1400" b="1" i="0" u="none" strike="noStrike" cap="none" spc="0" dirty="0">
                <a:ln>
                  <a:noFill/>
                </a:ln>
                <a:solidFill>
                  <a:srgbClr val="135565"/>
                </a:solidFill>
                <a:latin typeface="Calibri"/>
                <a:ea typeface="+mn-ea"/>
                <a:cs typeface="+mn-cs"/>
              </a:rPr>
              <a:t>exigences de résultat </a:t>
            </a:r>
            <a:r>
              <a:rPr lang="fr-FR" sz="1400" b="0" i="0" u="none" strike="noStrike" cap="none" spc="0" dirty="0">
                <a:ln>
                  <a:noFill/>
                </a:ln>
                <a:solidFill>
                  <a:srgbClr val="135565"/>
                </a:solidFill>
                <a:latin typeface="Calibri"/>
                <a:ea typeface="+mn-ea"/>
                <a:cs typeface="+mn-cs"/>
              </a:rPr>
              <a:t>et des </a:t>
            </a:r>
            <a:r>
              <a:rPr lang="fr-FR" sz="1400" b="1" i="0" u="none" strike="noStrike" cap="none" spc="0" dirty="0">
                <a:ln>
                  <a:noFill/>
                </a:ln>
                <a:solidFill>
                  <a:srgbClr val="135565"/>
                </a:solidFill>
                <a:latin typeface="Calibri"/>
                <a:ea typeface="+mn-ea"/>
                <a:cs typeface="+mn-cs"/>
              </a:rPr>
              <a:t>exigences de moyens</a:t>
            </a:r>
            <a:r>
              <a:rPr lang="fr-FR" sz="1400" b="0" i="0" u="none" strike="noStrike" cap="none" spc="0" dirty="0">
                <a:ln>
                  <a:noFill/>
                </a:ln>
                <a:solidFill>
                  <a:srgbClr val="135565"/>
                </a:solidFill>
                <a:latin typeface="Calibri"/>
                <a:ea typeface="+mn-ea"/>
                <a:cs typeface="+mn-cs"/>
              </a:rPr>
              <a:t> de la RE2020</a:t>
            </a:r>
            <a:endParaRPr dirty="0"/>
          </a:p>
          <a:p>
            <a:pPr marL="304792" marR="0" lvl="0" indent="-304792" algn="just" defTabSz="457200">
              <a:lnSpc>
                <a:spcPct val="150000"/>
              </a:lnSpc>
              <a:spcBef>
                <a:spcPts val="0"/>
              </a:spcBef>
              <a:spcAft>
                <a:spcPts val="300"/>
              </a:spcAft>
              <a:buClrTx/>
              <a:buSzTx/>
              <a:buFont typeface="Arial"/>
              <a:buChar char="•"/>
              <a:defRPr/>
            </a:pPr>
            <a:r>
              <a:rPr lang="fr-FR" sz="1400" b="1" i="0" u="none" strike="noStrike" cap="none" spc="0" dirty="0">
                <a:ln>
                  <a:noFill/>
                </a:ln>
                <a:solidFill>
                  <a:srgbClr val="00B050"/>
                </a:solidFill>
                <a:latin typeface="Calibri"/>
                <a:ea typeface="+mn-ea"/>
                <a:cs typeface="+mn-cs"/>
              </a:rPr>
              <a:t>Obligations </a:t>
            </a:r>
            <a:r>
              <a:rPr lang="fr-FR" sz="1400" b="0" i="0" u="none" strike="noStrike" cap="none" spc="0" dirty="0">
                <a:ln>
                  <a:noFill/>
                </a:ln>
                <a:solidFill>
                  <a:srgbClr val="135565"/>
                </a:solidFill>
                <a:latin typeface="Calibri"/>
                <a:ea typeface="+mn-ea"/>
                <a:cs typeface="+mn-cs"/>
              </a:rPr>
              <a:t>→ Attestation complétée en utilisant: les résultats du calcul réglementaire, les justificatifs fournis par le MOA, une visite sur site, un contrôle de cohérence de 10 données environnementales</a:t>
            </a:r>
            <a:endParaRPr dirty="0"/>
          </a:p>
          <a:p>
            <a:pPr marL="304792" marR="0" lvl="0" indent="-304792" algn="just" defTabSz="457200">
              <a:lnSpc>
                <a:spcPct val="150000"/>
              </a:lnSpc>
              <a:spcBef>
                <a:spcPts val="0"/>
              </a:spcBef>
              <a:spcAft>
                <a:spcPts val="300"/>
              </a:spcAft>
              <a:buClrTx/>
              <a:buSzTx/>
              <a:buFont typeface="Arial"/>
              <a:buChar char="•"/>
              <a:defRPr/>
            </a:pPr>
            <a:r>
              <a:rPr lang="fr-FR" sz="1400" b="1" i="0" u="none" strike="noStrike" cap="none" spc="0" dirty="0">
                <a:ln>
                  <a:noFill/>
                </a:ln>
                <a:solidFill>
                  <a:srgbClr val="00B050"/>
                </a:solidFill>
                <a:latin typeface="Calibri"/>
                <a:ea typeface="+mn-ea"/>
                <a:cs typeface="+mn-cs"/>
              </a:rPr>
              <a:t>Périmètre d’application </a:t>
            </a:r>
            <a:r>
              <a:rPr lang="fr-FR" sz="1400" b="0" i="0" u="none" strike="noStrike" cap="none" spc="0" dirty="0">
                <a:ln>
                  <a:noFill/>
                </a:ln>
                <a:solidFill>
                  <a:srgbClr val="135565"/>
                </a:solidFill>
                <a:latin typeface="Calibri"/>
                <a:ea typeface="+mn-ea"/>
                <a:cs typeface="+mn-cs"/>
              </a:rPr>
              <a:t>→ </a:t>
            </a:r>
            <a:r>
              <a:rPr lang="fr-FR" sz="1400" b="1" i="0" u="none" strike="noStrike" cap="none" spc="0" dirty="0">
                <a:ln>
                  <a:noFill/>
                </a:ln>
                <a:solidFill>
                  <a:srgbClr val="135565"/>
                </a:solidFill>
                <a:latin typeface="Calibri"/>
                <a:ea typeface="+mn-ea"/>
                <a:cs typeface="+mn-cs"/>
              </a:rPr>
              <a:t>Bâtiments soumis à la RE2020</a:t>
            </a:r>
            <a:endParaRPr lang="fr-FR" sz="1400" b="0" i="0" u="none" strike="noStrike" cap="none" spc="0" dirty="0">
              <a:ln>
                <a:noFill/>
              </a:ln>
              <a:solidFill>
                <a:srgbClr val="135565"/>
              </a:solidFill>
              <a:latin typeface="Calibri"/>
              <a:ea typeface="+mn-ea"/>
              <a:cs typeface="+mn-cs"/>
            </a:endParaRPr>
          </a:p>
          <a:p>
            <a:pPr marL="304792" marR="0" lvl="0" indent="-304792" algn="just" defTabSz="457200">
              <a:lnSpc>
                <a:spcPct val="150000"/>
              </a:lnSpc>
              <a:spcBef>
                <a:spcPts val="0"/>
              </a:spcBef>
              <a:spcAft>
                <a:spcPts val="300"/>
              </a:spcAft>
              <a:buClrTx/>
              <a:buSzTx/>
              <a:buFont typeface="Arial"/>
              <a:buChar char="•"/>
              <a:defRPr/>
            </a:pPr>
            <a:endParaRPr lang="fr-FR" sz="1600" b="1" i="0" u="none" strike="noStrike" cap="none" spc="0" dirty="0">
              <a:ln>
                <a:noFill/>
              </a:ln>
              <a:solidFill>
                <a:srgbClr val="135565"/>
              </a:solidFill>
              <a:latin typeface="Calibri"/>
              <a:ea typeface="+mn-ea"/>
              <a:cs typeface="+mn-cs"/>
            </a:endParaRPr>
          </a:p>
        </p:txBody>
      </p:sp>
      <p:sp>
        <p:nvSpPr>
          <p:cNvPr id="11" name="Rectangle 10"/>
          <p:cNvSpPr/>
          <p:nvPr/>
        </p:nvSpPr>
        <p:spPr bwMode="auto">
          <a:xfrm>
            <a:off x="0" y="1126387"/>
            <a:ext cx="394106" cy="3657113"/>
          </a:xfrm>
          <a:prstGeom prst="rect">
            <a:avLst/>
          </a:prstGeom>
          <a:solidFill>
            <a:schemeClr val="accent4">
              <a:lumMod val="20000"/>
              <a:lumOff val="80000"/>
            </a:schemeClr>
          </a:solidFill>
          <a:ln>
            <a:solidFill>
              <a:schemeClr val="accent4"/>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400" b="1">
                <a:solidFill>
                  <a:schemeClr val="bg1">
                    <a:lumMod val="50000"/>
                  </a:schemeClr>
                </a:solidFill>
              </a:rPr>
              <a:t>Attestations</a:t>
            </a:r>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1187624" y="346858"/>
            <a:ext cx="7704856" cy="447614"/>
          </a:xfrm>
        </p:spPr>
        <p:txBody>
          <a:bodyPr/>
          <a:lstStyle/>
          <a:p>
            <a:pPr>
              <a:defRPr/>
            </a:pPr>
            <a:r>
              <a:rPr lang="fr-FR" sz="2000"/>
              <a:t>Attestation à l’achèvement des travaux</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141</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5" name="Rectangle 4"/>
          <p:cNvSpPr/>
          <p:nvPr/>
        </p:nvSpPr>
        <p:spPr bwMode="auto">
          <a:xfrm>
            <a:off x="755576" y="841454"/>
            <a:ext cx="3160737" cy="507831"/>
          </a:xfrm>
          <a:prstGeom prst="rect">
            <a:avLst/>
          </a:prstGeom>
        </p:spPr>
        <p:txBody>
          <a:bodyPr wrap="none">
            <a:spAutoFit/>
          </a:bodyPr>
          <a:lstStyle/>
          <a:p>
            <a:pPr marL="304792" lvl="0" indent="-304792" algn="just" defTabSz="457200">
              <a:lnSpc>
                <a:spcPct val="150000"/>
              </a:lnSpc>
              <a:spcBef>
                <a:spcPts val="0"/>
              </a:spcBef>
              <a:spcAft>
                <a:spcPts val="1800"/>
              </a:spcAft>
              <a:buFont typeface="Arial"/>
              <a:buChar char="•"/>
              <a:defRPr/>
            </a:pPr>
            <a:r>
              <a:rPr lang="fr-FR" b="1">
                <a:solidFill>
                  <a:srgbClr val="00B050"/>
                </a:solidFill>
                <a:latin typeface="Calibri"/>
              </a:rPr>
              <a:t>Evolutions RT2012 / RE2020</a:t>
            </a:r>
            <a:endParaRPr/>
          </a:p>
        </p:txBody>
      </p:sp>
      <p:pic>
        <p:nvPicPr>
          <p:cNvPr id="10" name="Image 9"/>
          <p:cNvPicPr>
            <a:picLocks noChangeAspect="1"/>
          </p:cNvPicPr>
          <p:nvPr/>
        </p:nvPicPr>
        <p:blipFill>
          <a:blip r:embed="rId4"/>
          <a:stretch/>
        </p:blipFill>
        <p:spPr bwMode="auto">
          <a:xfrm>
            <a:off x="755576" y="1349285"/>
            <a:ext cx="8136904" cy="3434215"/>
          </a:xfrm>
          <a:prstGeom prst="rect">
            <a:avLst/>
          </a:prstGeom>
        </p:spPr>
      </p:pic>
      <p:sp>
        <p:nvSpPr>
          <p:cNvPr id="11" name="Rectangle 10"/>
          <p:cNvSpPr/>
          <p:nvPr/>
        </p:nvSpPr>
        <p:spPr bwMode="auto">
          <a:xfrm>
            <a:off x="0" y="1126387"/>
            <a:ext cx="394106" cy="3657113"/>
          </a:xfrm>
          <a:prstGeom prst="rect">
            <a:avLst/>
          </a:prstGeom>
          <a:solidFill>
            <a:schemeClr val="accent4">
              <a:lumMod val="20000"/>
              <a:lumOff val="80000"/>
            </a:schemeClr>
          </a:solidFill>
          <a:ln>
            <a:solidFill>
              <a:schemeClr val="accent4"/>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400" b="1">
                <a:solidFill>
                  <a:schemeClr val="bg1">
                    <a:lumMod val="50000"/>
                  </a:schemeClr>
                </a:solidFill>
              </a:rPr>
              <a:t>Attestations</a:t>
            </a:r>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1259632" y="123477"/>
            <a:ext cx="7917889" cy="447614"/>
          </a:xfrm>
        </p:spPr>
        <p:txBody>
          <a:bodyPr/>
          <a:lstStyle/>
          <a:p>
            <a:pPr>
              <a:defRPr/>
            </a:pPr>
            <a:r>
              <a:rPr lang="fr-FR" sz="2000"/>
              <a:t>Attestation à l’achèvement des travaux</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142</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5" name="Rectangle 4"/>
          <p:cNvSpPr/>
          <p:nvPr/>
        </p:nvSpPr>
        <p:spPr bwMode="auto">
          <a:xfrm>
            <a:off x="394106" y="618556"/>
            <a:ext cx="3160737" cy="507831"/>
          </a:xfrm>
          <a:prstGeom prst="rect">
            <a:avLst/>
          </a:prstGeom>
        </p:spPr>
        <p:txBody>
          <a:bodyPr wrap="none">
            <a:spAutoFit/>
          </a:bodyPr>
          <a:lstStyle/>
          <a:p>
            <a:pPr marL="304792" lvl="0" indent="-304792" algn="just" defTabSz="457200">
              <a:lnSpc>
                <a:spcPct val="150000"/>
              </a:lnSpc>
              <a:spcBef>
                <a:spcPts val="0"/>
              </a:spcBef>
              <a:spcAft>
                <a:spcPts val="1800"/>
              </a:spcAft>
              <a:buFont typeface="Arial"/>
              <a:buChar char="•"/>
              <a:defRPr/>
            </a:pPr>
            <a:r>
              <a:rPr lang="fr-FR" b="1">
                <a:solidFill>
                  <a:srgbClr val="00B050"/>
                </a:solidFill>
                <a:latin typeface="Calibri"/>
              </a:rPr>
              <a:t>Evolutions RT2012 / RE2020</a:t>
            </a:r>
            <a:endParaRPr/>
          </a:p>
        </p:txBody>
      </p:sp>
      <p:sp>
        <p:nvSpPr>
          <p:cNvPr id="11" name="Rectangle 10"/>
          <p:cNvSpPr/>
          <p:nvPr/>
        </p:nvSpPr>
        <p:spPr bwMode="auto">
          <a:xfrm>
            <a:off x="0" y="1126387"/>
            <a:ext cx="394106" cy="3657113"/>
          </a:xfrm>
          <a:prstGeom prst="rect">
            <a:avLst/>
          </a:prstGeom>
          <a:solidFill>
            <a:schemeClr val="accent4">
              <a:lumMod val="20000"/>
              <a:lumOff val="80000"/>
            </a:schemeClr>
          </a:solidFill>
          <a:ln>
            <a:solidFill>
              <a:schemeClr val="accent4"/>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400" b="1">
                <a:solidFill>
                  <a:schemeClr val="bg1">
                    <a:lumMod val="50000"/>
                  </a:schemeClr>
                </a:solidFill>
              </a:rPr>
              <a:t>Attestations</a:t>
            </a:r>
            <a:endParaRPr/>
          </a:p>
        </p:txBody>
      </p:sp>
      <p:graphicFrame>
        <p:nvGraphicFramePr>
          <p:cNvPr id="6" name="Tableau 5"/>
          <p:cNvGraphicFramePr>
            <a:graphicFrameLocks noGrp="1"/>
          </p:cNvGraphicFramePr>
          <p:nvPr/>
        </p:nvGraphicFramePr>
        <p:xfrm>
          <a:off x="642088" y="1108579"/>
          <a:ext cx="8250392" cy="3657600"/>
        </p:xfrm>
        <a:graphic>
          <a:graphicData uri="http://schemas.openxmlformats.org/drawingml/2006/table">
            <a:tbl>
              <a:tblPr firstRow="1" firstCol="1" bandRow="1"/>
              <a:tblGrid>
                <a:gridCol w="2993808">
                  <a:extLst>
                    <a:ext uri="{9D8B030D-6E8A-4147-A177-3AD203B41FA5}">
                      <a16:colId xmlns:a16="http://schemas.microsoft.com/office/drawing/2014/main" val="20000"/>
                    </a:ext>
                  </a:extLst>
                </a:gridCol>
                <a:gridCol w="5256584">
                  <a:extLst>
                    <a:ext uri="{9D8B030D-6E8A-4147-A177-3AD203B41FA5}">
                      <a16:colId xmlns:a16="http://schemas.microsoft.com/office/drawing/2014/main" val="20001"/>
                    </a:ext>
                  </a:extLst>
                </a:gridCol>
              </a:tblGrid>
              <a:tr h="135511">
                <a:tc>
                  <a:txBody>
                    <a:bodyPr/>
                    <a:lstStyle/>
                    <a:p>
                      <a:pPr algn="ctr">
                        <a:spcAft>
                          <a:spcPts val="0"/>
                        </a:spcAft>
                        <a:tabLst>
                          <a:tab pos="3420745" algn="ctr"/>
                          <a:tab pos="6840220" algn="r"/>
                        </a:tabLst>
                        <a:defRPr/>
                      </a:pPr>
                      <a:r>
                        <a:rPr lang="fr-FR" sz="1400" b="1">
                          <a:latin typeface="Marianne"/>
                          <a:ea typeface="Calibri"/>
                          <a:cs typeface="Times New Roman"/>
                        </a:rPr>
                        <a:t>RT2012</a:t>
                      </a:r>
                      <a:endParaRPr lang="fr-FR" sz="1600">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tc>
                  <a:txBody>
                    <a:bodyPr/>
                    <a:lstStyle/>
                    <a:p>
                      <a:pPr algn="ctr">
                        <a:spcAft>
                          <a:spcPts val="0"/>
                        </a:spcAft>
                        <a:tabLst>
                          <a:tab pos="3420745" algn="ctr"/>
                          <a:tab pos="6840220" algn="r"/>
                        </a:tabLst>
                        <a:defRPr/>
                      </a:pPr>
                      <a:r>
                        <a:rPr lang="fr-FR" sz="1400" b="1">
                          <a:latin typeface="Marianne"/>
                          <a:ea typeface="Calibri"/>
                          <a:cs typeface="Times New Roman"/>
                        </a:rPr>
                        <a:t>RE2020</a:t>
                      </a:r>
                      <a:endParaRPr lang="fr-FR" sz="1600">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extLst>
                  <a:ext uri="{0D108BD9-81ED-4DB2-BD59-A6C34878D82A}">
                    <a16:rowId xmlns:a16="http://schemas.microsoft.com/office/drawing/2014/main" val="10000"/>
                  </a:ext>
                </a:extLst>
              </a:tr>
              <a:tr h="135511">
                <a:tc gridSpan="2">
                  <a:txBody>
                    <a:bodyPr/>
                    <a:lstStyle/>
                    <a:p>
                      <a:pPr>
                        <a:spcAft>
                          <a:spcPts val="0"/>
                        </a:spcAft>
                        <a:tabLst>
                          <a:tab pos="3420745" algn="ctr"/>
                          <a:tab pos="6840220" algn="r"/>
                        </a:tabLst>
                        <a:defRPr/>
                      </a:pPr>
                      <a:r>
                        <a:rPr lang="fr-FR" sz="1400" b="1">
                          <a:latin typeface="Marianne"/>
                          <a:ea typeface="Calibri"/>
                          <a:cs typeface="Times New Roman"/>
                        </a:rPr>
                        <a:t>Exigences globales / de résultats </a:t>
                      </a:r>
                      <a:endParaRPr lang="fr-FR" sz="1600">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tc hMerge="1">
                  <a:txBody>
                    <a:bodyPr/>
                    <a:lstStyle/>
                    <a:p>
                      <a:endParaRPr/>
                    </a:p>
                  </a:txBody>
                  <a:tcPr/>
                </a:tc>
                <a:extLst>
                  <a:ext uri="{0D108BD9-81ED-4DB2-BD59-A6C34878D82A}">
                    <a16:rowId xmlns:a16="http://schemas.microsoft.com/office/drawing/2014/main" val="10001"/>
                  </a:ext>
                </a:extLst>
              </a:tr>
              <a:tr h="135511">
                <a:tc>
                  <a:txBody>
                    <a:bodyPr/>
                    <a:lstStyle/>
                    <a:p>
                      <a:pPr marL="342900" lvl="0" indent="-342900" algn="just">
                        <a:spcAft>
                          <a:spcPts val="0"/>
                        </a:spcAft>
                        <a:buFont typeface="+mj-lt"/>
                        <a:buAutoNum type="arabicPeriod"/>
                        <a:tabLst>
                          <a:tab pos="3420745" algn="ctr"/>
                          <a:tab pos="6840220" algn="r"/>
                        </a:tabLst>
                        <a:defRPr/>
                      </a:pPr>
                      <a:r>
                        <a:rPr lang="fr-FR" sz="1400" u="none" strike="noStrike">
                          <a:latin typeface="Marianne"/>
                          <a:ea typeface="Calibri"/>
                          <a:cs typeface="Times New Roman"/>
                        </a:rPr>
                        <a:t>Bbio, Bbio</a:t>
                      </a:r>
                      <a:r>
                        <a:rPr lang="fr-FR" sz="1400" u="none" strike="noStrike" baseline="-25000">
                          <a:latin typeface="Marianne"/>
                          <a:ea typeface="Calibri"/>
                          <a:cs typeface="Times New Roman"/>
                        </a:rPr>
                        <a:t>max</a:t>
                      </a:r>
                      <a:r>
                        <a:rPr lang="fr-FR" sz="1400" u="none" strike="noStrike">
                          <a:latin typeface="Marianne"/>
                          <a:ea typeface="Calibri"/>
                          <a:cs typeface="Times New Roman"/>
                        </a:rPr>
                        <a:t> et Bbio ≤ Bbio</a:t>
                      </a:r>
                      <a:r>
                        <a:rPr lang="fr-FR" sz="1400" u="none" strike="noStrike" baseline="-25000">
                          <a:latin typeface="Marianne"/>
                          <a:ea typeface="Calibri"/>
                          <a:cs typeface="Times New Roman"/>
                        </a:rPr>
                        <a:t>max</a:t>
                      </a:r>
                      <a:endParaRPr lang="fr-FR" sz="1600" u="none" strike="noStrike">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tc>
                  <a:txBody>
                    <a:bodyPr/>
                    <a:lstStyle/>
                    <a:p>
                      <a:pPr marL="342900" lvl="0" indent="-342900" algn="just">
                        <a:spcAft>
                          <a:spcPts val="0"/>
                        </a:spcAft>
                        <a:buFont typeface="+mj-lt"/>
                        <a:buAutoNum type="arabicPeriod"/>
                        <a:tabLst>
                          <a:tab pos="3420745" algn="ctr"/>
                          <a:tab pos="6840220" algn="r"/>
                        </a:tabLst>
                        <a:defRPr/>
                      </a:pPr>
                      <a:r>
                        <a:rPr lang="fr-FR" sz="1400" u="none" strike="noStrike">
                          <a:latin typeface="Marianne"/>
                          <a:ea typeface="Calibri"/>
                          <a:cs typeface="Times New Roman"/>
                        </a:rPr>
                        <a:t>Bbio, Bbio</a:t>
                      </a:r>
                      <a:r>
                        <a:rPr lang="fr-FR" sz="1400" u="none" strike="noStrike" baseline="-25000">
                          <a:latin typeface="Marianne"/>
                          <a:ea typeface="Calibri"/>
                          <a:cs typeface="Times New Roman"/>
                        </a:rPr>
                        <a:t>max</a:t>
                      </a:r>
                      <a:r>
                        <a:rPr lang="fr-FR" sz="1400" u="none" strike="noStrike">
                          <a:latin typeface="Marianne"/>
                          <a:ea typeface="Calibri"/>
                          <a:cs typeface="Times New Roman"/>
                        </a:rPr>
                        <a:t> et Bbio ≤ Bbio</a:t>
                      </a:r>
                      <a:r>
                        <a:rPr lang="fr-FR" sz="1400" u="none" strike="noStrike" baseline="-25000">
                          <a:latin typeface="Marianne"/>
                          <a:ea typeface="Calibri"/>
                          <a:cs typeface="Times New Roman"/>
                        </a:rPr>
                        <a:t>max</a:t>
                      </a:r>
                      <a:endParaRPr lang="fr-FR" sz="1600" u="none" strike="noStrike">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extLst>
                  <a:ext uri="{0D108BD9-81ED-4DB2-BD59-A6C34878D82A}">
                    <a16:rowId xmlns:a16="http://schemas.microsoft.com/office/drawing/2014/main" val="10002"/>
                  </a:ext>
                </a:extLst>
              </a:tr>
              <a:tr h="542043">
                <a:tc>
                  <a:txBody>
                    <a:bodyPr/>
                    <a:lstStyle/>
                    <a:p>
                      <a:pPr algn="just">
                        <a:spcAft>
                          <a:spcPts val="0"/>
                        </a:spcAft>
                        <a:tabLst>
                          <a:tab pos="3420745" algn="ctr"/>
                          <a:tab pos="6840220" algn="r"/>
                        </a:tabLst>
                        <a:defRPr/>
                      </a:pPr>
                      <a:r>
                        <a:rPr lang="fr-FR" sz="1400">
                          <a:latin typeface="Marianne"/>
                          <a:ea typeface="Calibri"/>
                          <a:cs typeface="Times New Roman"/>
                        </a:rPr>
                        <a:t> </a:t>
                      </a:r>
                      <a:endParaRPr lang="fr-FR" sz="1600">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tc>
                  <a:txBody>
                    <a:bodyPr/>
                    <a:lstStyle/>
                    <a:p>
                      <a:pPr marL="0" lvl="0" indent="0" algn="just">
                        <a:spcAft>
                          <a:spcPts val="0"/>
                        </a:spcAft>
                        <a:buFont typeface="+mj-lt"/>
                        <a:buNone/>
                        <a:tabLst>
                          <a:tab pos="3420745" algn="ctr"/>
                          <a:tab pos="6840220" algn="r"/>
                        </a:tabLst>
                        <a:defRPr/>
                      </a:pPr>
                      <a:r>
                        <a:rPr lang="fr-FR" sz="1400" b="1" u="none" strike="noStrike">
                          <a:solidFill>
                            <a:srgbClr val="538135"/>
                          </a:solidFill>
                          <a:latin typeface="Marianne"/>
                          <a:ea typeface="Calibri"/>
                          <a:cs typeface="Times New Roman"/>
                        </a:rPr>
                        <a:t>2. Cep,nr, Cep,nr</a:t>
                      </a:r>
                      <a:r>
                        <a:rPr lang="fr-FR" sz="1400" b="1" u="none" strike="noStrike" baseline="-25000">
                          <a:solidFill>
                            <a:srgbClr val="538135"/>
                          </a:solidFill>
                          <a:latin typeface="Marianne"/>
                          <a:ea typeface="Calibri"/>
                          <a:cs typeface="Times New Roman"/>
                        </a:rPr>
                        <a:t>max</a:t>
                      </a:r>
                      <a:r>
                        <a:rPr lang="fr-FR" sz="1400" b="1" u="none" strike="noStrike">
                          <a:solidFill>
                            <a:srgbClr val="538135"/>
                          </a:solidFill>
                          <a:latin typeface="Marianne"/>
                          <a:ea typeface="Calibri"/>
                          <a:cs typeface="Times New Roman"/>
                        </a:rPr>
                        <a:t> et Cep,nr ≤ Cep,nr</a:t>
                      </a:r>
                      <a:r>
                        <a:rPr lang="fr-FR" sz="1400" b="1" u="none" strike="noStrike" baseline="-25000">
                          <a:solidFill>
                            <a:srgbClr val="538135"/>
                          </a:solidFill>
                          <a:latin typeface="Marianne"/>
                          <a:ea typeface="Calibri"/>
                          <a:cs typeface="Times New Roman"/>
                        </a:rPr>
                        <a:t>max</a:t>
                      </a:r>
                      <a:endParaRPr lang="fr-FR" sz="1600" u="none" strike="noStrike">
                        <a:latin typeface="Marianne"/>
                        <a:ea typeface="Calibri"/>
                        <a:cs typeface="Times New Roman"/>
                      </a:endParaRPr>
                    </a:p>
                    <a:p>
                      <a:pPr marL="180340" indent="-180340" algn="just">
                        <a:spcAft>
                          <a:spcPts val="0"/>
                        </a:spcAft>
                        <a:tabLst>
                          <a:tab pos="3420745" algn="ctr"/>
                          <a:tab pos="6840220" algn="r"/>
                        </a:tabLst>
                        <a:defRPr/>
                      </a:pPr>
                      <a:r>
                        <a:rPr lang="fr-FR" sz="1400">
                          <a:latin typeface="Marianne"/>
                          <a:ea typeface="Calibri"/>
                          <a:cs typeface="Times New Roman"/>
                        </a:rPr>
                        <a:t>avec un contrôle des générateurs de chaleur ou de froid </a:t>
                      </a:r>
                      <a:r>
                        <a:rPr lang="fr-FR" sz="1400" b="1">
                          <a:solidFill>
                            <a:srgbClr val="538135"/>
                          </a:solidFill>
                          <a:latin typeface="Marianne"/>
                          <a:ea typeface="Calibri"/>
                          <a:cs typeface="Times New Roman"/>
                        </a:rPr>
                        <a:t>(globalement, cohérence entre le contrôle visuel et le RSET)</a:t>
                      </a:r>
                      <a:endParaRPr lang="fr-FR" sz="1600">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extLst>
                  <a:ext uri="{0D108BD9-81ED-4DB2-BD59-A6C34878D82A}">
                    <a16:rowId xmlns:a16="http://schemas.microsoft.com/office/drawing/2014/main" val="10003"/>
                  </a:ext>
                </a:extLst>
              </a:tr>
              <a:tr h="135511">
                <a:tc>
                  <a:txBody>
                    <a:bodyPr/>
                    <a:lstStyle/>
                    <a:p>
                      <a:pPr marL="0" lvl="0" indent="0" algn="just">
                        <a:spcAft>
                          <a:spcPts val="0"/>
                        </a:spcAft>
                        <a:buFont typeface="+mj-lt"/>
                        <a:buNone/>
                        <a:tabLst>
                          <a:tab pos="3420745" algn="ctr"/>
                          <a:tab pos="6840220" algn="r"/>
                        </a:tabLst>
                        <a:defRPr/>
                      </a:pPr>
                      <a:r>
                        <a:rPr lang="fr-FR" sz="1400" u="none" strike="noStrike">
                          <a:latin typeface="Marianne"/>
                          <a:ea typeface="Calibri"/>
                          <a:cs typeface="Times New Roman"/>
                        </a:rPr>
                        <a:t>2. Cep, Cep</a:t>
                      </a:r>
                      <a:r>
                        <a:rPr lang="fr-FR" sz="1400" u="none" strike="noStrike" baseline="-25000">
                          <a:latin typeface="Marianne"/>
                          <a:ea typeface="Calibri"/>
                          <a:cs typeface="Times New Roman"/>
                        </a:rPr>
                        <a:t>max</a:t>
                      </a:r>
                      <a:r>
                        <a:rPr lang="fr-FR" sz="1400" u="none" strike="noStrike">
                          <a:latin typeface="Marianne"/>
                          <a:ea typeface="Calibri"/>
                          <a:cs typeface="Times New Roman"/>
                        </a:rPr>
                        <a:t> et Cep ≤ Cep</a:t>
                      </a:r>
                      <a:r>
                        <a:rPr lang="fr-FR" sz="1400" u="none" strike="noStrike" baseline="-25000">
                          <a:latin typeface="Marianne"/>
                          <a:ea typeface="Calibri"/>
                          <a:cs typeface="Times New Roman"/>
                        </a:rPr>
                        <a:t>max</a:t>
                      </a:r>
                      <a:endParaRPr lang="fr-FR" sz="1600" u="none" strike="noStrike">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tc>
                  <a:txBody>
                    <a:bodyPr/>
                    <a:lstStyle/>
                    <a:p>
                      <a:pPr marL="0" lvl="0" indent="0" algn="just">
                        <a:spcAft>
                          <a:spcPts val="0"/>
                        </a:spcAft>
                        <a:buFont typeface="+mj-lt"/>
                        <a:buNone/>
                        <a:tabLst>
                          <a:tab pos="3420745" algn="ctr"/>
                          <a:tab pos="6840220" algn="r"/>
                        </a:tabLst>
                        <a:defRPr/>
                      </a:pPr>
                      <a:r>
                        <a:rPr lang="fr-FR" sz="1400" u="none" strike="noStrike">
                          <a:latin typeface="Marianne"/>
                          <a:ea typeface="Calibri"/>
                          <a:cs typeface="Times New Roman"/>
                        </a:rPr>
                        <a:t>3. Cep, Cep</a:t>
                      </a:r>
                      <a:r>
                        <a:rPr lang="fr-FR" sz="1400" u="none" strike="noStrike" baseline="-25000">
                          <a:latin typeface="Marianne"/>
                          <a:ea typeface="Calibri"/>
                          <a:cs typeface="Times New Roman"/>
                        </a:rPr>
                        <a:t>max</a:t>
                      </a:r>
                      <a:r>
                        <a:rPr lang="fr-FR" sz="1400" u="none" strike="noStrike">
                          <a:latin typeface="Marianne"/>
                          <a:ea typeface="Calibri"/>
                          <a:cs typeface="Times New Roman"/>
                        </a:rPr>
                        <a:t> et Cep ≤ Cep</a:t>
                      </a:r>
                      <a:r>
                        <a:rPr lang="fr-FR" sz="1400" u="none" strike="noStrike" baseline="-25000">
                          <a:latin typeface="Marianne"/>
                          <a:ea typeface="Calibri"/>
                          <a:cs typeface="Times New Roman"/>
                        </a:rPr>
                        <a:t>max</a:t>
                      </a:r>
                      <a:endParaRPr lang="fr-FR" sz="1600" u="none" strike="noStrike">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extLst>
                  <a:ext uri="{0D108BD9-81ED-4DB2-BD59-A6C34878D82A}">
                    <a16:rowId xmlns:a16="http://schemas.microsoft.com/office/drawing/2014/main" val="10004"/>
                  </a:ext>
                </a:extLst>
              </a:tr>
              <a:tr h="135511">
                <a:tc>
                  <a:txBody>
                    <a:bodyPr/>
                    <a:lstStyle/>
                    <a:p>
                      <a:pPr algn="just">
                        <a:spcAft>
                          <a:spcPts val="0"/>
                        </a:spcAft>
                        <a:tabLst>
                          <a:tab pos="3420745" algn="ctr"/>
                          <a:tab pos="6840220" algn="r"/>
                        </a:tabLst>
                        <a:defRPr/>
                      </a:pPr>
                      <a:r>
                        <a:rPr lang="fr-FR" sz="1400">
                          <a:latin typeface="Marianne"/>
                          <a:ea typeface="Calibri"/>
                          <a:cs typeface="Times New Roman"/>
                        </a:rPr>
                        <a:t> </a:t>
                      </a:r>
                      <a:endParaRPr lang="fr-FR" sz="1600">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tc>
                  <a:txBody>
                    <a:bodyPr/>
                    <a:lstStyle/>
                    <a:p>
                      <a:pPr marL="0" lvl="0" indent="0" algn="just">
                        <a:spcAft>
                          <a:spcPts val="0"/>
                        </a:spcAft>
                        <a:buFont typeface="+mj-lt"/>
                        <a:buNone/>
                        <a:tabLst>
                          <a:tab pos="3420745" algn="ctr"/>
                          <a:tab pos="6840220" algn="r"/>
                        </a:tabLst>
                        <a:defRPr/>
                      </a:pPr>
                      <a:r>
                        <a:rPr lang="fr-FR" sz="1400" b="1" u="none" strike="noStrike">
                          <a:solidFill>
                            <a:srgbClr val="538135"/>
                          </a:solidFill>
                          <a:latin typeface="Marianne"/>
                          <a:ea typeface="Calibri"/>
                          <a:cs typeface="Times New Roman"/>
                        </a:rPr>
                        <a:t>4. Ic</a:t>
                      </a:r>
                      <a:r>
                        <a:rPr lang="fr-FR" sz="1400" b="1" u="none" strike="noStrike" baseline="-25000">
                          <a:solidFill>
                            <a:srgbClr val="538135"/>
                          </a:solidFill>
                          <a:latin typeface="Marianne"/>
                          <a:ea typeface="Calibri"/>
                          <a:cs typeface="Times New Roman"/>
                        </a:rPr>
                        <a:t>énergie</a:t>
                      </a:r>
                      <a:r>
                        <a:rPr lang="fr-FR" sz="1400" b="1" u="none" strike="noStrike">
                          <a:solidFill>
                            <a:srgbClr val="538135"/>
                          </a:solidFill>
                          <a:latin typeface="Marianne"/>
                          <a:ea typeface="Calibri"/>
                          <a:cs typeface="Times New Roman"/>
                        </a:rPr>
                        <a:t>, Ic</a:t>
                      </a:r>
                      <a:r>
                        <a:rPr lang="fr-FR" sz="1400" b="1" u="none" strike="noStrike" baseline="-25000">
                          <a:solidFill>
                            <a:srgbClr val="538135"/>
                          </a:solidFill>
                          <a:latin typeface="Marianne"/>
                          <a:ea typeface="Calibri"/>
                          <a:cs typeface="Times New Roman"/>
                        </a:rPr>
                        <a:t>énergie_max</a:t>
                      </a:r>
                      <a:r>
                        <a:rPr lang="fr-FR" sz="1400" b="1" u="none" strike="noStrike">
                          <a:solidFill>
                            <a:srgbClr val="538135"/>
                          </a:solidFill>
                          <a:latin typeface="Marianne"/>
                          <a:ea typeface="Calibri"/>
                          <a:cs typeface="Times New Roman"/>
                        </a:rPr>
                        <a:t> et </a:t>
                      </a:r>
                      <a:r>
                        <a:rPr lang="fr-FR" sz="1400" b="1" u="none" strike="noStrike">
                          <a:solidFill>
                            <a:srgbClr val="538135"/>
                          </a:solidFill>
                          <a:latin typeface="Marianne"/>
                          <a:ea typeface="Times New Roman"/>
                          <a:cs typeface="Times New Roman"/>
                        </a:rPr>
                        <a:t>Ic</a:t>
                      </a:r>
                      <a:r>
                        <a:rPr lang="fr-FR" sz="1400" b="1" u="none" strike="noStrike" baseline="-25000">
                          <a:solidFill>
                            <a:srgbClr val="538135"/>
                          </a:solidFill>
                          <a:latin typeface="Marianne"/>
                          <a:ea typeface="Times New Roman"/>
                          <a:cs typeface="Times New Roman"/>
                        </a:rPr>
                        <a:t>énergie</a:t>
                      </a:r>
                      <a:r>
                        <a:rPr lang="fr-FR" sz="1400" b="1" u="none" strike="noStrike">
                          <a:solidFill>
                            <a:srgbClr val="538135"/>
                          </a:solidFill>
                          <a:latin typeface="Marianne"/>
                          <a:ea typeface="Gungsuh"/>
                          <a:cs typeface="Times New Roman"/>
                        </a:rPr>
                        <a:t> ≤ Ic</a:t>
                      </a:r>
                      <a:r>
                        <a:rPr lang="fr-FR" sz="1400" b="1" u="none" strike="noStrike" baseline="-25000">
                          <a:solidFill>
                            <a:srgbClr val="538135"/>
                          </a:solidFill>
                          <a:latin typeface="Marianne"/>
                          <a:ea typeface="Times New Roman"/>
                          <a:cs typeface="Times New Roman"/>
                        </a:rPr>
                        <a:t>énergie_max</a:t>
                      </a:r>
                      <a:endParaRPr lang="fr-FR" sz="1600" u="none" strike="noStrike">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extLst>
                  <a:ext uri="{0D108BD9-81ED-4DB2-BD59-A6C34878D82A}">
                    <a16:rowId xmlns:a16="http://schemas.microsoft.com/office/drawing/2014/main" val="10005"/>
                  </a:ext>
                </a:extLst>
              </a:tr>
              <a:tr h="542043">
                <a:tc>
                  <a:txBody>
                    <a:bodyPr/>
                    <a:lstStyle/>
                    <a:p>
                      <a:pPr algn="just">
                        <a:spcAft>
                          <a:spcPts val="0"/>
                        </a:spcAft>
                        <a:tabLst>
                          <a:tab pos="3420745" algn="ctr"/>
                          <a:tab pos="6840220" algn="r"/>
                        </a:tabLst>
                        <a:defRPr/>
                      </a:pPr>
                      <a:r>
                        <a:rPr lang="fr-FR" sz="1400">
                          <a:latin typeface="Marianne"/>
                          <a:ea typeface="Calibri"/>
                          <a:cs typeface="Times New Roman"/>
                        </a:rPr>
                        <a:t> </a:t>
                      </a:r>
                      <a:endParaRPr lang="fr-FR" sz="1600">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tc>
                  <a:txBody>
                    <a:bodyPr/>
                    <a:lstStyle/>
                    <a:p>
                      <a:pPr marL="0" lvl="0" indent="0" algn="just">
                        <a:spcAft>
                          <a:spcPts val="0"/>
                        </a:spcAft>
                        <a:buFont typeface="+mj-lt"/>
                        <a:buNone/>
                        <a:tabLst>
                          <a:tab pos="3420745" algn="ctr"/>
                          <a:tab pos="6840220" algn="r"/>
                        </a:tabLst>
                        <a:defRPr/>
                      </a:pPr>
                      <a:r>
                        <a:rPr lang="fr-FR" sz="1400" b="1" u="none" strike="noStrike">
                          <a:solidFill>
                            <a:srgbClr val="538135"/>
                          </a:solidFill>
                          <a:latin typeface="Marianne"/>
                          <a:ea typeface="Calibri"/>
                          <a:cs typeface="Times New Roman"/>
                        </a:rPr>
                        <a:t>5. Ic</a:t>
                      </a:r>
                      <a:r>
                        <a:rPr lang="fr-FR" sz="1400" b="1" u="none" strike="noStrike" baseline="-25000">
                          <a:solidFill>
                            <a:srgbClr val="538135"/>
                          </a:solidFill>
                          <a:latin typeface="Marianne"/>
                          <a:ea typeface="Calibri"/>
                          <a:cs typeface="Times New Roman"/>
                        </a:rPr>
                        <a:t>construction</a:t>
                      </a:r>
                      <a:r>
                        <a:rPr lang="fr-FR" sz="1400" b="1" u="none" strike="noStrike">
                          <a:solidFill>
                            <a:srgbClr val="538135"/>
                          </a:solidFill>
                          <a:latin typeface="Marianne"/>
                          <a:ea typeface="Calibri"/>
                          <a:cs typeface="Times New Roman"/>
                        </a:rPr>
                        <a:t>, Ic</a:t>
                      </a:r>
                      <a:r>
                        <a:rPr lang="fr-FR" sz="1400" b="1" u="none" strike="noStrike" baseline="-25000">
                          <a:solidFill>
                            <a:srgbClr val="538135"/>
                          </a:solidFill>
                          <a:latin typeface="Marianne"/>
                          <a:ea typeface="Calibri"/>
                          <a:cs typeface="Times New Roman"/>
                        </a:rPr>
                        <a:t>construction_max</a:t>
                      </a:r>
                      <a:r>
                        <a:rPr lang="fr-FR" sz="1400" b="1" u="none" strike="noStrike">
                          <a:solidFill>
                            <a:srgbClr val="538135"/>
                          </a:solidFill>
                          <a:latin typeface="Marianne"/>
                          <a:ea typeface="Calibri"/>
                          <a:cs typeface="Times New Roman"/>
                        </a:rPr>
                        <a:t> et </a:t>
                      </a:r>
                      <a:r>
                        <a:rPr lang="fr-FR" sz="1400" b="1" u="none" strike="noStrike">
                          <a:solidFill>
                            <a:srgbClr val="538135"/>
                          </a:solidFill>
                          <a:latin typeface="Marianne"/>
                          <a:ea typeface="Times New Roman"/>
                          <a:cs typeface="Times New Roman"/>
                        </a:rPr>
                        <a:t>Ic</a:t>
                      </a:r>
                      <a:r>
                        <a:rPr lang="fr-FR" sz="1400" b="1" u="none" strike="noStrike" baseline="-25000">
                          <a:solidFill>
                            <a:srgbClr val="538135"/>
                          </a:solidFill>
                          <a:latin typeface="Marianne"/>
                          <a:ea typeface="Times New Roman"/>
                          <a:cs typeface="Times New Roman"/>
                        </a:rPr>
                        <a:t>construction</a:t>
                      </a:r>
                      <a:r>
                        <a:rPr lang="fr-FR" sz="1400" b="1" u="none" strike="noStrike">
                          <a:solidFill>
                            <a:srgbClr val="538135"/>
                          </a:solidFill>
                          <a:latin typeface="Marianne"/>
                          <a:ea typeface="Gungsuh"/>
                          <a:cs typeface="Times New Roman"/>
                        </a:rPr>
                        <a:t> ≤ Ic</a:t>
                      </a:r>
                      <a:r>
                        <a:rPr lang="fr-FR" sz="1400" b="1" u="none" strike="noStrike" baseline="-25000">
                          <a:solidFill>
                            <a:srgbClr val="538135"/>
                          </a:solidFill>
                          <a:latin typeface="Marianne"/>
                          <a:ea typeface="Times New Roman"/>
                          <a:cs typeface="Times New Roman"/>
                        </a:rPr>
                        <a:t>construction_max</a:t>
                      </a:r>
                      <a:endParaRPr lang="fr-FR" sz="1600" u="none" strike="noStrike">
                        <a:latin typeface="Marianne"/>
                        <a:ea typeface="Calibri"/>
                        <a:cs typeface="Times New Roman"/>
                      </a:endParaRPr>
                    </a:p>
                    <a:p>
                      <a:pPr marL="180340" algn="just">
                        <a:spcAft>
                          <a:spcPts val="0"/>
                        </a:spcAft>
                        <a:tabLst>
                          <a:tab pos="3420745" algn="ctr"/>
                          <a:tab pos="6840220" algn="r"/>
                        </a:tabLst>
                        <a:defRPr/>
                      </a:pPr>
                      <a:r>
                        <a:rPr lang="fr-FR" sz="1400" b="1">
                          <a:solidFill>
                            <a:srgbClr val="538135"/>
                          </a:solidFill>
                          <a:latin typeface="Marianne"/>
                          <a:ea typeface="Calibri"/>
                          <a:cs typeface="Times New Roman"/>
                        </a:rPr>
                        <a:t>avec un contrôle de 10 données d’entrée de l’analyse en cycle de vie du bâtiment</a:t>
                      </a:r>
                      <a:endParaRPr lang="fr-FR" sz="1600">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extLst>
                  <a:ext uri="{0D108BD9-81ED-4DB2-BD59-A6C34878D82A}">
                    <a16:rowId xmlns:a16="http://schemas.microsoft.com/office/drawing/2014/main" val="10006"/>
                  </a:ext>
                </a:extLst>
              </a:tr>
              <a:tr h="271022">
                <a:tc>
                  <a:txBody>
                    <a:bodyPr/>
                    <a:lstStyle/>
                    <a:p>
                      <a:pPr marL="0" lvl="0" indent="0" algn="just">
                        <a:spcAft>
                          <a:spcPts val="0"/>
                        </a:spcAft>
                        <a:buFont typeface="+mj-lt"/>
                        <a:buNone/>
                        <a:tabLst>
                          <a:tab pos="3420745" algn="ctr"/>
                          <a:tab pos="6840220" algn="r"/>
                        </a:tabLst>
                        <a:defRPr/>
                      </a:pPr>
                      <a:r>
                        <a:rPr lang="fr-FR" sz="1400" u="none" strike="sngStrike">
                          <a:solidFill>
                            <a:srgbClr val="C45911"/>
                          </a:solidFill>
                          <a:latin typeface="Marianne"/>
                          <a:ea typeface="Calibri"/>
                          <a:cs typeface="Times New Roman"/>
                        </a:rPr>
                        <a:t>3.  Tic ≤ Tic</a:t>
                      </a:r>
                      <a:r>
                        <a:rPr lang="fr-FR" sz="1400" u="none" strike="sngStrike" baseline="-25000">
                          <a:solidFill>
                            <a:srgbClr val="C45911"/>
                          </a:solidFill>
                          <a:latin typeface="Marianne"/>
                          <a:ea typeface="Calibri"/>
                          <a:cs typeface="Times New Roman"/>
                        </a:rPr>
                        <a:t>ref</a:t>
                      </a:r>
                      <a:endParaRPr lang="fr-FR" sz="1600" u="none" strike="noStrike">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tc>
                  <a:txBody>
                    <a:bodyPr/>
                    <a:lstStyle/>
                    <a:p>
                      <a:pPr marL="0" lvl="0" indent="0" algn="just">
                        <a:spcAft>
                          <a:spcPts val="0"/>
                        </a:spcAft>
                        <a:buFont typeface="+mj-lt"/>
                        <a:buNone/>
                        <a:tabLst>
                          <a:tab pos="3420745" algn="ctr"/>
                          <a:tab pos="6840220" algn="r"/>
                        </a:tabLst>
                        <a:defRPr/>
                      </a:pPr>
                      <a:r>
                        <a:rPr lang="fr-FR" sz="1400" b="1" u="none" strike="noStrike">
                          <a:solidFill>
                            <a:srgbClr val="538135"/>
                          </a:solidFill>
                          <a:latin typeface="Marianne"/>
                          <a:ea typeface="Calibri"/>
                          <a:cs typeface="Times New Roman"/>
                        </a:rPr>
                        <a:t>6. DH, DH</a:t>
                      </a:r>
                      <a:r>
                        <a:rPr lang="fr-FR" sz="1400" b="1" u="none" strike="noStrike" baseline="-25000">
                          <a:solidFill>
                            <a:srgbClr val="538135"/>
                          </a:solidFill>
                          <a:latin typeface="Marianne"/>
                          <a:ea typeface="Calibri"/>
                          <a:cs typeface="Times New Roman"/>
                        </a:rPr>
                        <a:t>max</a:t>
                      </a:r>
                      <a:r>
                        <a:rPr lang="fr-FR" sz="1400" b="1" u="none" strike="noStrike">
                          <a:solidFill>
                            <a:srgbClr val="538135"/>
                          </a:solidFill>
                          <a:latin typeface="Marianne"/>
                          <a:ea typeface="Calibri"/>
                          <a:cs typeface="Times New Roman"/>
                        </a:rPr>
                        <a:t> et DH ≤ DH</a:t>
                      </a:r>
                      <a:r>
                        <a:rPr lang="fr-FR" sz="1400" b="1" u="none" strike="noStrike" baseline="-25000">
                          <a:solidFill>
                            <a:srgbClr val="538135"/>
                          </a:solidFill>
                          <a:latin typeface="Marianne"/>
                          <a:ea typeface="Calibri"/>
                          <a:cs typeface="Times New Roman"/>
                        </a:rPr>
                        <a:t>max</a:t>
                      </a:r>
                      <a:r>
                        <a:rPr lang="fr-FR" sz="1400" b="1" u="none" strike="noStrike">
                          <a:solidFill>
                            <a:srgbClr val="538135"/>
                          </a:solidFill>
                          <a:latin typeface="Marianne"/>
                          <a:ea typeface="Calibri"/>
                          <a:cs typeface="Times New Roman"/>
                        </a:rPr>
                        <a:t> pour les zones traversante et non traversante</a:t>
                      </a:r>
                      <a:endParaRPr lang="fr-FR" sz="1600" u="none" strike="noStrike">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extLst>
                  <a:ext uri="{0D108BD9-81ED-4DB2-BD59-A6C34878D82A}">
                    <a16:rowId xmlns:a16="http://schemas.microsoft.com/office/drawing/2014/main" val="10007"/>
                  </a:ext>
                </a:extLst>
              </a:tr>
              <a:tr h="135511">
                <a:tc>
                  <a:txBody>
                    <a:bodyPr/>
                    <a:lstStyle/>
                    <a:p>
                      <a:pPr marL="180340" algn="just">
                        <a:spcAft>
                          <a:spcPts val="0"/>
                        </a:spcAft>
                        <a:tabLst>
                          <a:tab pos="3420745" algn="ctr"/>
                          <a:tab pos="6840220" algn="r"/>
                        </a:tabLst>
                        <a:defRPr/>
                      </a:pPr>
                      <a:r>
                        <a:rPr lang="fr-FR" sz="1400">
                          <a:latin typeface="Marianne"/>
                          <a:ea typeface="Calibri"/>
                          <a:cs typeface="Times New Roman"/>
                        </a:rPr>
                        <a:t> </a:t>
                      </a:r>
                      <a:endParaRPr lang="fr-FR" sz="1600">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tc>
                  <a:txBody>
                    <a:bodyPr/>
                    <a:lstStyle/>
                    <a:p>
                      <a:pPr marL="0" lvl="0" indent="0" algn="just">
                        <a:spcAft>
                          <a:spcPts val="0"/>
                        </a:spcAft>
                        <a:buFont typeface="+mj-lt"/>
                        <a:buNone/>
                        <a:tabLst>
                          <a:tab pos="3420745" algn="ctr"/>
                          <a:tab pos="6840220" algn="r"/>
                        </a:tabLst>
                        <a:defRPr/>
                      </a:pPr>
                      <a:r>
                        <a:rPr lang="fr-FR" sz="1400" b="1" u="none" strike="noStrike">
                          <a:solidFill>
                            <a:srgbClr val="538135"/>
                          </a:solidFill>
                          <a:latin typeface="Marianne"/>
                          <a:ea typeface="Calibri"/>
                          <a:cs typeface="Times New Roman"/>
                        </a:rPr>
                        <a:t>7.  Ic</a:t>
                      </a:r>
                      <a:r>
                        <a:rPr lang="fr-FR" sz="1400" b="1" u="none" strike="noStrike" baseline="-25000">
                          <a:solidFill>
                            <a:srgbClr val="538135"/>
                          </a:solidFill>
                          <a:latin typeface="Marianne"/>
                          <a:ea typeface="Calibri"/>
                          <a:cs typeface="Times New Roman"/>
                        </a:rPr>
                        <a:t>bâtiment</a:t>
                      </a:r>
                      <a:r>
                        <a:rPr lang="fr-FR" sz="1400" b="1" u="none" strike="noStrike">
                          <a:solidFill>
                            <a:srgbClr val="538135"/>
                          </a:solidFill>
                          <a:latin typeface="Marianne"/>
                          <a:ea typeface="Calibri"/>
                          <a:cs typeface="Times New Roman"/>
                        </a:rPr>
                        <a:t>, StockC et Ic</a:t>
                      </a:r>
                      <a:r>
                        <a:rPr lang="fr-FR" sz="1400" b="1" u="none" strike="noStrike" baseline="-25000">
                          <a:solidFill>
                            <a:srgbClr val="538135"/>
                          </a:solidFill>
                          <a:latin typeface="Marianne"/>
                          <a:ea typeface="Calibri"/>
                          <a:cs typeface="Times New Roman"/>
                        </a:rPr>
                        <a:t>ded</a:t>
                      </a:r>
                    </a:p>
                    <a:p>
                      <a:pPr marL="0" lvl="0" indent="0" algn="just">
                        <a:spcAft>
                          <a:spcPts val="0"/>
                        </a:spcAft>
                        <a:buFont typeface="+mj-lt"/>
                        <a:buNone/>
                        <a:tabLst>
                          <a:tab pos="3420745" algn="ctr"/>
                          <a:tab pos="6840220" algn="r"/>
                        </a:tabLst>
                        <a:defRPr/>
                      </a:pPr>
                      <a:endParaRPr lang="fr-FR" sz="1600" u="none" strike="noStrike">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extLst>
                  <a:ext uri="{0D108BD9-81ED-4DB2-BD59-A6C34878D82A}">
                    <a16:rowId xmlns:a16="http://schemas.microsoft.com/office/drawing/2014/main" val="10008"/>
                  </a:ext>
                </a:extLst>
              </a:tr>
            </a:tbl>
          </a:graphicData>
        </a:graphic>
      </p:graphicFrame>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1259632" y="123477"/>
            <a:ext cx="7917889" cy="447614"/>
          </a:xfrm>
        </p:spPr>
        <p:txBody>
          <a:bodyPr/>
          <a:lstStyle/>
          <a:p>
            <a:pPr>
              <a:defRPr/>
            </a:pPr>
            <a:r>
              <a:rPr lang="fr-FR" sz="2000"/>
              <a:t>Attestation à l’achèvement des travaux</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143</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5" name="Rectangle 4"/>
          <p:cNvSpPr/>
          <p:nvPr/>
        </p:nvSpPr>
        <p:spPr bwMode="auto">
          <a:xfrm>
            <a:off x="539552" y="513565"/>
            <a:ext cx="3160737" cy="507831"/>
          </a:xfrm>
          <a:prstGeom prst="rect">
            <a:avLst/>
          </a:prstGeom>
        </p:spPr>
        <p:txBody>
          <a:bodyPr wrap="none">
            <a:spAutoFit/>
          </a:bodyPr>
          <a:lstStyle/>
          <a:p>
            <a:pPr marL="304792" lvl="0" indent="-304792" algn="just" defTabSz="457200">
              <a:lnSpc>
                <a:spcPct val="150000"/>
              </a:lnSpc>
              <a:spcBef>
                <a:spcPts val="0"/>
              </a:spcBef>
              <a:spcAft>
                <a:spcPts val="1800"/>
              </a:spcAft>
              <a:buFont typeface="Arial"/>
              <a:buChar char="•"/>
              <a:defRPr/>
            </a:pPr>
            <a:r>
              <a:rPr lang="fr-FR" b="1">
                <a:solidFill>
                  <a:srgbClr val="00B050"/>
                </a:solidFill>
                <a:latin typeface="Calibri"/>
              </a:rPr>
              <a:t>Evolutions RT2012 / RE2020</a:t>
            </a:r>
            <a:endParaRPr/>
          </a:p>
        </p:txBody>
      </p:sp>
      <p:sp>
        <p:nvSpPr>
          <p:cNvPr id="11" name="Rectangle 10"/>
          <p:cNvSpPr/>
          <p:nvPr/>
        </p:nvSpPr>
        <p:spPr bwMode="auto">
          <a:xfrm>
            <a:off x="0" y="1126387"/>
            <a:ext cx="394106" cy="3657113"/>
          </a:xfrm>
          <a:prstGeom prst="rect">
            <a:avLst/>
          </a:prstGeom>
          <a:solidFill>
            <a:schemeClr val="accent4">
              <a:lumMod val="20000"/>
              <a:lumOff val="80000"/>
            </a:schemeClr>
          </a:solidFill>
          <a:ln>
            <a:solidFill>
              <a:schemeClr val="accent4"/>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400" b="1">
                <a:solidFill>
                  <a:schemeClr val="bg1">
                    <a:lumMod val="50000"/>
                  </a:schemeClr>
                </a:solidFill>
              </a:rPr>
              <a:t>Attestations</a:t>
            </a:r>
            <a:endParaRPr/>
          </a:p>
        </p:txBody>
      </p:sp>
      <p:graphicFrame>
        <p:nvGraphicFramePr>
          <p:cNvPr id="8" name="Tableau 7"/>
          <p:cNvGraphicFramePr>
            <a:graphicFrameLocks noGrp="1"/>
          </p:cNvGraphicFramePr>
          <p:nvPr/>
        </p:nvGraphicFramePr>
        <p:xfrm>
          <a:off x="642088" y="981101"/>
          <a:ext cx="8280919" cy="3840480"/>
        </p:xfrm>
        <a:graphic>
          <a:graphicData uri="http://schemas.openxmlformats.org/drawingml/2006/table">
            <a:tbl>
              <a:tblPr firstRow="1" firstCol="1" bandRow="1"/>
              <a:tblGrid>
                <a:gridCol w="4149299">
                  <a:extLst>
                    <a:ext uri="{9D8B030D-6E8A-4147-A177-3AD203B41FA5}">
                      <a16:colId xmlns:a16="http://schemas.microsoft.com/office/drawing/2014/main" val="20000"/>
                    </a:ext>
                  </a:extLst>
                </a:gridCol>
                <a:gridCol w="4131620">
                  <a:extLst>
                    <a:ext uri="{9D8B030D-6E8A-4147-A177-3AD203B41FA5}">
                      <a16:colId xmlns:a16="http://schemas.microsoft.com/office/drawing/2014/main" val="20001"/>
                    </a:ext>
                  </a:extLst>
                </a:gridCol>
              </a:tblGrid>
              <a:tr h="164376">
                <a:tc>
                  <a:txBody>
                    <a:bodyPr/>
                    <a:lstStyle/>
                    <a:p>
                      <a:pPr algn="ctr">
                        <a:spcAft>
                          <a:spcPts val="0"/>
                        </a:spcAft>
                        <a:tabLst>
                          <a:tab pos="3420745" algn="ctr"/>
                          <a:tab pos="6840220" algn="r"/>
                        </a:tabLst>
                        <a:defRPr/>
                      </a:pPr>
                      <a:r>
                        <a:rPr lang="fr-FR" sz="1400" b="1">
                          <a:latin typeface="Marianne"/>
                          <a:ea typeface="Calibri"/>
                          <a:cs typeface="Times New Roman"/>
                        </a:rPr>
                        <a:t>RT2012</a:t>
                      </a:r>
                      <a:endParaRPr lang="fr-FR" sz="1600">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tc>
                  <a:txBody>
                    <a:bodyPr/>
                    <a:lstStyle/>
                    <a:p>
                      <a:pPr algn="ctr">
                        <a:spcAft>
                          <a:spcPts val="0"/>
                        </a:spcAft>
                        <a:tabLst>
                          <a:tab pos="3420745" algn="ctr"/>
                          <a:tab pos="6840220" algn="r"/>
                        </a:tabLst>
                        <a:defRPr/>
                      </a:pPr>
                      <a:r>
                        <a:rPr lang="fr-FR" sz="1400" b="1">
                          <a:latin typeface="Marianne"/>
                          <a:ea typeface="Calibri"/>
                          <a:cs typeface="Times New Roman"/>
                        </a:rPr>
                        <a:t>RE2020</a:t>
                      </a:r>
                      <a:endParaRPr lang="fr-FR" sz="1600">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extLst>
                  <a:ext uri="{0D108BD9-81ED-4DB2-BD59-A6C34878D82A}">
                    <a16:rowId xmlns:a16="http://schemas.microsoft.com/office/drawing/2014/main" val="10000"/>
                  </a:ext>
                </a:extLst>
              </a:tr>
              <a:tr h="164376">
                <a:tc gridSpan="2">
                  <a:txBody>
                    <a:bodyPr/>
                    <a:lstStyle/>
                    <a:p>
                      <a:pPr algn="just">
                        <a:spcAft>
                          <a:spcPts val="0"/>
                        </a:spcAft>
                        <a:tabLst>
                          <a:tab pos="3420745" algn="ctr"/>
                          <a:tab pos="6840220" algn="r"/>
                        </a:tabLst>
                        <a:defRPr/>
                      </a:pPr>
                      <a:r>
                        <a:rPr lang="fr-FR" sz="1400" b="1">
                          <a:latin typeface="Marianne"/>
                          <a:ea typeface="Calibri"/>
                          <a:cs typeface="LiberationSans-Bold"/>
                        </a:rPr>
                        <a:t>Exigences par élément / de moyens </a:t>
                      </a:r>
                      <a:r>
                        <a:rPr lang="fr-FR" sz="1400" i="1">
                          <a:latin typeface="Marianne"/>
                          <a:ea typeface="Calibri"/>
                          <a:cs typeface="LiberationSans-Bold"/>
                        </a:rPr>
                        <a:t>(la numérotation respecte l’ordre d’apparition dans l’attestation)</a:t>
                      </a:r>
                      <a:endParaRPr lang="fr-FR" sz="1600">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tc hMerge="1">
                  <a:txBody>
                    <a:bodyPr/>
                    <a:lstStyle/>
                    <a:p>
                      <a:endParaRPr/>
                    </a:p>
                  </a:txBody>
                  <a:tcPr/>
                </a:tc>
                <a:extLst>
                  <a:ext uri="{0D108BD9-81ED-4DB2-BD59-A6C34878D82A}">
                    <a16:rowId xmlns:a16="http://schemas.microsoft.com/office/drawing/2014/main" val="10001"/>
                  </a:ext>
                </a:extLst>
              </a:tr>
              <a:tr h="164376">
                <a:tc>
                  <a:txBody>
                    <a:bodyPr/>
                    <a:lstStyle/>
                    <a:p>
                      <a:pPr marL="342900" lvl="0" indent="-342900" algn="just">
                        <a:spcAft>
                          <a:spcPts val="0"/>
                        </a:spcAft>
                        <a:buFont typeface="+mj-lt"/>
                        <a:buAutoNum type="arabicPeriod" startAt="3"/>
                        <a:tabLst>
                          <a:tab pos="3420745" algn="ctr"/>
                          <a:tab pos="6840220" algn="r"/>
                        </a:tabLst>
                        <a:defRPr/>
                      </a:pPr>
                      <a:r>
                        <a:rPr lang="fr-FR" sz="1400" u="none" strike="noStrike">
                          <a:latin typeface="Marianne"/>
                          <a:ea typeface="Calibri"/>
                          <a:cs typeface="Times New Roman"/>
                        </a:rPr>
                        <a:t>Isolation des parois opaques </a:t>
                      </a:r>
                      <a:r>
                        <a:rPr lang="fr-FR" sz="1400" u="none" strike="sngStrike">
                          <a:solidFill>
                            <a:srgbClr val="C45911"/>
                          </a:solidFill>
                          <a:latin typeface="Marianne"/>
                          <a:ea typeface="Calibri"/>
                          <a:cs typeface="Times New Roman"/>
                        </a:rPr>
                        <a:t>(justification par isolant)</a:t>
                      </a:r>
                      <a:endParaRPr lang="fr-FR" sz="1600" u="none" strike="noStrike">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tc>
                  <a:txBody>
                    <a:bodyPr/>
                    <a:lstStyle/>
                    <a:p>
                      <a:pPr marL="342900" lvl="0" indent="-342900" algn="just">
                        <a:spcAft>
                          <a:spcPts val="0"/>
                        </a:spcAft>
                        <a:buFont typeface="+mj-lt"/>
                        <a:buAutoNum type="arabicPeriod"/>
                        <a:tabLst>
                          <a:tab pos="3420745" algn="ctr"/>
                          <a:tab pos="6840220" algn="r"/>
                        </a:tabLst>
                        <a:defRPr/>
                      </a:pPr>
                      <a:r>
                        <a:rPr lang="fr-FR" sz="1400" u="none" strike="noStrike">
                          <a:latin typeface="Marianne"/>
                          <a:ea typeface="Calibri"/>
                          <a:cs typeface="Times New Roman"/>
                        </a:rPr>
                        <a:t>Isolation des parois opaques </a:t>
                      </a:r>
                      <a:r>
                        <a:rPr lang="fr-FR" sz="1400" b="1" u="none" strike="noStrike">
                          <a:solidFill>
                            <a:srgbClr val="538135"/>
                          </a:solidFill>
                          <a:latin typeface="Marianne"/>
                          <a:ea typeface="Calibri"/>
                          <a:cs typeface="Times New Roman"/>
                        </a:rPr>
                        <a:t>(justification globale)</a:t>
                      </a:r>
                      <a:endParaRPr lang="fr-FR" sz="1600" u="none" strike="noStrike">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extLst>
                  <a:ext uri="{0D108BD9-81ED-4DB2-BD59-A6C34878D82A}">
                    <a16:rowId xmlns:a16="http://schemas.microsoft.com/office/drawing/2014/main" val="10002"/>
                  </a:ext>
                </a:extLst>
              </a:tr>
              <a:tr h="493127">
                <a:tc>
                  <a:txBody>
                    <a:bodyPr/>
                    <a:lstStyle/>
                    <a:p>
                      <a:pPr marL="342900" lvl="0" indent="-342900" algn="just">
                        <a:spcAft>
                          <a:spcPts val="0"/>
                        </a:spcAft>
                        <a:buFont typeface="+mj-lt"/>
                        <a:buAutoNum type="arabicPeriod" startAt="7"/>
                        <a:tabLst>
                          <a:tab pos="3420745" algn="ctr"/>
                          <a:tab pos="6840220" algn="r"/>
                        </a:tabLst>
                        <a:defRPr/>
                      </a:pPr>
                      <a:r>
                        <a:rPr lang="fr-FR" sz="1400" u="none" strike="noStrike">
                          <a:latin typeface="Marianne"/>
                          <a:ea typeface="Calibri"/>
                          <a:cs typeface="Times New Roman"/>
                        </a:rPr>
                        <a:t>Protections solaires</a:t>
                      </a:r>
                      <a:r>
                        <a:rPr lang="fr-FR" sz="1400" u="none" strike="noStrike">
                          <a:latin typeface="Calibri"/>
                          <a:ea typeface="Calibri"/>
                          <a:cs typeface="Times New Roman"/>
                        </a:rPr>
                        <a:t> </a:t>
                      </a:r>
                      <a:r>
                        <a:rPr lang="fr-FR" sz="1400" u="none" strike="noStrike">
                          <a:latin typeface="Marianne"/>
                          <a:ea typeface="Calibri"/>
                          <a:cs typeface="Times New Roman"/>
                        </a:rPr>
                        <a:t>: présence, cohérence entre le contrôle visuel et le </a:t>
                      </a:r>
                      <a:r>
                        <a:rPr lang="fr-FR" sz="1400" u="none" strike="sngStrike">
                          <a:solidFill>
                            <a:srgbClr val="C45911"/>
                          </a:solidFill>
                          <a:latin typeface="Marianne"/>
                          <a:ea typeface="Calibri"/>
                          <a:cs typeface="Times New Roman"/>
                        </a:rPr>
                        <a:t>RSET</a:t>
                      </a:r>
                      <a:endParaRPr lang="fr-FR" sz="1600" u="none" strike="noStrike">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tc>
                  <a:txBody>
                    <a:bodyPr/>
                    <a:lstStyle/>
                    <a:p>
                      <a:pPr marL="342900" lvl="0" indent="-342900" algn="just">
                        <a:spcAft>
                          <a:spcPts val="0"/>
                        </a:spcAft>
                        <a:buFont typeface="+mj-lt"/>
                        <a:buAutoNum type="arabicPeriod" startAt="2"/>
                        <a:tabLst>
                          <a:tab pos="3420745" algn="ctr"/>
                          <a:tab pos="6840220" algn="r"/>
                        </a:tabLst>
                        <a:defRPr/>
                      </a:pPr>
                      <a:r>
                        <a:rPr lang="fr-FR" sz="1400" u="none" strike="noStrike">
                          <a:latin typeface="Marianne"/>
                          <a:ea typeface="Calibri"/>
                          <a:cs typeface="Times New Roman"/>
                        </a:rPr>
                        <a:t>Protections solaires</a:t>
                      </a:r>
                      <a:r>
                        <a:rPr lang="fr-FR" sz="1400" u="none" strike="noStrike">
                          <a:latin typeface="Calibri"/>
                          <a:ea typeface="Calibri"/>
                          <a:cs typeface="Times New Roman"/>
                        </a:rPr>
                        <a:t> </a:t>
                      </a:r>
                      <a:r>
                        <a:rPr lang="fr-FR" sz="1400" u="none" strike="noStrike">
                          <a:latin typeface="Marianne"/>
                          <a:ea typeface="Calibri"/>
                          <a:cs typeface="Times New Roman"/>
                        </a:rPr>
                        <a:t>: présence, cohérence entre le contrôle visuel et le </a:t>
                      </a:r>
                      <a:r>
                        <a:rPr lang="fr-FR" sz="1400" b="1" u="none" strike="noStrike">
                          <a:solidFill>
                            <a:srgbClr val="538135"/>
                          </a:solidFill>
                          <a:latin typeface="Marianne"/>
                          <a:ea typeface="Calibri"/>
                          <a:cs typeface="Times New Roman"/>
                        </a:rPr>
                        <a:t>RSEE, respect de l’exigence de facteur solaire</a:t>
                      </a:r>
                      <a:endParaRPr lang="fr-FR" sz="1600" u="none" strike="noStrike">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extLst>
                  <a:ext uri="{0D108BD9-81ED-4DB2-BD59-A6C34878D82A}">
                    <a16:rowId xmlns:a16="http://schemas.microsoft.com/office/drawing/2014/main" val="10003"/>
                  </a:ext>
                </a:extLst>
              </a:tr>
              <a:tr h="493127">
                <a:tc>
                  <a:txBody>
                    <a:bodyPr/>
                    <a:lstStyle/>
                    <a:p>
                      <a:pPr marL="342900" lvl="0" indent="-342900" algn="just">
                        <a:spcAft>
                          <a:spcPts val="0"/>
                        </a:spcAft>
                        <a:buFont typeface="+mj-lt"/>
                        <a:buAutoNum type="arabicPeriod"/>
                        <a:tabLst>
                          <a:tab pos="3420745" algn="ctr"/>
                          <a:tab pos="6840220" algn="r"/>
                        </a:tabLst>
                        <a:defRPr/>
                      </a:pPr>
                      <a:r>
                        <a:rPr lang="fr-FR" sz="1400" u="none" strike="noStrike">
                          <a:latin typeface="Marianne"/>
                          <a:ea typeface="Calibri"/>
                          <a:cs typeface="Times New Roman"/>
                        </a:rPr>
                        <a:t>Perméabilité à l’air de l’enveloppe (habitation)</a:t>
                      </a:r>
                      <a:r>
                        <a:rPr lang="fr-FR" sz="1400" u="none" strike="noStrike">
                          <a:latin typeface="Calibri"/>
                          <a:ea typeface="Calibri"/>
                          <a:cs typeface="Times New Roman"/>
                        </a:rPr>
                        <a:t> </a:t>
                      </a:r>
                      <a:r>
                        <a:rPr lang="fr-FR" sz="1400" u="none" strike="noStrike">
                          <a:latin typeface="Marianne"/>
                          <a:ea typeface="Calibri"/>
                          <a:cs typeface="Times New Roman"/>
                        </a:rPr>
                        <a:t>: justificatifs de la mesure sur site ou de la démarche qualité, cohérence entre ces justificatifs et le </a:t>
                      </a:r>
                      <a:r>
                        <a:rPr lang="fr-FR" sz="1400" u="none" strike="sngStrike">
                          <a:solidFill>
                            <a:srgbClr val="C45911"/>
                          </a:solidFill>
                          <a:latin typeface="Marianne"/>
                          <a:ea typeface="Calibri"/>
                          <a:cs typeface="Times New Roman"/>
                        </a:rPr>
                        <a:t>RSET</a:t>
                      </a:r>
                      <a:endParaRPr lang="fr-FR" sz="1600" u="none" strike="noStrike">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tc>
                  <a:txBody>
                    <a:bodyPr/>
                    <a:lstStyle/>
                    <a:p>
                      <a:pPr marL="0" lvl="0" indent="0" algn="just">
                        <a:spcAft>
                          <a:spcPts val="0"/>
                        </a:spcAft>
                        <a:buFont typeface="+mj-lt"/>
                        <a:buNone/>
                        <a:tabLst>
                          <a:tab pos="3420745" algn="ctr"/>
                          <a:tab pos="6840220" algn="r"/>
                        </a:tabLst>
                        <a:defRPr/>
                      </a:pPr>
                      <a:r>
                        <a:rPr lang="fr-FR" sz="1400" u="none" strike="noStrike">
                          <a:latin typeface="Marianne"/>
                          <a:ea typeface="Calibri"/>
                          <a:cs typeface="Times New Roman"/>
                        </a:rPr>
                        <a:t>3. Perméabilité à l’air de l’enveloppe (habitation)</a:t>
                      </a:r>
                      <a:r>
                        <a:rPr lang="fr-FR" sz="1400" u="none" strike="noStrike">
                          <a:latin typeface="Marianne"/>
                          <a:ea typeface="Calibri"/>
                          <a:cs typeface="Calibri"/>
                        </a:rPr>
                        <a:t> </a:t>
                      </a:r>
                      <a:r>
                        <a:rPr lang="fr-FR" sz="1400" u="none" strike="noStrike">
                          <a:latin typeface="Calibri"/>
                          <a:ea typeface="Calibri"/>
                          <a:cs typeface="Times New Roman"/>
                        </a:rPr>
                        <a:t> </a:t>
                      </a:r>
                      <a:r>
                        <a:rPr lang="fr-FR" sz="1400" u="none" strike="noStrike">
                          <a:latin typeface="Marianne"/>
                          <a:ea typeface="Calibri"/>
                          <a:cs typeface="Times New Roman"/>
                        </a:rPr>
                        <a:t>: justificatifs de la mesure sur site ou de la démarche qualité, cohérence entre ces justificatifs et le </a:t>
                      </a:r>
                      <a:r>
                        <a:rPr lang="fr-FR" sz="1400" b="1" u="none" strike="noStrike">
                          <a:solidFill>
                            <a:srgbClr val="538135"/>
                          </a:solidFill>
                          <a:latin typeface="Marianne"/>
                          <a:ea typeface="Calibri"/>
                          <a:cs typeface="Times New Roman"/>
                        </a:rPr>
                        <a:t>RSEE</a:t>
                      </a:r>
                      <a:endParaRPr lang="fr-FR" sz="1600" u="none" strike="noStrike">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extLst>
                  <a:ext uri="{0D108BD9-81ED-4DB2-BD59-A6C34878D82A}">
                    <a16:rowId xmlns:a16="http://schemas.microsoft.com/office/drawing/2014/main" val="10004"/>
                  </a:ext>
                </a:extLst>
              </a:tr>
              <a:tr h="493127">
                <a:tc>
                  <a:txBody>
                    <a:bodyPr/>
                    <a:lstStyle/>
                    <a:p>
                      <a:pPr marL="342900" lvl="0" indent="-342900" algn="just">
                        <a:spcAft>
                          <a:spcPts val="0"/>
                        </a:spcAft>
                        <a:buFont typeface="+mj-lt"/>
                        <a:buAutoNum type="arabicPeriod" startAt="5"/>
                        <a:tabLst>
                          <a:tab pos="3420745" algn="ctr"/>
                          <a:tab pos="6840220" algn="r"/>
                        </a:tabLst>
                        <a:defRPr/>
                      </a:pPr>
                      <a:r>
                        <a:rPr lang="fr-FR" sz="1400">
                          <a:latin typeface="Marianne"/>
                          <a:ea typeface="Calibri"/>
                          <a:cs typeface="Times New Roman"/>
                        </a:rPr>
                        <a:t>Système de ventilation</a:t>
                      </a:r>
                      <a:r>
                        <a:rPr lang="fr-FR" sz="1400">
                          <a:latin typeface="Calibri"/>
                          <a:ea typeface="Calibri"/>
                          <a:cs typeface="Times New Roman"/>
                        </a:rPr>
                        <a:t> </a:t>
                      </a:r>
                      <a:r>
                        <a:rPr lang="fr-FR" sz="1400">
                          <a:latin typeface="Marianne"/>
                          <a:ea typeface="Calibri"/>
                          <a:cs typeface="Times New Roman"/>
                        </a:rPr>
                        <a:t>: cohérence entre le contrôle visuel et le </a:t>
                      </a:r>
                      <a:r>
                        <a:rPr lang="fr-FR" sz="1400" strike="sngStrike">
                          <a:solidFill>
                            <a:srgbClr val="C45911"/>
                          </a:solidFill>
                          <a:latin typeface="Marianne"/>
                          <a:ea typeface="Calibri"/>
                          <a:cs typeface="Times New Roman"/>
                        </a:rPr>
                        <a:t>RSET</a:t>
                      </a:r>
                      <a:endParaRPr lang="fr-FR" sz="1600">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tc>
                  <a:txBody>
                    <a:bodyPr/>
                    <a:lstStyle/>
                    <a:p>
                      <a:pPr marL="0" lvl="0" indent="0" algn="just">
                        <a:spcAft>
                          <a:spcPts val="0"/>
                        </a:spcAft>
                        <a:buFont typeface="+mj-lt"/>
                        <a:buNone/>
                        <a:tabLst>
                          <a:tab pos="3420745" algn="ctr"/>
                          <a:tab pos="6840220" algn="r"/>
                        </a:tabLst>
                        <a:defRPr/>
                      </a:pPr>
                      <a:r>
                        <a:rPr lang="fr-FR" sz="1400" u="none" strike="noStrike">
                          <a:latin typeface="Marianne"/>
                          <a:ea typeface="Calibri"/>
                          <a:cs typeface="Times New Roman"/>
                        </a:rPr>
                        <a:t>4. Système de ventilation</a:t>
                      </a:r>
                      <a:r>
                        <a:rPr lang="fr-FR" sz="1400" u="none" strike="noStrike">
                          <a:latin typeface="Calibri"/>
                          <a:ea typeface="Calibri"/>
                          <a:cs typeface="Times New Roman"/>
                        </a:rPr>
                        <a:t> </a:t>
                      </a:r>
                      <a:r>
                        <a:rPr lang="fr-FR" sz="1400" u="none" strike="noStrike">
                          <a:latin typeface="Marianne"/>
                          <a:ea typeface="Calibri"/>
                          <a:cs typeface="Times New Roman"/>
                        </a:rPr>
                        <a:t>: cohérence entre le contrôle visuel et le </a:t>
                      </a:r>
                      <a:r>
                        <a:rPr lang="fr-FR" sz="1400" b="1" u="none" strike="noStrike">
                          <a:solidFill>
                            <a:srgbClr val="538135"/>
                          </a:solidFill>
                          <a:latin typeface="Marianne"/>
                          <a:ea typeface="Calibri"/>
                          <a:cs typeface="Times New Roman"/>
                        </a:rPr>
                        <a:t>RSEE, contrôle du système de ventilation (habitation)</a:t>
                      </a:r>
                      <a:endParaRPr lang="fr-FR" sz="1600" u="none" strike="noStrike">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extLst>
                  <a:ext uri="{0D108BD9-81ED-4DB2-BD59-A6C34878D82A}">
                    <a16:rowId xmlns:a16="http://schemas.microsoft.com/office/drawing/2014/main" val="10005"/>
                  </a:ext>
                </a:extLst>
              </a:tr>
              <a:tr h="475761">
                <a:tc>
                  <a:txBody>
                    <a:bodyPr/>
                    <a:lstStyle/>
                    <a:p>
                      <a:pPr marL="0" lvl="0" indent="0" algn="just">
                        <a:spcAft>
                          <a:spcPts val="0"/>
                        </a:spcAft>
                        <a:buFont typeface="+mj-lt"/>
                        <a:buNone/>
                        <a:tabLst>
                          <a:tab pos="3420745" algn="ctr"/>
                          <a:tab pos="6840220" algn="r"/>
                        </a:tabLst>
                        <a:defRPr/>
                      </a:pPr>
                      <a:r>
                        <a:rPr lang="fr-FR" sz="1400" u="none" strike="sngStrike">
                          <a:solidFill>
                            <a:srgbClr val="C45911"/>
                          </a:solidFill>
                          <a:latin typeface="Marianne"/>
                          <a:ea typeface="Calibri"/>
                          <a:cs typeface="Times New Roman"/>
                        </a:rPr>
                        <a:t>2. Recours à une source d’énergie renouvelable (maison individuelle)</a:t>
                      </a:r>
                      <a:r>
                        <a:rPr lang="fr-FR" sz="1400" u="none" strike="sngStrike">
                          <a:solidFill>
                            <a:srgbClr val="C45911"/>
                          </a:solidFill>
                          <a:latin typeface="Calibri"/>
                          <a:ea typeface="Calibri"/>
                          <a:cs typeface="Times New Roman"/>
                        </a:rPr>
                        <a:t> </a:t>
                      </a:r>
                      <a:r>
                        <a:rPr lang="fr-FR" sz="1400" u="none" strike="sngStrike">
                          <a:solidFill>
                            <a:srgbClr val="C45911"/>
                          </a:solidFill>
                          <a:latin typeface="Marianne"/>
                          <a:ea typeface="Calibri"/>
                          <a:cs typeface="Times New Roman"/>
                        </a:rPr>
                        <a:t>: source d’énergie renouvelable retenue…</a:t>
                      </a:r>
                      <a:endParaRPr lang="fr-FR" sz="1600" u="none" strike="noStrike">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tc>
                  <a:txBody>
                    <a:bodyPr/>
                    <a:lstStyle/>
                    <a:p>
                      <a:pPr algn="just">
                        <a:spcAft>
                          <a:spcPts val="0"/>
                        </a:spcAft>
                        <a:tabLst>
                          <a:tab pos="3420745" algn="ctr"/>
                          <a:tab pos="6840220" algn="r"/>
                        </a:tabLst>
                        <a:defRPr/>
                      </a:pPr>
                      <a:r>
                        <a:rPr lang="fr-FR" sz="1400">
                          <a:latin typeface="Marianne"/>
                          <a:ea typeface="Calibri"/>
                          <a:cs typeface="Times New Roman"/>
                        </a:rPr>
                        <a:t> </a:t>
                      </a:r>
                      <a:endParaRPr lang="fr-FR" sz="1600">
                        <a:latin typeface="Marianne"/>
                        <a:ea typeface="Calibri"/>
                        <a:cs typeface="Times New Roman"/>
                      </a:endParaRPr>
                    </a:p>
                  </a:txBody>
                  <a:tcPr marL="68580" marR="68580" marT="0" marB="0">
                    <a:lnL w="12700" algn="ctr">
                      <a:solidFill>
                        <a:srgbClr val="7F7F7F"/>
                      </a:solidFill>
                    </a:lnL>
                    <a:lnR w="12700" algn="ctr">
                      <a:solidFill>
                        <a:srgbClr val="7F7F7F"/>
                      </a:solidFill>
                    </a:lnR>
                    <a:lnT w="12700" algn="ctr">
                      <a:solidFill>
                        <a:srgbClr val="7F7F7F"/>
                      </a:solidFill>
                    </a:lnT>
                    <a:lnB w="12700" algn="ctr">
                      <a:solidFill>
                        <a:srgbClr val="7F7F7F"/>
                      </a:solidFill>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1115616" y="209001"/>
            <a:ext cx="7622257" cy="447614"/>
          </a:xfrm>
        </p:spPr>
        <p:txBody>
          <a:bodyPr/>
          <a:lstStyle/>
          <a:p>
            <a:pPr>
              <a:defRPr/>
            </a:pPr>
            <a:r>
              <a:rPr lang="fr-FR" sz="2000"/>
              <a:t>Attestation à l’achèvement des travaux</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144</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pic>
        <p:nvPicPr>
          <p:cNvPr id="3" name="Image 2"/>
          <p:cNvPicPr>
            <a:picLocks noChangeAspect="1"/>
          </p:cNvPicPr>
          <p:nvPr/>
        </p:nvPicPr>
        <p:blipFill>
          <a:blip r:embed="rId4"/>
          <a:srcRect l="3334" t="990" r="2670"/>
          <a:stretch/>
        </p:blipFill>
        <p:spPr bwMode="auto">
          <a:xfrm>
            <a:off x="491374" y="735984"/>
            <a:ext cx="5664534" cy="3964903"/>
          </a:xfrm>
          <a:prstGeom prst="rect">
            <a:avLst/>
          </a:prstGeom>
        </p:spPr>
      </p:pic>
      <p:sp>
        <p:nvSpPr>
          <p:cNvPr id="6" name="ZoneTexte 5"/>
          <p:cNvSpPr txBox="1"/>
          <p:nvPr/>
        </p:nvSpPr>
        <p:spPr bwMode="auto">
          <a:xfrm>
            <a:off x="6165491" y="1779662"/>
            <a:ext cx="2913690" cy="2462213"/>
          </a:xfrm>
          <a:prstGeom prst="rect">
            <a:avLst/>
          </a:prstGeom>
          <a:noFill/>
        </p:spPr>
        <p:txBody>
          <a:bodyPr wrap="square" rtlCol="0">
            <a:spAutoFit/>
          </a:bodyPr>
          <a:lstStyle/>
          <a:p>
            <a:pPr>
              <a:defRPr/>
            </a:pPr>
            <a:r>
              <a:rPr lang="fr-FR" sz="1400"/>
              <a:t>* Echantillonnage si le bâtiment a plus de 5 générateurs</a:t>
            </a:r>
            <a:endParaRPr/>
          </a:p>
          <a:p>
            <a:pPr>
              <a:defRPr/>
            </a:pPr>
            <a:endParaRPr lang="fr-FR" sz="1400"/>
          </a:p>
          <a:p>
            <a:pPr>
              <a:defRPr/>
            </a:pPr>
            <a:r>
              <a:rPr lang="fr-FR" sz="1400"/>
              <a:t>** pour les logements. Et les bureaux et bâtiments d’enseignement &lt; 3000 m²</a:t>
            </a:r>
            <a:endParaRPr/>
          </a:p>
          <a:p>
            <a:pPr>
              <a:defRPr/>
            </a:pPr>
            <a:endParaRPr lang="fr-FR" sz="1400"/>
          </a:p>
          <a:p>
            <a:pPr>
              <a:defRPr/>
            </a:pPr>
            <a:r>
              <a:rPr lang="fr-FR" sz="1400"/>
              <a:t>*** vérification des documents justifiant les quantités saisies et les références des produits renseignés dans le RSEE</a:t>
            </a:r>
            <a:endParaRPr/>
          </a:p>
        </p:txBody>
      </p:sp>
      <p:sp>
        <p:nvSpPr>
          <p:cNvPr id="12" name="Rectangle 11"/>
          <p:cNvSpPr/>
          <p:nvPr/>
        </p:nvSpPr>
        <p:spPr bwMode="auto">
          <a:xfrm>
            <a:off x="0" y="1126387"/>
            <a:ext cx="394106" cy="3657113"/>
          </a:xfrm>
          <a:prstGeom prst="rect">
            <a:avLst/>
          </a:prstGeom>
          <a:solidFill>
            <a:schemeClr val="accent4">
              <a:lumMod val="20000"/>
              <a:lumOff val="80000"/>
            </a:schemeClr>
          </a:solidFill>
          <a:ln>
            <a:solidFill>
              <a:schemeClr val="accent4"/>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400" b="1">
                <a:solidFill>
                  <a:schemeClr val="bg1">
                    <a:lumMod val="50000"/>
                  </a:schemeClr>
                </a:solidFill>
              </a:rPr>
              <a:t>Attestations</a:t>
            </a:r>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Espace réservé pour une image  2"/>
          <p:cNvSpPr>
            <a:spLocks noGrp="1"/>
          </p:cNvSpPr>
          <p:nvPr>
            <p:ph type="pic" sz="quarter" idx="4294967295"/>
          </p:nvPr>
        </p:nvSpPr>
        <p:spPr bwMode="auto">
          <a:xfrm>
            <a:off x="-1" y="743453"/>
            <a:ext cx="9144000" cy="4406400"/>
          </a:xfrm>
          <a:prstGeom prst="rect">
            <a:avLst/>
          </a:prstGeom>
          <a:solidFill>
            <a:srgbClr val="169B62"/>
          </a:solidFill>
        </p:spPr>
      </p:sp>
      <p:sp>
        <p:nvSpPr>
          <p:cNvPr id="6" name="Titre 5"/>
          <p:cNvSpPr>
            <a:spLocks noGrp="1"/>
          </p:cNvSpPr>
          <p:nvPr>
            <p:ph type="title"/>
          </p:nvPr>
        </p:nvSpPr>
        <p:spPr bwMode="auto"/>
        <p:txBody>
          <a:bodyPr/>
          <a:lstStyle/>
          <a:p>
            <a:pPr marL="0" indent="0">
              <a:buNone/>
              <a:defRPr/>
            </a:pPr>
            <a:r>
              <a:rPr lang="fr-FR"/>
              <a:t>8 . Le coût des bâtiments de la RE2020</a:t>
            </a:r>
            <a:endParaRPr lang="fr-FR">
              <a:solidFill>
                <a:schemeClr val="bg1"/>
              </a:solidFill>
            </a:endParaRPr>
          </a:p>
        </p:txBody>
      </p:sp>
      <p:sp>
        <p:nvSpPr>
          <p:cNvPr id="4" name="Espace réservé de la date 3"/>
          <p:cNvSpPr>
            <a:spLocks noGrp="1"/>
          </p:cNvSpPr>
          <p:nvPr>
            <p:ph type="dt" sz="half" idx="10"/>
          </p:nvPr>
        </p:nvSpPr>
        <p:spPr bwMode="auto"/>
        <p:txBody>
          <a:bodyPr/>
          <a:lstStyle/>
          <a:p>
            <a:pPr algn="r">
              <a:defRPr/>
            </a:pPr>
            <a:r>
              <a:rPr lang="fr-FR" cap="all"/>
              <a:t>XX/XX/XXXX</a:t>
            </a:r>
          </a:p>
        </p:txBody>
      </p:sp>
      <p:sp>
        <p:nvSpPr>
          <p:cNvPr id="5" name="Espace réservé du pied de page 4"/>
          <p:cNvSpPr>
            <a:spLocks noGrp="1"/>
          </p:cNvSpPr>
          <p:nvPr>
            <p:ph type="ftr" sz="quarter" idx="11"/>
          </p:nvPr>
        </p:nvSpPr>
        <p:spPr bwMode="auto"/>
        <p:txBody>
          <a:bodyPr/>
          <a:lstStyle/>
          <a:p>
            <a:pPr>
              <a:defRPr/>
            </a:pPr>
            <a:r>
              <a:rPr lang="fr-FR"/>
              <a:t>Intitulé de la direction/service interministérielle</a:t>
            </a:r>
            <a:endParaRPr/>
          </a:p>
        </p:txBody>
      </p:sp>
      <p:sp>
        <p:nvSpPr>
          <p:cNvPr id="11" name="Espace réservé du numéro de diapositive 10"/>
          <p:cNvSpPr>
            <a:spLocks noGrp="1"/>
          </p:cNvSpPr>
          <p:nvPr>
            <p:ph type="sldNum" sz="quarter" idx="4294967295"/>
          </p:nvPr>
        </p:nvSpPr>
        <p:spPr bwMode="auto">
          <a:xfrm>
            <a:off x="6264000" y="4783500"/>
            <a:ext cx="1350000" cy="360000"/>
          </a:xfrm>
        </p:spPr>
        <p:txBody>
          <a:bodyPr/>
          <a:lstStyle/>
          <a:p>
            <a:pPr>
              <a:defRPr/>
            </a:pPr>
            <a:fld id="{733122C9-A0B9-462F-8757-0847AD287B63}" type="slidenum">
              <a:rPr lang="fr-FR"/>
              <a:t>145</a:t>
            </a:fld>
            <a:endParaRPr lang="fr-F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94106" y="461867"/>
            <a:ext cx="8604489" cy="654271"/>
          </a:xfrm>
        </p:spPr>
        <p:txBody>
          <a:bodyPr/>
          <a:lstStyle/>
          <a:p>
            <a:pPr>
              <a:defRPr/>
            </a:pPr>
            <a:r>
              <a:rPr lang="fr-FR" sz="2000"/>
              <a:t>Impacts de la RE2020 sur les coûts de la construction et le secteur du bâtiment</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146</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9" name="Espace réservé du texte 6"/>
          <p:cNvSpPr txBox="1"/>
          <p:nvPr/>
        </p:nvSpPr>
        <p:spPr bwMode="auto">
          <a:xfrm>
            <a:off x="391848" y="1154942"/>
            <a:ext cx="8604489" cy="3240361"/>
          </a:xfrm>
          <a:prstGeom prst="rect">
            <a:avLst/>
          </a:prstGeom>
          <a:solidFill>
            <a:schemeClr val="bg1"/>
          </a:solidFill>
        </p:spPr>
        <p:txBody>
          <a:bodyPr>
            <a:noAutofit/>
          </a:bodyPr>
          <a:lstStyle>
            <a:lvl1pPr marL="0" indent="0" algn="l" defTabSz="914400">
              <a:lnSpc>
                <a:spcPct val="100000"/>
              </a:lnSpc>
              <a:spcBef>
                <a:spcPts val="0"/>
              </a:spcBef>
              <a:spcAft>
                <a:spcPts val="500"/>
              </a:spcAft>
              <a:buFont typeface="Arial"/>
              <a:buNone/>
              <a:defRPr sz="1050" b="0">
                <a:solidFill>
                  <a:schemeClr val="tx1"/>
                </a:solidFill>
                <a:latin typeface="+mn-lt"/>
                <a:ea typeface="+mn-ea"/>
                <a:cs typeface="+mn-cs"/>
              </a:defRPr>
            </a:lvl1pPr>
            <a:lvl2pPr marL="252000" indent="-72000" algn="l" defTabSz="914400">
              <a:lnSpc>
                <a:spcPct val="100000"/>
              </a:lnSpc>
              <a:spcBef>
                <a:spcPts val="600"/>
              </a:spcBef>
              <a:spcAft>
                <a:spcPts val="600"/>
              </a:spcAft>
              <a:buFont typeface="Arial"/>
              <a:buChar char="•"/>
              <a:defRPr sz="950">
                <a:solidFill>
                  <a:schemeClr val="tx1"/>
                </a:solidFill>
                <a:latin typeface="+mn-lt"/>
                <a:ea typeface="+mn-ea"/>
                <a:cs typeface="+mn-cs"/>
              </a:defRPr>
            </a:lvl2pPr>
            <a:lvl3pPr marL="432000" indent="-72000" algn="l" defTabSz="914400">
              <a:lnSpc>
                <a:spcPct val="100000"/>
              </a:lnSpc>
              <a:spcBef>
                <a:spcPts val="100"/>
              </a:spcBef>
              <a:spcAft>
                <a:spcPts val="100"/>
              </a:spcAft>
              <a:buSzPct val="100000"/>
              <a:buFont typeface="Arial"/>
              <a:buChar char="•"/>
              <a:defRPr sz="850">
                <a:solidFill>
                  <a:schemeClr val="tx1"/>
                </a:solidFill>
                <a:latin typeface="+mn-lt"/>
                <a:ea typeface="+mn-ea"/>
                <a:cs typeface="+mn-cs"/>
              </a:defRPr>
            </a:lvl3pPr>
            <a:lvl4pPr marL="612000" indent="-72000" algn="l" defTabSz="914400">
              <a:lnSpc>
                <a:spcPct val="100000"/>
              </a:lnSpc>
              <a:spcBef>
                <a:spcPts val="100"/>
              </a:spcBef>
              <a:spcAft>
                <a:spcPts val="100"/>
              </a:spcAft>
              <a:buSzPct val="100000"/>
              <a:buFont typeface="Arial"/>
              <a:buChar char="•"/>
              <a:defRPr sz="750">
                <a:solidFill>
                  <a:schemeClr val="tx1"/>
                </a:solidFill>
                <a:latin typeface="+mn-lt"/>
                <a:ea typeface="+mn-ea"/>
                <a:cs typeface="+mn-cs"/>
              </a:defRPr>
            </a:lvl4pPr>
            <a:lvl5pPr marL="828000" indent="-72000" algn="l" defTabSz="914400">
              <a:lnSpc>
                <a:spcPct val="100000"/>
              </a:lnSpc>
              <a:spcBef>
                <a:spcPts val="100"/>
              </a:spcBef>
              <a:spcAft>
                <a:spcPts val="100"/>
              </a:spcAft>
              <a:buSzPct val="100000"/>
              <a:buFont typeface="Arial"/>
              <a:buChar char="•"/>
              <a:defRPr sz="7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marL="285743" indent="-285743" algn="just">
              <a:spcAft>
                <a:spcPts val="0"/>
              </a:spcAft>
              <a:buClr>
                <a:schemeClr val="accent6"/>
              </a:buClr>
              <a:buFont typeface="Wingdings"/>
              <a:buChar char="Ø"/>
              <a:defRPr/>
            </a:pPr>
            <a:r>
              <a:rPr lang="fr-FR" sz="1200"/>
              <a:t>Dans le cadre des travaux préparatoire à la RE2020, la DHUP a évalué les surcoûts de la construction imputables au renforcement des différentes exigences. Ces évaluations ont été effectuées par un groupement d’experts compétents (bureaux d’études bâtiments, économistes de la construction, CSTB, CEREMA, etc) à l’aide de plusieurs centaines de simulations. </a:t>
            </a:r>
            <a:endParaRPr/>
          </a:p>
          <a:p>
            <a:pPr marL="285743" indent="-285743" algn="just">
              <a:spcAft>
                <a:spcPts val="0"/>
              </a:spcAft>
              <a:buClr>
                <a:schemeClr val="accent6"/>
              </a:buClr>
              <a:buFont typeface="Wingdings"/>
              <a:buChar char="Ø"/>
              <a:defRPr/>
            </a:pPr>
            <a:r>
              <a:rPr lang="fr-FR" sz="1200"/>
              <a:t>Ces surcoûts sont évalués dans un contexte 2020 et n’intègrent pas les incidences de la mise en œuvre de la réglementation. L’effet d’apprentissage qui suivra l’augmentation de parts de marchés de certains matériaux ou systèmes n’est par exemple pas pris en compte. Aux échéances les plus éloignées ces évaluations semblent ainsi « maximisantes » ou plus incertaines.</a:t>
            </a:r>
            <a:endParaRPr/>
          </a:p>
          <a:p>
            <a:pPr marL="285743" indent="-285743" algn="just">
              <a:spcAft>
                <a:spcPts val="0"/>
              </a:spcAft>
              <a:buClr>
                <a:schemeClr val="accent6"/>
              </a:buClr>
              <a:buFont typeface="Wingdings"/>
              <a:buChar char="Ø"/>
              <a:defRPr/>
            </a:pPr>
            <a:r>
              <a:rPr lang="fr-FR" sz="1200"/>
              <a:t>Surcoûts évalués aux différentes échéances de la RE2020 : </a:t>
            </a:r>
            <a:endParaRPr/>
          </a:p>
          <a:p>
            <a:pPr marL="285743" indent="-285743" algn="just">
              <a:spcAft>
                <a:spcPts val="0"/>
              </a:spcAft>
              <a:buClr>
                <a:schemeClr val="accent6"/>
              </a:buClr>
              <a:buFont typeface="Wingdings"/>
              <a:buChar char="Ø"/>
              <a:defRPr/>
            </a:pPr>
            <a:endParaRPr lang="fr-FR" sz="1200"/>
          </a:p>
          <a:p>
            <a:pPr lvl="1" algn="just">
              <a:spcBef>
                <a:spcPts val="0"/>
              </a:spcBef>
              <a:spcAft>
                <a:spcPts val="0"/>
              </a:spcAft>
              <a:defRPr/>
            </a:pPr>
            <a:endParaRPr lang="fr-FR" sz="1200"/>
          </a:p>
          <a:p>
            <a:pPr lvl="1" algn="just">
              <a:spcBef>
                <a:spcPts val="0"/>
              </a:spcBef>
              <a:spcAft>
                <a:spcPts val="0"/>
              </a:spcAft>
              <a:defRPr/>
            </a:pPr>
            <a:endParaRPr lang="fr-FR" sz="1200"/>
          </a:p>
          <a:p>
            <a:pPr marL="180000" lvl="1" indent="0" algn="just">
              <a:spcBef>
                <a:spcPts val="0"/>
              </a:spcBef>
              <a:spcAft>
                <a:spcPts val="0"/>
              </a:spcAft>
              <a:buNone/>
              <a:defRPr/>
            </a:pPr>
            <a:endParaRPr lang="fr-FR" sz="1200"/>
          </a:p>
          <a:p>
            <a:pPr lvl="1" algn="just">
              <a:spcBef>
                <a:spcPts val="0"/>
              </a:spcBef>
              <a:spcAft>
                <a:spcPts val="0"/>
              </a:spcAft>
              <a:defRPr/>
            </a:pPr>
            <a:endParaRPr lang="fr-FR" sz="1200"/>
          </a:p>
          <a:p>
            <a:pPr lvl="1" algn="just">
              <a:spcBef>
                <a:spcPts val="0"/>
              </a:spcBef>
              <a:spcAft>
                <a:spcPts val="0"/>
              </a:spcAft>
              <a:defRPr/>
            </a:pPr>
            <a:endParaRPr lang="fr-FR" sz="1200"/>
          </a:p>
          <a:p>
            <a:pPr lvl="1" algn="just">
              <a:spcBef>
                <a:spcPts val="0"/>
              </a:spcBef>
              <a:spcAft>
                <a:spcPts val="0"/>
              </a:spcAft>
              <a:defRPr/>
            </a:pPr>
            <a:endParaRPr lang="fr-FR" sz="1200"/>
          </a:p>
          <a:p>
            <a:pPr marL="285743" indent="-285743" algn="just">
              <a:spcAft>
                <a:spcPts val="0"/>
              </a:spcAft>
              <a:buClr>
                <a:schemeClr val="accent6"/>
              </a:buClr>
              <a:buFont typeface="Wingdings"/>
              <a:buChar char="Ø"/>
              <a:defRPr/>
            </a:pPr>
            <a:r>
              <a:rPr lang="fr-FR" sz="1200"/>
              <a:t>Les surcouts évalués par l’administration lors de la mise en œuvre de la RT2012 étaient de 6%. Ces surcoûts ont été au moins partiellement absorbés par les différentes filières du bâtiment comme en témoigne l’évolution des coûts de la construction.</a:t>
            </a:r>
            <a:endParaRPr/>
          </a:p>
        </p:txBody>
      </p:sp>
      <p:sp>
        <p:nvSpPr>
          <p:cNvPr id="12" name="Rectangle 11"/>
          <p:cNvSpPr/>
          <p:nvPr/>
        </p:nvSpPr>
        <p:spPr bwMode="auto">
          <a:xfrm>
            <a:off x="0" y="1126387"/>
            <a:ext cx="394106" cy="3657113"/>
          </a:xfrm>
          <a:prstGeom prst="rect">
            <a:avLst/>
          </a:prstGeom>
          <a:solidFill>
            <a:schemeClr val="accent2">
              <a:lumMod val="20000"/>
              <a:lumOff val="80000"/>
            </a:schemeClr>
          </a:solidFill>
          <a:ln>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400" b="1">
                <a:solidFill>
                  <a:schemeClr val="bg1">
                    <a:lumMod val="50000"/>
                  </a:schemeClr>
                </a:solidFill>
              </a:rPr>
              <a:t>Le coût des bâtiments RE2020</a:t>
            </a:r>
            <a:endParaRPr/>
          </a:p>
        </p:txBody>
      </p:sp>
      <p:graphicFrame>
        <p:nvGraphicFramePr>
          <p:cNvPr id="11" name="Tableau 10"/>
          <p:cNvGraphicFramePr>
            <a:graphicFrameLocks noGrp="1"/>
          </p:cNvGraphicFramePr>
          <p:nvPr/>
        </p:nvGraphicFramePr>
        <p:xfrm>
          <a:off x="476033" y="2911186"/>
          <a:ext cx="8520304" cy="1097280"/>
        </p:xfrm>
        <a:graphic>
          <a:graphicData uri="http://schemas.openxmlformats.org/drawingml/2006/table">
            <a:tbl>
              <a:tblPr firstRow="1" bandRow="1">
                <a:tableStyleId>{5940675A-B579-460E-94D1-54222C63F5DA}</a:tableStyleId>
              </a:tblPr>
              <a:tblGrid>
                <a:gridCol w="1694360">
                  <a:extLst>
                    <a:ext uri="{9D8B030D-6E8A-4147-A177-3AD203B41FA5}">
                      <a16:colId xmlns:a16="http://schemas.microsoft.com/office/drawing/2014/main" val="20000"/>
                    </a:ext>
                  </a:extLst>
                </a:gridCol>
                <a:gridCol w="1706486">
                  <a:extLst>
                    <a:ext uri="{9D8B030D-6E8A-4147-A177-3AD203B41FA5}">
                      <a16:colId xmlns:a16="http://schemas.microsoft.com/office/drawing/2014/main" val="20001"/>
                    </a:ext>
                  </a:extLst>
                </a:gridCol>
                <a:gridCol w="1706486">
                  <a:extLst>
                    <a:ext uri="{9D8B030D-6E8A-4147-A177-3AD203B41FA5}">
                      <a16:colId xmlns:a16="http://schemas.microsoft.com/office/drawing/2014/main" val="20002"/>
                    </a:ext>
                  </a:extLst>
                </a:gridCol>
                <a:gridCol w="1706486">
                  <a:extLst>
                    <a:ext uri="{9D8B030D-6E8A-4147-A177-3AD203B41FA5}">
                      <a16:colId xmlns:a16="http://schemas.microsoft.com/office/drawing/2014/main" val="20003"/>
                    </a:ext>
                  </a:extLst>
                </a:gridCol>
                <a:gridCol w="1706486">
                  <a:extLst>
                    <a:ext uri="{9D8B030D-6E8A-4147-A177-3AD203B41FA5}">
                      <a16:colId xmlns:a16="http://schemas.microsoft.com/office/drawing/2014/main" val="20004"/>
                    </a:ext>
                  </a:extLst>
                </a:gridCol>
              </a:tblGrid>
              <a:tr h="252000">
                <a:tc>
                  <a:txBody>
                    <a:bodyPr/>
                    <a:lstStyle/>
                    <a:p>
                      <a:pPr>
                        <a:defRPr/>
                      </a:pPr>
                      <a:endParaRPr lang="fr-FR" sz="1200" b="0"/>
                    </a:p>
                  </a:txBody>
                  <a:tcPr>
                    <a:solidFill>
                      <a:schemeClr val="bg1"/>
                    </a:solidFill>
                  </a:tcPr>
                </a:tc>
                <a:tc>
                  <a:txBody>
                    <a:bodyPr/>
                    <a:lstStyle/>
                    <a:p>
                      <a:pPr>
                        <a:defRPr/>
                      </a:pPr>
                      <a:r>
                        <a:rPr lang="fr-FR" sz="1200"/>
                        <a:t>Maison Individuelle</a:t>
                      </a:r>
                      <a:endParaRPr lang="fr-FR" sz="1200" b="0"/>
                    </a:p>
                  </a:txBody>
                  <a:tcPr>
                    <a:solidFill>
                      <a:schemeClr val="bg1"/>
                    </a:solidFill>
                  </a:tcPr>
                </a:tc>
                <a:tc>
                  <a:txBody>
                    <a:bodyPr/>
                    <a:lstStyle/>
                    <a:p>
                      <a:pPr>
                        <a:defRPr/>
                      </a:pPr>
                      <a:r>
                        <a:rPr lang="fr-FR" sz="1200"/>
                        <a:t>Logement Collectif</a:t>
                      </a:r>
                      <a:endParaRPr lang="fr-FR" sz="1200" b="0"/>
                    </a:p>
                  </a:txBody>
                  <a:tcPr>
                    <a:solidFill>
                      <a:schemeClr val="bg1"/>
                    </a:solidFill>
                  </a:tcPr>
                </a:tc>
                <a:tc>
                  <a:txBody>
                    <a:bodyPr/>
                    <a:lstStyle/>
                    <a:p>
                      <a:pPr algn="ctr">
                        <a:defRPr/>
                      </a:pPr>
                      <a:r>
                        <a:rPr lang="fr-FR" sz="1200" b="0"/>
                        <a:t>Bureaux</a:t>
                      </a:r>
                      <a:endParaRPr/>
                    </a:p>
                  </a:txBody>
                  <a:tcPr>
                    <a:solidFill>
                      <a:schemeClr val="bg1"/>
                    </a:solidFill>
                  </a:tcPr>
                </a:tc>
                <a:tc>
                  <a:txBody>
                    <a:bodyPr/>
                    <a:lstStyle/>
                    <a:p>
                      <a:pPr>
                        <a:defRPr/>
                      </a:pPr>
                      <a:r>
                        <a:rPr lang="fr-FR" sz="1200" b="0"/>
                        <a:t>Enseignement </a:t>
                      </a:r>
                      <a:endParaRPr/>
                    </a:p>
                  </a:txBody>
                  <a:tcPr>
                    <a:solidFill>
                      <a:schemeClr val="bg1"/>
                    </a:solidFill>
                  </a:tcPr>
                </a:tc>
                <a:extLst>
                  <a:ext uri="{0D108BD9-81ED-4DB2-BD59-A6C34878D82A}">
                    <a16:rowId xmlns:a16="http://schemas.microsoft.com/office/drawing/2014/main" val="10000"/>
                  </a:ext>
                </a:extLst>
              </a:tr>
              <a:tr h="252000">
                <a:tc>
                  <a:txBody>
                    <a:bodyPr/>
                    <a:lstStyle/>
                    <a:p>
                      <a:pPr>
                        <a:defRPr/>
                      </a:pPr>
                      <a:r>
                        <a:rPr lang="fr-FR" sz="1200"/>
                        <a:t>Entre 2022 et 2024</a:t>
                      </a:r>
                      <a:endParaRPr lang="fr-FR" sz="1200" b="0"/>
                    </a:p>
                  </a:txBody>
                  <a:tcPr>
                    <a:solidFill>
                      <a:schemeClr val="bg1"/>
                    </a:solidFill>
                  </a:tcPr>
                </a:tc>
                <a:tc>
                  <a:txBody>
                    <a:bodyPr/>
                    <a:lstStyle/>
                    <a:p>
                      <a:pPr algn="ctr">
                        <a:defRPr/>
                      </a:pPr>
                      <a:r>
                        <a:rPr lang="fr-FR" sz="1200" b="0"/>
                        <a:t>Environ +5%</a:t>
                      </a:r>
                      <a:endParaRPr/>
                    </a:p>
                  </a:txBody>
                  <a:tcPr>
                    <a:solidFill>
                      <a:schemeClr val="bg1"/>
                    </a:solidFill>
                  </a:tcPr>
                </a:tc>
                <a:tc>
                  <a:txBody>
                    <a:bodyPr/>
                    <a:lstStyle/>
                    <a:p>
                      <a:pPr algn="ctr">
                        <a:defRPr/>
                      </a:pPr>
                      <a:r>
                        <a:rPr lang="fr-FR" sz="1200" b="0"/>
                        <a:t>Environ +4%</a:t>
                      </a:r>
                      <a:endParaRPr/>
                    </a:p>
                  </a:txBody>
                  <a:tcPr>
                    <a:solidFill>
                      <a:schemeClr val="bg1"/>
                    </a:solidFill>
                  </a:tcPr>
                </a:tc>
                <a:tc>
                  <a:txBody>
                    <a:bodyPr/>
                    <a:lstStyle/>
                    <a:p>
                      <a:pPr algn="ctr">
                        <a:defRPr/>
                      </a:pPr>
                      <a:r>
                        <a:rPr lang="fr-FR" sz="1200" b="0"/>
                        <a:t>Environ +5%</a:t>
                      </a:r>
                      <a:endParaRPr/>
                    </a:p>
                  </a:txBody>
                  <a:tcPr>
                    <a:solidFill>
                      <a:schemeClr val="bg1"/>
                    </a:solidFill>
                  </a:tcPr>
                </a:tc>
                <a:tc>
                  <a:txBody>
                    <a:bodyPr/>
                    <a:lstStyle/>
                    <a:p>
                      <a:pPr algn="ctr">
                        <a:defRPr/>
                      </a:pPr>
                      <a:r>
                        <a:rPr lang="fr-FR" sz="1200" b="0"/>
                        <a:t>Environ +3,5%</a:t>
                      </a:r>
                      <a:endParaRPr/>
                    </a:p>
                  </a:txBody>
                  <a:tcPr>
                    <a:solidFill>
                      <a:schemeClr val="bg1"/>
                    </a:solidFill>
                  </a:tcPr>
                </a:tc>
                <a:extLst>
                  <a:ext uri="{0D108BD9-81ED-4DB2-BD59-A6C34878D82A}">
                    <a16:rowId xmlns:a16="http://schemas.microsoft.com/office/drawing/2014/main" val="10001"/>
                  </a:ext>
                </a:extLst>
              </a:tr>
              <a:tr h="252000">
                <a:tc>
                  <a:txBody>
                    <a:bodyPr/>
                    <a:lstStyle/>
                    <a:p>
                      <a:pPr>
                        <a:defRPr/>
                      </a:pPr>
                      <a:r>
                        <a:rPr lang="fr-FR" sz="1200"/>
                        <a:t>Entre 2025 et 2030</a:t>
                      </a:r>
                      <a:endParaRPr lang="fr-FR" sz="1200" b="0"/>
                    </a:p>
                  </a:txBody>
                  <a:tcPr>
                    <a:solidFill>
                      <a:schemeClr val="bg1"/>
                    </a:solidFill>
                  </a:tcPr>
                </a:tc>
                <a:tc>
                  <a:txBody>
                    <a:bodyPr/>
                    <a:lstStyle/>
                    <a:p>
                      <a:pPr algn="ctr">
                        <a:defRPr/>
                      </a:pPr>
                      <a:r>
                        <a:rPr lang="fr-FR" sz="1200" b="0"/>
                        <a:t>Environ +6%</a:t>
                      </a:r>
                    </a:p>
                  </a:txBody>
                  <a:tcPr>
                    <a:solidFill>
                      <a:schemeClr val="bg1"/>
                    </a:solidFill>
                  </a:tcPr>
                </a:tc>
                <a:tc>
                  <a:txBody>
                    <a:bodyPr/>
                    <a:lstStyle/>
                    <a:p>
                      <a:pPr algn="ctr">
                        <a:defRPr/>
                      </a:pPr>
                      <a:r>
                        <a:rPr lang="fr-FR" sz="1200" b="0"/>
                        <a:t>Environ +9%</a:t>
                      </a:r>
                      <a:endParaRPr/>
                    </a:p>
                  </a:txBody>
                  <a:tcPr>
                    <a:solidFill>
                      <a:schemeClr val="bg1"/>
                    </a:solidFill>
                  </a:tcPr>
                </a:tc>
                <a:tc>
                  <a:txBody>
                    <a:bodyPr/>
                    <a:lstStyle/>
                    <a:p>
                      <a:pPr algn="ctr">
                        <a:defRPr/>
                      </a:pPr>
                      <a:r>
                        <a:rPr lang="fr-FR" sz="1200" b="0"/>
                        <a:t>Environ +5,5%</a:t>
                      </a:r>
                    </a:p>
                  </a:txBody>
                  <a:tcPr>
                    <a:solidFill>
                      <a:schemeClr val="bg1"/>
                    </a:solidFill>
                  </a:tcPr>
                </a:tc>
                <a:tc>
                  <a:txBody>
                    <a:bodyPr/>
                    <a:lstStyle/>
                    <a:p>
                      <a:pPr algn="ctr">
                        <a:defRPr/>
                      </a:pPr>
                      <a:r>
                        <a:rPr lang="fr-FR" sz="1200" b="0"/>
                        <a:t>Environ +5%</a:t>
                      </a:r>
                    </a:p>
                  </a:txBody>
                  <a:tcPr>
                    <a:solidFill>
                      <a:schemeClr val="bg1"/>
                    </a:solidFill>
                  </a:tcPr>
                </a:tc>
                <a:extLst>
                  <a:ext uri="{0D108BD9-81ED-4DB2-BD59-A6C34878D82A}">
                    <a16:rowId xmlns:a16="http://schemas.microsoft.com/office/drawing/2014/main" val="10002"/>
                  </a:ext>
                </a:extLst>
              </a:tr>
              <a:tr h="252000">
                <a:tc>
                  <a:txBody>
                    <a:bodyPr/>
                    <a:lstStyle/>
                    <a:p>
                      <a:pPr>
                        <a:defRPr/>
                      </a:pPr>
                      <a:r>
                        <a:rPr lang="fr-FR" sz="1200"/>
                        <a:t>A partir de 2031</a:t>
                      </a:r>
                      <a:endParaRPr lang="fr-FR" sz="1200" b="0"/>
                    </a:p>
                  </a:txBody>
                  <a:tcPr>
                    <a:solidFill>
                      <a:schemeClr val="bg1"/>
                    </a:solidFill>
                  </a:tcPr>
                </a:tc>
                <a:tc>
                  <a:txBody>
                    <a:bodyPr/>
                    <a:lstStyle/>
                    <a:p>
                      <a:pPr algn="ctr">
                        <a:defRPr/>
                      </a:pPr>
                      <a:r>
                        <a:rPr lang="fr-FR" sz="1200" b="0"/>
                        <a:t>Environ +8%</a:t>
                      </a:r>
                      <a:endParaRPr/>
                    </a:p>
                  </a:txBody>
                  <a:tcPr>
                    <a:solidFill>
                      <a:schemeClr val="bg1"/>
                    </a:solidFill>
                  </a:tcPr>
                </a:tc>
                <a:tc>
                  <a:txBody>
                    <a:bodyPr/>
                    <a:lstStyle/>
                    <a:p>
                      <a:pPr algn="ctr">
                        <a:defRPr/>
                      </a:pPr>
                      <a:r>
                        <a:rPr lang="fr-FR" sz="1200" b="0"/>
                        <a:t>Environ +15%</a:t>
                      </a:r>
                      <a:endParaRPr/>
                    </a:p>
                  </a:txBody>
                  <a:tcPr>
                    <a:solidFill>
                      <a:schemeClr val="bg1"/>
                    </a:solidFill>
                  </a:tcPr>
                </a:tc>
                <a:tc>
                  <a:txBody>
                    <a:bodyPr/>
                    <a:lstStyle/>
                    <a:p>
                      <a:pPr algn="ctr">
                        <a:defRPr/>
                      </a:pPr>
                      <a:r>
                        <a:rPr lang="fr-FR" sz="1200" b="0"/>
                        <a:t>Environ +6%</a:t>
                      </a:r>
                      <a:endParaRPr/>
                    </a:p>
                  </a:txBody>
                  <a:tcPr>
                    <a:solidFill>
                      <a:schemeClr val="bg1"/>
                    </a:solidFill>
                  </a:tcPr>
                </a:tc>
                <a:tc>
                  <a:txBody>
                    <a:bodyPr/>
                    <a:lstStyle/>
                    <a:p>
                      <a:pPr algn="ctr">
                        <a:defRPr/>
                      </a:pPr>
                      <a:r>
                        <a:rPr lang="fr-FR" sz="1200" b="0"/>
                        <a:t>Environ +5,5%</a:t>
                      </a:r>
                      <a:endParaRPr/>
                    </a:p>
                  </a:txBody>
                  <a:tcPr>
                    <a:solidFill>
                      <a:schemeClr val="bg1"/>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382620"/>
          </a:xfrm>
        </p:spPr>
        <p:txBody>
          <a:bodyPr/>
          <a:lstStyle/>
          <a:p>
            <a:pPr>
              <a:defRPr/>
            </a:pPr>
            <a:r>
              <a:rPr lang="fr-FR" sz="2000"/>
              <a:t>Maison individuelle en 2022</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147</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2">
              <a:lumMod val="20000"/>
              <a:lumOff val="80000"/>
            </a:schemeClr>
          </a:solidFill>
          <a:ln>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400" b="1">
                <a:solidFill>
                  <a:schemeClr val="bg1">
                    <a:lumMod val="50000"/>
                  </a:schemeClr>
                </a:solidFill>
              </a:rPr>
              <a:t>Le coût des bâtiments RE2020</a:t>
            </a:r>
            <a:endParaRPr/>
          </a:p>
        </p:txBody>
      </p:sp>
      <p:graphicFrame>
        <p:nvGraphicFramePr>
          <p:cNvPr id="11" name="Tableau 10"/>
          <p:cNvGraphicFramePr>
            <a:graphicFrameLocks noGrp="1"/>
          </p:cNvGraphicFramePr>
          <p:nvPr/>
        </p:nvGraphicFramePr>
        <p:xfrm>
          <a:off x="642088" y="1256843"/>
          <a:ext cx="2921014" cy="867992"/>
        </p:xfrm>
        <a:graphic>
          <a:graphicData uri="http://schemas.openxmlformats.org/drawingml/2006/table">
            <a:tbl>
              <a:tblPr/>
              <a:tblGrid>
                <a:gridCol w="1460507">
                  <a:extLst>
                    <a:ext uri="{9D8B030D-6E8A-4147-A177-3AD203B41FA5}">
                      <a16:colId xmlns:a16="http://schemas.microsoft.com/office/drawing/2014/main" val="20000"/>
                    </a:ext>
                  </a:extLst>
                </a:gridCol>
                <a:gridCol w="1460507">
                  <a:extLst>
                    <a:ext uri="{9D8B030D-6E8A-4147-A177-3AD203B41FA5}">
                      <a16:colId xmlns:a16="http://schemas.microsoft.com/office/drawing/2014/main" val="20001"/>
                    </a:ext>
                  </a:extLst>
                </a:gridCol>
              </a:tblGrid>
              <a:tr h="180975">
                <a:tc gridSpan="2">
                  <a:txBody>
                    <a:bodyPr/>
                    <a:lstStyle/>
                    <a:p>
                      <a:pPr algn="ctr">
                        <a:defRPr/>
                      </a:pPr>
                      <a:r>
                        <a:rPr lang="fr-FR" sz="1200" b="0" i="0" u="none" strike="noStrike">
                          <a:solidFill>
                            <a:srgbClr val="000000"/>
                          </a:solidFill>
                          <a:latin typeface="Calibri"/>
                        </a:rPr>
                        <a:t>Descriptif du bâtiment</a:t>
                      </a:r>
                      <a:endParaRPr/>
                    </a:p>
                  </a:txBody>
                  <a:tcPr marL="9525" marR="9525" marT="9525" marB="0" anchor="b">
                    <a:lnL w="12700" algn="ctr">
                      <a:noFill/>
                    </a:lnL>
                    <a:lnR w="12700" algn="ctr">
                      <a:noFill/>
                    </a:lnR>
                    <a:lnT w="12700" algn="ctr">
                      <a:noFill/>
                    </a:lnT>
                    <a:lnB w="12700" algn="ctr">
                      <a:solidFill>
                        <a:srgbClr val="000000"/>
                      </a:solidFill>
                    </a:lnB>
                    <a:solidFill>
                      <a:srgbClr val="D9E1F2"/>
                    </a:solidFill>
                  </a:tcPr>
                </a:tc>
                <a:tc hMerge="1">
                  <a:txBody>
                    <a:bodyPr/>
                    <a:lstStyle/>
                    <a:p>
                      <a:endParaRPr/>
                    </a:p>
                  </a:txBody>
                  <a:tcPr/>
                </a:tc>
                <a:extLst>
                  <a:ext uri="{0D108BD9-81ED-4DB2-BD59-A6C34878D82A}">
                    <a16:rowId xmlns:a16="http://schemas.microsoft.com/office/drawing/2014/main" val="10000"/>
                  </a:ext>
                </a:extLst>
              </a:tr>
              <a:tr h="180975">
                <a:tc gridSpan="2">
                  <a:txBody>
                    <a:bodyPr/>
                    <a:lstStyle/>
                    <a:p>
                      <a:pPr algn="l">
                        <a:defRPr/>
                      </a:pPr>
                      <a:r>
                        <a:rPr lang="fr-FR" sz="1200" b="1" i="0" u="none" strike="noStrike">
                          <a:solidFill>
                            <a:srgbClr val="000000"/>
                          </a:solidFill>
                          <a:latin typeface="Calibri"/>
                        </a:rPr>
                        <a:t>Ref: MI73_01_35</a:t>
                      </a:r>
                      <a:endParaRPr/>
                    </a:p>
                  </a:txBody>
                  <a:tcPr marL="9525" marR="9525" marT="9525" marB="0" anchor="ctr">
                    <a:lnL w="12700" algn="ctr">
                      <a:noFill/>
                    </a:lnL>
                    <a:lnR w="12700" algn="ctr">
                      <a:noFill/>
                    </a:lnR>
                    <a:lnT w="12700" algn="ctr">
                      <a:solidFill>
                        <a:srgbClr val="000000"/>
                      </a:solidFill>
                    </a:lnT>
                    <a:lnB w="12700" algn="ctr">
                      <a:noFill/>
                    </a:lnB>
                    <a:solidFill>
                      <a:srgbClr val="D9E1F2"/>
                    </a:solidFill>
                  </a:tcPr>
                </a:tc>
                <a:tc hMerge="1">
                  <a:txBody>
                    <a:bodyPr/>
                    <a:lstStyle/>
                    <a:p>
                      <a:endParaRPr/>
                    </a:p>
                  </a:txBody>
                  <a:tcPr/>
                </a:tc>
                <a:extLst>
                  <a:ext uri="{0D108BD9-81ED-4DB2-BD59-A6C34878D82A}">
                    <a16:rowId xmlns:a16="http://schemas.microsoft.com/office/drawing/2014/main" val="10001"/>
                  </a:ext>
                </a:extLst>
              </a:tr>
              <a:tr h="180975">
                <a:tc>
                  <a:txBody>
                    <a:bodyPr/>
                    <a:lstStyle/>
                    <a:p>
                      <a:pPr algn="l">
                        <a:defRPr/>
                      </a:pPr>
                      <a:r>
                        <a:rPr lang="fr-FR" sz="1200" b="1" i="0" u="none" strike="noStrike">
                          <a:solidFill>
                            <a:srgbClr val="000000"/>
                          </a:solidFill>
                          <a:latin typeface="Calibri"/>
                        </a:rPr>
                        <a:t>Niveaux </a:t>
                      </a:r>
                      <a:endParaRPr/>
                    </a:p>
                  </a:txBody>
                  <a:tcPr marL="9525" marR="9525" marT="9525" marB="0" anchor="ctr">
                    <a:lnL w="12700" algn="ctr">
                      <a:noFill/>
                    </a:lnL>
                    <a:lnR w="12700" algn="ctr">
                      <a:noFill/>
                    </a:lnR>
                    <a:lnT w="12700" algn="ctr">
                      <a:noFill/>
                    </a:lnT>
                    <a:lnB w="12700" algn="ctr">
                      <a:noFill/>
                    </a:lnB>
                    <a:solidFill>
                      <a:srgbClr val="D9E1F2"/>
                    </a:solidFill>
                  </a:tcPr>
                </a:tc>
                <a:tc>
                  <a:txBody>
                    <a:bodyPr/>
                    <a:lstStyle/>
                    <a:p>
                      <a:pPr algn="ctr">
                        <a:defRPr/>
                      </a:pPr>
                      <a:r>
                        <a:rPr lang="fr-FR" sz="1200" b="0" i="0" u="none" strike="noStrike">
                          <a:solidFill>
                            <a:srgbClr val="000000"/>
                          </a:solidFill>
                          <a:latin typeface="Calibri"/>
                        </a:rPr>
                        <a:t>RDC+combles </a:t>
                      </a:r>
                      <a:endParaRPr/>
                    </a:p>
                  </a:txBody>
                  <a:tcPr marL="9525" marR="9525" marT="9525" marB="0" anchor="b">
                    <a:lnL w="12700" algn="ctr">
                      <a:noFill/>
                    </a:lnL>
                    <a:lnR w="12700" algn="ctr">
                      <a:noFill/>
                    </a:lnR>
                    <a:lnT w="12700" algn="ctr">
                      <a:noFill/>
                    </a:lnT>
                    <a:lnB w="12700" algn="ctr">
                      <a:noFill/>
                    </a:lnB>
                    <a:solidFill>
                      <a:srgbClr val="D9E1F2"/>
                    </a:solidFill>
                  </a:tcPr>
                </a:tc>
                <a:extLst>
                  <a:ext uri="{0D108BD9-81ED-4DB2-BD59-A6C34878D82A}">
                    <a16:rowId xmlns:a16="http://schemas.microsoft.com/office/drawing/2014/main" val="10002"/>
                  </a:ext>
                </a:extLst>
              </a:tr>
              <a:tr h="290777">
                <a:tc>
                  <a:txBody>
                    <a:bodyPr/>
                    <a:lstStyle/>
                    <a:p>
                      <a:pPr algn="l">
                        <a:defRPr/>
                      </a:pPr>
                      <a:r>
                        <a:rPr lang="fr-FR" sz="1200" b="1" i="0" u="none" strike="noStrike">
                          <a:solidFill>
                            <a:srgbClr val="000000"/>
                          </a:solidFill>
                          <a:latin typeface="Calibri"/>
                        </a:rPr>
                        <a:t>Surface de référence</a:t>
                      </a:r>
                    </a:p>
                  </a:txBody>
                  <a:tcPr marL="9525" marR="9525" marT="9525" marB="0" anchor="ctr">
                    <a:lnL w="12700" algn="ctr">
                      <a:noFill/>
                    </a:lnL>
                    <a:lnR w="12700" algn="ctr">
                      <a:noFill/>
                    </a:lnR>
                    <a:lnT w="12700" algn="ctr">
                      <a:noFill/>
                    </a:lnT>
                    <a:lnB w="12700" algn="ctr">
                      <a:noFill/>
                    </a:lnB>
                    <a:solidFill>
                      <a:srgbClr val="D9E1F2"/>
                    </a:solidFill>
                  </a:tcPr>
                </a:tc>
                <a:tc>
                  <a:txBody>
                    <a:bodyPr/>
                    <a:lstStyle/>
                    <a:p>
                      <a:pPr algn="ctr">
                        <a:defRPr/>
                      </a:pPr>
                      <a:r>
                        <a:rPr lang="fr-FR" sz="1200" b="0" i="0" u="none" strike="noStrike">
                          <a:solidFill>
                            <a:srgbClr val="000000"/>
                          </a:solidFill>
                          <a:latin typeface="Calibri"/>
                        </a:rPr>
                        <a:t>89,8m²</a:t>
                      </a:r>
                      <a:endParaRPr/>
                    </a:p>
                  </a:txBody>
                  <a:tcPr marL="9525" marR="9525" marT="9525" marB="0" anchor="b">
                    <a:lnL w="12700" algn="ctr">
                      <a:noFill/>
                    </a:lnL>
                    <a:lnR w="12700" algn="ctr">
                      <a:noFill/>
                    </a:lnR>
                    <a:lnT w="12700" algn="ctr">
                      <a:noFill/>
                    </a:lnT>
                    <a:lnB w="12700" algn="ctr">
                      <a:noFill/>
                    </a:lnB>
                    <a:solidFill>
                      <a:srgbClr val="D9E1F2"/>
                    </a:solidFill>
                  </a:tcPr>
                </a:tc>
                <a:extLst>
                  <a:ext uri="{0D108BD9-81ED-4DB2-BD59-A6C34878D82A}">
                    <a16:rowId xmlns:a16="http://schemas.microsoft.com/office/drawing/2014/main" val="10003"/>
                  </a:ext>
                </a:extLst>
              </a:tr>
            </a:tbl>
          </a:graphicData>
        </a:graphic>
      </p:graphicFrame>
      <p:graphicFrame>
        <p:nvGraphicFramePr>
          <p:cNvPr id="13" name="Tableau 12"/>
          <p:cNvGraphicFramePr>
            <a:graphicFrameLocks noGrp="1"/>
          </p:cNvGraphicFramePr>
          <p:nvPr/>
        </p:nvGraphicFramePr>
        <p:xfrm>
          <a:off x="467544" y="2886455"/>
          <a:ext cx="3456383" cy="858271"/>
        </p:xfrm>
        <a:graphic>
          <a:graphicData uri="http://schemas.openxmlformats.org/drawingml/2006/table">
            <a:tbl>
              <a:tblPr/>
              <a:tblGrid>
                <a:gridCol w="783788">
                  <a:extLst>
                    <a:ext uri="{9D8B030D-6E8A-4147-A177-3AD203B41FA5}">
                      <a16:colId xmlns:a16="http://schemas.microsoft.com/office/drawing/2014/main" val="20000"/>
                    </a:ext>
                  </a:extLst>
                </a:gridCol>
                <a:gridCol w="906000">
                  <a:extLst>
                    <a:ext uri="{9D8B030D-6E8A-4147-A177-3AD203B41FA5}">
                      <a16:colId xmlns:a16="http://schemas.microsoft.com/office/drawing/2014/main" val="20001"/>
                    </a:ext>
                  </a:extLst>
                </a:gridCol>
                <a:gridCol w="768085">
                  <a:extLst>
                    <a:ext uri="{9D8B030D-6E8A-4147-A177-3AD203B41FA5}">
                      <a16:colId xmlns:a16="http://schemas.microsoft.com/office/drawing/2014/main" val="20002"/>
                    </a:ext>
                  </a:extLst>
                </a:gridCol>
                <a:gridCol w="270851">
                  <a:extLst>
                    <a:ext uri="{9D8B030D-6E8A-4147-A177-3AD203B41FA5}">
                      <a16:colId xmlns:a16="http://schemas.microsoft.com/office/drawing/2014/main" val="20003"/>
                    </a:ext>
                  </a:extLst>
                </a:gridCol>
                <a:gridCol w="727659">
                  <a:extLst>
                    <a:ext uri="{9D8B030D-6E8A-4147-A177-3AD203B41FA5}">
                      <a16:colId xmlns:a16="http://schemas.microsoft.com/office/drawing/2014/main" val="20004"/>
                    </a:ext>
                  </a:extLst>
                </a:gridCol>
              </a:tblGrid>
              <a:tr h="247383">
                <a:tc>
                  <a:txBody>
                    <a:bodyPr/>
                    <a:lstStyle/>
                    <a:p>
                      <a:pPr algn="ctr">
                        <a:defRPr/>
                      </a:pPr>
                      <a:endParaRPr lang="fr-FR" sz="1200" b="0" i="0" u="none" strike="noStrike">
                        <a:solidFill>
                          <a:srgbClr val="000000"/>
                        </a:solidFill>
                        <a:latin typeface="Calibri"/>
                      </a:endParaRPr>
                    </a:p>
                  </a:txBody>
                  <a:tcPr marL="9525" marR="9525" marT="9525" marB="0" anchor="b">
                    <a:lnL w="12700" algn="ctr">
                      <a:noFill/>
                    </a:lnL>
                    <a:lnR w="12700" algn="ctr">
                      <a:noFill/>
                    </a:lnR>
                    <a:lnT w="12700" algn="ctr">
                      <a:noFill/>
                    </a:lnT>
                    <a:lnB w="12700" algn="ctr">
                      <a:noFill/>
                    </a:lnB>
                  </a:tcPr>
                </a:tc>
                <a:tc>
                  <a:txBody>
                    <a:bodyPr/>
                    <a:lstStyle/>
                    <a:p>
                      <a:pPr algn="ctr">
                        <a:defRPr/>
                      </a:pPr>
                      <a:endParaRPr lang="fr-FR" sz="1200" b="0" i="0" u="none" strike="noStrike">
                        <a:solidFill>
                          <a:srgbClr val="000000"/>
                        </a:solidFill>
                        <a:latin typeface="Calibri"/>
                      </a:endParaRPr>
                    </a:p>
                  </a:txBody>
                  <a:tcPr marL="9525" marR="9525" marT="9525" marB="0" anchor="b">
                    <a:lnL w="12700" algn="ctr">
                      <a:noFill/>
                    </a:lnL>
                    <a:lnR w="12700" algn="ctr">
                      <a:noFill/>
                    </a:lnR>
                    <a:lnT w="12700" algn="ctr">
                      <a:noFill/>
                    </a:lnT>
                    <a:lnB w="12700" algn="ctr">
                      <a:solidFill>
                        <a:schemeClr val="tx1"/>
                      </a:solidFill>
                    </a:lnB>
                  </a:tcPr>
                </a:tc>
                <a:tc>
                  <a:txBody>
                    <a:bodyPr/>
                    <a:lstStyle/>
                    <a:p>
                      <a:pPr algn="ctr">
                        <a:defRPr/>
                      </a:pPr>
                      <a:r>
                        <a:rPr lang="fr-FR" sz="1200" b="1" i="0" u="none" strike="noStrike">
                          <a:solidFill>
                            <a:srgbClr val="000000"/>
                          </a:solidFill>
                          <a:latin typeface="Calibri"/>
                        </a:rPr>
                        <a:t>RT2012</a:t>
                      </a:r>
                      <a:endParaRPr/>
                    </a:p>
                  </a:txBody>
                  <a:tcPr marL="9525" marR="9525" marT="9525" marB="0" anchor="b">
                    <a:lnL w="12700" algn="ctr">
                      <a:noFill/>
                    </a:lnL>
                    <a:lnR w="12700" algn="ctr">
                      <a:noFill/>
                    </a:lnR>
                    <a:lnT w="12700" algn="ctr">
                      <a:noFill/>
                    </a:lnT>
                    <a:lnB w="12700" algn="ctr">
                      <a:solidFill>
                        <a:schemeClr val="tx1"/>
                      </a:solidFill>
                    </a:lnB>
                  </a:tcPr>
                </a:tc>
                <a:tc>
                  <a:txBody>
                    <a:bodyPr/>
                    <a:lstStyle/>
                    <a:p>
                      <a:pPr algn="ctr">
                        <a:defRPr/>
                      </a:pPr>
                      <a:endParaRPr lang="fr-FR" sz="1200" b="0" i="0" u="none" strike="noStrike">
                        <a:solidFill>
                          <a:srgbClr val="000000"/>
                        </a:solidFill>
                        <a:latin typeface="Calibri"/>
                      </a:endParaRPr>
                    </a:p>
                  </a:txBody>
                  <a:tcPr marL="9525" marR="9525" marT="9525" marB="0" anchor="b">
                    <a:lnL w="12700" algn="ctr">
                      <a:noFill/>
                    </a:lnL>
                    <a:lnR w="12700" algn="ctr">
                      <a:noFill/>
                    </a:lnR>
                    <a:lnT w="12700" algn="ctr">
                      <a:noFill/>
                    </a:lnT>
                    <a:lnB w="12700" algn="ctr">
                      <a:solidFill>
                        <a:schemeClr val="tx1"/>
                      </a:solidFill>
                    </a:lnB>
                  </a:tcPr>
                </a:tc>
                <a:tc>
                  <a:txBody>
                    <a:bodyPr/>
                    <a:lstStyle/>
                    <a:p>
                      <a:pPr algn="ctr">
                        <a:defRPr/>
                      </a:pPr>
                      <a:r>
                        <a:rPr lang="fr-FR" sz="1200" b="1" i="0" u="none" strike="noStrike">
                          <a:solidFill>
                            <a:srgbClr val="000000"/>
                          </a:solidFill>
                          <a:latin typeface="Calibri"/>
                        </a:rPr>
                        <a:t>RE2020</a:t>
                      </a:r>
                      <a:endParaRPr/>
                    </a:p>
                  </a:txBody>
                  <a:tcPr marL="9525" marR="9525" marT="9525" marB="0" anchor="b">
                    <a:lnL w="12700" algn="ctr">
                      <a:noFill/>
                    </a:lnL>
                    <a:lnR w="12700" algn="ctr">
                      <a:noFill/>
                    </a:lnR>
                    <a:lnT w="12700" algn="ctr">
                      <a:noFill/>
                    </a:lnT>
                    <a:lnB w="12700" algn="ctr">
                      <a:solidFill>
                        <a:schemeClr val="tx1"/>
                      </a:solidFill>
                    </a:lnB>
                  </a:tcPr>
                </a:tc>
                <a:extLst>
                  <a:ext uri="{0D108BD9-81ED-4DB2-BD59-A6C34878D82A}">
                    <a16:rowId xmlns:a16="http://schemas.microsoft.com/office/drawing/2014/main" val="10000"/>
                  </a:ext>
                </a:extLst>
              </a:tr>
              <a:tr h="314325">
                <a:tc rowSpan="2">
                  <a:txBody>
                    <a:bodyPr/>
                    <a:lstStyle/>
                    <a:p>
                      <a:pPr algn="ctr">
                        <a:defRPr/>
                      </a:pPr>
                      <a:r>
                        <a:rPr lang="fr-FR" sz="1200" b="0" i="0" u="none" strike="noStrike">
                          <a:solidFill>
                            <a:srgbClr val="000000"/>
                          </a:solidFill>
                          <a:latin typeface="Calibri"/>
                        </a:rPr>
                        <a:t>Situation</a:t>
                      </a:r>
                      <a:endParaRPr/>
                    </a:p>
                  </a:txBody>
                  <a:tcPr marL="9525" marR="9525" marT="9525" marB="0" anchor="b">
                    <a:lnL w="12700" algn="ctr">
                      <a:noFill/>
                    </a:lnL>
                    <a:lnR w="12700" algn="ctr">
                      <a:solidFill>
                        <a:schemeClr val="tx1"/>
                      </a:solidFill>
                    </a:lnR>
                    <a:lnT w="12700" algn="ctr">
                      <a:noFill/>
                    </a:lnT>
                    <a:lnB w="12700" algn="ctr">
                      <a:noFill/>
                    </a:lnB>
                  </a:tcPr>
                </a:tc>
                <a:tc>
                  <a:txBody>
                    <a:bodyPr/>
                    <a:lstStyle/>
                    <a:p>
                      <a:pPr algn="ctr">
                        <a:defRPr/>
                      </a:pPr>
                      <a:r>
                        <a:rPr lang="fr-FR" sz="1200" b="1" i="0" u="none" strike="noStrike">
                          <a:solidFill>
                            <a:srgbClr val="000000"/>
                          </a:solidFill>
                          <a:latin typeface="Calibri"/>
                        </a:rPr>
                        <a:t>Zone climatique</a:t>
                      </a:r>
                      <a:endParaRPr/>
                    </a:p>
                  </a:txBody>
                  <a:tcPr marL="9525" marR="9525" marT="9525" marB="0" anchor="ct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lgn="ctr">
                        <a:defRPr/>
                      </a:pPr>
                      <a:r>
                        <a:rPr lang="fr-FR" sz="1200" b="0" i="0" u="none" strike="noStrike">
                          <a:solidFill>
                            <a:srgbClr val="000000"/>
                          </a:solidFill>
                          <a:latin typeface="Calibri"/>
                        </a:rPr>
                        <a:t>H2b</a:t>
                      </a:r>
                      <a:endParaRPr/>
                    </a:p>
                  </a:txBody>
                  <a:tcPr marL="9525" marR="9525" marT="9525" marB="0" anchor="b">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lgn="ctr">
                        <a:defRPr/>
                      </a:pPr>
                      <a:endParaRPr lang="fr-FR" sz="1200" b="0" i="0" u="none" strike="noStrike">
                        <a:solidFill>
                          <a:srgbClr val="000000"/>
                        </a:solidFill>
                        <a:latin typeface="Calibri"/>
                      </a:endParaRPr>
                    </a:p>
                  </a:txBody>
                  <a:tcPr marL="9525" marR="9525" marT="9525" marB="0" anchor="b">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lgn="ctr">
                        <a:defRPr/>
                      </a:pPr>
                      <a:r>
                        <a:rPr lang="fr-FR" sz="1200" b="0" i="0" u="none" strike="noStrike">
                          <a:solidFill>
                            <a:srgbClr val="000000"/>
                          </a:solidFill>
                          <a:latin typeface="Calibri"/>
                        </a:rPr>
                        <a:t>H2b</a:t>
                      </a:r>
                      <a:endParaRPr/>
                    </a:p>
                  </a:txBody>
                  <a:tcPr marL="9525" marR="9525" marT="9525" marB="0" anchor="b">
                    <a:lnL w="12700" algn="ctr">
                      <a:solidFill>
                        <a:schemeClr val="tx1"/>
                      </a:solidFill>
                    </a:lnL>
                    <a:lnR w="12700" algn="ctr">
                      <a:solidFill>
                        <a:schemeClr val="tx1"/>
                      </a:solidFill>
                    </a:lnR>
                    <a:lnT w="12700" algn="ctr">
                      <a:solidFill>
                        <a:schemeClr val="tx1"/>
                      </a:solidFill>
                    </a:lnT>
                    <a:lnB w="12700" algn="ctr">
                      <a:solidFill>
                        <a:schemeClr val="tx1"/>
                      </a:solidFill>
                    </a:lnB>
                  </a:tcPr>
                </a:tc>
                <a:extLst>
                  <a:ext uri="{0D108BD9-81ED-4DB2-BD59-A6C34878D82A}">
                    <a16:rowId xmlns:a16="http://schemas.microsoft.com/office/drawing/2014/main" val="10001"/>
                  </a:ext>
                </a:extLst>
              </a:tr>
              <a:tr h="235603">
                <a:tc vMerge="1">
                  <a:txBody>
                    <a:bodyPr/>
                    <a:lstStyle/>
                    <a:p>
                      <a:pPr>
                        <a:defRPr/>
                      </a:pPr>
                      <a:endParaRPr lang="fr-FR"/>
                    </a:p>
                  </a:txBody>
                  <a:tcPr/>
                </a:tc>
                <a:tc>
                  <a:txBody>
                    <a:bodyPr/>
                    <a:lstStyle/>
                    <a:p>
                      <a:pPr algn="ctr">
                        <a:defRPr/>
                      </a:pPr>
                      <a:r>
                        <a:rPr lang="fr-FR" sz="1200" b="1" i="0" u="none" strike="noStrike">
                          <a:solidFill>
                            <a:srgbClr val="000000"/>
                          </a:solidFill>
                          <a:latin typeface="Calibri"/>
                        </a:rPr>
                        <a:t>Altitude</a:t>
                      </a:r>
                      <a:endParaRPr/>
                    </a:p>
                  </a:txBody>
                  <a:tcPr marL="9525" marR="9525" marT="9525" marB="0" anchor="ct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lgn="ctr">
                        <a:defRPr/>
                      </a:pPr>
                      <a:r>
                        <a:rPr lang="fr-FR" sz="1200" b="0" i="0" u="none" strike="noStrike">
                          <a:solidFill>
                            <a:srgbClr val="000000"/>
                          </a:solidFill>
                          <a:latin typeface="Calibri"/>
                        </a:rPr>
                        <a:t>[0.0, 400.0)</a:t>
                      </a:r>
                      <a:endParaRPr/>
                    </a:p>
                  </a:txBody>
                  <a:tcPr marL="9525" marR="9525" marT="9525" marB="0" anchor="b">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lgn="ctr">
                        <a:defRPr/>
                      </a:pPr>
                      <a:endParaRPr lang="fr-FR" sz="1200" b="0" i="0" u="none" strike="noStrike">
                        <a:solidFill>
                          <a:srgbClr val="000000"/>
                        </a:solidFill>
                        <a:latin typeface="Calibri"/>
                      </a:endParaRPr>
                    </a:p>
                  </a:txBody>
                  <a:tcPr marL="9525" marR="9525" marT="9525" marB="0" anchor="b">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lgn="ctr">
                        <a:defRPr/>
                      </a:pPr>
                      <a:r>
                        <a:rPr lang="fr-FR" sz="1200" b="0" i="0" u="none" strike="noStrike">
                          <a:solidFill>
                            <a:srgbClr val="000000"/>
                          </a:solidFill>
                          <a:latin typeface="Calibri"/>
                        </a:rPr>
                        <a:t>[0.0, 400.0)</a:t>
                      </a:r>
                      <a:endParaRPr/>
                    </a:p>
                  </a:txBody>
                  <a:tcPr marL="9525" marR="9525" marT="9525" marB="0" anchor="b">
                    <a:lnL w="12700" algn="ctr">
                      <a:solidFill>
                        <a:schemeClr val="tx1"/>
                      </a:solidFill>
                    </a:lnL>
                    <a:lnR w="12700" algn="ctr">
                      <a:solidFill>
                        <a:schemeClr val="tx1"/>
                      </a:solidFill>
                    </a:lnR>
                    <a:lnT w="12700" algn="ctr">
                      <a:solidFill>
                        <a:schemeClr val="tx1"/>
                      </a:solidFill>
                    </a:lnT>
                    <a:lnB w="12700" algn="ctr">
                      <a:solidFill>
                        <a:schemeClr val="tx1"/>
                      </a:solidFill>
                    </a:lnB>
                  </a:tcPr>
                </a:tc>
                <a:extLst>
                  <a:ext uri="{0D108BD9-81ED-4DB2-BD59-A6C34878D82A}">
                    <a16:rowId xmlns:a16="http://schemas.microsoft.com/office/drawing/2014/main" val="10002"/>
                  </a:ext>
                </a:extLst>
              </a:tr>
            </a:tbl>
          </a:graphicData>
        </a:graphic>
      </p:graphicFrame>
      <p:graphicFrame>
        <p:nvGraphicFramePr>
          <p:cNvPr id="14" name="Tableau 13"/>
          <p:cNvGraphicFramePr>
            <a:graphicFrameLocks noGrp="1"/>
          </p:cNvGraphicFramePr>
          <p:nvPr/>
        </p:nvGraphicFramePr>
        <p:xfrm>
          <a:off x="905018" y="3903115"/>
          <a:ext cx="3018909" cy="603231"/>
        </p:xfrm>
        <a:graphic>
          <a:graphicData uri="http://schemas.openxmlformats.org/drawingml/2006/table">
            <a:tbl>
              <a:tblPr/>
              <a:tblGrid>
                <a:gridCol w="1226809">
                  <a:extLst>
                    <a:ext uri="{9D8B030D-6E8A-4147-A177-3AD203B41FA5}">
                      <a16:colId xmlns:a16="http://schemas.microsoft.com/office/drawing/2014/main" val="20000"/>
                    </a:ext>
                  </a:extLst>
                </a:gridCol>
                <a:gridCol w="854851">
                  <a:extLst>
                    <a:ext uri="{9D8B030D-6E8A-4147-A177-3AD203B41FA5}">
                      <a16:colId xmlns:a16="http://schemas.microsoft.com/office/drawing/2014/main" val="20001"/>
                    </a:ext>
                  </a:extLst>
                </a:gridCol>
                <a:gridCol w="73249">
                  <a:extLst>
                    <a:ext uri="{9D8B030D-6E8A-4147-A177-3AD203B41FA5}">
                      <a16:colId xmlns:a16="http://schemas.microsoft.com/office/drawing/2014/main" val="20002"/>
                    </a:ext>
                  </a:extLst>
                </a:gridCol>
                <a:gridCol w="864000">
                  <a:extLst>
                    <a:ext uri="{9D8B030D-6E8A-4147-A177-3AD203B41FA5}">
                      <a16:colId xmlns:a16="http://schemas.microsoft.com/office/drawing/2014/main" val="20003"/>
                    </a:ext>
                  </a:extLst>
                </a:gridCol>
              </a:tblGrid>
              <a:tr h="210801">
                <a:tc>
                  <a:txBody>
                    <a:bodyPr/>
                    <a:lstStyle/>
                    <a:p>
                      <a:pPr algn="r">
                        <a:defRPr/>
                      </a:pPr>
                      <a:r>
                        <a:rPr lang="fr-FR" sz="1200" b="1" i="0" u="none" strike="noStrike">
                          <a:solidFill>
                            <a:srgbClr val="000000"/>
                          </a:solidFill>
                          <a:latin typeface="Calibri"/>
                        </a:rPr>
                        <a:t>Coût total (€/m²)</a:t>
                      </a:r>
                      <a:endParaRPr/>
                    </a:p>
                  </a:txBody>
                  <a:tcPr marL="9525" marR="9525" marT="9525" marB="0" anchor="ctr">
                    <a:lnL w="19050" algn="ctr">
                      <a:solidFill>
                        <a:srgbClr val="000000"/>
                      </a:solidFill>
                    </a:lnL>
                    <a:lnR w="12700" algn="ctr">
                      <a:noFill/>
                    </a:lnR>
                    <a:lnT w="19050" algn="ctr">
                      <a:solidFill>
                        <a:srgbClr val="000000"/>
                      </a:solidFill>
                    </a:lnT>
                    <a:lnB w="12700" algn="ctr">
                      <a:noFill/>
                    </a:lnB>
                  </a:tcPr>
                </a:tc>
                <a:tc>
                  <a:txBody>
                    <a:bodyPr/>
                    <a:lstStyle/>
                    <a:p>
                      <a:pPr algn="ctr">
                        <a:defRPr/>
                      </a:pPr>
                      <a:r>
                        <a:rPr lang="fr-FR" sz="1200" b="1" i="0" u="none" strike="noStrike">
                          <a:solidFill>
                            <a:srgbClr val="000000"/>
                          </a:solidFill>
                          <a:latin typeface="Calibri"/>
                        </a:rPr>
                        <a:t>1959 €/m²</a:t>
                      </a:r>
                      <a:endParaRPr/>
                    </a:p>
                  </a:txBody>
                  <a:tcPr marL="9525" marR="9525" marT="9525" marB="0" anchor="ctr">
                    <a:lnL w="12700" algn="ctr">
                      <a:noFill/>
                    </a:lnL>
                    <a:lnR w="12700" algn="ctr">
                      <a:noFill/>
                    </a:lnR>
                    <a:lnT w="19050" algn="ctr">
                      <a:solidFill>
                        <a:srgbClr val="000000"/>
                      </a:solidFill>
                    </a:lnT>
                    <a:lnB w="12700" algn="ctr">
                      <a:noFill/>
                    </a:lnB>
                  </a:tcPr>
                </a:tc>
                <a:tc>
                  <a:txBody>
                    <a:bodyPr/>
                    <a:lstStyle/>
                    <a:p>
                      <a:pPr algn="ctr">
                        <a:defRPr/>
                      </a:pPr>
                      <a:r>
                        <a:rPr lang="fr-FR" sz="1200" b="1" i="0" u="none" strike="noStrike">
                          <a:solidFill>
                            <a:srgbClr val="000000"/>
                          </a:solidFill>
                          <a:latin typeface="Calibri"/>
                        </a:rPr>
                        <a:t> </a:t>
                      </a:r>
                      <a:endParaRPr/>
                    </a:p>
                  </a:txBody>
                  <a:tcPr marL="9525" marR="9525" marT="9525" marB="0" anchor="ctr">
                    <a:lnL w="12700" algn="ctr">
                      <a:noFill/>
                    </a:lnL>
                    <a:lnR w="12700" algn="ctr">
                      <a:noFill/>
                    </a:lnR>
                    <a:lnT w="19050" algn="ctr">
                      <a:solidFill>
                        <a:srgbClr val="000000"/>
                      </a:solidFill>
                    </a:lnT>
                    <a:lnB w="12700" algn="ctr">
                      <a:noFill/>
                    </a:lnB>
                  </a:tcPr>
                </a:tc>
                <a:tc>
                  <a:txBody>
                    <a:bodyPr/>
                    <a:lstStyle/>
                    <a:p>
                      <a:pPr algn="ctr">
                        <a:defRPr/>
                      </a:pPr>
                      <a:r>
                        <a:rPr lang="fr-FR" sz="1200" b="1" i="0" u="none" strike="noStrike">
                          <a:solidFill>
                            <a:srgbClr val="000000"/>
                          </a:solidFill>
                          <a:latin typeface="Calibri"/>
                        </a:rPr>
                        <a:t>2025 €/m²</a:t>
                      </a:r>
                      <a:endParaRPr/>
                    </a:p>
                  </a:txBody>
                  <a:tcPr marL="9525" marR="9525" marT="9525" marB="0" anchor="ctr">
                    <a:lnL w="12700" algn="ctr">
                      <a:noFill/>
                    </a:lnL>
                    <a:lnR w="19050" algn="ctr">
                      <a:solidFill>
                        <a:srgbClr val="000000"/>
                      </a:solidFill>
                    </a:lnR>
                    <a:lnT w="19050" algn="ctr">
                      <a:solidFill>
                        <a:srgbClr val="000000"/>
                      </a:solidFill>
                    </a:lnT>
                    <a:lnB w="12700" algn="ctr">
                      <a:noFill/>
                    </a:lnB>
                  </a:tcPr>
                </a:tc>
                <a:extLst>
                  <a:ext uri="{0D108BD9-81ED-4DB2-BD59-A6C34878D82A}">
                    <a16:rowId xmlns:a16="http://schemas.microsoft.com/office/drawing/2014/main" val="10000"/>
                  </a:ext>
                </a:extLst>
              </a:tr>
              <a:tr h="190500">
                <a:tc>
                  <a:txBody>
                    <a:bodyPr/>
                    <a:lstStyle/>
                    <a:p>
                      <a:pPr algn="r">
                        <a:defRPr/>
                      </a:pPr>
                      <a:r>
                        <a:rPr lang="fr-FR" sz="1200" b="1" i="0" u="none" strike="noStrike">
                          <a:solidFill>
                            <a:srgbClr val="000000"/>
                          </a:solidFill>
                          <a:latin typeface="Calibri"/>
                        </a:rPr>
                        <a:t>Surcoût (€/m²)</a:t>
                      </a:r>
                      <a:endParaRPr/>
                    </a:p>
                  </a:txBody>
                  <a:tcPr marL="9525" marR="9525" marT="9525" marB="0" anchor="ctr">
                    <a:lnL w="19050" algn="ctr">
                      <a:solidFill>
                        <a:srgbClr val="000000"/>
                      </a:solidFill>
                    </a:lnL>
                    <a:lnR w="12700" algn="ctr">
                      <a:noFill/>
                    </a:lnR>
                    <a:lnT w="12700" algn="ctr">
                      <a:noFill/>
                    </a:lnT>
                    <a:lnB w="12700" algn="ctr">
                      <a:noFill/>
                    </a:lnB>
                  </a:tcPr>
                </a:tc>
                <a:tc>
                  <a:txBody>
                    <a:bodyPr/>
                    <a:lstStyle/>
                    <a:p>
                      <a:pPr algn="ctr">
                        <a:defRPr/>
                      </a:pPr>
                      <a:endParaRPr lang="fr-FR" sz="1200" b="1" i="0" u="none" strike="noStrike">
                        <a:solidFill>
                          <a:srgbClr val="000000"/>
                        </a:solidFill>
                        <a:latin typeface="Calibri"/>
                      </a:endParaRPr>
                    </a:p>
                  </a:txBody>
                  <a:tcPr marL="9525" marR="9525" marT="9525" marB="0" anchor="ctr">
                    <a:lnL w="12700" algn="ctr">
                      <a:noFill/>
                    </a:lnL>
                    <a:lnR w="12700" algn="ctr">
                      <a:noFill/>
                    </a:lnR>
                    <a:lnT w="12700" algn="ctr">
                      <a:noFill/>
                    </a:lnT>
                    <a:lnB w="12700" algn="ctr">
                      <a:noFill/>
                    </a:lnB>
                  </a:tcPr>
                </a:tc>
                <a:tc>
                  <a:txBody>
                    <a:bodyPr/>
                    <a:lstStyle/>
                    <a:p>
                      <a:pPr algn="ctr">
                        <a:defRPr/>
                      </a:pPr>
                      <a:endParaRPr lang="fr-FR" sz="1200" b="1" i="0" u="none" strike="noStrike">
                        <a:solidFill>
                          <a:srgbClr val="000000"/>
                        </a:solidFill>
                        <a:latin typeface="Calibri"/>
                      </a:endParaRPr>
                    </a:p>
                  </a:txBody>
                  <a:tcPr marL="9525" marR="9525" marT="9525" marB="0" anchor="ctr">
                    <a:lnL w="12700" algn="ctr">
                      <a:noFill/>
                    </a:lnL>
                    <a:lnR w="12700" algn="ctr">
                      <a:noFill/>
                    </a:lnR>
                    <a:lnT w="12700" algn="ctr">
                      <a:noFill/>
                    </a:lnT>
                    <a:lnB w="12700" algn="ctr">
                      <a:noFill/>
                    </a:lnB>
                  </a:tcPr>
                </a:tc>
                <a:tc>
                  <a:txBody>
                    <a:bodyPr/>
                    <a:lstStyle/>
                    <a:p>
                      <a:pPr algn="ctr">
                        <a:defRPr/>
                      </a:pPr>
                      <a:r>
                        <a:rPr lang="fr-FR" sz="1200" b="1" i="0" u="none" strike="noStrike">
                          <a:solidFill>
                            <a:srgbClr val="000000"/>
                          </a:solidFill>
                          <a:latin typeface="Calibri"/>
                        </a:rPr>
                        <a:t> + 66 €/m²</a:t>
                      </a:r>
                      <a:endParaRPr/>
                    </a:p>
                  </a:txBody>
                  <a:tcPr marL="9525" marR="9525" marT="9525" marB="0" anchor="ctr">
                    <a:lnL w="12700" algn="ctr">
                      <a:noFill/>
                    </a:lnL>
                    <a:lnR w="19050" algn="ctr">
                      <a:solidFill>
                        <a:srgbClr val="000000"/>
                      </a:solidFill>
                    </a:lnR>
                    <a:lnT w="12700" algn="ctr">
                      <a:noFill/>
                    </a:lnT>
                    <a:lnB w="12700" algn="ctr">
                      <a:noFill/>
                    </a:lnB>
                  </a:tcPr>
                </a:tc>
                <a:extLst>
                  <a:ext uri="{0D108BD9-81ED-4DB2-BD59-A6C34878D82A}">
                    <a16:rowId xmlns:a16="http://schemas.microsoft.com/office/drawing/2014/main" val="10001"/>
                  </a:ext>
                </a:extLst>
              </a:tr>
              <a:tr h="200025">
                <a:tc>
                  <a:txBody>
                    <a:bodyPr/>
                    <a:lstStyle/>
                    <a:p>
                      <a:pPr algn="r">
                        <a:defRPr/>
                      </a:pPr>
                      <a:r>
                        <a:rPr lang="fr-FR" sz="1200" b="1" i="0" u="none" strike="noStrike">
                          <a:solidFill>
                            <a:srgbClr val="000000"/>
                          </a:solidFill>
                          <a:latin typeface="Calibri"/>
                        </a:rPr>
                        <a:t>Surcoût relatif (%)</a:t>
                      </a:r>
                      <a:endParaRPr/>
                    </a:p>
                  </a:txBody>
                  <a:tcPr marL="9525" marR="9525" marT="9525" marB="0" anchor="ctr">
                    <a:lnL w="19050" algn="ctr">
                      <a:solidFill>
                        <a:srgbClr val="000000"/>
                      </a:solidFill>
                    </a:lnL>
                    <a:lnR w="12700" algn="ctr">
                      <a:noFill/>
                    </a:lnR>
                    <a:lnT w="12700" algn="ctr">
                      <a:noFill/>
                    </a:lnT>
                    <a:lnB w="19050" algn="ctr">
                      <a:solidFill>
                        <a:srgbClr val="000000"/>
                      </a:solidFill>
                    </a:lnB>
                  </a:tcPr>
                </a:tc>
                <a:tc>
                  <a:txBody>
                    <a:bodyPr/>
                    <a:lstStyle/>
                    <a:p>
                      <a:pPr algn="ctr">
                        <a:defRPr/>
                      </a:pPr>
                      <a:r>
                        <a:rPr lang="fr-FR" sz="1200" b="1" i="0" u="none" strike="noStrike">
                          <a:solidFill>
                            <a:srgbClr val="000000"/>
                          </a:solidFill>
                          <a:latin typeface="Calibri"/>
                        </a:rPr>
                        <a:t> </a:t>
                      </a:r>
                      <a:endParaRPr/>
                    </a:p>
                  </a:txBody>
                  <a:tcPr marL="9525" marR="9525" marT="9525" marB="0" anchor="ctr">
                    <a:lnL w="12700" algn="ctr">
                      <a:noFill/>
                    </a:lnL>
                    <a:lnR w="12700" algn="ctr">
                      <a:noFill/>
                    </a:lnR>
                    <a:lnT w="12700" algn="ctr">
                      <a:noFill/>
                    </a:lnT>
                    <a:lnB w="19050" algn="ctr">
                      <a:solidFill>
                        <a:srgbClr val="000000"/>
                      </a:solidFill>
                    </a:lnB>
                  </a:tcPr>
                </a:tc>
                <a:tc>
                  <a:txBody>
                    <a:bodyPr/>
                    <a:lstStyle/>
                    <a:p>
                      <a:pPr algn="ctr">
                        <a:defRPr/>
                      </a:pPr>
                      <a:r>
                        <a:rPr lang="fr-FR" sz="1200" b="1" i="0" u="none" strike="noStrike">
                          <a:solidFill>
                            <a:srgbClr val="000000"/>
                          </a:solidFill>
                          <a:latin typeface="Calibri"/>
                        </a:rPr>
                        <a:t> </a:t>
                      </a:r>
                      <a:endParaRPr/>
                    </a:p>
                  </a:txBody>
                  <a:tcPr marL="9525" marR="9525" marT="9525" marB="0" anchor="ctr">
                    <a:lnL w="12700" algn="ctr">
                      <a:noFill/>
                    </a:lnL>
                    <a:lnR w="12700" algn="ctr">
                      <a:noFill/>
                    </a:lnR>
                    <a:lnT w="12700" algn="ctr">
                      <a:noFill/>
                    </a:lnT>
                    <a:lnB w="19050" algn="ctr">
                      <a:solidFill>
                        <a:srgbClr val="000000"/>
                      </a:solidFill>
                    </a:lnB>
                  </a:tcPr>
                </a:tc>
                <a:tc>
                  <a:txBody>
                    <a:bodyPr/>
                    <a:lstStyle/>
                    <a:p>
                      <a:pPr algn="ctr">
                        <a:defRPr/>
                      </a:pPr>
                      <a:r>
                        <a:rPr lang="fr-FR" sz="1200" b="1" i="0" u="none" strike="noStrike">
                          <a:solidFill>
                            <a:srgbClr val="000000"/>
                          </a:solidFill>
                          <a:latin typeface="Calibri"/>
                        </a:rPr>
                        <a:t>+ 3,4%</a:t>
                      </a:r>
                      <a:endParaRPr/>
                    </a:p>
                  </a:txBody>
                  <a:tcPr marL="9525" marR="9525" marT="9525" marB="0" anchor="ctr">
                    <a:lnL w="12700" algn="ctr">
                      <a:noFill/>
                    </a:lnL>
                    <a:lnR w="19050" algn="ctr">
                      <a:solidFill>
                        <a:srgbClr val="000000"/>
                      </a:solidFill>
                    </a:lnR>
                    <a:lnT w="12700" algn="ctr">
                      <a:noFill/>
                    </a:lnT>
                    <a:lnB w="19050" algn="ctr">
                      <a:solidFill>
                        <a:srgbClr val="000000"/>
                      </a:solidFill>
                    </a:lnB>
                  </a:tcPr>
                </a:tc>
                <a:extLst>
                  <a:ext uri="{0D108BD9-81ED-4DB2-BD59-A6C34878D82A}">
                    <a16:rowId xmlns:a16="http://schemas.microsoft.com/office/drawing/2014/main" val="10002"/>
                  </a:ext>
                </a:extLst>
              </a:tr>
            </a:tbl>
          </a:graphicData>
        </a:graphic>
      </p:graphicFrame>
      <p:pic>
        <p:nvPicPr>
          <p:cNvPr id="15" name="Image 14"/>
          <p:cNvPicPr>
            <a:picLocks noChangeAspect="1"/>
          </p:cNvPicPr>
          <p:nvPr/>
        </p:nvPicPr>
        <p:blipFill>
          <a:blip r:embed="rId4"/>
          <a:stretch/>
        </p:blipFill>
        <p:spPr bwMode="auto">
          <a:xfrm>
            <a:off x="2051720" y="2412389"/>
            <a:ext cx="1080120" cy="576064"/>
          </a:xfrm>
          <a:prstGeom prst="rect">
            <a:avLst/>
          </a:prstGeom>
        </p:spPr>
      </p:pic>
      <p:pic>
        <p:nvPicPr>
          <p:cNvPr id="16" name="Image 15"/>
          <p:cNvPicPr>
            <a:picLocks noChangeAspect="1"/>
          </p:cNvPicPr>
          <p:nvPr/>
        </p:nvPicPr>
        <p:blipFill>
          <a:blip r:embed="rId4"/>
          <a:stretch/>
        </p:blipFill>
        <p:spPr bwMode="auto">
          <a:xfrm>
            <a:off x="3023042" y="2418237"/>
            <a:ext cx="1080120" cy="576064"/>
          </a:xfrm>
          <a:prstGeom prst="rect">
            <a:avLst/>
          </a:prstGeom>
        </p:spPr>
      </p:pic>
      <p:graphicFrame>
        <p:nvGraphicFramePr>
          <p:cNvPr id="17" name="Objet 16"/>
          <p:cNvGraphicFramePr>
            <a:graphicFrameLocks noChangeAspect="1"/>
          </p:cNvGraphicFramePr>
          <p:nvPr/>
        </p:nvGraphicFramePr>
        <p:xfrm>
          <a:off x="3986955" y="683789"/>
          <a:ext cx="5169173" cy="4111979"/>
        </p:xfrm>
        <a:graphic>
          <a:graphicData uri="http://schemas.openxmlformats.org/presentationml/2006/ole">
            <mc:AlternateContent xmlns:mc="http://schemas.openxmlformats.org/markup-compatibility/2006">
              <mc:Choice xmlns:v="urn:schemas-microsoft-com:vml" Requires="v">
                <p:oleObj name="oleObj" r:id="rId5" imgW="5833745" imgH="4528820" progId="Excel.Sheet.12">
                  <p:embed/>
                </p:oleObj>
              </mc:Choice>
              <mc:Fallback>
                <p:oleObj name="oleObj" r:id="rId5" imgW="5833745" imgH="4528820" progId="Excel.Sheet.12">
                  <p:embed/>
                  <p:pic>
                    <p:nvPicPr>
                      <p:cNvPr id="17" name="Objet 16"/>
                      <p:cNvPicPr/>
                      <p:nvPr/>
                    </p:nvPicPr>
                    <p:blipFill>
                      <a:blip r:embed="rId6"/>
                      <a:stretch/>
                    </p:blipFill>
                    <p:spPr bwMode="auto">
                      <a:xfrm>
                        <a:off x="3986955" y="683789"/>
                        <a:ext cx="5169173" cy="4111979"/>
                      </a:xfrm>
                      <a:prstGeom prst="rect">
                        <a:avLst/>
                      </a:prstGeom>
                    </p:spPr>
                  </p:pic>
                </p:oleObj>
              </mc:Fallback>
            </mc:AlternateContent>
          </a:graphicData>
        </a:graphic>
      </p:graphicFrame>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itre 6"/>
          <p:cNvSpPr>
            <a:spLocks noGrp="1"/>
          </p:cNvSpPr>
          <p:nvPr>
            <p:ph type="title"/>
          </p:nvPr>
        </p:nvSpPr>
        <p:spPr bwMode="auto">
          <a:xfrm>
            <a:off x="382674" y="693343"/>
            <a:ext cx="8604489" cy="382620"/>
          </a:xfrm>
        </p:spPr>
        <p:txBody>
          <a:bodyPr/>
          <a:lstStyle/>
          <a:p>
            <a:pPr>
              <a:defRPr/>
            </a:pPr>
            <a:r>
              <a:rPr lang="fr-FR" sz="2000"/>
              <a:t>Immeuble coll en 2025</a:t>
            </a:r>
            <a:endParaRPr/>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t>148</a:t>
            </a:fld>
            <a:endParaRPr lang="fr-FR"/>
          </a:p>
        </p:txBody>
      </p:sp>
      <p:pic>
        <p:nvPicPr>
          <p:cNvPr id="31" name="Image 30"/>
          <p:cNvPicPr>
            <a:picLocks noChangeAspect="1"/>
          </p:cNvPicPr>
          <p:nvPr/>
        </p:nvPicPr>
        <p:blipFill>
          <a:blip r:embed="rId3"/>
          <a:stretch/>
        </p:blipFill>
        <p:spPr bwMode="auto">
          <a:xfrm>
            <a:off x="6327402" y="4803998"/>
            <a:ext cx="1043196" cy="347732"/>
          </a:xfrm>
          <a:prstGeom prst="rect">
            <a:avLst/>
          </a:prstGeom>
        </p:spPr>
      </p:pic>
      <p:sp>
        <p:nvSpPr>
          <p:cNvPr id="27" name="Rectangle 26"/>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
        <p:nvSpPr>
          <p:cNvPr id="12" name="Rectangle 11"/>
          <p:cNvSpPr/>
          <p:nvPr/>
        </p:nvSpPr>
        <p:spPr bwMode="auto">
          <a:xfrm>
            <a:off x="0" y="1126387"/>
            <a:ext cx="394106" cy="3657113"/>
          </a:xfrm>
          <a:prstGeom prst="rect">
            <a:avLst/>
          </a:prstGeom>
          <a:solidFill>
            <a:schemeClr val="accent2">
              <a:lumMod val="20000"/>
              <a:lumOff val="80000"/>
            </a:schemeClr>
          </a:solidFill>
          <a:ln>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defRPr/>
            </a:pPr>
            <a:r>
              <a:rPr lang="fr-FR" sz="1400" b="1">
                <a:solidFill>
                  <a:schemeClr val="bg1">
                    <a:lumMod val="50000"/>
                  </a:schemeClr>
                </a:solidFill>
              </a:rPr>
              <a:t>Le coût des bâtiments RE2020</a:t>
            </a:r>
            <a:endParaRPr/>
          </a:p>
        </p:txBody>
      </p:sp>
      <p:pic>
        <p:nvPicPr>
          <p:cNvPr id="16" name="Image 15"/>
          <p:cNvPicPr>
            <a:picLocks noChangeAspect="1"/>
          </p:cNvPicPr>
          <p:nvPr/>
        </p:nvPicPr>
        <p:blipFill>
          <a:blip r:embed="rId4"/>
          <a:stretch/>
        </p:blipFill>
        <p:spPr bwMode="auto">
          <a:xfrm>
            <a:off x="2954292" y="2418237"/>
            <a:ext cx="1080120" cy="576064"/>
          </a:xfrm>
          <a:prstGeom prst="rect">
            <a:avLst/>
          </a:prstGeom>
        </p:spPr>
      </p:pic>
      <p:graphicFrame>
        <p:nvGraphicFramePr>
          <p:cNvPr id="18" name="Objet 17"/>
          <p:cNvGraphicFramePr>
            <a:graphicFrameLocks noChangeAspect="1"/>
          </p:cNvGraphicFramePr>
          <p:nvPr/>
        </p:nvGraphicFramePr>
        <p:xfrm>
          <a:off x="3881067" y="508363"/>
          <a:ext cx="5216453" cy="4299236"/>
        </p:xfrm>
        <a:graphic>
          <a:graphicData uri="http://schemas.openxmlformats.org/presentationml/2006/ole">
            <mc:AlternateContent xmlns:mc="http://schemas.openxmlformats.org/markup-compatibility/2006">
              <mc:Choice xmlns:v="urn:schemas-microsoft-com:vml" Requires="v">
                <p:oleObj name="oleObj" r:id="rId5" imgW="6433820" imgH="5300345" progId="Excel.Sheet.12">
                  <p:embed/>
                </p:oleObj>
              </mc:Choice>
              <mc:Fallback>
                <p:oleObj name="oleObj" r:id="rId5" imgW="6433820" imgH="5300345" progId="Excel.Sheet.12">
                  <p:embed/>
                  <p:pic>
                    <p:nvPicPr>
                      <p:cNvPr id="18" name="Objet 17"/>
                      <p:cNvPicPr/>
                      <p:nvPr/>
                    </p:nvPicPr>
                    <p:blipFill>
                      <a:blip r:embed="rId6"/>
                      <a:stretch/>
                    </p:blipFill>
                    <p:spPr bwMode="auto">
                      <a:xfrm>
                        <a:off x="3881067" y="508363"/>
                        <a:ext cx="5216453" cy="4299236"/>
                      </a:xfrm>
                      <a:prstGeom prst="rect">
                        <a:avLst/>
                      </a:prstGeom>
                    </p:spPr>
                  </p:pic>
                </p:oleObj>
              </mc:Fallback>
            </mc:AlternateContent>
          </a:graphicData>
        </a:graphic>
      </p:graphicFrame>
      <p:graphicFrame>
        <p:nvGraphicFramePr>
          <p:cNvPr id="19" name="Tableau 18"/>
          <p:cNvGraphicFramePr>
            <a:graphicFrameLocks noGrp="1"/>
          </p:cNvGraphicFramePr>
          <p:nvPr/>
        </p:nvGraphicFramePr>
        <p:xfrm>
          <a:off x="505177" y="1252069"/>
          <a:ext cx="3137824" cy="1012065"/>
        </p:xfrm>
        <a:graphic>
          <a:graphicData uri="http://schemas.openxmlformats.org/drawingml/2006/table">
            <a:tbl>
              <a:tblPr/>
              <a:tblGrid>
                <a:gridCol w="1732828">
                  <a:extLst>
                    <a:ext uri="{9D8B030D-6E8A-4147-A177-3AD203B41FA5}">
                      <a16:colId xmlns:a16="http://schemas.microsoft.com/office/drawing/2014/main" val="20000"/>
                    </a:ext>
                  </a:extLst>
                </a:gridCol>
                <a:gridCol w="1404996">
                  <a:extLst>
                    <a:ext uri="{9D8B030D-6E8A-4147-A177-3AD203B41FA5}">
                      <a16:colId xmlns:a16="http://schemas.microsoft.com/office/drawing/2014/main" val="20001"/>
                    </a:ext>
                  </a:extLst>
                </a:gridCol>
              </a:tblGrid>
              <a:tr h="180975">
                <a:tc gridSpan="2">
                  <a:txBody>
                    <a:bodyPr/>
                    <a:lstStyle/>
                    <a:p>
                      <a:pPr algn="ctr">
                        <a:defRPr/>
                      </a:pPr>
                      <a:r>
                        <a:rPr lang="fr-FR" sz="1200" b="0" i="0" u="none" strike="noStrike">
                          <a:solidFill>
                            <a:srgbClr val="000000"/>
                          </a:solidFill>
                          <a:latin typeface="Calibri"/>
                        </a:rPr>
                        <a:t>Descriptif du bâtiment</a:t>
                      </a:r>
                      <a:endParaRPr/>
                    </a:p>
                  </a:txBody>
                  <a:tcPr marL="9525" marR="9525" marT="9525" marB="0" anchor="b">
                    <a:lnL w="12700" algn="ctr">
                      <a:noFill/>
                    </a:lnL>
                    <a:lnR w="12700" algn="ctr">
                      <a:noFill/>
                    </a:lnR>
                    <a:lnT w="12700" algn="ctr">
                      <a:noFill/>
                    </a:lnT>
                    <a:lnB w="12700" algn="ctr">
                      <a:solidFill>
                        <a:srgbClr val="000000"/>
                      </a:solidFill>
                    </a:lnB>
                    <a:solidFill>
                      <a:srgbClr val="D9E1F2"/>
                    </a:solidFill>
                  </a:tcPr>
                </a:tc>
                <a:tc hMerge="1">
                  <a:txBody>
                    <a:bodyPr/>
                    <a:lstStyle/>
                    <a:p>
                      <a:endParaRPr/>
                    </a:p>
                  </a:txBody>
                  <a:tcPr/>
                </a:tc>
                <a:extLst>
                  <a:ext uri="{0D108BD9-81ED-4DB2-BD59-A6C34878D82A}">
                    <a16:rowId xmlns:a16="http://schemas.microsoft.com/office/drawing/2014/main" val="10000"/>
                  </a:ext>
                </a:extLst>
              </a:tr>
              <a:tr h="180975">
                <a:tc gridSpan="2">
                  <a:txBody>
                    <a:bodyPr/>
                    <a:lstStyle/>
                    <a:p>
                      <a:pPr algn="l">
                        <a:defRPr/>
                      </a:pPr>
                      <a:r>
                        <a:rPr lang="fr-FR" sz="1200" b="1" i="0" u="none" strike="noStrike">
                          <a:solidFill>
                            <a:srgbClr val="000000"/>
                          </a:solidFill>
                          <a:latin typeface="Calibri"/>
                        </a:rPr>
                        <a:t>Ref:  LC01_49_adapté</a:t>
                      </a:r>
                      <a:endParaRPr/>
                    </a:p>
                  </a:txBody>
                  <a:tcPr marL="9525" marR="9525" marT="9525" marB="0" anchor="ctr">
                    <a:lnL w="12700" algn="ctr">
                      <a:noFill/>
                    </a:lnL>
                    <a:lnR w="12700" algn="ctr">
                      <a:noFill/>
                    </a:lnR>
                    <a:lnT w="12700" algn="ctr">
                      <a:solidFill>
                        <a:srgbClr val="000000"/>
                      </a:solidFill>
                    </a:lnT>
                    <a:lnB w="12700" algn="ctr">
                      <a:noFill/>
                    </a:lnB>
                    <a:solidFill>
                      <a:srgbClr val="D9E1F2"/>
                    </a:solidFill>
                  </a:tcPr>
                </a:tc>
                <a:tc hMerge="1">
                  <a:txBody>
                    <a:bodyPr/>
                    <a:lstStyle/>
                    <a:p>
                      <a:endParaRPr/>
                    </a:p>
                  </a:txBody>
                  <a:tcPr/>
                </a:tc>
                <a:extLst>
                  <a:ext uri="{0D108BD9-81ED-4DB2-BD59-A6C34878D82A}">
                    <a16:rowId xmlns:a16="http://schemas.microsoft.com/office/drawing/2014/main" val="10001"/>
                  </a:ext>
                </a:extLst>
              </a:tr>
              <a:tr h="242445">
                <a:tc>
                  <a:txBody>
                    <a:bodyPr/>
                    <a:lstStyle/>
                    <a:p>
                      <a:pPr algn="l">
                        <a:defRPr/>
                      </a:pPr>
                      <a:r>
                        <a:rPr lang="fr-FR" sz="1200" b="1" i="0" u="none" strike="noStrike">
                          <a:solidFill>
                            <a:srgbClr val="000000"/>
                          </a:solidFill>
                          <a:latin typeface="Calibri"/>
                        </a:rPr>
                        <a:t>Niveaux (y compris RDC)</a:t>
                      </a:r>
                      <a:endParaRPr/>
                    </a:p>
                  </a:txBody>
                  <a:tcPr marL="9525" marR="9525" marT="9525" marB="0" anchor="ctr">
                    <a:lnL w="12700" algn="ctr">
                      <a:noFill/>
                    </a:lnL>
                    <a:lnR w="12700" algn="ctr">
                      <a:noFill/>
                    </a:lnR>
                    <a:lnT w="12700" algn="ctr">
                      <a:noFill/>
                    </a:lnT>
                    <a:lnB w="12700" algn="ctr">
                      <a:noFill/>
                    </a:lnB>
                    <a:solidFill>
                      <a:srgbClr val="D9E1F2"/>
                    </a:solidFill>
                  </a:tcPr>
                </a:tc>
                <a:tc>
                  <a:txBody>
                    <a:bodyPr/>
                    <a:lstStyle/>
                    <a:p>
                      <a:pPr algn="ctr">
                        <a:defRPr/>
                      </a:pPr>
                      <a:r>
                        <a:rPr lang="fr-FR" sz="1200" b="0" i="0" u="none" strike="noStrike">
                          <a:solidFill>
                            <a:srgbClr val="000000"/>
                          </a:solidFill>
                          <a:latin typeface="Calibri"/>
                        </a:rPr>
                        <a:t>4</a:t>
                      </a:r>
                      <a:endParaRPr/>
                    </a:p>
                  </a:txBody>
                  <a:tcPr marL="9525" marR="9525" marT="9525" marB="0" anchor="ctr">
                    <a:lnL w="12700" algn="ctr">
                      <a:noFill/>
                    </a:lnL>
                    <a:lnR w="12700" algn="ctr">
                      <a:noFill/>
                    </a:lnR>
                    <a:lnT w="12700" algn="ctr">
                      <a:noFill/>
                    </a:lnT>
                    <a:lnB w="12700" algn="ctr">
                      <a:noFill/>
                    </a:lnB>
                    <a:solidFill>
                      <a:srgbClr val="D9E1F2"/>
                    </a:solidFill>
                  </a:tcPr>
                </a:tc>
                <a:extLst>
                  <a:ext uri="{0D108BD9-81ED-4DB2-BD59-A6C34878D82A}">
                    <a16:rowId xmlns:a16="http://schemas.microsoft.com/office/drawing/2014/main" val="10002"/>
                  </a:ext>
                </a:extLst>
              </a:tr>
              <a:tr h="180975">
                <a:tc>
                  <a:txBody>
                    <a:bodyPr/>
                    <a:lstStyle/>
                    <a:p>
                      <a:pPr algn="l">
                        <a:defRPr/>
                      </a:pPr>
                      <a:r>
                        <a:rPr lang="fr-FR" sz="1200" b="1" i="0" u="none" strike="noStrike">
                          <a:solidFill>
                            <a:srgbClr val="000000"/>
                          </a:solidFill>
                          <a:latin typeface="Calibri"/>
                        </a:rPr>
                        <a:t>Surface  (m)</a:t>
                      </a:r>
                      <a:endParaRPr/>
                    </a:p>
                  </a:txBody>
                  <a:tcPr marL="9525" marR="9525" marT="9525" marB="0" anchor="ctr">
                    <a:lnL w="12700" algn="ctr">
                      <a:noFill/>
                    </a:lnL>
                    <a:lnR w="12700" algn="ctr">
                      <a:noFill/>
                    </a:lnR>
                    <a:lnT w="12700" algn="ctr">
                      <a:noFill/>
                    </a:lnT>
                    <a:lnB w="12700" algn="ctr">
                      <a:noFill/>
                    </a:lnB>
                    <a:solidFill>
                      <a:srgbClr val="D9E1F2"/>
                    </a:solidFill>
                  </a:tcPr>
                </a:tc>
                <a:tc>
                  <a:txBody>
                    <a:bodyPr/>
                    <a:lstStyle/>
                    <a:p>
                      <a:pPr algn="ctr">
                        <a:defRPr/>
                      </a:pPr>
                      <a:r>
                        <a:rPr lang="fr-FR" sz="1200" b="0" i="0" u="none" strike="noStrike">
                          <a:solidFill>
                            <a:srgbClr val="000000"/>
                          </a:solidFill>
                          <a:latin typeface="Calibri"/>
                        </a:rPr>
                        <a:t>888,9m²</a:t>
                      </a:r>
                      <a:endParaRPr/>
                    </a:p>
                  </a:txBody>
                  <a:tcPr marL="9525" marR="9525" marT="9525" marB="0" anchor="ctr">
                    <a:lnL w="12700" algn="ctr">
                      <a:noFill/>
                    </a:lnL>
                    <a:lnR w="12700" algn="ctr">
                      <a:noFill/>
                    </a:lnR>
                    <a:lnT w="12700" algn="ctr">
                      <a:noFill/>
                    </a:lnT>
                    <a:lnB w="12700" algn="ctr">
                      <a:noFill/>
                    </a:lnB>
                    <a:solidFill>
                      <a:srgbClr val="D9E1F2"/>
                    </a:solidFill>
                  </a:tcPr>
                </a:tc>
                <a:extLst>
                  <a:ext uri="{0D108BD9-81ED-4DB2-BD59-A6C34878D82A}">
                    <a16:rowId xmlns:a16="http://schemas.microsoft.com/office/drawing/2014/main" val="10003"/>
                  </a:ext>
                </a:extLst>
              </a:tr>
              <a:tr h="180975">
                <a:tc>
                  <a:txBody>
                    <a:bodyPr/>
                    <a:lstStyle/>
                    <a:p>
                      <a:pPr algn="l">
                        <a:defRPr/>
                      </a:pPr>
                      <a:r>
                        <a:rPr lang="fr-FR" sz="1200" b="1" i="0" u="none" strike="noStrike">
                          <a:solidFill>
                            <a:srgbClr val="000000"/>
                          </a:solidFill>
                          <a:latin typeface="Calibri"/>
                        </a:rPr>
                        <a:t>nbre logements</a:t>
                      </a:r>
                      <a:endParaRPr/>
                    </a:p>
                  </a:txBody>
                  <a:tcPr marL="9525" marR="9525" marT="9525" marB="0" anchor="ctr">
                    <a:lnL w="12700" algn="ctr">
                      <a:noFill/>
                    </a:lnL>
                    <a:lnR w="12700" algn="ctr">
                      <a:noFill/>
                    </a:lnR>
                    <a:lnT w="12700" algn="ctr">
                      <a:noFill/>
                    </a:lnT>
                    <a:lnB w="12700" algn="ctr">
                      <a:noFill/>
                    </a:lnB>
                    <a:solidFill>
                      <a:srgbClr val="D9E1F2"/>
                    </a:solidFill>
                  </a:tcPr>
                </a:tc>
                <a:tc>
                  <a:txBody>
                    <a:bodyPr/>
                    <a:lstStyle/>
                    <a:p>
                      <a:pPr algn="ctr">
                        <a:defRPr/>
                      </a:pPr>
                      <a:r>
                        <a:rPr lang="fr-FR" sz="1200" b="0" i="0" u="none" strike="noStrike">
                          <a:solidFill>
                            <a:srgbClr val="000000"/>
                          </a:solidFill>
                          <a:latin typeface="Calibri"/>
                        </a:rPr>
                        <a:t>14</a:t>
                      </a:r>
                      <a:endParaRPr/>
                    </a:p>
                  </a:txBody>
                  <a:tcPr marL="9525" marR="9525" marT="9525" marB="0" anchor="ctr">
                    <a:lnL w="12700" algn="ctr">
                      <a:noFill/>
                    </a:lnL>
                    <a:lnR w="12700" algn="ctr">
                      <a:noFill/>
                    </a:lnR>
                    <a:lnT w="12700" algn="ctr">
                      <a:noFill/>
                    </a:lnT>
                    <a:lnB w="12700" algn="ctr">
                      <a:noFill/>
                    </a:lnB>
                    <a:solidFill>
                      <a:srgbClr val="D9E1F2"/>
                    </a:solidFill>
                  </a:tcPr>
                </a:tc>
                <a:extLst>
                  <a:ext uri="{0D108BD9-81ED-4DB2-BD59-A6C34878D82A}">
                    <a16:rowId xmlns:a16="http://schemas.microsoft.com/office/drawing/2014/main" val="10004"/>
                  </a:ext>
                </a:extLst>
              </a:tr>
            </a:tbl>
          </a:graphicData>
        </a:graphic>
      </p:graphicFrame>
      <p:graphicFrame>
        <p:nvGraphicFramePr>
          <p:cNvPr id="20" name="Tableau 19"/>
          <p:cNvGraphicFramePr>
            <a:graphicFrameLocks noGrp="1"/>
          </p:cNvGraphicFramePr>
          <p:nvPr/>
        </p:nvGraphicFramePr>
        <p:xfrm>
          <a:off x="758359" y="4033634"/>
          <a:ext cx="3076095" cy="603231"/>
        </p:xfrm>
        <a:graphic>
          <a:graphicData uri="http://schemas.openxmlformats.org/drawingml/2006/table">
            <a:tbl>
              <a:tblPr/>
              <a:tblGrid>
                <a:gridCol w="1197881">
                  <a:extLst>
                    <a:ext uri="{9D8B030D-6E8A-4147-A177-3AD203B41FA5}">
                      <a16:colId xmlns:a16="http://schemas.microsoft.com/office/drawing/2014/main" val="20000"/>
                    </a:ext>
                  </a:extLst>
                </a:gridCol>
                <a:gridCol w="834694">
                  <a:extLst>
                    <a:ext uri="{9D8B030D-6E8A-4147-A177-3AD203B41FA5}">
                      <a16:colId xmlns:a16="http://schemas.microsoft.com/office/drawing/2014/main" val="20001"/>
                    </a:ext>
                  </a:extLst>
                </a:gridCol>
                <a:gridCol w="71520">
                  <a:extLst>
                    <a:ext uri="{9D8B030D-6E8A-4147-A177-3AD203B41FA5}">
                      <a16:colId xmlns:a16="http://schemas.microsoft.com/office/drawing/2014/main" val="20002"/>
                    </a:ext>
                  </a:extLst>
                </a:gridCol>
                <a:gridCol w="972000">
                  <a:extLst>
                    <a:ext uri="{9D8B030D-6E8A-4147-A177-3AD203B41FA5}">
                      <a16:colId xmlns:a16="http://schemas.microsoft.com/office/drawing/2014/main" val="20003"/>
                    </a:ext>
                  </a:extLst>
                </a:gridCol>
              </a:tblGrid>
              <a:tr h="210801">
                <a:tc>
                  <a:txBody>
                    <a:bodyPr/>
                    <a:lstStyle/>
                    <a:p>
                      <a:pPr algn="r">
                        <a:defRPr/>
                      </a:pPr>
                      <a:r>
                        <a:rPr lang="fr-FR" sz="1200" b="1" i="0" u="none" strike="noStrike">
                          <a:solidFill>
                            <a:srgbClr val="000000"/>
                          </a:solidFill>
                          <a:latin typeface="Calibri"/>
                        </a:rPr>
                        <a:t>Coût total (€/m²)</a:t>
                      </a:r>
                      <a:endParaRPr/>
                    </a:p>
                  </a:txBody>
                  <a:tcPr marL="9525" marR="9525" marT="9525" marB="0" anchor="ctr">
                    <a:lnL w="19050" algn="ctr">
                      <a:solidFill>
                        <a:srgbClr val="000000"/>
                      </a:solidFill>
                    </a:lnL>
                    <a:lnR w="12700" algn="ctr">
                      <a:noFill/>
                    </a:lnR>
                    <a:lnT w="19050" algn="ctr">
                      <a:solidFill>
                        <a:srgbClr val="000000"/>
                      </a:solidFill>
                    </a:lnT>
                    <a:lnB w="12700" algn="ctr">
                      <a:noFill/>
                    </a:lnB>
                  </a:tcPr>
                </a:tc>
                <a:tc>
                  <a:txBody>
                    <a:bodyPr/>
                    <a:lstStyle/>
                    <a:p>
                      <a:pPr algn="ctr">
                        <a:defRPr/>
                      </a:pPr>
                      <a:r>
                        <a:rPr lang="fr-FR" sz="1200" b="1" i="0" u="none" strike="noStrike">
                          <a:solidFill>
                            <a:srgbClr val="000000"/>
                          </a:solidFill>
                          <a:latin typeface="Calibri"/>
                        </a:rPr>
                        <a:t>1969 €/m²</a:t>
                      </a:r>
                      <a:endParaRPr/>
                    </a:p>
                  </a:txBody>
                  <a:tcPr marL="9525" marR="9525" marT="9525" marB="0" anchor="ctr">
                    <a:lnL w="12700" algn="ctr">
                      <a:noFill/>
                    </a:lnL>
                    <a:lnR w="12700" algn="ctr">
                      <a:noFill/>
                    </a:lnR>
                    <a:lnT w="19050" algn="ctr">
                      <a:solidFill>
                        <a:srgbClr val="000000"/>
                      </a:solidFill>
                    </a:lnT>
                    <a:lnB w="12700" algn="ctr">
                      <a:noFill/>
                    </a:lnB>
                  </a:tcPr>
                </a:tc>
                <a:tc>
                  <a:txBody>
                    <a:bodyPr/>
                    <a:lstStyle/>
                    <a:p>
                      <a:pPr algn="ctr">
                        <a:defRPr/>
                      </a:pPr>
                      <a:r>
                        <a:rPr lang="fr-FR" sz="1200" b="1" i="0" u="none" strike="noStrike">
                          <a:solidFill>
                            <a:srgbClr val="000000"/>
                          </a:solidFill>
                          <a:latin typeface="Calibri"/>
                        </a:rPr>
                        <a:t> </a:t>
                      </a:r>
                      <a:endParaRPr/>
                    </a:p>
                  </a:txBody>
                  <a:tcPr marL="9525" marR="9525" marT="9525" marB="0" anchor="ctr">
                    <a:lnL w="12700" algn="ctr">
                      <a:noFill/>
                    </a:lnL>
                    <a:lnR w="12700" algn="ctr">
                      <a:noFill/>
                    </a:lnR>
                    <a:lnT w="19050" algn="ctr">
                      <a:solidFill>
                        <a:srgbClr val="000000"/>
                      </a:solidFill>
                    </a:lnT>
                    <a:lnB w="12700" algn="ctr">
                      <a:noFill/>
                    </a:lnB>
                  </a:tcPr>
                </a:tc>
                <a:tc>
                  <a:txBody>
                    <a:bodyPr/>
                    <a:lstStyle/>
                    <a:p>
                      <a:pPr algn="ctr">
                        <a:defRPr/>
                      </a:pPr>
                      <a:r>
                        <a:rPr lang="fr-FR" sz="1200" b="1" i="0" u="none" strike="noStrike">
                          <a:solidFill>
                            <a:srgbClr val="000000"/>
                          </a:solidFill>
                          <a:latin typeface="Calibri"/>
                        </a:rPr>
                        <a:t>2130 €/m²</a:t>
                      </a:r>
                      <a:endParaRPr/>
                    </a:p>
                  </a:txBody>
                  <a:tcPr marL="9525" marR="9525" marT="9525" marB="0" anchor="ctr">
                    <a:lnL w="12700" algn="ctr">
                      <a:noFill/>
                    </a:lnL>
                    <a:lnR w="19050" algn="ctr">
                      <a:solidFill>
                        <a:srgbClr val="000000"/>
                      </a:solidFill>
                    </a:lnR>
                    <a:lnT w="19050" algn="ctr">
                      <a:solidFill>
                        <a:srgbClr val="000000"/>
                      </a:solidFill>
                    </a:lnT>
                    <a:lnB w="12700" algn="ctr">
                      <a:noFill/>
                    </a:lnB>
                  </a:tcPr>
                </a:tc>
                <a:extLst>
                  <a:ext uri="{0D108BD9-81ED-4DB2-BD59-A6C34878D82A}">
                    <a16:rowId xmlns:a16="http://schemas.microsoft.com/office/drawing/2014/main" val="10000"/>
                  </a:ext>
                </a:extLst>
              </a:tr>
              <a:tr h="190500">
                <a:tc>
                  <a:txBody>
                    <a:bodyPr/>
                    <a:lstStyle/>
                    <a:p>
                      <a:pPr algn="r">
                        <a:defRPr/>
                      </a:pPr>
                      <a:r>
                        <a:rPr lang="fr-FR" sz="1200" b="1" i="0" u="none" strike="noStrike">
                          <a:solidFill>
                            <a:srgbClr val="000000"/>
                          </a:solidFill>
                          <a:latin typeface="Calibri"/>
                        </a:rPr>
                        <a:t>Surcoût (€/m²)</a:t>
                      </a:r>
                      <a:endParaRPr/>
                    </a:p>
                  </a:txBody>
                  <a:tcPr marL="9525" marR="9525" marT="9525" marB="0" anchor="ctr">
                    <a:lnL w="19050" algn="ctr">
                      <a:solidFill>
                        <a:srgbClr val="000000"/>
                      </a:solidFill>
                    </a:lnL>
                    <a:lnR w="12700" algn="ctr">
                      <a:noFill/>
                    </a:lnR>
                    <a:lnT w="12700" algn="ctr">
                      <a:noFill/>
                    </a:lnT>
                    <a:lnB w="12700" algn="ctr">
                      <a:noFill/>
                    </a:lnB>
                  </a:tcPr>
                </a:tc>
                <a:tc>
                  <a:txBody>
                    <a:bodyPr/>
                    <a:lstStyle/>
                    <a:p>
                      <a:pPr algn="ctr">
                        <a:defRPr/>
                      </a:pPr>
                      <a:endParaRPr lang="fr-FR" sz="1200" b="1" i="0" u="none" strike="noStrike">
                        <a:solidFill>
                          <a:srgbClr val="000000"/>
                        </a:solidFill>
                        <a:latin typeface="Calibri"/>
                      </a:endParaRPr>
                    </a:p>
                  </a:txBody>
                  <a:tcPr marL="9525" marR="9525" marT="9525" marB="0" anchor="ctr">
                    <a:lnL w="12700" algn="ctr">
                      <a:noFill/>
                    </a:lnL>
                    <a:lnR w="12700" algn="ctr">
                      <a:noFill/>
                    </a:lnR>
                    <a:lnT w="12700" algn="ctr">
                      <a:noFill/>
                    </a:lnT>
                    <a:lnB w="12700" algn="ctr">
                      <a:noFill/>
                    </a:lnB>
                  </a:tcPr>
                </a:tc>
                <a:tc>
                  <a:txBody>
                    <a:bodyPr/>
                    <a:lstStyle/>
                    <a:p>
                      <a:pPr algn="ctr">
                        <a:defRPr/>
                      </a:pPr>
                      <a:endParaRPr lang="fr-FR" sz="1200" b="1" i="0" u="none" strike="noStrike">
                        <a:solidFill>
                          <a:srgbClr val="000000"/>
                        </a:solidFill>
                        <a:latin typeface="Calibri"/>
                      </a:endParaRPr>
                    </a:p>
                  </a:txBody>
                  <a:tcPr marL="9525" marR="9525" marT="9525" marB="0" anchor="ctr">
                    <a:lnL w="12700" algn="ctr">
                      <a:noFill/>
                    </a:lnL>
                    <a:lnR w="12700" algn="ctr">
                      <a:noFill/>
                    </a:lnR>
                    <a:lnT w="12700" algn="ctr">
                      <a:noFill/>
                    </a:lnT>
                    <a:lnB w="12700" algn="ctr">
                      <a:noFill/>
                    </a:lnB>
                  </a:tcPr>
                </a:tc>
                <a:tc>
                  <a:txBody>
                    <a:bodyPr/>
                    <a:lstStyle/>
                    <a:p>
                      <a:pPr algn="ctr">
                        <a:defRPr/>
                      </a:pPr>
                      <a:r>
                        <a:rPr lang="fr-FR" sz="1200" b="1" i="0" u="none" strike="noStrike">
                          <a:solidFill>
                            <a:srgbClr val="000000"/>
                          </a:solidFill>
                          <a:latin typeface="Calibri"/>
                        </a:rPr>
                        <a:t> + 162 €/m²</a:t>
                      </a:r>
                      <a:endParaRPr/>
                    </a:p>
                  </a:txBody>
                  <a:tcPr marL="9525" marR="9525" marT="9525" marB="0" anchor="ctr">
                    <a:lnL w="12700" algn="ctr">
                      <a:noFill/>
                    </a:lnL>
                    <a:lnR w="19050" algn="ctr">
                      <a:solidFill>
                        <a:srgbClr val="000000"/>
                      </a:solidFill>
                    </a:lnR>
                    <a:lnT w="12700" algn="ctr">
                      <a:noFill/>
                    </a:lnT>
                    <a:lnB w="12700" algn="ctr">
                      <a:noFill/>
                    </a:lnB>
                  </a:tcPr>
                </a:tc>
                <a:extLst>
                  <a:ext uri="{0D108BD9-81ED-4DB2-BD59-A6C34878D82A}">
                    <a16:rowId xmlns:a16="http://schemas.microsoft.com/office/drawing/2014/main" val="10001"/>
                  </a:ext>
                </a:extLst>
              </a:tr>
              <a:tr h="200025">
                <a:tc>
                  <a:txBody>
                    <a:bodyPr/>
                    <a:lstStyle/>
                    <a:p>
                      <a:pPr algn="r">
                        <a:defRPr/>
                      </a:pPr>
                      <a:r>
                        <a:rPr lang="fr-FR" sz="1200" b="1" i="0" u="none" strike="noStrike">
                          <a:solidFill>
                            <a:srgbClr val="000000"/>
                          </a:solidFill>
                          <a:latin typeface="Calibri"/>
                        </a:rPr>
                        <a:t>Surcoût relatif (%)</a:t>
                      </a:r>
                      <a:endParaRPr/>
                    </a:p>
                  </a:txBody>
                  <a:tcPr marL="9525" marR="9525" marT="9525" marB="0" anchor="ctr">
                    <a:lnL w="19050" algn="ctr">
                      <a:solidFill>
                        <a:srgbClr val="000000"/>
                      </a:solidFill>
                    </a:lnL>
                    <a:lnR w="12700" algn="ctr">
                      <a:noFill/>
                    </a:lnR>
                    <a:lnT w="12700" algn="ctr">
                      <a:noFill/>
                    </a:lnT>
                    <a:lnB w="19050" algn="ctr">
                      <a:solidFill>
                        <a:srgbClr val="000000"/>
                      </a:solidFill>
                    </a:lnB>
                  </a:tcPr>
                </a:tc>
                <a:tc>
                  <a:txBody>
                    <a:bodyPr/>
                    <a:lstStyle/>
                    <a:p>
                      <a:pPr algn="ctr">
                        <a:defRPr/>
                      </a:pPr>
                      <a:r>
                        <a:rPr lang="fr-FR" sz="1200" b="1" i="0" u="none" strike="noStrike">
                          <a:solidFill>
                            <a:srgbClr val="000000"/>
                          </a:solidFill>
                          <a:latin typeface="Calibri"/>
                        </a:rPr>
                        <a:t> </a:t>
                      </a:r>
                      <a:endParaRPr/>
                    </a:p>
                  </a:txBody>
                  <a:tcPr marL="9525" marR="9525" marT="9525" marB="0" anchor="ctr">
                    <a:lnL w="12700" algn="ctr">
                      <a:noFill/>
                    </a:lnL>
                    <a:lnR w="12700" algn="ctr">
                      <a:noFill/>
                    </a:lnR>
                    <a:lnT w="12700" algn="ctr">
                      <a:noFill/>
                    </a:lnT>
                    <a:lnB w="19050" algn="ctr">
                      <a:solidFill>
                        <a:srgbClr val="000000"/>
                      </a:solidFill>
                    </a:lnB>
                  </a:tcPr>
                </a:tc>
                <a:tc>
                  <a:txBody>
                    <a:bodyPr/>
                    <a:lstStyle/>
                    <a:p>
                      <a:pPr algn="ctr">
                        <a:defRPr/>
                      </a:pPr>
                      <a:r>
                        <a:rPr lang="fr-FR" sz="1200" b="1" i="0" u="none" strike="noStrike">
                          <a:solidFill>
                            <a:srgbClr val="000000"/>
                          </a:solidFill>
                          <a:latin typeface="Calibri"/>
                        </a:rPr>
                        <a:t> </a:t>
                      </a:r>
                      <a:endParaRPr/>
                    </a:p>
                  </a:txBody>
                  <a:tcPr marL="9525" marR="9525" marT="9525" marB="0" anchor="ctr">
                    <a:lnL w="12700" algn="ctr">
                      <a:noFill/>
                    </a:lnL>
                    <a:lnR w="12700" algn="ctr">
                      <a:noFill/>
                    </a:lnR>
                    <a:lnT w="12700" algn="ctr">
                      <a:noFill/>
                    </a:lnT>
                    <a:lnB w="19050" algn="ctr">
                      <a:solidFill>
                        <a:srgbClr val="000000"/>
                      </a:solidFill>
                    </a:lnB>
                  </a:tcPr>
                </a:tc>
                <a:tc>
                  <a:txBody>
                    <a:bodyPr/>
                    <a:lstStyle/>
                    <a:p>
                      <a:pPr algn="ctr">
                        <a:defRPr/>
                      </a:pPr>
                      <a:r>
                        <a:rPr lang="fr-FR" sz="1200" b="1" i="0" u="none" strike="noStrike">
                          <a:solidFill>
                            <a:srgbClr val="000000"/>
                          </a:solidFill>
                          <a:latin typeface="Calibri"/>
                        </a:rPr>
                        <a:t>+ 8,2%</a:t>
                      </a:r>
                      <a:endParaRPr/>
                    </a:p>
                  </a:txBody>
                  <a:tcPr marL="9525" marR="9525" marT="9525" marB="0" anchor="ctr">
                    <a:lnL w="12700" algn="ctr">
                      <a:noFill/>
                    </a:lnL>
                    <a:lnR w="19050" algn="ctr">
                      <a:solidFill>
                        <a:srgbClr val="000000"/>
                      </a:solidFill>
                    </a:lnR>
                    <a:lnT w="12700" algn="ctr">
                      <a:noFill/>
                    </a:lnT>
                    <a:lnB w="19050" algn="ctr">
                      <a:solidFill>
                        <a:srgbClr val="000000"/>
                      </a:solidFill>
                    </a:lnB>
                  </a:tcPr>
                </a:tc>
                <a:extLst>
                  <a:ext uri="{0D108BD9-81ED-4DB2-BD59-A6C34878D82A}">
                    <a16:rowId xmlns:a16="http://schemas.microsoft.com/office/drawing/2014/main" val="10002"/>
                  </a:ext>
                </a:extLst>
              </a:tr>
            </a:tbl>
          </a:graphicData>
        </a:graphic>
      </p:graphicFrame>
      <p:pic>
        <p:nvPicPr>
          <p:cNvPr id="21" name="Image 20"/>
          <p:cNvPicPr>
            <a:picLocks noChangeAspect="1"/>
          </p:cNvPicPr>
          <p:nvPr/>
        </p:nvPicPr>
        <p:blipFill>
          <a:blip r:embed="rId7"/>
          <a:stretch/>
        </p:blipFill>
        <p:spPr bwMode="auto">
          <a:xfrm>
            <a:off x="1792269" y="2298704"/>
            <a:ext cx="1361457" cy="786620"/>
          </a:xfrm>
          <a:prstGeom prst="rect">
            <a:avLst/>
          </a:prstGeom>
        </p:spPr>
      </p:pic>
      <p:graphicFrame>
        <p:nvGraphicFramePr>
          <p:cNvPr id="22" name="Tableau 21"/>
          <p:cNvGraphicFramePr>
            <a:graphicFrameLocks noGrp="1"/>
          </p:cNvGraphicFramePr>
          <p:nvPr/>
        </p:nvGraphicFramePr>
        <p:xfrm>
          <a:off x="426709" y="2980259"/>
          <a:ext cx="3374882" cy="946704"/>
        </p:xfrm>
        <a:graphic>
          <a:graphicData uri="http://schemas.openxmlformats.org/drawingml/2006/table">
            <a:tbl>
              <a:tblPr/>
              <a:tblGrid>
                <a:gridCol w="660947">
                  <a:extLst>
                    <a:ext uri="{9D8B030D-6E8A-4147-A177-3AD203B41FA5}">
                      <a16:colId xmlns:a16="http://schemas.microsoft.com/office/drawing/2014/main" val="20000"/>
                    </a:ext>
                  </a:extLst>
                </a:gridCol>
                <a:gridCol w="879184">
                  <a:extLst>
                    <a:ext uri="{9D8B030D-6E8A-4147-A177-3AD203B41FA5}">
                      <a16:colId xmlns:a16="http://schemas.microsoft.com/office/drawing/2014/main" val="20001"/>
                    </a:ext>
                  </a:extLst>
                </a:gridCol>
                <a:gridCol w="930261">
                  <a:extLst>
                    <a:ext uri="{9D8B030D-6E8A-4147-A177-3AD203B41FA5}">
                      <a16:colId xmlns:a16="http://schemas.microsoft.com/office/drawing/2014/main" val="20002"/>
                    </a:ext>
                  </a:extLst>
                </a:gridCol>
                <a:gridCol w="102425">
                  <a:extLst>
                    <a:ext uri="{9D8B030D-6E8A-4147-A177-3AD203B41FA5}">
                      <a16:colId xmlns:a16="http://schemas.microsoft.com/office/drawing/2014/main" val="20003"/>
                    </a:ext>
                  </a:extLst>
                </a:gridCol>
                <a:gridCol w="802065">
                  <a:extLst>
                    <a:ext uri="{9D8B030D-6E8A-4147-A177-3AD203B41FA5}">
                      <a16:colId xmlns:a16="http://schemas.microsoft.com/office/drawing/2014/main" val="20004"/>
                    </a:ext>
                  </a:extLst>
                </a:gridCol>
              </a:tblGrid>
              <a:tr h="292678">
                <a:tc rowSpan="3">
                  <a:txBody>
                    <a:bodyPr/>
                    <a:lstStyle/>
                    <a:p>
                      <a:pPr algn="ctr">
                        <a:defRPr/>
                      </a:pPr>
                      <a:r>
                        <a:rPr lang="fr-FR" sz="1200" b="0" i="0" u="none" strike="noStrike">
                          <a:solidFill>
                            <a:srgbClr val="000000"/>
                          </a:solidFill>
                          <a:latin typeface="Calibri"/>
                        </a:rPr>
                        <a:t>Situation</a:t>
                      </a:r>
                      <a:endParaRPr/>
                    </a:p>
                  </a:txBody>
                  <a:tcPr marL="9525" marR="9525" marT="9525" marB="0" anchor="ctr">
                    <a:lnL w="12700" algn="ctr">
                      <a:noFill/>
                    </a:lnL>
                    <a:lnR w="19050" algn="ctr">
                      <a:solidFill>
                        <a:srgbClr val="000000"/>
                      </a:solidFill>
                    </a:lnR>
                    <a:lnT w="12700" algn="ctr">
                      <a:noFill/>
                    </a:lnT>
                    <a:lnB w="12700" algn="ctr">
                      <a:noFill/>
                    </a:lnB>
                  </a:tcPr>
                </a:tc>
                <a:tc>
                  <a:txBody>
                    <a:bodyPr/>
                    <a:lstStyle/>
                    <a:p>
                      <a:pPr algn="l">
                        <a:defRPr/>
                      </a:pPr>
                      <a:endParaRPr lang="fr-FR" sz="1200" b="0" i="0" u="none" strike="noStrike">
                        <a:solidFill>
                          <a:srgbClr val="000000"/>
                        </a:solidFill>
                        <a:latin typeface="Calibri"/>
                      </a:endParaRPr>
                    </a:p>
                  </a:txBody>
                  <a:tcPr marL="9525" marR="9525" marT="9525" marB="0" anchor="b">
                    <a:lnL w="19050" algn="ctr">
                      <a:solidFill>
                        <a:srgbClr val="000000"/>
                      </a:solidFill>
                    </a:lnL>
                    <a:lnR w="12700" algn="ctr">
                      <a:noFill/>
                    </a:lnR>
                    <a:lnT w="12700" algn="ctr">
                      <a:noFill/>
                    </a:lnT>
                    <a:lnB w="12700" algn="ctr">
                      <a:noFill/>
                    </a:lnB>
                  </a:tcPr>
                </a:tc>
                <a:tc>
                  <a:txBody>
                    <a:bodyPr/>
                    <a:lstStyle/>
                    <a:p>
                      <a:pPr algn="ctr">
                        <a:defRPr/>
                      </a:pPr>
                      <a:r>
                        <a:rPr lang="fr-FR" sz="1200" b="1" i="0" u="none" strike="noStrike">
                          <a:solidFill>
                            <a:srgbClr val="000000"/>
                          </a:solidFill>
                          <a:latin typeface="Calibri"/>
                        </a:rPr>
                        <a:t>RT2012</a:t>
                      </a:r>
                      <a:endParaRPr/>
                    </a:p>
                  </a:txBody>
                  <a:tcPr marL="9525" marR="9525" marT="9525" marB="0" anchor="b">
                    <a:lnL w="12700" algn="ctr">
                      <a:noFill/>
                    </a:lnL>
                    <a:lnR w="12700" algn="ctr">
                      <a:noFill/>
                    </a:lnR>
                    <a:lnT w="12700" algn="ctr">
                      <a:noFill/>
                    </a:lnT>
                    <a:lnB w="19050" algn="ctr">
                      <a:solidFill>
                        <a:srgbClr val="000000"/>
                      </a:solidFill>
                    </a:lnB>
                  </a:tcPr>
                </a:tc>
                <a:tc>
                  <a:txBody>
                    <a:bodyPr/>
                    <a:lstStyle/>
                    <a:p>
                      <a:pPr algn="l">
                        <a:defRPr/>
                      </a:pPr>
                      <a:endParaRPr lang="fr-FR" sz="1200" b="0" i="0" u="none" strike="noStrike">
                        <a:solidFill>
                          <a:srgbClr val="000000"/>
                        </a:solidFill>
                        <a:latin typeface="Calibri"/>
                      </a:endParaRPr>
                    </a:p>
                  </a:txBody>
                  <a:tcPr marL="9525" marR="9525" marT="9525" marB="0" anchor="b">
                    <a:lnL w="12700" algn="ctr">
                      <a:noFill/>
                    </a:lnL>
                    <a:lnR w="12700" algn="ctr">
                      <a:noFill/>
                    </a:lnR>
                    <a:lnT w="12700" algn="ctr">
                      <a:noFill/>
                    </a:lnT>
                    <a:lnB w="12700" algn="ctr">
                      <a:noFill/>
                    </a:lnB>
                  </a:tcPr>
                </a:tc>
                <a:tc>
                  <a:txBody>
                    <a:bodyPr/>
                    <a:lstStyle/>
                    <a:p>
                      <a:pPr algn="ctr">
                        <a:defRPr/>
                      </a:pPr>
                      <a:r>
                        <a:rPr lang="fr-FR" sz="1200" b="1" i="0" u="none" strike="noStrike">
                          <a:solidFill>
                            <a:srgbClr val="000000"/>
                          </a:solidFill>
                          <a:latin typeface="Calibri"/>
                        </a:rPr>
                        <a:t>RE2020</a:t>
                      </a:r>
                      <a:endParaRPr/>
                    </a:p>
                  </a:txBody>
                  <a:tcPr marL="9525" marR="9525" marT="9525" marB="0" anchor="b">
                    <a:lnL w="12700" algn="ctr">
                      <a:noFill/>
                    </a:lnL>
                    <a:lnR w="12700" algn="ctr">
                      <a:noFill/>
                    </a:lnR>
                    <a:lnT w="12700" algn="ctr">
                      <a:noFill/>
                    </a:lnT>
                    <a:lnB w="19050" algn="ctr">
                      <a:solidFill>
                        <a:srgbClr val="000000"/>
                      </a:solidFill>
                    </a:lnB>
                  </a:tcPr>
                </a:tc>
                <a:extLst>
                  <a:ext uri="{0D108BD9-81ED-4DB2-BD59-A6C34878D82A}">
                    <a16:rowId xmlns:a16="http://schemas.microsoft.com/office/drawing/2014/main" val="10000"/>
                  </a:ext>
                </a:extLst>
              </a:tr>
              <a:tr h="352425">
                <a:tc vMerge="1">
                  <a:txBody>
                    <a:bodyPr/>
                    <a:lstStyle/>
                    <a:p>
                      <a:pPr>
                        <a:defRPr/>
                      </a:pPr>
                      <a:endParaRPr lang="fr-FR"/>
                    </a:p>
                  </a:txBody>
                  <a:tcPr/>
                </a:tc>
                <a:tc>
                  <a:txBody>
                    <a:bodyPr/>
                    <a:lstStyle/>
                    <a:p>
                      <a:pPr algn="ctr">
                        <a:defRPr/>
                      </a:pPr>
                      <a:r>
                        <a:rPr lang="fr-FR" sz="1200" b="1" i="0" u="none" strike="noStrike">
                          <a:solidFill>
                            <a:srgbClr val="000000"/>
                          </a:solidFill>
                          <a:latin typeface="Calibri"/>
                        </a:rPr>
                        <a:t>Zone climatique</a:t>
                      </a:r>
                      <a:endParaRPr/>
                    </a:p>
                  </a:txBody>
                  <a:tcPr marL="9525" marR="9525" marT="9525" marB="0" anchor="ctr">
                    <a:lnL w="19050" algn="ctr">
                      <a:solidFill>
                        <a:srgbClr val="000000"/>
                      </a:solidFill>
                    </a:lnL>
                    <a:lnR w="12700" algn="ctr">
                      <a:noFill/>
                    </a:lnR>
                    <a:lnT w="12700" algn="ctr">
                      <a:noFill/>
                    </a:lnT>
                    <a:lnB w="12700" algn="ctr">
                      <a:noFill/>
                    </a:lnB>
                  </a:tcPr>
                </a:tc>
                <a:tc>
                  <a:txBody>
                    <a:bodyPr/>
                    <a:lstStyle/>
                    <a:p>
                      <a:pPr algn="ctr">
                        <a:defRPr/>
                      </a:pPr>
                      <a:r>
                        <a:rPr lang="fr-FR" sz="1200" b="0" i="0" u="none" strike="noStrike">
                          <a:solidFill>
                            <a:srgbClr val="000000"/>
                          </a:solidFill>
                          <a:latin typeface="Calibri"/>
                        </a:rPr>
                        <a:t>H2b</a:t>
                      </a:r>
                      <a:endParaRPr/>
                    </a:p>
                  </a:txBody>
                  <a:tcPr marL="9525" marR="9525" marT="9525" marB="0" anchor="b">
                    <a:lnL w="12700" algn="ctr">
                      <a:noFill/>
                    </a:lnL>
                    <a:lnR w="12700" algn="ctr">
                      <a:noFill/>
                    </a:lnR>
                    <a:lnT w="19050" algn="ctr">
                      <a:solidFill>
                        <a:srgbClr val="000000"/>
                      </a:solidFill>
                    </a:lnT>
                    <a:lnB w="12700" algn="ctr">
                      <a:noFill/>
                    </a:lnB>
                  </a:tcPr>
                </a:tc>
                <a:tc>
                  <a:txBody>
                    <a:bodyPr/>
                    <a:lstStyle/>
                    <a:p>
                      <a:pPr algn="l">
                        <a:defRPr/>
                      </a:pPr>
                      <a:endParaRPr lang="fr-FR" sz="1200" b="0" i="0" u="none" strike="noStrike">
                        <a:solidFill>
                          <a:srgbClr val="000000"/>
                        </a:solidFill>
                        <a:latin typeface="Calibri"/>
                      </a:endParaRPr>
                    </a:p>
                  </a:txBody>
                  <a:tcPr marL="9525" marR="9525" marT="9525" marB="0" anchor="b">
                    <a:lnL w="12700" algn="ctr">
                      <a:noFill/>
                    </a:lnL>
                    <a:lnR w="12700" algn="ctr">
                      <a:noFill/>
                    </a:lnR>
                    <a:lnT w="12700" algn="ctr">
                      <a:noFill/>
                    </a:lnT>
                    <a:lnB w="12700" algn="ctr">
                      <a:noFill/>
                    </a:lnB>
                  </a:tcPr>
                </a:tc>
                <a:tc>
                  <a:txBody>
                    <a:bodyPr/>
                    <a:lstStyle/>
                    <a:p>
                      <a:pPr algn="ctr">
                        <a:defRPr/>
                      </a:pPr>
                      <a:r>
                        <a:rPr lang="fr-FR" sz="1200" b="0" i="0" u="none" strike="noStrike">
                          <a:solidFill>
                            <a:srgbClr val="000000"/>
                          </a:solidFill>
                          <a:latin typeface="Calibri"/>
                        </a:rPr>
                        <a:t>H2b</a:t>
                      </a:r>
                      <a:endParaRPr/>
                    </a:p>
                  </a:txBody>
                  <a:tcPr marL="9525" marR="9525" marT="9525" marB="0" anchor="b">
                    <a:lnL w="12700" algn="ctr">
                      <a:noFill/>
                    </a:lnL>
                    <a:lnR w="12700" algn="ctr">
                      <a:noFill/>
                    </a:lnR>
                    <a:lnT w="19050" algn="ctr">
                      <a:solidFill>
                        <a:srgbClr val="000000"/>
                      </a:solidFill>
                    </a:lnT>
                    <a:lnB w="12700" algn="ctr">
                      <a:noFill/>
                    </a:lnB>
                  </a:tcPr>
                </a:tc>
                <a:extLst>
                  <a:ext uri="{0D108BD9-81ED-4DB2-BD59-A6C34878D82A}">
                    <a16:rowId xmlns:a16="http://schemas.microsoft.com/office/drawing/2014/main" val="10001"/>
                  </a:ext>
                </a:extLst>
              </a:tr>
              <a:tr h="278741">
                <a:tc vMerge="1">
                  <a:txBody>
                    <a:bodyPr/>
                    <a:lstStyle/>
                    <a:p>
                      <a:pPr>
                        <a:defRPr/>
                      </a:pPr>
                      <a:endParaRPr lang="fr-FR"/>
                    </a:p>
                  </a:txBody>
                  <a:tcPr/>
                </a:tc>
                <a:tc>
                  <a:txBody>
                    <a:bodyPr/>
                    <a:lstStyle/>
                    <a:p>
                      <a:pPr algn="ctr">
                        <a:defRPr/>
                      </a:pPr>
                      <a:r>
                        <a:rPr lang="fr-FR" sz="1200" b="1" i="0" u="none" strike="noStrike">
                          <a:solidFill>
                            <a:srgbClr val="000000"/>
                          </a:solidFill>
                          <a:latin typeface="Calibri"/>
                        </a:rPr>
                        <a:t>Altitude</a:t>
                      </a:r>
                      <a:endParaRPr/>
                    </a:p>
                  </a:txBody>
                  <a:tcPr marL="9525" marR="9525" marT="9525" marB="0" anchor="ctr">
                    <a:lnL w="19050" algn="ctr">
                      <a:solidFill>
                        <a:srgbClr val="000000"/>
                      </a:solidFill>
                    </a:lnL>
                    <a:lnR w="12700" algn="ctr">
                      <a:noFill/>
                    </a:lnR>
                    <a:lnT w="12700" algn="ctr">
                      <a:noFill/>
                    </a:lnT>
                    <a:lnB w="12700" algn="ctr">
                      <a:noFill/>
                    </a:lnB>
                  </a:tcPr>
                </a:tc>
                <a:tc>
                  <a:txBody>
                    <a:bodyPr/>
                    <a:lstStyle/>
                    <a:p>
                      <a:pPr algn="ctr">
                        <a:defRPr/>
                      </a:pPr>
                      <a:r>
                        <a:rPr lang="fr-FR" sz="1200" b="0" i="0" u="none" strike="noStrike">
                          <a:solidFill>
                            <a:srgbClr val="000000"/>
                          </a:solidFill>
                          <a:latin typeface="Calibri"/>
                        </a:rPr>
                        <a:t>[0.0, 400.0)</a:t>
                      </a:r>
                      <a:endParaRPr/>
                    </a:p>
                  </a:txBody>
                  <a:tcPr marL="9525" marR="9525" marT="9525" marB="0" anchor="b">
                    <a:lnL w="12700" algn="ctr">
                      <a:noFill/>
                    </a:lnL>
                    <a:lnR w="12700" algn="ctr">
                      <a:noFill/>
                    </a:lnR>
                    <a:lnT w="12700" algn="ctr">
                      <a:noFill/>
                    </a:lnT>
                    <a:lnB w="12700" algn="ctr">
                      <a:noFill/>
                    </a:lnB>
                  </a:tcPr>
                </a:tc>
                <a:tc>
                  <a:txBody>
                    <a:bodyPr/>
                    <a:lstStyle/>
                    <a:p>
                      <a:pPr algn="l">
                        <a:defRPr/>
                      </a:pPr>
                      <a:endParaRPr lang="fr-FR" sz="1200" b="0" i="0" u="none" strike="noStrike">
                        <a:solidFill>
                          <a:srgbClr val="000000"/>
                        </a:solidFill>
                        <a:latin typeface="Calibri"/>
                      </a:endParaRPr>
                    </a:p>
                  </a:txBody>
                  <a:tcPr marL="9525" marR="9525" marT="9525" marB="0" anchor="b">
                    <a:lnL w="12700" algn="ctr">
                      <a:noFill/>
                    </a:lnL>
                    <a:lnR w="12700" algn="ctr">
                      <a:noFill/>
                    </a:lnR>
                    <a:lnT w="12700" algn="ctr">
                      <a:noFill/>
                    </a:lnT>
                    <a:lnB w="12700" algn="ctr">
                      <a:noFill/>
                    </a:lnB>
                  </a:tcPr>
                </a:tc>
                <a:tc>
                  <a:txBody>
                    <a:bodyPr/>
                    <a:lstStyle/>
                    <a:p>
                      <a:pPr algn="ctr">
                        <a:defRPr/>
                      </a:pPr>
                      <a:r>
                        <a:rPr lang="fr-FR" sz="1200" b="0" i="0" u="none" strike="noStrike">
                          <a:solidFill>
                            <a:srgbClr val="000000"/>
                          </a:solidFill>
                          <a:latin typeface="Calibri"/>
                        </a:rPr>
                        <a:t>[0.0, 400.0)</a:t>
                      </a:r>
                      <a:endParaRPr/>
                    </a:p>
                  </a:txBody>
                  <a:tcPr marL="9525" marR="9525" marT="9525" marB="0" anchor="b">
                    <a:lnL w="12700" algn="ctr">
                      <a:noFill/>
                    </a:lnL>
                    <a:lnR w="12700" algn="ctr">
                      <a:noFill/>
                    </a:lnR>
                    <a:lnT w="12700" algn="ctr">
                      <a:noFill/>
                    </a:lnT>
                    <a:lnB w="12700" algn="ctr">
                      <a:noFill/>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re 1"/>
          <p:cNvSpPr>
            <a:spLocks noGrp="1"/>
          </p:cNvSpPr>
          <p:nvPr>
            <p:ph type="title"/>
          </p:nvPr>
        </p:nvSpPr>
        <p:spPr bwMode="auto">
          <a:xfrm>
            <a:off x="359999" y="1592855"/>
            <a:ext cx="8424000" cy="720000"/>
          </a:xfrm>
        </p:spPr>
        <p:txBody>
          <a:bodyPr anchor="ctr">
            <a:normAutofit/>
          </a:bodyPr>
          <a:lstStyle/>
          <a:p>
            <a:pPr algn="ctr">
              <a:defRPr/>
            </a:pPr>
            <a:r>
              <a:rPr lang="fr-FR"/>
              <a:t>Merci de votre attention</a:t>
            </a:r>
            <a:endParaRPr/>
          </a:p>
        </p:txBody>
      </p:sp>
      <p:sp>
        <p:nvSpPr>
          <p:cNvPr id="5" name="Espace réservé du numéro de diapositive 4"/>
          <p:cNvSpPr>
            <a:spLocks noGrp="1"/>
          </p:cNvSpPr>
          <p:nvPr>
            <p:ph type="sldNum" sz="quarter" idx="12"/>
          </p:nvPr>
        </p:nvSpPr>
        <p:spPr bwMode="auto"/>
        <p:txBody>
          <a:bodyPr/>
          <a:lstStyle/>
          <a:p>
            <a:pPr>
              <a:defRPr/>
            </a:pPr>
            <a:fld id="{733122C9-A0B9-462F-8757-0847AD287B63}" type="slidenum">
              <a:rPr lang="fr-FR"/>
              <a:t>149</a:t>
            </a:fld>
            <a:endParaRPr lang="fr-FR"/>
          </a:p>
        </p:txBody>
      </p:sp>
      <p:sp>
        <p:nvSpPr>
          <p:cNvPr id="6" name="Rectangle 5"/>
          <p:cNvSpPr/>
          <p:nvPr/>
        </p:nvSpPr>
        <p:spPr bwMode="auto">
          <a:xfrm>
            <a:off x="642088" y="4859625"/>
            <a:ext cx="4572000" cy="207749"/>
          </a:xfrm>
          <a:prstGeom prst="rect">
            <a:avLst/>
          </a:prstGeom>
        </p:spPr>
        <p:txBody>
          <a:bodyPr>
            <a:spAutoFit/>
          </a:bodyPr>
          <a:lstStyle/>
          <a:p>
            <a:pPr>
              <a:defRPr/>
            </a:pPr>
            <a:r>
              <a:rPr lang="fr-FR" sz="750">
                <a:solidFill>
                  <a:srgbClr val="169B62"/>
                </a:solidFill>
              </a:rPr>
              <a:t>RE2020 ⎮ Présentation de la RE2020</a:t>
            </a:r>
            <a:endParaRPr/>
          </a:p>
        </p:txBody>
      </p:sp>
    </p:spTree>
  </p:cSld>
  <p:clrMapOvr>
    <a:masterClrMapping/>
  </p:clrMapOvr>
</p:sld>
</file>

<file path=ppt/theme/theme1.xml><?xml version="1.0" encoding="utf-8"?>
<a:theme xmlns:a="http://schemas.openxmlformats.org/drawingml/2006/main" name="MINISTÈR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GOUVERNEMENT PPT">
      <a:majorFont>
        <a:latin typeface="Marianne"/>
        <a:ea typeface="Arial"/>
        <a:cs typeface="Arial"/>
      </a:majorFont>
      <a:minorFont>
        <a:latin typeface="Marianne"/>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Override1.xml><?xml version="1.0" encoding="utf-8"?>
<a:themeOverride xmlns:a="http://schemas.openxmlformats.org/drawingml/2006/main">
  <a:clrScheme name="Cerema_1">
    <a:dk1>
      <a:srgbClr val="000000"/>
    </a:dk1>
    <a:lt1>
      <a:srgbClr val="FFFFFF"/>
    </a:lt1>
    <a:dk2>
      <a:srgbClr val="68A030"/>
    </a:dk2>
    <a:lt2>
      <a:srgbClr val="2A9BB5"/>
    </a:lt2>
    <a:accent1>
      <a:srgbClr val="C6CB08"/>
    </a:accent1>
    <a:accent2>
      <a:srgbClr val="5DB1A1"/>
    </a:accent2>
    <a:accent3>
      <a:srgbClr val="EE7F00"/>
    </a:accent3>
    <a:accent4>
      <a:srgbClr val="8DC1D4"/>
    </a:accent4>
    <a:accent5>
      <a:srgbClr val="E54719"/>
    </a:accent5>
    <a:accent6>
      <a:srgbClr val="005E38"/>
    </a:accent6>
    <a:hlink>
      <a:srgbClr val="0563C1"/>
    </a:hlink>
    <a:folHlink>
      <a:srgbClr val="954F72"/>
    </a:folHlink>
  </a:clrScheme>
  <a:fontScheme name="Arial">
    <a:majorFont>
      <a:latin typeface="Arial"/>
      <a:ea typeface="Arial"/>
      <a:cs typeface="Arial"/>
    </a:majorFont>
    <a:minorFont>
      <a:latin typeface="Arial"/>
      <a:ea typeface="Arial"/>
      <a:cs typeface="Arial"/>
    </a:minorFont>
  </a:fontScheme>
  <a:fmtScheme name="Bureau">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Override>
</file>

<file path=docProps/app.xml><?xml version="1.0" encoding="utf-8"?>
<Properties xmlns="http://schemas.openxmlformats.org/officeDocument/2006/extended-properties" xmlns:vt="http://schemas.openxmlformats.org/officeDocument/2006/docPropsVTypes">
  <Template/>
  <TotalTime>1856</TotalTime>
  <Words>27377</Words>
  <Application>Microsoft Office PowerPoint</Application>
  <PresentationFormat>Affichage à l'écran (16:9)</PresentationFormat>
  <Paragraphs>3488</Paragraphs>
  <Slides>149</Slides>
  <Notes>149</Notes>
  <HiddenSlides>0</HiddenSlides>
  <MMClips>0</MMClips>
  <ScaleCrop>false</ScaleCrop>
  <HeadingPairs>
    <vt:vector size="8" baseType="variant">
      <vt:variant>
        <vt:lpstr>Polices utilisées</vt:lpstr>
      </vt:variant>
      <vt:variant>
        <vt:i4>15</vt:i4>
      </vt:variant>
      <vt:variant>
        <vt:lpstr>Thème</vt:lpstr>
      </vt:variant>
      <vt:variant>
        <vt:i4>1</vt:i4>
      </vt:variant>
      <vt:variant>
        <vt:lpstr>Serveurs OLE incorporés</vt:lpstr>
      </vt:variant>
      <vt:variant>
        <vt:i4>1</vt:i4>
      </vt:variant>
      <vt:variant>
        <vt:lpstr>Titres des diapositives</vt:lpstr>
      </vt:variant>
      <vt:variant>
        <vt:i4>149</vt:i4>
      </vt:variant>
    </vt:vector>
  </HeadingPairs>
  <TitlesOfParts>
    <vt:vector size="166" baseType="lpstr">
      <vt:lpstr>Microsoft YaHei</vt:lpstr>
      <vt:lpstr>MS Gothic</vt:lpstr>
      <vt:lpstr>Arial</vt:lpstr>
      <vt:lpstr>Avenir Black</vt:lpstr>
      <vt:lpstr>Avenir Regular</vt:lpstr>
      <vt:lpstr>Calibri</vt:lpstr>
      <vt:lpstr>Cambria Math</vt:lpstr>
      <vt:lpstr>Courier New</vt:lpstr>
      <vt:lpstr>DIN</vt:lpstr>
      <vt:lpstr>Liberation Sans</vt:lpstr>
      <vt:lpstr>Marianne</vt:lpstr>
      <vt:lpstr>Symbol</vt:lpstr>
      <vt:lpstr>Times LT Std</vt:lpstr>
      <vt:lpstr>Times New Roman</vt:lpstr>
      <vt:lpstr>Wingdings</vt:lpstr>
      <vt:lpstr>MINISTÈRIEL</vt:lpstr>
      <vt:lpstr>oleObj</vt:lpstr>
      <vt:lpstr>Présentation PowerPoint</vt:lpstr>
      <vt:lpstr>Sommaire</vt:lpstr>
      <vt:lpstr>Contexte et objectifs de la RE2020</vt:lpstr>
      <vt:lpstr>RE2020 : ambitieuse dans la lutte contre le changement climatique </vt:lpstr>
      <vt:lpstr>RE2020 : 5 Objectifs</vt:lpstr>
      <vt:lpstr>Processus d’élaboration de la RE2020</vt:lpstr>
      <vt:lpstr>Calendrier d’application aux différents usages</vt:lpstr>
      <vt:lpstr>Calendrier d’application des ajustements et renforcements</vt:lpstr>
      <vt:lpstr>Calendrier d’application</vt:lpstr>
      <vt:lpstr>Calendrier d’application</vt:lpstr>
      <vt:lpstr>Calendrier d’application suite</vt:lpstr>
      <vt:lpstr>Présentation PowerPoint</vt:lpstr>
      <vt:lpstr>Fiches d’application et Foire Aux Questions RE2020</vt:lpstr>
      <vt:lpstr>Publication du texte de mise en place des Titre V</vt:lpstr>
      <vt:lpstr>Application de la RE2020 aux constructions et extensions de petite surface, aux constructions temporaires et Habitations légères de loisirs</vt:lpstr>
      <vt:lpstr>Application de la RE2020 aux constructions et extensions de petite surface, aux constructions temporaires et Habitations légères de loisirs</vt:lpstr>
      <vt:lpstr>Application de la RE2020 aux constructions et extensions de petite surface*</vt:lpstr>
      <vt:lpstr>Présentation PowerPoint</vt:lpstr>
      <vt:lpstr>Application de la RE2020 aux constructions temporaires*</vt:lpstr>
      <vt:lpstr>Application de la RE2020 aux constructions temporaires*</vt:lpstr>
      <vt:lpstr>Présentation PowerPoint</vt:lpstr>
      <vt:lpstr>Application de la RE2020 aux Habitations Légères de Loisirs (HLL)</vt:lpstr>
      <vt:lpstr>Application de la RE2020 aux Habitations Légères de Loisirs (HLL)</vt:lpstr>
      <vt:lpstr>Présentation PowerPoint</vt:lpstr>
      <vt:lpstr>Evolutions par rapport à la RT2012</vt:lpstr>
      <vt:lpstr>Rappels des principes de la RT2012 et évolutions RE2020</vt:lpstr>
      <vt:lpstr>Rappels des principes de la RT2012 et évolutions RE2020</vt:lpstr>
      <vt:lpstr>Rappels des principes de la RT2012 et évolutions RE2020</vt:lpstr>
      <vt:lpstr>Indicateurs et niveaux de performance énergétique</vt:lpstr>
      <vt:lpstr>Objectifs de performance énergétique de la RE2020</vt:lpstr>
      <vt:lpstr>Quatre indicateurs relatifs à l’énergie dans la RE2020</vt:lpstr>
      <vt:lpstr>Rappel des principes de la RT2012 et évolutions RE2020</vt:lpstr>
      <vt:lpstr>Bbio : Besoin Bioclimatique conventionnel</vt:lpstr>
      <vt:lpstr>Cep : Consommation conventionnelle d’énergie primaire</vt:lpstr>
      <vt:lpstr>Méthode de calcul du Cep</vt:lpstr>
      <vt:lpstr>Cep,nr : Cep non renouvelable</vt:lpstr>
      <vt:lpstr>Coefficient de conversion énergie finale → énergie primaire</vt:lpstr>
      <vt:lpstr>Récapitulatif pour le chauffage au bois</vt:lpstr>
      <vt:lpstr>Récapitulatif pour le chauffage par réseau de chaleur : Cep et Cep,nr</vt:lpstr>
      <vt:lpstr>Récapitulatif pour l’autoconsommation d’électricité photovoltaïque : Cep, Cep,nr</vt:lpstr>
      <vt:lpstr>Ic,énergie</vt:lpstr>
      <vt:lpstr>Ic,énergie</vt:lpstr>
      <vt:lpstr>Ic,énergie</vt:lpstr>
      <vt:lpstr>Définition des seuils de performance : modulations</vt:lpstr>
      <vt:lpstr>Exigence Bbio renforcée de 30 % par rapport à la RT2012: positionnement du parc actuel RT2012 de logements</vt:lpstr>
      <vt:lpstr>Niveaux d'exigence du Bbiomax RE2020 (en points)</vt:lpstr>
      <vt:lpstr>Niveaux d'exigence du Bbiomax RE2020 (en points)</vt:lpstr>
      <vt:lpstr>Niveaux d'exigence du Bbiomax RE2020 (en points)</vt:lpstr>
      <vt:lpstr>Niveaux d'exigence du Bbiomax RE2020 (en points)</vt:lpstr>
      <vt:lpstr>Niveaux d'exigence du Bbiomax RE2020 (en points)</vt:lpstr>
      <vt:lpstr>Exigences RE2020 – Bbio</vt:lpstr>
      <vt:lpstr>Exigences RE2020 – Bbio</vt:lpstr>
      <vt:lpstr>Exigences RE2020 – Bbio</vt:lpstr>
      <vt:lpstr>Positionnement des logements RT2012 - Cep</vt:lpstr>
      <vt:lpstr>Positionnement des logements RT2012 par vecteur de chauffage</vt:lpstr>
      <vt:lpstr>Positionnement des bureaux et bâtiments d’enseignement RT2012 par vecteur de chauffage</vt:lpstr>
      <vt:lpstr>Exigences RE2020 – Cep,nr et Cep</vt:lpstr>
      <vt:lpstr>Exigences RE2020 – Cep,nr et Cep</vt:lpstr>
      <vt:lpstr>Exigences RE2020 – Cep,nr et Cep</vt:lpstr>
      <vt:lpstr>Exigences RE2020 – Cep,nr et Cep</vt:lpstr>
      <vt:lpstr>Exigences RE2020 – Cep,nr et Cep</vt:lpstr>
      <vt:lpstr>Exigences RE2020 – Ic,énergie</vt:lpstr>
      <vt:lpstr>Exigences RE2020 – Ic,énergie – Zoom RCU classés</vt:lpstr>
      <vt:lpstr>Exigences RE2020 – Ic,énergie</vt:lpstr>
      <vt:lpstr>Exigences RE2020 – Ic,énergie</vt:lpstr>
      <vt:lpstr>Exigences RE2020 – Ic,énergie</vt:lpstr>
      <vt:lpstr>Exigences RE2020 – Ic,énergie</vt:lpstr>
      <vt:lpstr>Exigences RE2020 – Ic,énergie</vt:lpstr>
      <vt:lpstr>Exigences RE2020 – Ic,énergie</vt:lpstr>
      <vt:lpstr>Niveaux moyen d’exigence du Cep max et du Cep,nr max</vt:lpstr>
      <vt:lpstr>Niveaux moyen d’exigence du Cep max et du Cep,nr max</vt:lpstr>
      <vt:lpstr>Niveaux moyen d’exigence du Cep max et du Cep,nr max</vt:lpstr>
      <vt:lpstr>Niveaux moyen d’exigence du Cep max et du Cep,nr max</vt:lpstr>
      <vt:lpstr>Niveaux moyen d’exigence du Ic énergie max maison / immeuble</vt:lpstr>
      <vt:lpstr>Niveaux moyen d’exigence du du Ic énergie max Bureaux non RCU</vt:lpstr>
      <vt:lpstr>Indicateurs et niveaux de performance confort d’été</vt:lpstr>
      <vt:lpstr>Objectifs relatifs à la performance confort d’été</vt:lpstr>
      <vt:lpstr>RT2012 et évolutions RE2020 sur le confort d’été</vt:lpstr>
      <vt:lpstr>Degrés-heures d’inconfort</vt:lpstr>
      <vt:lpstr>Méthode de calcul du confort d’été</vt:lpstr>
      <vt:lpstr>Méthode de calcul du confort d’été</vt:lpstr>
      <vt:lpstr>Présentation PowerPoint</vt:lpstr>
      <vt:lpstr>Méthode de calcul du confort d’été</vt:lpstr>
      <vt:lpstr>Schéma de principe du confort d’été</vt:lpstr>
      <vt:lpstr>Définition des catégories de contraintes 1, 2 et 3</vt:lpstr>
      <vt:lpstr>Les niveaux d’Exigences pour le confort d’été (logements)</vt:lpstr>
      <vt:lpstr>Les niveaux d’Exigences pour le confort d’été bureaux enseignement</vt:lpstr>
      <vt:lpstr>Les niveaux d’Exigences pour le confort d’été  (autres catégories)</vt:lpstr>
      <vt:lpstr>Les niveaux d’Exigences pour le confort d’été  (autres catégories)</vt:lpstr>
      <vt:lpstr>Les niveaux d’Exigences pour le confort d’été  (autres catégories)</vt:lpstr>
      <vt:lpstr>Les niveaux d’Exigences pour le confort d’été  (autres catégories)</vt:lpstr>
      <vt:lpstr>Exemples de leviers mobilisables pour le confort d’été (GT Modélisateur RE2020)</vt:lpstr>
      <vt:lpstr>Pénalisation du Cep: exemple en maison individuelle</vt:lpstr>
      <vt:lpstr>Pénalisation du Cep</vt:lpstr>
      <vt:lpstr>Indicateurs et niveaux de performance environnementale</vt:lpstr>
      <vt:lpstr>Contexte: répondre à la stratégie nationale bas carbone (SNBC)</vt:lpstr>
      <vt:lpstr>Enjeux du volet carbone</vt:lpstr>
      <vt:lpstr>L’analyse du cycle de vie</vt:lpstr>
      <vt:lpstr>L’analyse du cycle de vie</vt:lpstr>
      <vt:lpstr>Les contributions aux émissions de gaz à effet de serre considérées</vt:lpstr>
      <vt:lpstr>Les indicateurs de performance avec seuil</vt:lpstr>
      <vt:lpstr>Principe de La méthode de calcul ACV</vt:lpstr>
      <vt:lpstr>Les données environnementales</vt:lpstr>
      <vt:lpstr>La RE2020 utilise une ACV dynamique</vt:lpstr>
      <vt:lpstr>Exemples de pondération par ACV « dynamique »</vt:lpstr>
      <vt:lpstr>Quelle valeur max pour Ic construction?</vt:lpstr>
      <vt:lpstr>Quelle valeur max pour Ic construction (logements)?</vt:lpstr>
      <vt:lpstr>Quelle valeur max pour Ic construction (logements)?</vt:lpstr>
      <vt:lpstr>Quelle valeur max pour Ic construction (logements)?</vt:lpstr>
      <vt:lpstr>Présentation PowerPoint</vt:lpstr>
      <vt:lpstr>Présentation PowerPoint</vt:lpstr>
      <vt:lpstr>Présentation PowerPoint</vt:lpstr>
      <vt:lpstr>Présentation PowerPoint</vt:lpstr>
      <vt:lpstr>Présentation PowerPoint</vt:lpstr>
      <vt:lpstr>Quelles modulations du Ic construction max moyen?</vt:lpstr>
      <vt:lpstr>Quelles modulations du Ic construction max moyen?</vt:lpstr>
      <vt:lpstr>Niveaux moyen d'exigence Icconstruction_max (en kgCO2/m²)</vt:lpstr>
      <vt:lpstr>Niveaux moyen d'exigence Icconstruction_max (en kgCO2/m²) au 1er janvier 2025</vt:lpstr>
      <vt:lpstr>Niveaux moyen d'exigence Icconstruction_max (en kgCO2/m²)</vt:lpstr>
      <vt:lpstr>Niveaux moyen d'exigence Icconstruction_max (en kgCO2/m²)</vt:lpstr>
      <vt:lpstr>Niveaux moyen d'exigence Icconstruction_max (en kgCO2/m²)</vt:lpstr>
      <vt:lpstr>Quel impact sur les solutions constructives? (logements)</vt:lpstr>
      <vt:lpstr>Quel impact sur les solutions constructives? (bureaux)</vt:lpstr>
      <vt:lpstr>Indicateurs informatifs</vt:lpstr>
      <vt:lpstr>Résumé des exigences</vt:lpstr>
      <vt:lpstr>Résumé des indicateurs de la RE2020</vt:lpstr>
      <vt:lpstr>Champ d’application: deux méthodes de calcul successives</vt:lpstr>
      <vt:lpstr>Périmètre physique et temporel commun aux 2 méthodes</vt:lpstr>
      <vt:lpstr>Résumé des exigences de moyens de la RE2020</vt:lpstr>
      <vt:lpstr>Résumé des exigences de moyens de la RE2020</vt:lpstr>
      <vt:lpstr>Résumé des exigences de moyens de la RE2020</vt:lpstr>
      <vt:lpstr>Résumé des exigences de moyens de la RE2020</vt:lpstr>
      <vt:lpstr>Etude et attestations associées à la RE2020</vt:lpstr>
      <vt:lpstr>L’étude de faisabilité et les attestations</vt:lpstr>
      <vt:lpstr>Etude de faisabilité des approvisionnements en énergie</vt:lpstr>
      <vt:lpstr>Etude de faisabilité des approvisionnements en énergie</vt:lpstr>
      <vt:lpstr>Attestation au dépôt de la demande de permis de construire</vt:lpstr>
      <vt:lpstr>Attestation au dépôt de la demande de permis de construire</vt:lpstr>
      <vt:lpstr>Attestation au dépôt de la demande de permis de construire</vt:lpstr>
      <vt:lpstr>Attestation à l’achèvement des travaux</vt:lpstr>
      <vt:lpstr>Attestation à l’achèvement des travaux</vt:lpstr>
      <vt:lpstr>Attestation à l’achèvement des travaux</vt:lpstr>
      <vt:lpstr>Attestation à l’achèvement des travaux</vt:lpstr>
      <vt:lpstr>Attestation à l’achèvement des travaux</vt:lpstr>
      <vt:lpstr>8 . Le coût des bâtiments de la RE2020</vt:lpstr>
      <vt:lpstr>Impacts de la RE2020 sur les coûts de la construction et le secteur du bâtiment</vt:lpstr>
      <vt:lpstr>Maison individuelle en 2022</vt:lpstr>
      <vt:lpstr>Immeuble coll en 2025</vt:lpstr>
      <vt:lpstr>Merci de votre attention</vt:lpstr>
    </vt:vector>
  </TitlesOfParts>
  <Manager>Client</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FONDEVILLE Coralie</dc:creator>
  <cp:lastModifiedBy>Mme Ceridwen ROCHE</cp:lastModifiedBy>
  <cp:revision>542</cp:revision>
  <dcterms:created xsi:type="dcterms:W3CDTF">2020-02-27T14:35:46Z</dcterms:created>
  <dcterms:modified xsi:type="dcterms:W3CDTF">2026-10-09T12:44:49Z</dcterms:modified>
</cp:coreProperties>
</file>